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51" r:id="rId2"/>
    <p:sldId id="577" r:id="rId3"/>
    <p:sldId id="576" r:id="rId4"/>
    <p:sldId id="575" r:id="rId5"/>
    <p:sldId id="578" r:id="rId6"/>
    <p:sldId id="579" r:id="rId7"/>
    <p:sldId id="597" r:id="rId8"/>
    <p:sldId id="586" r:id="rId9"/>
    <p:sldId id="580" r:id="rId10"/>
    <p:sldId id="582" r:id="rId11"/>
    <p:sldId id="583" r:id="rId12"/>
    <p:sldId id="500" r:id="rId13"/>
    <p:sldId id="585" r:id="rId14"/>
    <p:sldId id="584" r:id="rId15"/>
    <p:sldId id="587" r:id="rId16"/>
    <p:sldId id="554" r:id="rId17"/>
    <p:sldId id="588" r:id="rId18"/>
    <p:sldId id="590" r:id="rId19"/>
    <p:sldId id="561" r:id="rId20"/>
    <p:sldId id="593" r:id="rId21"/>
    <p:sldId id="570" r:id="rId22"/>
    <p:sldId id="564" r:id="rId23"/>
    <p:sldId id="571" r:id="rId24"/>
    <p:sldId id="572" r:id="rId25"/>
    <p:sldId id="566" r:id="rId26"/>
    <p:sldId id="567" r:id="rId27"/>
    <p:sldId id="568" r:id="rId28"/>
    <p:sldId id="595" r:id="rId29"/>
    <p:sldId id="59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551"/>
            <p14:sldId id="577"/>
            <p14:sldId id="576"/>
            <p14:sldId id="575"/>
            <p14:sldId id="578"/>
            <p14:sldId id="579"/>
            <p14:sldId id="597"/>
            <p14:sldId id="586"/>
            <p14:sldId id="580"/>
            <p14:sldId id="582"/>
            <p14:sldId id="583"/>
            <p14:sldId id="500"/>
            <p14:sldId id="585"/>
            <p14:sldId id="584"/>
            <p14:sldId id="587"/>
            <p14:sldId id="554"/>
            <p14:sldId id="588"/>
            <p14:sldId id="590"/>
            <p14:sldId id="561"/>
            <p14:sldId id="593"/>
            <p14:sldId id="570"/>
            <p14:sldId id="564"/>
            <p14:sldId id="571"/>
            <p14:sldId id="572"/>
            <p14:sldId id="566"/>
            <p14:sldId id="567"/>
            <p14:sldId id="568"/>
            <p14:sldId id="595"/>
            <p14:sldId id="5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E19600"/>
    <a:srgbClr val="FFD57F"/>
    <a:srgbClr val="FF9797"/>
    <a:srgbClr val="F6B99F"/>
    <a:srgbClr val="A990DC"/>
    <a:srgbClr val="7FBAEF"/>
    <a:srgbClr val="7FDDAA"/>
    <a:srgbClr val="FFC07F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3451" autoAdjust="0"/>
  </p:normalViewPr>
  <p:slideViewPr>
    <p:cSldViewPr snapToGrid="0">
      <p:cViewPr varScale="1">
        <p:scale>
          <a:sx n="89" d="100"/>
          <a:sy n="89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8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CD2E5-9495-BD80-8504-A1117709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62AD31-8B24-2475-D7DC-26A72DCCC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BACF44-63D7-E905-8EF6-FBB3C438F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72F949-E444-57C2-710A-F8A942CFD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172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467B6-9018-656E-27E7-00FAC1707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307E27-C89F-B24B-2942-E1A743954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7FFE36-0E7D-4CE2-25EB-7EE5D50B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16F357-24F9-D96A-F2BA-64168AE31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64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A661-CD32-DA28-6FD7-F2E539188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640EC1-DAE7-3C18-FAE0-303AA68B9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D58717-2B6F-B167-8025-3DF4808AE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D92ED8-4361-277C-E79D-583BABDA1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1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8BC6-84AF-2724-9655-406925F0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E59686-DBD8-0D9B-FE68-C0FC1EA84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6D7C4A-E828-8643-C859-8EBF10AC1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We will argue about (a) in the next slide, but maybe pause here for you guys to see why this doesn’t work for a randomized algorithm for AVOID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493E8A-DC47-EAB2-3EE1-5CDFE07C8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8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40DB-5B5A-3472-C98E-E608E427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072D5A-F7C5-8E97-3C37-D7E77BC72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895649-767A-09F7-F9D1-A2DC3B68F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We will argue about (a) in the next slide, but maybe pause here for you guys to see why this doesn’t work for a randomized algorithm for AVOID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A3277D-0B41-D587-A991-00C461355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7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79CB-1797-A8B0-17B6-54773655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9C1897-27BB-9311-0CE2-BA69FF0B8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B60F1-66B7-F37F-E390-1E718CAA2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1ABB8E-20B4-40BA-1B40-8C677217E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61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0233-990D-035F-7114-B43B20FA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244C0A-F762-4CFE-46D7-8E1D3FE64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89B295-3EE7-088E-E8FA-BCDD5CC6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FA82B-4F52-3A1D-1799-DEAC3B44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8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5A8B2-2047-42A4-EDE8-40A519FF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0C8DB6-1090-2C55-77E5-52ECF27F2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997ADE-8A88-1513-8AF6-DFB9630CB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DF9CD1-18D2-3A44-9815-D9FCB8EB2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4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452A-6627-7CD9-A052-22EA5578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200EE0-006E-A715-405B-AB7BAF558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329075-432F-1D64-B8DC-C1BAA84AC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182BF5-F001-496D-E1F4-885B2839E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BE12-2FBA-132A-6578-75E91B78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7098DB-7850-B6B2-08DD-38BEA4EA9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A7C5ED-B278-25A6-D2D7-0E60058B3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3165F-79BD-8863-5CC5-2367CCEB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1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D6F9-4F0C-8E42-ABAE-9FC264FB0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80E0CA-C576-1FEA-375B-E784D7584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8B82AA-F142-CD18-0FD1-BB9E86487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87E2D6-3A52-0F39-32EC-B516401C2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41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42EA-7890-A73C-82BB-FB7B17E9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A006CD-8AAC-8C16-C4B9-A1B778F81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600C88-BD36-3F82-7C54-050DD1DA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 err="1"/>
              <a:t>donghua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2A71-19B0-DABC-E93B-2A4FE15D0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0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FDBF-6FBC-4750-747B-285C1E1B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E18695-E6B9-3EF0-3F0F-D3AF8A75A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548B67A-F658-10A7-1B50-796356BD6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637E9-5B4E-A752-CC93-D70E05AA2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1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9B252-33A4-A3B3-58F1-E96B6F44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E9E9AA-050A-FB38-CA21-398326517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9484B1-C38F-B077-ABF4-432B17D71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TODO: need to say what is a nondeterministic adversary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A7A12B-5E9E-575B-3745-F98EB1C1E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4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D531F-8F33-729D-03B0-4D921F9C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FC89E5-7FE2-A223-3A52-38F86C814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3852E0-0FAB-5084-FBF9-4D345674F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0D08A6-882B-1808-6AC4-70D246FF3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4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FA3D-CB0B-DE13-3089-92FDCD26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5F3FA3-1DDE-6C9D-3195-D02B05775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09DD61-D8AB-692C-F183-0DE0C402E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979D50-F7CC-EFB2-566D-639997A98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7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F88-1D75-01A8-FF40-609601DAC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4D82C4-3294-3389-EAFD-5F4AF73E9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D9C84D-1411-E90A-3FA1-B2A36517E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ED286A-DE1E-715F-90C1-E919C9755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3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114C-E0CE-4DBE-02F4-2E4913CF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1FAF80-F544-C3A3-CE60-FE33D8C42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D9129C-2CB4-BC86-7C41-B06DA7476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EE8FB9-B464-B259-DB75-53CA424CB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7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119D-CF3C-CBB2-A5A4-C2E28497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D47CFA-ABA1-811A-A01F-1D4D3FCF3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C9C6AE-50FD-F204-3E19-BE81E180C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71EBA6-C4B7-14FD-480A-436513A72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5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9.xml"/><Relationship Id="rId26" Type="http://schemas.openxmlformats.org/officeDocument/2006/relationships/slide" Target="slide17.xml"/><Relationship Id="rId21" Type="http://schemas.openxmlformats.org/officeDocument/2006/relationships/slide" Target="slide12.xml"/><Relationship Id="rId34" Type="http://schemas.openxmlformats.org/officeDocument/2006/relationships/slide" Target="slide25.xml"/><Relationship Id="rId7" Type="http://schemas.openxmlformats.org/officeDocument/2006/relationships/image" Target="../media/image710.png"/><Relationship Id="rId12" Type="http://schemas.openxmlformats.org/officeDocument/2006/relationships/image" Target="../media/image10.png"/><Relationship Id="rId17" Type="http://schemas.openxmlformats.org/officeDocument/2006/relationships/slide" Target="slide8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6.jpeg"/><Relationship Id="rId24" Type="http://schemas.openxmlformats.org/officeDocument/2006/relationships/slide" Target="slide15.xml"/><Relationship Id="rId32" Type="http://schemas.openxmlformats.org/officeDocument/2006/relationships/slide" Target="slide23.xml"/><Relationship Id="rId37" Type="http://schemas.openxmlformats.org/officeDocument/2006/relationships/slide" Target="slide28.xml"/><Relationship Id="rId15" Type="http://schemas.openxmlformats.org/officeDocument/2006/relationships/image" Target="../media/image13.png"/><Relationship Id="rId23" Type="http://schemas.openxmlformats.org/officeDocument/2006/relationships/slide" Target="slide14.xml"/><Relationship Id="rId28" Type="http://schemas.openxmlformats.org/officeDocument/2006/relationships/slide" Target="slide19.xml"/><Relationship Id="rId36" Type="http://schemas.openxmlformats.org/officeDocument/2006/relationships/slide" Target="slide27.xml"/><Relationship Id="rId10" Type="http://schemas.openxmlformats.org/officeDocument/2006/relationships/image" Target="../media/image15.png"/><Relationship Id="rId19" Type="http://schemas.openxmlformats.org/officeDocument/2006/relationships/slide" Target="slide10.xml"/><Relationship Id="rId31" Type="http://schemas.openxmlformats.org/officeDocument/2006/relationships/slide" Target="slide22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Relationship Id="rId22" Type="http://schemas.openxmlformats.org/officeDocument/2006/relationships/slide" Target="slide13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8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21" Type="http://schemas.openxmlformats.org/officeDocument/2006/relationships/slide" Target="slide15.xml"/><Relationship Id="rId34" Type="http://schemas.openxmlformats.org/officeDocument/2006/relationships/slide" Target="slide28.xml"/><Relationship Id="rId7" Type="http://schemas.openxmlformats.org/officeDocument/2006/relationships/image" Target="../media/image710.png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notesSlide" Target="../notesSlides/notesSlide5.xm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9.png"/><Relationship Id="rId24" Type="http://schemas.openxmlformats.org/officeDocument/2006/relationships/slide" Target="slide18.xml"/><Relationship Id="rId32" Type="http://schemas.openxmlformats.org/officeDocument/2006/relationships/slide" Target="slide26.xml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image" Target="../media/image18.png"/><Relationship Id="rId19" Type="http://schemas.openxmlformats.org/officeDocument/2006/relationships/slide" Target="slide13.xml"/><Relationship Id="rId31" Type="http://schemas.openxmlformats.org/officeDocument/2006/relationships/slide" Target="slide25.xml"/><Relationship Id="rId9" Type="http://schemas.openxmlformats.org/officeDocument/2006/relationships/image" Target="../media/image17.png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openxmlformats.org/officeDocument/2006/relationships/slide" Target="slide24.xml"/><Relationship Id="rId35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21.png"/><Relationship Id="rId21" Type="http://schemas.openxmlformats.org/officeDocument/2006/relationships/slide" Target="slide18.xml"/><Relationship Id="rId7" Type="http://schemas.openxmlformats.org/officeDocument/2006/relationships/image" Target="../media/image25.png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notesSlide" Target="../notesSlides/notesSlide6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8.xml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openxmlformats.org/officeDocument/2006/relationships/image" Target="../media/image23.pn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21" Type="http://schemas.openxmlformats.org/officeDocument/2006/relationships/slide" Target="slide15.xml"/><Relationship Id="rId34" Type="http://schemas.openxmlformats.org/officeDocument/2006/relationships/slide" Target="slide28.xml"/><Relationship Id="rId7" Type="http://schemas.openxmlformats.org/officeDocument/2006/relationships/image" Target="../media/image710.png"/><Relationship Id="rId12" Type="http://schemas.openxmlformats.org/officeDocument/2006/relationships/image" Target="../media/image31.png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notesSlide" Target="../notesSlides/notesSlide7.xm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30.png"/><Relationship Id="rId24" Type="http://schemas.openxmlformats.org/officeDocument/2006/relationships/slide" Target="slide18.xml"/><Relationship Id="rId32" Type="http://schemas.openxmlformats.org/officeDocument/2006/relationships/slide" Target="slide26.xml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image" Target="../media/image29.png"/><Relationship Id="rId19" Type="http://schemas.openxmlformats.org/officeDocument/2006/relationships/slide" Target="slide13.xml"/><Relationship Id="rId31" Type="http://schemas.openxmlformats.org/officeDocument/2006/relationships/slide" Target="slide25.xml"/><Relationship Id="rId9" Type="http://schemas.openxmlformats.org/officeDocument/2006/relationships/image" Target="../media/image28.png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openxmlformats.org/officeDocument/2006/relationships/slide" Target="slide24.xml"/><Relationship Id="rId35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32.png"/><Relationship Id="rId21" Type="http://schemas.openxmlformats.org/officeDocument/2006/relationships/slide" Target="slide16.xml"/><Relationship Id="rId34" Type="http://schemas.openxmlformats.org/officeDocument/2006/relationships/slide" Target="slide29.xml"/><Relationship Id="rId7" Type="http://schemas.openxmlformats.org/officeDocument/2006/relationships/image" Target="../media/image36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33" Type="http://schemas.openxmlformats.org/officeDocument/2006/relationships/slide" Target="slide28.xml"/><Relationship Id="rId2" Type="http://schemas.openxmlformats.org/officeDocument/2006/relationships/notesSlide" Target="../notesSlides/notesSlide8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image" Target="../media/image34.pn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image" Target="../media/image39.png"/><Relationship Id="rId19" Type="http://schemas.openxmlformats.org/officeDocument/2006/relationships/slide" Target="slide14.xml"/><Relationship Id="rId31" Type="http://schemas.openxmlformats.org/officeDocument/2006/relationships/slide" Target="slide26.xml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8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image" Target="../media/image6.png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41.jpeg"/><Relationship Id="rId21" Type="http://schemas.openxmlformats.org/officeDocument/2006/relationships/slide" Target="slide19.xml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9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image" Target="../media/image44.png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29.xml"/><Relationship Id="rId4" Type="http://schemas.openxmlformats.org/officeDocument/2006/relationships/image" Target="../media/image43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47.png"/><Relationship Id="rId21" Type="http://schemas.openxmlformats.org/officeDocument/2006/relationships/slide" Target="slide14.xml"/><Relationship Id="rId34" Type="http://schemas.openxmlformats.org/officeDocument/2006/relationships/slide" Target="slide27.xml"/><Relationship Id="rId7" Type="http://schemas.openxmlformats.org/officeDocument/2006/relationships/image" Target="../media/image7100.png"/><Relationship Id="rId12" Type="http://schemas.openxmlformats.org/officeDocument/2006/relationships/image" Target="../media/image52.png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notesSlide" Target="../notesSlides/notesSlide10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51.png"/><Relationship Id="rId24" Type="http://schemas.openxmlformats.org/officeDocument/2006/relationships/slide" Target="slide17.xml"/><Relationship Id="rId32" Type="http://schemas.openxmlformats.org/officeDocument/2006/relationships/slide" Target="slide25.xml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36" Type="http://schemas.openxmlformats.org/officeDocument/2006/relationships/slide" Target="slide29.xml"/><Relationship Id="rId10" Type="http://schemas.openxmlformats.org/officeDocument/2006/relationships/image" Target="../media/image50.png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9" Type="http://schemas.openxmlformats.org/officeDocument/2006/relationships/image" Target="../media/image49.png"/><Relationship Id="rId14" Type="http://schemas.openxmlformats.org/officeDocument/2006/relationships/slide" Target="slide7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Relationship Id="rId35" Type="http://schemas.openxmlformats.org/officeDocument/2006/relationships/slide" Target="slide28.xml"/><Relationship Id="rId8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47.png"/><Relationship Id="rId21" Type="http://schemas.openxmlformats.org/officeDocument/2006/relationships/slide" Target="slide18.xml"/><Relationship Id="rId7" Type="http://schemas.openxmlformats.org/officeDocument/2006/relationships/image" Target="../media/image7100.png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notesSlide" Target="../notesSlides/notesSlide11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slide" Target="slide8.xml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4.jpeg"/><Relationship Id="rId9" Type="http://schemas.openxmlformats.org/officeDocument/2006/relationships/image" Target="../media/image54.png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notesSlide" Target="../notesSlides/notesSlide12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13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37" Type="http://schemas.openxmlformats.org/officeDocument/2006/relationships/slide" Target="slide29.xml"/><Relationship Id="rId5" Type="http://schemas.openxmlformats.org/officeDocument/2006/relationships/image" Target="../media/image115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slide" Target="slide28.xml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55.png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Relationship Id="rId8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slide" Target="slide9.xml"/><Relationship Id="rId26" Type="http://schemas.openxmlformats.org/officeDocument/2006/relationships/slide" Target="slide17.xml"/><Relationship Id="rId3" Type="http://schemas.openxmlformats.org/officeDocument/2006/relationships/image" Target="../media/image56.png"/><Relationship Id="rId21" Type="http://schemas.openxmlformats.org/officeDocument/2006/relationships/slide" Target="slide12.xml"/><Relationship Id="rId34" Type="http://schemas.openxmlformats.org/officeDocument/2006/relationships/slide" Target="slide25.xml"/><Relationship Id="rId7" Type="http://schemas.openxmlformats.org/officeDocument/2006/relationships/image" Target="../media/image117.png"/><Relationship Id="rId17" Type="http://schemas.openxmlformats.org/officeDocument/2006/relationships/slide" Target="slide8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2" Type="http://schemas.openxmlformats.org/officeDocument/2006/relationships/notesSlide" Target="../notesSlides/notesSlide14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slide" Target="slide15.xml"/><Relationship Id="rId32" Type="http://schemas.openxmlformats.org/officeDocument/2006/relationships/slide" Target="slide23.xml"/><Relationship Id="rId37" Type="http://schemas.openxmlformats.org/officeDocument/2006/relationships/slide" Target="slide28.xml"/><Relationship Id="rId5" Type="http://schemas.openxmlformats.org/officeDocument/2006/relationships/image" Target="../media/image115.png"/><Relationship Id="rId15" Type="http://schemas.openxmlformats.org/officeDocument/2006/relationships/image" Target="../media/image57.png"/><Relationship Id="rId23" Type="http://schemas.openxmlformats.org/officeDocument/2006/relationships/slide" Target="slide14.xml"/><Relationship Id="rId28" Type="http://schemas.openxmlformats.org/officeDocument/2006/relationships/slide" Target="slide19.xml"/><Relationship Id="rId36" Type="http://schemas.openxmlformats.org/officeDocument/2006/relationships/slide" Target="slide27.xml"/><Relationship Id="rId10" Type="http://schemas.openxmlformats.org/officeDocument/2006/relationships/image" Target="../media/image120.png"/><Relationship Id="rId19" Type="http://schemas.openxmlformats.org/officeDocument/2006/relationships/slide" Target="slide10.xml"/><Relationship Id="rId31" Type="http://schemas.openxmlformats.org/officeDocument/2006/relationships/slide" Target="slide22.xml"/><Relationship Id="rId14" Type="http://schemas.openxmlformats.org/officeDocument/2006/relationships/image" Target="../media/image124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22" Type="http://schemas.openxmlformats.org/officeDocument/2006/relationships/slide" Target="slide13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8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slide" Target="slide14.xml"/><Relationship Id="rId39" Type="http://schemas.openxmlformats.org/officeDocument/2006/relationships/slide" Target="slide27.xml"/><Relationship Id="rId21" Type="http://schemas.openxmlformats.org/officeDocument/2006/relationships/slide" Target="slide9.xml"/><Relationship Id="rId34" Type="http://schemas.openxmlformats.org/officeDocument/2006/relationships/slide" Target="slide22.xml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0.png"/><Relationship Id="rId20" Type="http://schemas.openxmlformats.org/officeDocument/2006/relationships/slide" Target="slide8.xml"/><Relationship Id="rId29" Type="http://schemas.openxmlformats.org/officeDocument/2006/relationships/slide" Target="slide17.xml"/><Relationship Id="rId41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24" Type="http://schemas.openxmlformats.org/officeDocument/2006/relationships/slide" Target="slide12.xml"/><Relationship Id="rId32" Type="http://schemas.openxmlformats.org/officeDocument/2006/relationships/slide" Target="slide20.xml"/><Relationship Id="rId37" Type="http://schemas.openxmlformats.org/officeDocument/2006/relationships/slide" Target="slide25.xml"/><Relationship Id="rId40" Type="http://schemas.openxmlformats.org/officeDocument/2006/relationships/slide" Target="slide28.xml"/><Relationship Id="rId5" Type="http://schemas.openxmlformats.org/officeDocument/2006/relationships/image" Target="../media/image59.png"/><Relationship Id="rId15" Type="http://schemas.openxmlformats.org/officeDocument/2006/relationships/image" Target="../media/image109.png"/><Relationship Id="rId23" Type="http://schemas.openxmlformats.org/officeDocument/2006/relationships/slide" Target="slide11.xml"/><Relationship Id="rId28" Type="http://schemas.openxmlformats.org/officeDocument/2006/relationships/slide" Target="slide16.xml"/><Relationship Id="rId36" Type="http://schemas.openxmlformats.org/officeDocument/2006/relationships/slide" Target="slide24.xml"/><Relationship Id="rId10" Type="http://schemas.openxmlformats.org/officeDocument/2006/relationships/image" Target="../media/image104.png"/><Relationship Id="rId19" Type="http://schemas.openxmlformats.org/officeDocument/2006/relationships/slide" Target="slide7.xml"/><Relationship Id="rId31" Type="http://schemas.openxmlformats.org/officeDocument/2006/relationships/slide" Target="slide19.xml"/><Relationship Id="rId4" Type="http://schemas.openxmlformats.org/officeDocument/2006/relationships/image" Target="../media/image99.png"/><Relationship Id="rId9" Type="http://schemas.openxmlformats.org/officeDocument/2006/relationships/image" Target="../media/image60.png"/><Relationship Id="rId14" Type="http://schemas.openxmlformats.org/officeDocument/2006/relationships/image" Target="../media/image108.png"/><Relationship Id="rId22" Type="http://schemas.openxmlformats.org/officeDocument/2006/relationships/slide" Target="slide10.xml"/><Relationship Id="rId27" Type="http://schemas.openxmlformats.org/officeDocument/2006/relationships/slide" Target="slide15.xml"/><Relationship Id="rId30" Type="http://schemas.openxmlformats.org/officeDocument/2006/relationships/slide" Target="slide18.xml"/><Relationship Id="rId35" Type="http://schemas.openxmlformats.org/officeDocument/2006/relationships/slide" Target="slide23.xml"/><Relationship Id="rId8" Type="http://schemas.openxmlformats.org/officeDocument/2006/relationships/image" Target="../media/image103.png"/><Relationship Id="rId3" Type="http://schemas.openxmlformats.org/officeDocument/2006/relationships/image" Target="../media/image58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slide" Target="slide13.xml"/><Relationship Id="rId33" Type="http://schemas.openxmlformats.org/officeDocument/2006/relationships/slide" Target="slide21.xml"/><Relationship Id="rId38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slide" Target="slide9.xml"/><Relationship Id="rId26" Type="http://schemas.openxmlformats.org/officeDocument/2006/relationships/slide" Target="slide17.xml"/><Relationship Id="rId21" Type="http://schemas.openxmlformats.org/officeDocument/2006/relationships/slide" Target="slide12.xml"/><Relationship Id="rId34" Type="http://schemas.openxmlformats.org/officeDocument/2006/relationships/slide" Target="slide25.xml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slide" Target="slide8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2" Type="http://schemas.openxmlformats.org/officeDocument/2006/relationships/notesSlide" Target="../notesSlides/notesSlide16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slide" Target="slide15.xml"/><Relationship Id="rId32" Type="http://schemas.openxmlformats.org/officeDocument/2006/relationships/slide" Target="slide23.xml"/><Relationship Id="rId37" Type="http://schemas.openxmlformats.org/officeDocument/2006/relationships/slide" Target="slide28.xml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23" Type="http://schemas.openxmlformats.org/officeDocument/2006/relationships/slide" Target="slide14.xml"/><Relationship Id="rId28" Type="http://schemas.openxmlformats.org/officeDocument/2006/relationships/slide" Target="slide19.xml"/><Relationship Id="rId36" Type="http://schemas.openxmlformats.org/officeDocument/2006/relationships/slide" Target="slide27.xml"/><Relationship Id="rId10" Type="http://schemas.openxmlformats.org/officeDocument/2006/relationships/image" Target="../media/image132.png"/><Relationship Id="rId19" Type="http://schemas.openxmlformats.org/officeDocument/2006/relationships/slide" Target="slide10.xml"/><Relationship Id="rId31" Type="http://schemas.openxmlformats.org/officeDocument/2006/relationships/slide" Target="slide22.xml"/><Relationship Id="rId4" Type="http://schemas.openxmlformats.org/officeDocument/2006/relationships/image" Target="../media/image60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Relationship Id="rId22" Type="http://schemas.openxmlformats.org/officeDocument/2006/relationships/slide" Target="slide13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8" Type="http://schemas.openxmlformats.org/officeDocument/2006/relationships/image" Target="../media/image130.png"/><Relationship Id="rId3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61.pn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17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image" Target="../media/image63.png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image" Target="../media/image62.png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2.xml"/><Relationship Id="rId3" Type="http://schemas.openxmlformats.org/officeDocument/2006/relationships/image" Target="../media/image140.png"/><Relationship Id="rId21" Type="http://schemas.openxmlformats.org/officeDocument/2006/relationships/slide" Target="slide17.xml"/><Relationship Id="rId7" Type="http://schemas.openxmlformats.org/officeDocument/2006/relationships/image" Target="../media/image144.png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slide" Target="slide29.xml"/><Relationship Id="rId2" Type="http://schemas.openxmlformats.org/officeDocument/2006/relationships/notesSlide" Target="../notesSlides/notesSlide18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slide" Target="slide7.xml"/><Relationship Id="rId24" Type="http://schemas.openxmlformats.org/officeDocument/2006/relationships/slide" Target="slide20.xml"/><Relationship Id="rId32" Type="http://schemas.openxmlformats.org/officeDocument/2006/relationships/slide" Target="slide28.xml"/><Relationship Id="rId5" Type="http://schemas.openxmlformats.org/officeDocument/2006/relationships/image" Target="../media/image142.pn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4.xml"/><Relationship Id="rId10" Type="http://schemas.openxmlformats.org/officeDocument/2006/relationships/image" Target="../media/image147.png"/><Relationship Id="rId19" Type="http://schemas.openxmlformats.org/officeDocument/2006/relationships/slide" Target="slide15.xml"/><Relationship Id="rId31" Type="http://schemas.openxmlformats.org/officeDocument/2006/relationships/slide" Target="slide27.xml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3.xml"/><Relationship Id="rId30" Type="http://schemas.openxmlformats.org/officeDocument/2006/relationships/slide" Target="slide26.xml"/><Relationship Id="rId8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148.png"/><Relationship Id="rId21" Type="http://schemas.openxmlformats.org/officeDocument/2006/relationships/slide" Target="slide18.xml"/><Relationship Id="rId7" Type="http://schemas.openxmlformats.org/officeDocument/2006/relationships/image" Target="../media/image150.png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notesSlide" Target="../notesSlides/notesSlide19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slide" Target="slide8.xml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openxmlformats.org/officeDocument/2006/relationships/image" Target="../media/image4.jpe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142.png"/><Relationship Id="rId9" Type="http://schemas.openxmlformats.org/officeDocument/2006/relationships/image" Target="../media/image152.png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4.jpeg"/><Relationship Id="rId21" Type="http://schemas.openxmlformats.org/officeDocument/2006/relationships/slide" Target="slide16.xml"/><Relationship Id="rId34" Type="http://schemas.openxmlformats.org/officeDocument/2006/relationships/slide" Target="slide29.xml"/><Relationship Id="rId7" Type="http://schemas.openxmlformats.org/officeDocument/2006/relationships/image" Target="../media/image156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33" Type="http://schemas.openxmlformats.org/officeDocument/2006/relationships/slide" Target="slide28.xml"/><Relationship Id="rId2" Type="http://schemas.openxmlformats.org/officeDocument/2006/relationships/notesSlide" Target="../notesSlides/notesSlide20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image" Target="../media/image154.pn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image" Target="../media/image159.png"/><Relationship Id="rId19" Type="http://schemas.openxmlformats.org/officeDocument/2006/relationships/slide" Target="slide14.xml"/><Relationship Id="rId31" Type="http://schemas.openxmlformats.org/officeDocument/2006/relationships/slide" Target="slide26.xml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8" Type="http://schemas.openxmlformats.org/officeDocument/2006/relationships/image" Target="../media/image1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64.pn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2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image" Target="../media/image66.png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image" Target="../media/image65.png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image" Target="../media/image6.png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image" Target="../media/image5.png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image" Target="../media/image67.png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image" Target="../media/image6.png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8.png"/><Relationship Id="rId21" Type="http://schemas.openxmlformats.org/officeDocument/2006/relationships/slide" Target="slide14.xml"/><Relationship Id="rId34" Type="http://schemas.openxmlformats.org/officeDocument/2006/relationships/slide" Target="slide27.xml"/><Relationship Id="rId7" Type="http://schemas.openxmlformats.org/officeDocument/2006/relationships/image" Target="../media/image710.png"/><Relationship Id="rId12" Type="http://schemas.openxmlformats.org/officeDocument/2006/relationships/image" Target="../media/image12.png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1.png"/><Relationship Id="rId24" Type="http://schemas.openxmlformats.org/officeDocument/2006/relationships/slide" Target="slide17.xml"/><Relationship Id="rId32" Type="http://schemas.openxmlformats.org/officeDocument/2006/relationships/slide" Target="slide25.xml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36" Type="http://schemas.openxmlformats.org/officeDocument/2006/relationships/slide" Target="slide29.xml"/><Relationship Id="rId10" Type="http://schemas.openxmlformats.org/officeDocument/2006/relationships/image" Target="../media/image10.png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9" Type="http://schemas.openxmlformats.org/officeDocument/2006/relationships/image" Target="../media/image9.png"/><Relationship Id="rId14" Type="http://schemas.openxmlformats.org/officeDocument/2006/relationships/slide" Target="slide7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Relationship Id="rId35" Type="http://schemas.openxmlformats.org/officeDocument/2006/relationships/slide" Target="slide28.xml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 of </a:t>
            </a:r>
            <a:r>
              <a:rPr lang="en-GB" altLang="zh-CN" sz="5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zh-CN" sz="5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altLang="zh-CN" sz="5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Demi-Bits</a:t>
            </a:r>
            <a:endParaRPr lang="zh-CN" altLang="en-US" sz="5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154D0D-F047-81C4-B3FD-C315A7382233}"/>
              </a:ext>
            </a:extLst>
          </p:cNvPr>
          <p:cNvSpPr txBox="1"/>
          <p:nvPr/>
        </p:nvSpPr>
        <p:spPr>
          <a:xfrm>
            <a:off x="385761" y="5211972"/>
            <a:ext cx="2423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Institute for Advanced Study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086E00-A79C-139B-9102-0C1C0DFF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6" y="3266653"/>
            <a:ext cx="1528073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10C158-4E55-1C56-DE57-5E28669C1E3B}"/>
              </a:ext>
            </a:extLst>
          </p:cNvPr>
          <p:cNvSpPr txBox="1"/>
          <p:nvPr/>
        </p:nvSpPr>
        <p:spPr>
          <a:xfrm>
            <a:off x="2569165" y="5211972"/>
            <a:ext cx="257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Yichuan Wang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California, Berkeley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6BBC29-9E2E-EE01-9567-421C3B3D2C03}"/>
              </a:ext>
            </a:extLst>
          </p:cNvPr>
          <p:cNvSpPr txBox="1"/>
          <p:nvPr/>
        </p:nvSpPr>
        <p:spPr>
          <a:xfrm>
            <a:off x="5243604" y="5211972"/>
            <a:ext cx="1997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Yan Zhong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Johns Hopkins University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蓝色头发的小孩&#10;&#10;AI 生成的内容可能不正确。">
            <a:extLst>
              <a:ext uri="{FF2B5EF4-FFF2-40B4-BE49-F238E27FC236}">
                <a16:creationId xmlns:a16="http://schemas.microsoft.com/office/drawing/2014/main" id="{260B7200-44C0-55E8-3945-3DC5B8BA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687" y="3266653"/>
            <a:ext cx="1564039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女人戴着眼镜&#10;&#10;AI 生成的内容可能不正确。">
            <a:extLst>
              <a:ext uri="{FF2B5EF4-FFF2-40B4-BE49-F238E27FC236}">
                <a16:creationId xmlns:a16="http://schemas.microsoft.com/office/drawing/2014/main" id="{2F7EDCCE-96D7-9473-B799-6130DED1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04" y="3266653"/>
            <a:ext cx="1748718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18CF0F-6AC2-F8ED-664F-1E2B80D50F44}"/>
              </a:ext>
            </a:extLst>
          </p:cNvPr>
          <p:cNvSpPr txBox="1"/>
          <p:nvPr/>
        </p:nvSpPr>
        <p:spPr>
          <a:xfrm>
            <a:off x="7332251" y="3630078"/>
            <a:ext cx="23884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and concurrent work of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(ECCC TR25-190 &amp; TR25-191)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ahul Ilango">
            <a:extLst>
              <a:ext uri="{FF2B5EF4-FFF2-40B4-BE49-F238E27FC236}">
                <a16:creationId xmlns:a16="http://schemas.microsoft.com/office/drawing/2014/main" id="{E95E9CD3-A3EF-EABD-4147-F81BB125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77" y="3266653"/>
            <a:ext cx="1748718" cy="1748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2807CB2-8661-52C8-8CD2-3733739E0E97}"/>
              </a:ext>
            </a:extLst>
          </p:cNvPr>
          <p:cNvSpPr txBox="1"/>
          <p:nvPr/>
        </p:nvSpPr>
        <p:spPr>
          <a:xfrm>
            <a:off x="9256826" y="5211972"/>
            <a:ext cx="2423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Institute for Advanced Study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B9D6EAE-867A-BE13-413C-363AC3F4A76E}"/>
              </a:ext>
            </a:extLst>
          </p:cNvPr>
          <p:cNvCxnSpPr/>
          <p:nvPr/>
        </p:nvCxnSpPr>
        <p:spPr>
          <a:xfrm>
            <a:off x="3955277" y="1698172"/>
            <a:ext cx="5638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2F9FD3-7752-8224-D710-D69582334321}"/>
              </a:ext>
            </a:extLst>
          </p:cNvPr>
          <p:cNvCxnSpPr>
            <a:cxnSpLocks/>
          </p:cNvCxnSpPr>
          <p:nvPr/>
        </p:nvCxnSpPr>
        <p:spPr>
          <a:xfrm>
            <a:off x="1669143" y="2452914"/>
            <a:ext cx="37954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0EE9-E4F4-33EC-5080-8DB0AF12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A77A-7D96-11A3-8015-197A442180B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What is “cryptography against nondeterministic adversaries”?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A04115-87EB-BF2E-29EA-BE3B055DEE43}"/>
              </a:ext>
            </a:extLst>
          </p:cNvPr>
          <p:cNvGrpSpPr/>
          <p:nvPr/>
        </p:nvGrpSpPr>
        <p:grpSpPr>
          <a:xfrm>
            <a:off x="838200" y="2121959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6605B62-8BAA-E3CE-E744-6E7EDE76AB0D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478010A0-099F-3F2D-01E9-DBF4A328E96B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84084CA-06FB-FF7A-05A1-1EE50F574BC6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99F0341-572E-57AB-980E-EF72002A51F2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5F3B69-A599-36A5-6D9D-F74D94EE7B9B}"/>
                  </a:ext>
                </a:extLst>
              </p:cNvPr>
              <p:cNvSpPr txBox="1"/>
              <p:nvPr/>
            </p:nvSpPr>
            <p:spPr>
              <a:xfrm>
                <a:off x="3834437" y="4501083"/>
                <a:ext cx="8029575" cy="15991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(Rudich’97)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super-bits generator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for every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poly-size adversary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5F3B69-A599-36A5-6D9D-F74D94EE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437" y="4501083"/>
                <a:ext cx="8029575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7249D1F8-F0A8-5EC6-3C46-86C37D385090}"/>
              </a:ext>
            </a:extLst>
          </p:cNvPr>
          <p:cNvGrpSpPr/>
          <p:nvPr/>
        </p:nvGrpSpPr>
        <p:grpSpPr>
          <a:xfrm>
            <a:off x="197388" y="4441089"/>
            <a:ext cx="3543300" cy="1685920"/>
            <a:chOff x="197388" y="4051869"/>
            <a:chExt cx="3543300" cy="171576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0AA3041-2A9D-17B3-B1E2-52E42D1E4F82}"/>
                </a:ext>
              </a:extLst>
            </p:cNvPr>
            <p:cNvSpPr/>
            <p:nvPr/>
          </p:nvSpPr>
          <p:spPr>
            <a:xfrm>
              <a:off x="197388" y="4051870"/>
              <a:ext cx="3460212" cy="17025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215568-2591-C0BA-CF91-ADB773F01EA8}"/>
                    </a:ext>
                  </a:extLst>
                </p:cNvPr>
                <p:cNvSpPr txBox="1"/>
                <p:nvPr/>
              </p:nvSpPr>
              <p:spPr>
                <a:xfrm>
                  <a:off x="197388" y="5006891"/>
                  <a:ext cx="3543300" cy="760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absolute value here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goes before </a:t>
                  </a:r>
                  <a14:m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215568-2591-C0BA-CF91-ADB773F01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88" y="5006891"/>
                  <a:ext cx="3543300" cy="760747"/>
                </a:xfrm>
                <a:prstGeom prst="rect">
                  <a:avLst/>
                </a:prstGeom>
                <a:blipFill>
                  <a:blip r:embed="rId10"/>
                  <a:stretch>
                    <a:fillRect l="-1546" t="-3252" b="-105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C9318AE-AAB4-6C9D-5685-75F2FCFC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837" y="4051869"/>
              <a:ext cx="1058401" cy="105840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立方体 28">
                <a:extLst>
                  <a:ext uri="{FF2B5EF4-FFF2-40B4-BE49-F238E27FC236}">
                    <a16:creationId xmlns:a16="http://schemas.microsoft.com/office/drawing/2014/main" id="{159A8C63-492A-1F95-5226-8B6334A401BC}"/>
                  </a:ext>
                </a:extLst>
              </p:cNvPr>
              <p:cNvSpPr/>
              <p:nvPr/>
            </p:nvSpPr>
            <p:spPr>
              <a:xfrm>
                <a:off x="3958008" y="2898207"/>
                <a:ext cx="1143000" cy="1143000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9" name="立方体 28">
                <a:extLst>
                  <a:ext uri="{FF2B5EF4-FFF2-40B4-BE49-F238E27FC236}">
                    <a16:creationId xmlns:a16="http://schemas.microsoft.com/office/drawing/2014/main" id="{159A8C63-492A-1F95-5226-8B6334A40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08" y="2898207"/>
                <a:ext cx="1143000" cy="1143000"/>
              </a:xfrm>
              <a:prstGeom prst="cube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FB218109-52C3-647F-C334-78196B43A8EE}"/>
                  </a:ext>
                </a:extLst>
              </p:cNvPr>
              <p:cNvSpPr/>
              <p:nvPr/>
            </p:nvSpPr>
            <p:spPr>
              <a:xfrm>
                <a:off x="5349537" y="1843805"/>
                <a:ext cx="3190874" cy="971550"/>
              </a:xfrm>
              <a:prstGeom prst="wedgeRoundRectCallout">
                <a:avLst>
                  <a:gd name="adj1" fmla="val -54500"/>
                  <a:gd name="adj2" fmla="val 7426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then accept, otherwise reject.</a:t>
                </a:r>
              </a:p>
            </p:txBody>
          </p:sp>
        </mc:Choice>
        <mc:Fallback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FB218109-52C3-647F-C334-78196B43A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537" y="1843805"/>
                <a:ext cx="3190874" cy="971550"/>
              </a:xfrm>
              <a:prstGeom prst="wedgeRoundRectCallout">
                <a:avLst>
                  <a:gd name="adj1" fmla="val -54500"/>
                  <a:gd name="adj2" fmla="val 74265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F4F2F33-DF93-98C4-E35C-C657790B1ACF}"/>
                  </a:ext>
                </a:extLst>
              </p:cNvPr>
              <p:cNvSpPr txBox="1"/>
              <p:nvPr/>
            </p:nvSpPr>
            <p:spPr>
              <a:xfrm>
                <a:off x="9072385" y="2232573"/>
                <a:ext cx="2981324" cy="61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F4F2F33-DF93-98C4-E35C-C657790B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385" y="2232573"/>
                <a:ext cx="2981324" cy="6183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FD3C357-1A39-49EC-3E2D-6689FB12BFF2}"/>
                  </a:ext>
                </a:extLst>
              </p:cNvPr>
              <p:cNvSpPr txBox="1"/>
              <p:nvPr/>
            </p:nvSpPr>
            <p:spPr>
              <a:xfrm>
                <a:off x="8442781" y="3171656"/>
                <a:ext cx="3490734" cy="6452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FD3C357-1A39-49EC-3E2D-6689FB12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781" y="3171656"/>
                <a:ext cx="3490734" cy="6452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30E66CF8-C9E7-9F3E-0417-19146F7A963B}"/>
              </a:ext>
            </a:extLst>
          </p:cNvPr>
          <p:cNvGrpSpPr/>
          <p:nvPr/>
        </p:nvGrpSpPr>
        <p:grpSpPr>
          <a:xfrm>
            <a:off x="5349537" y="3158830"/>
            <a:ext cx="2994363" cy="1026397"/>
            <a:chOff x="5349537" y="3158830"/>
            <a:chExt cx="2994363" cy="1026397"/>
          </a:xfrm>
        </p:grpSpPr>
        <p:sp>
          <p:nvSpPr>
            <p:cNvPr id="34" name="思想气泡: 云 33">
              <a:extLst>
                <a:ext uri="{FF2B5EF4-FFF2-40B4-BE49-F238E27FC236}">
                  <a16:creationId xmlns:a16="http://schemas.microsoft.com/office/drawing/2014/main" id="{97F54963-8D84-22F7-F707-36138DA1515A}"/>
                </a:ext>
              </a:extLst>
            </p:cNvPr>
            <p:cNvSpPr/>
            <p:nvPr/>
          </p:nvSpPr>
          <p:spPr>
            <a:xfrm>
              <a:off x="5349537" y="3158830"/>
              <a:ext cx="2994363" cy="1026397"/>
            </a:xfrm>
            <a:prstGeom prst="cloudCallout">
              <a:avLst>
                <a:gd name="adj1" fmla="val -54320"/>
                <a:gd name="adj2" fmla="val -4329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C2E5360-BE4A-C456-8F83-188ACD38ECEC}"/>
                </a:ext>
              </a:extLst>
            </p:cNvPr>
            <p:cNvSpPr txBox="1"/>
            <p:nvPr/>
          </p:nvSpPr>
          <p:spPr>
            <a:xfrm>
              <a:off x="5671604" y="3311160"/>
              <a:ext cx="2546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Maybe no adversary can reverse this?</a:t>
              </a:r>
            </a:p>
          </p:txBody>
        </p:sp>
      </p:grpSp>
      <p:sp>
        <p:nvSpPr>
          <p:cNvPr id="36" name="矩形 35">
            <a:hlinkClick r:id="rId16" action="ppaction://hlinksldjump"/>
            <a:extLst>
              <a:ext uri="{FF2B5EF4-FFF2-40B4-BE49-F238E27FC236}">
                <a16:creationId xmlns:a16="http://schemas.microsoft.com/office/drawing/2014/main" id="{F658A41F-A253-42B0-182B-CF3D6CDB8548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矩形 36">
            <a:hlinkClick r:id="rId17" action="ppaction://hlinksldjump"/>
            <a:extLst>
              <a:ext uri="{FF2B5EF4-FFF2-40B4-BE49-F238E27FC236}">
                <a16:creationId xmlns:a16="http://schemas.microsoft.com/office/drawing/2014/main" id="{F97654D9-B269-7EC6-2ADA-B12CF6E6D67F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8" action="ppaction://hlinksldjump"/>
            <a:extLst>
              <a:ext uri="{FF2B5EF4-FFF2-40B4-BE49-F238E27FC236}">
                <a16:creationId xmlns:a16="http://schemas.microsoft.com/office/drawing/2014/main" id="{A3294828-E951-BF5A-F474-4AE27202FBC8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9" action="ppaction://hlinksldjump"/>
            <a:extLst>
              <a:ext uri="{FF2B5EF4-FFF2-40B4-BE49-F238E27FC236}">
                <a16:creationId xmlns:a16="http://schemas.microsoft.com/office/drawing/2014/main" id="{464F983D-CA5E-41B2-1116-97BF06A1A471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0" action="ppaction://hlinksldjump"/>
            <a:extLst>
              <a:ext uri="{FF2B5EF4-FFF2-40B4-BE49-F238E27FC236}">
                <a16:creationId xmlns:a16="http://schemas.microsoft.com/office/drawing/2014/main" id="{EA68435B-2EE6-5D34-788E-07FD7A36437D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1" action="ppaction://hlinksldjump"/>
            <a:extLst>
              <a:ext uri="{FF2B5EF4-FFF2-40B4-BE49-F238E27FC236}">
                <a16:creationId xmlns:a16="http://schemas.microsoft.com/office/drawing/2014/main" id="{B9E628CC-9B9D-BB97-E43A-57760D3A374C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2" action="ppaction://hlinksldjump"/>
            <a:extLst>
              <a:ext uri="{FF2B5EF4-FFF2-40B4-BE49-F238E27FC236}">
                <a16:creationId xmlns:a16="http://schemas.microsoft.com/office/drawing/2014/main" id="{52B3892E-AA9C-3867-A8C7-77F2F07D312C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3" action="ppaction://hlinksldjump"/>
            <a:extLst>
              <a:ext uri="{FF2B5EF4-FFF2-40B4-BE49-F238E27FC236}">
                <a16:creationId xmlns:a16="http://schemas.microsoft.com/office/drawing/2014/main" id="{FC98AA43-F36A-6C11-AE43-4AA295C5D157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4" action="ppaction://hlinksldjump"/>
            <a:extLst>
              <a:ext uri="{FF2B5EF4-FFF2-40B4-BE49-F238E27FC236}">
                <a16:creationId xmlns:a16="http://schemas.microsoft.com/office/drawing/2014/main" id="{F19FEF00-69C1-1992-B63F-B6C5B94D2C05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5" action="ppaction://hlinksldjump"/>
            <a:extLst>
              <a:ext uri="{FF2B5EF4-FFF2-40B4-BE49-F238E27FC236}">
                <a16:creationId xmlns:a16="http://schemas.microsoft.com/office/drawing/2014/main" id="{921807F4-9052-1CE2-A6A7-A3563CE3EA26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6" action="ppaction://hlinksldjump"/>
            <a:extLst>
              <a:ext uri="{FF2B5EF4-FFF2-40B4-BE49-F238E27FC236}">
                <a16:creationId xmlns:a16="http://schemas.microsoft.com/office/drawing/2014/main" id="{CB5444A8-36D3-35CA-9696-2A8F9D9B56EA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7" action="ppaction://hlinksldjump"/>
            <a:extLst>
              <a:ext uri="{FF2B5EF4-FFF2-40B4-BE49-F238E27FC236}">
                <a16:creationId xmlns:a16="http://schemas.microsoft.com/office/drawing/2014/main" id="{B235726F-3C90-DA6D-E8FC-CA46E60F3133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28" action="ppaction://hlinksldjump"/>
            <a:extLst>
              <a:ext uri="{FF2B5EF4-FFF2-40B4-BE49-F238E27FC236}">
                <a16:creationId xmlns:a16="http://schemas.microsoft.com/office/drawing/2014/main" id="{A79CA2A8-5BEC-3DFF-E4AF-69D3868FBC9E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29" action="ppaction://hlinksldjump"/>
            <a:extLst>
              <a:ext uri="{FF2B5EF4-FFF2-40B4-BE49-F238E27FC236}">
                <a16:creationId xmlns:a16="http://schemas.microsoft.com/office/drawing/2014/main" id="{848422B1-DAD3-6342-9611-9E329B7DD083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30" action="ppaction://hlinksldjump"/>
            <a:extLst>
              <a:ext uri="{FF2B5EF4-FFF2-40B4-BE49-F238E27FC236}">
                <a16:creationId xmlns:a16="http://schemas.microsoft.com/office/drawing/2014/main" id="{96947A51-2C79-248E-2889-0E6DF6EF69B1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31" action="ppaction://hlinksldjump"/>
            <a:extLst>
              <a:ext uri="{FF2B5EF4-FFF2-40B4-BE49-F238E27FC236}">
                <a16:creationId xmlns:a16="http://schemas.microsoft.com/office/drawing/2014/main" id="{EB719670-B66B-2B4A-B350-6D3DE4E9A3CA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32" action="ppaction://hlinksldjump"/>
            <a:extLst>
              <a:ext uri="{FF2B5EF4-FFF2-40B4-BE49-F238E27FC236}">
                <a16:creationId xmlns:a16="http://schemas.microsoft.com/office/drawing/2014/main" id="{58C48088-56C3-2CE1-F49B-2CE0BC6D55D0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33" action="ppaction://hlinksldjump"/>
            <a:extLst>
              <a:ext uri="{FF2B5EF4-FFF2-40B4-BE49-F238E27FC236}">
                <a16:creationId xmlns:a16="http://schemas.microsoft.com/office/drawing/2014/main" id="{9D603B8E-C88D-7BEA-C315-08AC3376373A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矩形 53">
            <a:hlinkClick r:id="rId34" action="ppaction://hlinksldjump"/>
            <a:extLst>
              <a:ext uri="{FF2B5EF4-FFF2-40B4-BE49-F238E27FC236}">
                <a16:creationId xmlns:a16="http://schemas.microsoft.com/office/drawing/2014/main" id="{FF2D6DA4-4287-2281-8538-0F86021F9E16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矩形 54">
            <a:hlinkClick r:id="rId35" action="ppaction://hlinksldjump"/>
            <a:extLst>
              <a:ext uri="{FF2B5EF4-FFF2-40B4-BE49-F238E27FC236}">
                <a16:creationId xmlns:a16="http://schemas.microsoft.com/office/drawing/2014/main" id="{F139F735-4A00-1C21-DF10-135B1EB5BBAB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矩形 55">
            <a:hlinkClick r:id="rId36" action="ppaction://hlinksldjump"/>
            <a:extLst>
              <a:ext uri="{FF2B5EF4-FFF2-40B4-BE49-F238E27FC236}">
                <a16:creationId xmlns:a16="http://schemas.microsoft.com/office/drawing/2014/main" id="{18A33719-D47A-8BCE-2FC6-D28B4B7ABC01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矩形 56">
            <a:hlinkClick r:id="rId37" action="ppaction://hlinksldjump"/>
            <a:extLst>
              <a:ext uri="{FF2B5EF4-FFF2-40B4-BE49-F238E27FC236}">
                <a16:creationId xmlns:a16="http://schemas.microsoft.com/office/drawing/2014/main" id="{DBA00CF0-74EF-B6CA-9033-785DF7555040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矩形 57">
            <a:hlinkClick r:id="rId38" action="ppaction://hlinksldjump"/>
            <a:extLst>
              <a:ext uri="{FF2B5EF4-FFF2-40B4-BE49-F238E27FC236}">
                <a16:creationId xmlns:a16="http://schemas.microsoft.com/office/drawing/2014/main" id="{AC5C7BA9-AD4F-E5BE-FE4D-76D95294A833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5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DD18-EEFB-0873-50EE-13EEA75C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AF379-D65B-84D3-EEDA-0F035B0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Demi-bits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54309F-3707-A8BD-0345-445DD597F79C}"/>
              </a:ext>
            </a:extLst>
          </p:cNvPr>
          <p:cNvGrpSpPr/>
          <p:nvPr/>
        </p:nvGrpSpPr>
        <p:grpSpPr>
          <a:xfrm>
            <a:off x="838200" y="2121959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5081928-4BEB-813C-BBCC-6F4BD10C18B3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D409CD47-45D4-7125-4D4B-42F7BCD2FAEC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1BFD4CF5-FDD1-60F3-BA59-6D10684D393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8E5DA88-33D7-63BC-EAB1-7BDCC47289D9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CCB0274-42A1-6E02-CD32-CD870D00CE3A}"/>
                  </a:ext>
                </a:extLst>
              </p:cNvPr>
              <p:cNvSpPr txBox="1"/>
              <p:nvPr/>
            </p:nvSpPr>
            <p:spPr>
              <a:xfrm>
                <a:off x="1778481" y="4448781"/>
                <a:ext cx="8887138" cy="18158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(Rudich’97)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no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poly-size adversary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random strings, but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rejects every possible output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CCB0274-42A1-6E02-CD32-CD870D00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81" y="4448781"/>
                <a:ext cx="8887138" cy="181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立方体 2">
                <a:extLst>
                  <a:ext uri="{FF2B5EF4-FFF2-40B4-BE49-F238E27FC236}">
                    <a16:creationId xmlns:a16="http://schemas.microsoft.com/office/drawing/2014/main" id="{9B7845B9-4D5C-C964-CB28-7AB1F3D9CA1C}"/>
                  </a:ext>
                </a:extLst>
              </p:cNvPr>
              <p:cNvSpPr/>
              <p:nvPr/>
            </p:nvSpPr>
            <p:spPr>
              <a:xfrm>
                <a:off x="4119741" y="2924175"/>
                <a:ext cx="1143000" cy="1143000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立方体 2">
                <a:extLst>
                  <a:ext uri="{FF2B5EF4-FFF2-40B4-BE49-F238E27FC236}">
                    <a16:creationId xmlns:a16="http://schemas.microsoft.com/office/drawing/2014/main" id="{9B7845B9-4D5C-C964-CB28-7AB1F3D9C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41" y="2924175"/>
                <a:ext cx="1143000" cy="1143000"/>
              </a:xfrm>
              <a:prstGeom prst="cube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EACAE1-D020-36C4-0F0B-4264D7C9E8C4}"/>
                  </a:ext>
                </a:extLst>
              </p:cNvPr>
              <p:cNvSpPr txBox="1"/>
              <p:nvPr/>
            </p:nvSpPr>
            <p:spPr>
              <a:xfrm>
                <a:off x="5376595" y="3512762"/>
                <a:ext cx="3438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“proof system” trying to prove a given string is not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EACAE1-D020-36C4-0F0B-4264D7C9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595" y="3512762"/>
                <a:ext cx="3438525" cy="646331"/>
              </a:xfrm>
              <a:prstGeom prst="rect">
                <a:avLst/>
              </a:prstGeom>
              <a:blipFill>
                <a:blip r:embed="rId11"/>
                <a:stretch>
                  <a:fillRect l="-1596" t="-4717" r="-88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6D0052D7-75B1-1697-17FB-4C3275A1BD4C}"/>
              </a:ext>
            </a:extLst>
          </p:cNvPr>
          <p:cNvGrpSpPr/>
          <p:nvPr/>
        </p:nvGrpSpPr>
        <p:grpSpPr>
          <a:xfrm>
            <a:off x="5729871" y="1924715"/>
            <a:ext cx="5115723" cy="1355476"/>
            <a:chOff x="5729871" y="1924715"/>
            <a:chExt cx="5115723" cy="1355476"/>
          </a:xfrm>
        </p:grpSpPr>
        <p:sp>
          <p:nvSpPr>
            <p:cNvPr id="18" name="思想气泡: 云 17">
              <a:extLst>
                <a:ext uri="{FF2B5EF4-FFF2-40B4-BE49-F238E27FC236}">
                  <a16:creationId xmlns:a16="http://schemas.microsoft.com/office/drawing/2014/main" id="{955CDF8A-3E8B-4CF2-0784-8EA2236FCF29}"/>
                </a:ext>
              </a:extLst>
            </p:cNvPr>
            <p:cNvSpPr/>
            <p:nvPr/>
          </p:nvSpPr>
          <p:spPr>
            <a:xfrm rot="201681">
              <a:off x="5729871" y="1924715"/>
              <a:ext cx="5115723" cy="1355476"/>
            </a:xfrm>
            <a:prstGeom prst="cloudCallout">
              <a:avLst>
                <a:gd name="adj1" fmla="val 47301"/>
                <a:gd name="adj2" fmla="val 8214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C3000BC3-ADBC-CD49-DBBF-FE7DA750EEA3}"/>
                    </a:ext>
                  </a:extLst>
                </p:cNvPr>
                <p:cNvSpPr txBox="1"/>
                <p:nvPr/>
              </p:nvSpPr>
              <p:spPr>
                <a:xfrm>
                  <a:off x="6429375" y="2047875"/>
                  <a:ext cx="39147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a demi-bits generator, this means any efficient </a:t>
                  </a:r>
                  <a14:m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cannot succeed on too many strings!</a:t>
                  </a:r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C3000BC3-ADBC-CD49-DBBF-FE7DA750E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75" y="2047875"/>
                  <a:ext cx="3914775" cy="1015663"/>
                </a:xfrm>
                <a:prstGeom prst="rect">
                  <a:avLst/>
                </a:prstGeom>
                <a:blipFill>
                  <a:blip r:embed="rId12"/>
                  <a:stretch>
                    <a:fillRect l="-1713" t="-2994" r="-623" b="-101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矩形 21">
            <a:hlinkClick r:id="rId13" action="ppaction://hlinksldjump"/>
            <a:extLst>
              <a:ext uri="{FF2B5EF4-FFF2-40B4-BE49-F238E27FC236}">
                <a16:creationId xmlns:a16="http://schemas.microsoft.com/office/drawing/2014/main" id="{EDB9CFAE-0F12-8138-E36A-62B5C3C1B479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矩形 22">
            <a:hlinkClick r:id="rId14" action="ppaction://hlinksldjump"/>
            <a:extLst>
              <a:ext uri="{FF2B5EF4-FFF2-40B4-BE49-F238E27FC236}">
                <a16:creationId xmlns:a16="http://schemas.microsoft.com/office/drawing/2014/main" id="{58264BB3-382F-606C-6EAF-9560E71D7E47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15" action="ppaction://hlinksldjump"/>
            <a:extLst>
              <a:ext uri="{FF2B5EF4-FFF2-40B4-BE49-F238E27FC236}">
                <a16:creationId xmlns:a16="http://schemas.microsoft.com/office/drawing/2014/main" id="{2350519B-A354-242C-1E9C-E290FD391497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6" action="ppaction://hlinksldjump"/>
            <a:extLst>
              <a:ext uri="{FF2B5EF4-FFF2-40B4-BE49-F238E27FC236}">
                <a16:creationId xmlns:a16="http://schemas.microsoft.com/office/drawing/2014/main" id="{1416D848-8FFF-0983-6636-76156D7489FF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7" action="ppaction://hlinksldjump"/>
            <a:extLst>
              <a:ext uri="{FF2B5EF4-FFF2-40B4-BE49-F238E27FC236}">
                <a16:creationId xmlns:a16="http://schemas.microsoft.com/office/drawing/2014/main" id="{B5898C48-FBA2-3555-FDFC-DE29E1B4ABCF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8" action="ppaction://hlinksldjump"/>
            <a:extLst>
              <a:ext uri="{FF2B5EF4-FFF2-40B4-BE49-F238E27FC236}">
                <a16:creationId xmlns:a16="http://schemas.microsoft.com/office/drawing/2014/main" id="{9D89F998-1B8B-E031-1F27-8E56DF216AD7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9" action="ppaction://hlinksldjump"/>
            <a:extLst>
              <a:ext uri="{FF2B5EF4-FFF2-40B4-BE49-F238E27FC236}">
                <a16:creationId xmlns:a16="http://schemas.microsoft.com/office/drawing/2014/main" id="{52341D98-C0F4-0222-F806-F9900E1DC617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0" action="ppaction://hlinksldjump"/>
            <a:extLst>
              <a:ext uri="{FF2B5EF4-FFF2-40B4-BE49-F238E27FC236}">
                <a16:creationId xmlns:a16="http://schemas.microsoft.com/office/drawing/2014/main" id="{866755B6-872D-857E-3988-522D2CD922DD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1" action="ppaction://hlinksldjump"/>
            <a:extLst>
              <a:ext uri="{FF2B5EF4-FFF2-40B4-BE49-F238E27FC236}">
                <a16:creationId xmlns:a16="http://schemas.microsoft.com/office/drawing/2014/main" id="{8EE10E03-0EC8-B98C-317C-3E3701002A37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2" action="ppaction://hlinksldjump"/>
            <a:extLst>
              <a:ext uri="{FF2B5EF4-FFF2-40B4-BE49-F238E27FC236}">
                <a16:creationId xmlns:a16="http://schemas.microsoft.com/office/drawing/2014/main" id="{1032D6E1-D71D-47A4-BBC1-00410C0B2C58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3" action="ppaction://hlinksldjump"/>
            <a:extLst>
              <a:ext uri="{FF2B5EF4-FFF2-40B4-BE49-F238E27FC236}">
                <a16:creationId xmlns:a16="http://schemas.microsoft.com/office/drawing/2014/main" id="{0FAAEB81-4E46-04FF-2D82-23543A3C9F78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4" action="ppaction://hlinksldjump"/>
            <a:extLst>
              <a:ext uri="{FF2B5EF4-FFF2-40B4-BE49-F238E27FC236}">
                <a16:creationId xmlns:a16="http://schemas.microsoft.com/office/drawing/2014/main" id="{0696932F-6A13-CBED-6A7E-46E4E92B124D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5" action="ppaction://hlinksldjump"/>
            <a:extLst>
              <a:ext uri="{FF2B5EF4-FFF2-40B4-BE49-F238E27FC236}">
                <a16:creationId xmlns:a16="http://schemas.microsoft.com/office/drawing/2014/main" id="{DDC22210-DA61-1D3D-35F2-14D1EC5F374F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6" action="ppaction://hlinksldjump"/>
            <a:extLst>
              <a:ext uri="{FF2B5EF4-FFF2-40B4-BE49-F238E27FC236}">
                <a16:creationId xmlns:a16="http://schemas.microsoft.com/office/drawing/2014/main" id="{60C37E99-A685-2A28-0801-27F41D3A3A0B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7" action="ppaction://hlinksldjump"/>
            <a:extLst>
              <a:ext uri="{FF2B5EF4-FFF2-40B4-BE49-F238E27FC236}">
                <a16:creationId xmlns:a16="http://schemas.microsoft.com/office/drawing/2014/main" id="{F273A0A8-8BB2-349E-C04C-4FBC98B48854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8" action="ppaction://hlinksldjump"/>
            <a:extLst>
              <a:ext uri="{FF2B5EF4-FFF2-40B4-BE49-F238E27FC236}">
                <a16:creationId xmlns:a16="http://schemas.microsoft.com/office/drawing/2014/main" id="{29F159A1-17E5-EB61-2F9B-EF2F2E67DBFE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9" action="ppaction://hlinksldjump"/>
            <a:extLst>
              <a:ext uri="{FF2B5EF4-FFF2-40B4-BE49-F238E27FC236}">
                <a16:creationId xmlns:a16="http://schemas.microsoft.com/office/drawing/2014/main" id="{3418CE11-FFA6-618E-7E19-78B12CD4B438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0" action="ppaction://hlinksldjump"/>
            <a:extLst>
              <a:ext uri="{FF2B5EF4-FFF2-40B4-BE49-F238E27FC236}">
                <a16:creationId xmlns:a16="http://schemas.microsoft.com/office/drawing/2014/main" id="{8034D3A2-D724-8D22-D18F-C7AB0BC674F1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1" action="ppaction://hlinksldjump"/>
            <a:extLst>
              <a:ext uri="{FF2B5EF4-FFF2-40B4-BE49-F238E27FC236}">
                <a16:creationId xmlns:a16="http://schemas.microsoft.com/office/drawing/2014/main" id="{3FE1A7A2-63BB-800D-EEFB-7CAD8F3781A1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2" action="ppaction://hlinksldjump"/>
            <a:extLst>
              <a:ext uri="{FF2B5EF4-FFF2-40B4-BE49-F238E27FC236}">
                <a16:creationId xmlns:a16="http://schemas.microsoft.com/office/drawing/2014/main" id="{8CFD1ED0-AE0A-2F6C-56A0-24333C50A974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3" action="ppaction://hlinksldjump"/>
            <a:extLst>
              <a:ext uri="{FF2B5EF4-FFF2-40B4-BE49-F238E27FC236}">
                <a16:creationId xmlns:a16="http://schemas.microsoft.com/office/drawing/2014/main" id="{93EB1272-3DA6-4403-E66C-2DA9E01F333E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34" action="ppaction://hlinksldjump"/>
            <a:extLst>
              <a:ext uri="{FF2B5EF4-FFF2-40B4-BE49-F238E27FC236}">
                <a16:creationId xmlns:a16="http://schemas.microsoft.com/office/drawing/2014/main" id="{479B03A2-6195-CAF0-21F8-2674C7CDAF91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35" action="ppaction://hlinksldjump"/>
            <a:extLst>
              <a:ext uri="{FF2B5EF4-FFF2-40B4-BE49-F238E27FC236}">
                <a16:creationId xmlns:a16="http://schemas.microsoft.com/office/drawing/2014/main" id="{5466451B-8DDB-45F0-8F6B-D93A6A2AB679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" name="内容占位符 2">
                <a:extLst>
                  <a:ext uri="{FF2B5EF4-FFF2-40B4-BE49-F238E27FC236}">
                    <a16:creationId xmlns:a16="http://schemas.microsoft.com/office/drawing/2014/main" id="{E8B6B937-3667-4AF8-32B9-20FF6DDEE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systems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nondeterministic algorithms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({tautologies},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-complete)</a:t>
                </a:r>
              </a:p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内容占位符 2">
                <a:extLst>
                  <a:ext uri="{FF2B5EF4-FFF2-40B4-BE49-F238E27FC236}">
                    <a16:creationId xmlns:a16="http://schemas.microsoft.com/office/drawing/2014/main" id="{E8B6B937-3667-4AF8-32B9-20FF6DDEE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systems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B3E5F5C-E9B8-8E9D-BC2E-D9F053CFF70E}"/>
                  </a:ext>
                </a:extLst>
              </p:cNvPr>
              <p:cNvSpPr txBox="1"/>
              <p:nvPr/>
            </p:nvSpPr>
            <p:spPr>
              <a:xfrm>
                <a:off x="492650" y="5324513"/>
                <a:ext cx="580205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Goal of proof complexity: Find tautologies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requiring proofs of super-poly length in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stronger and stronger proof systems</a:t>
                </a:r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B3E5F5C-E9B8-8E9D-BC2E-D9F053CFF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50" y="5324513"/>
                <a:ext cx="580205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7223C04-0CC5-7FEC-9531-2756552263FA}"/>
                  </a:ext>
                </a:extLst>
              </p:cNvPr>
              <p:cNvSpPr txBox="1"/>
              <p:nvPr/>
            </p:nvSpPr>
            <p:spPr>
              <a:xfrm>
                <a:off x="860508" y="2760529"/>
                <a:ext cx="5235491" cy="23083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Definition:</a:t>
                </a:r>
                <a:r>
                  <a:rPr lang="en-GB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(Cook-</a:t>
                </a:r>
                <a:r>
                  <a:rPr lang="en-GB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Reckhow</a:t>
                </a: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GB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system</a:t>
                </a: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deterministic algorithm </a:t>
                </a:r>
                <a14:m>
                  <m:oMath xmlns:m="http://schemas.openxmlformats.org/officeDocument/2006/math">
                    <m:r>
                      <a:rPr lang="en-GB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verifying membership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</m:oMath>
                </a14:m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GB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  <m:r>
                          <a:rPr lang="en-GB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altLang="zh-C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⟹∃</m:t>
                    </m:r>
                    <m:r>
                      <a:rPr lang="en-GB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altLang="zh-C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⟹∀</m:t>
                    </m:r>
                    <m:r>
                      <a:rPr lang="en-GB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en-GB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7223C04-0CC5-7FEC-9531-275655226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08" y="2760529"/>
                <a:ext cx="5235491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C9676E1E-9991-97F1-948C-81E2CFAFC890}"/>
              </a:ext>
            </a:extLst>
          </p:cNvPr>
          <p:cNvGrpSpPr/>
          <p:nvPr/>
        </p:nvGrpSpPr>
        <p:grpSpPr>
          <a:xfrm>
            <a:off x="6941016" y="2490789"/>
            <a:ext cx="4390476" cy="1569482"/>
            <a:chOff x="6941016" y="2490789"/>
            <a:chExt cx="4390476" cy="15694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对话气泡: 圆角矩形 26">
                  <a:extLst>
                    <a:ext uri="{FF2B5EF4-FFF2-40B4-BE49-F238E27FC236}">
                      <a16:creationId xmlns:a16="http://schemas.microsoft.com/office/drawing/2014/main" id="{2C56DD6D-B13D-7223-51E3-E8370B8C0F1B}"/>
                    </a:ext>
                  </a:extLst>
                </p:cNvPr>
                <p:cNvSpPr/>
                <p:nvPr/>
              </p:nvSpPr>
              <p:spPr>
                <a:xfrm>
                  <a:off x="6941016" y="2490789"/>
                  <a:ext cx="4073566" cy="1200150"/>
                </a:xfrm>
                <a:prstGeom prst="wedgeRoundRectCallout">
                  <a:avLst>
                    <a:gd name="adj1" fmla="val -74847"/>
                    <a:gd name="adj2" fmla="val 54564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every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TAUT</m:t>
                      </m:r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admits a proof of length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then we say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</a:t>
                  </a:r>
                  <a:r>
                    <a:rPr lang="en-US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polynomially</a:t>
                  </a:r>
                  <a:r>
                    <a: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bounded</a:t>
                  </a:r>
                  <a:r>
                    <a:rPr lang="en-US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7" name="对话气泡: 圆角矩形 26">
                  <a:extLst>
                    <a:ext uri="{FF2B5EF4-FFF2-40B4-BE49-F238E27FC236}">
                      <a16:creationId xmlns:a16="http://schemas.microsoft.com/office/drawing/2014/main" id="{2C56DD6D-B13D-7223-51E3-E8370B8C0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1016" y="2490789"/>
                  <a:ext cx="4073566" cy="1200150"/>
                </a:xfrm>
                <a:prstGeom prst="wedgeRoundRectCallout">
                  <a:avLst>
                    <a:gd name="adj1" fmla="val -74847"/>
                    <a:gd name="adj2" fmla="val 54564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E345667A-1544-D5A4-E41A-C9245D9A4B68}"/>
                    </a:ext>
                  </a:extLst>
                </p:cNvPr>
                <p:cNvSpPr txBox="1"/>
                <p:nvPr/>
              </p:nvSpPr>
              <p:spPr>
                <a:xfrm>
                  <a:off x="7578642" y="3690939"/>
                  <a:ext cx="3752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this would imply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𝐍𝐏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𝐜𝐨𝐍𝐏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mc:Choice>
          <mc:Fallback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E345667A-1544-D5A4-E41A-C9245D9A4B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642" y="3690939"/>
                  <a:ext cx="375285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299" t="-8197" r="-162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3DCD741-1F6A-8DA2-7D8F-87BBDFC035A1}"/>
                  </a:ext>
                </a:extLst>
              </p:cNvPr>
              <p:cNvSpPr/>
              <p:nvPr/>
            </p:nvSpPr>
            <p:spPr>
              <a:xfrm>
                <a:off x="8061911" y="5781948"/>
                <a:ext cx="2152391" cy="174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Łukasiewicz’s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3DCD741-1F6A-8DA2-7D8F-87BBDFC03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911" y="5781948"/>
                <a:ext cx="2152391" cy="174013"/>
              </a:xfrm>
              <a:prstGeom prst="rect">
                <a:avLst/>
              </a:prstGeom>
              <a:blipFill>
                <a:blip r:embed="rId8"/>
                <a:stretch>
                  <a:fillRect l="-282" t="-75862" b="-1275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DA56A8D-BCF3-B28D-8431-F25485228CEC}"/>
                  </a:ext>
                </a:extLst>
              </p:cNvPr>
              <p:cNvSpPr txBox="1"/>
              <p:nvPr/>
            </p:nvSpPr>
            <p:spPr>
              <a:xfrm>
                <a:off x="6493420" y="4399170"/>
                <a:ext cx="5280109" cy="1247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DA56A8D-BCF3-B28D-8431-F25485228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20" y="4399170"/>
                <a:ext cx="5280109" cy="12478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hlinkClick r:id="rId10" action="ppaction://hlinksldjump"/>
            <a:extLst>
              <a:ext uri="{FF2B5EF4-FFF2-40B4-BE49-F238E27FC236}">
                <a16:creationId xmlns:a16="http://schemas.microsoft.com/office/drawing/2014/main" id="{F92DC5C0-5ED6-5A85-67D1-7C6ED1F6A1BE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矩形 32">
            <a:hlinkClick r:id="rId11" action="ppaction://hlinksldjump"/>
            <a:extLst>
              <a:ext uri="{FF2B5EF4-FFF2-40B4-BE49-F238E27FC236}">
                <a16:creationId xmlns:a16="http://schemas.microsoft.com/office/drawing/2014/main" id="{6A703DE1-7788-1A93-BCF6-C3EAC1FC413C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12" action="ppaction://hlinksldjump"/>
            <a:extLst>
              <a:ext uri="{FF2B5EF4-FFF2-40B4-BE49-F238E27FC236}">
                <a16:creationId xmlns:a16="http://schemas.microsoft.com/office/drawing/2014/main" id="{8594A7F9-D5C7-B1AF-A347-62C43485DA23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13" action="ppaction://hlinksldjump"/>
            <a:extLst>
              <a:ext uri="{FF2B5EF4-FFF2-40B4-BE49-F238E27FC236}">
                <a16:creationId xmlns:a16="http://schemas.microsoft.com/office/drawing/2014/main" id="{E1BC74F3-9F21-439E-57C9-1F28225178A6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4" action="ppaction://hlinksldjump"/>
            <a:extLst>
              <a:ext uri="{FF2B5EF4-FFF2-40B4-BE49-F238E27FC236}">
                <a16:creationId xmlns:a16="http://schemas.microsoft.com/office/drawing/2014/main" id="{6B922031-A821-64F6-61F1-E45DB785A177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5" action="ppaction://hlinksldjump"/>
            <a:extLst>
              <a:ext uri="{FF2B5EF4-FFF2-40B4-BE49-F238E27FC236}">
                <a16:creationId xmlns:a16="http://schemas.microsoft.com/office/drawing/2014/main" id="{34421275-7138-DF1A-BA9C-19AF7D81B829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6" action="ppaction://hlinksldjump"/>
            <a:extLst>
              <a:ext uri="{FF2B5EF4-FFF2-40B4-BE49-F238E27FC236}">
                <a16:creationId xmlns:a16="http://schemas.microsoft.com/office/drawing/2014/main" id="{05C3CEEB-A1AB-6D86-51A1-BB8F6FA10039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17" action="ppaction://hlinksldjump"/>
            <a:extLst>
              <a:ext uri="{FF2B5EF4-FFF2-40B4-BE49-F238E27FC236}">
                <a16:creationId xmlns:a16="http://schemas.microsoft.com/office/drawing/2014/main" id="{9660F08E-20E5-B79C-8E70-6375FF5AE72A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18" action="ppaction://hlinksldjump"/>
            <a:extLst>
              <a:ext uri="{FF2B5EF4-FFF2-40B4-BE49-F238E27FC236}">
                <a16:creationId xmlns:a16="http://schemas.microsoft.com/office/drawing/2014/main" id="{BEA1462B-6F05-EBB4-3265-F70FFE05526C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19" action="ppaction://hlinksldjump"/>
            <a:extLst>
              <a:ext uri="{FF2B5EF4-FFF2-40B4-BE49-F238E27FC236}">
                <a16:creationId xmlns:a16="http://schemas.microsoft.com/office/drawing/2014/main" id="{1409A62A-8C25-9CD1-EA90-638722582F53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0" action="ppaction://hlinksldjump"/>
            <a:extLst>
              <a:ext uri="{FF2B5EF4-FFF2-40B4-BE49-F238E27FC236}">
                <a16:creationId xmlns:a16="http://schemas.microsoft.com/office/drawing/2014/main" id="{418E5D36-7F18-0936-9B9C-AB80B59490D7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1" action="ppaction://hlinksldjump"/>
            <a:extLst>
              <a:ext uri="{FF2B5EF4-FFF2-40B4-BE49-F238E27FC236}">
                <a16:creationId xmlns:a16="http://schemas.microsoft.com/office/drawing/2014/main" id="{2AFF2C80-5CF4-728E-36E1-9B554FA62E02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2" action="ppaction://hlinksldjump"/>
            <a:extLst>
              <a:ext uri="{FF2B5EF4-FFF2-40B4-BE49-F238E27FC236}">
                <a16:creationId xmlns:a16="http://schemas.microsoft.com/office/drawing/2014/main" id="{15B2FE0B-FB41-F446-B680-61422B4D95FD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矩形 74">
            <a:hlinkClick r:id="rId23" action="ppaction://hlinksldjump"/>
            <a:extLst>
              <a:ext uri="{FF2B5EF4-FFF2-40B4-BE49-F238E27FC236}">
                <a16:creationId xmlns:a16="http://schemas.microsoft.com/office/drawing/2014/main" id="{9CFE8358-3094-AD44-0620-C4A2A5247DE9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矩形 76">
            <a:hlinkClick r:id="rId24" action="ppaction://hlinksldjump"/>
            <a:extLst>
              <a:ext uri="{FF2B5EF4-FFF2-40B4-BE49-F238E27FC236}">
                <a16:creationId xmlns:a16="http://schemas.microsoft.com/office/drawing/2014/main" id="{1890E8EA-30B8-CB5E-E67B-34B303FBED88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矩形 80">
            <a:hlinkClick r:id="rId25" action="ppaction://hlinksldjump"/>
            <a:extLst>
              <a:ext uri="{FF2B5EF4-FFF2-40B4-BE49-F238E27FC236}">
                <a16:creationId xmlns:a16="http://schemas.microsoft.com/office/drawing/2014/main" id="{D460963D-95A3-3325-6FF8-7C5133F9F1B8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矩形 81">
            <a:hlinkClick r:id="rId26" action="ppaction://hlinksldjump"/>
            <a:extLst>
              <a:ext uri="{FF2B5EF4-FFF2-40B4-BE49-F238E27FC236}">
                <a16:creationId xmlns:a16="http://schemas.microsoft.com/office/drawing/2014/main" id="{E9F92DCD-B88A-FF7C-73D1-551EE01C55C7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矩形 82">
            <a:hlinkClick r:id="rId27" action="ppaction://hlinksldjump"/>
            <a:extLst>
              <a:ext uri="{FF2B5EF4-FFF2-40B4-BE49-F238E27FC236}">
                <a16:creationId xmlns:a16="http://schemas.microsoft.com/office/drawing/2014/main" id="{0BEE8974-C7E9-E016-805E-BBA491ADC22E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矩形 83">
            <a:hlinkClick r:id="rId28" action="ppaction://hlinksldjump"/>
            <a:extLst>
              <a:ext uri="{FF2B5EF4-FFF2-40B4-BE49-F238E27FC236}">
                <a16:creationId xmlns:a16="http://schemas.microsoft.com/office/drawing/2014/main" id="{627AA811-7157-2099-4394-1F6C9DACDEDB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矩形 84">
            <a:hlinkClick r:id="rId29" action="ppaction://hlinksldjump"/>
            <a:extLst>
              <a:ext uri="{FF2B5EF4-FFF2-40B4-BE49-F238E27FC236}">
                <a16:creationId xmlns:a16="http://schemas.microsoft.com/office/drawing/2014/main" id="{CA83349B-E8FC-7844-4761-3812D5E0D3A5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矩形 85">
            <a:hlinkClick r:id="rId30" action="ppaction://hlinksldjump"/>
            <a:extLst>
              <a:ext uri="{FF2B5EF4-FFF2-40B4-BE49-F238E27FC236}">
                <a16:creationId xmlns:a16="http://schemas.microsoft.com/office/drawing/2014/main" id="{946419E8-0A50-2497-EAA5-BF4D027FF09C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矩形 86">
            <a:hlinkClick r:id="rId31" action="ppaction://hlinksldjump"/>
            <a:extLst>
              <a:ext uri="{FF2B5EF4-FFF2-40B4-BE49-F238E27FC236}">
                <a16:creationId xmlns:a16="http://schemas.microsoft.com/office/drawing/2014/main" id="{31146B8B-C8C3-3EA9-9A8E-F1D89B89238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矩形 87">
            <a:hlinkClick r:id="rId32" action="ppaction://hlinksldjump"/>
            <a:extLst>
              <a:ext uri="{FF2B5EF4-FFF2-40B4-BE49-F238E27FC236}">
                <a16:creationId xmlns:a16="http://schemas.microsoft.com/office/drawing/2014/main" id="{DF90A457-7F3C-566B-7627-138EB5AEAD51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03B9-BEEA-DB48-E094-2E2F45F5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8AE11-AC95-3862-A6C6-77E2F734C13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Demi-bits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F8E342-A977-086A-BA0C-8F03B8390C32}"/>
              </a:ext>
            </a:extLst>
          </p:cNvPr>
          <p:cNvGrpSpPr/>
          <p:nvPr/>
        </p:nvGrpSpPr>
        <p:grpSpPr>
          <a:xfrm>
            <a:off x="586722" y="2213739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A3E10EB-87C0-BA5B-5177-29118AA44FC2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6A0A0502-E44F-45D9-047F-CDE14DACE055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DB847E5-F69D-89AF-F41B-6BBC3D8D1196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ACF5543-DE30-6E9E-508A-927186426FC7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8CACFD-DBB2-B570-0D29-BFCA2914F89D}"/>
                  </a:ext>
                </a:extLst>
              </p:cNvPr>
              <p:cNvSpPr txBox="1"/>
              <p:nvPr/>
            </p:nvSpPr>
            <p:spPr>
              <a:xfrm>
                <a:off x="1497424" y="4539269"/>
                <a:ext cx="8660918" cy="15974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(Rudich’97)</a:t>
                </a:r>
                <a:r>
                  <a:rPr lang="en-GB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for every proof system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𝒫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proves</m:t>
                              </m:r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8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“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Range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altLang="zh-CN" sz="28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”</m:t>
                              </m:r>
                              <m:r>
                                <m:rPr>
                                  <m:nor/>
                                </m:rPr>
                                <a:rPr lang="en-GB" altLang="zh-CN" sz="2800" b="1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poly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size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≤1/2.</m:t>
                          </m:r>
                        </m:e>
                      </m:func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8CACFD-DBB2-B570-0D29-BFCA2914F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24" y="4539269"/>
                <a:ext cx="8660918" cy="1597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F0F774-A668-45F9-8522-FDDD54E3397E}"/>
              </a:ext>
            </a:extLst>
          </p:cNvPr>
          <p:cNvSpPr/>
          <p:nvPr/>
        </p:nvSpPr>
        <p:spPr>
          <a:xfrm>
            <a:off x="4962525" y="2085270"/>
            <a:ext cx="6230872" cy="204787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D7A9E5-7EB4-055C-C510-F7C74EB22AB6}"/>
                  </a:ext>
                </a:extLst>
              </p:cNvPr>
              <p:cNvSpPr txBox="1"/>
              <p:nvPr/>
            </p:nvSpPr>
            <p:spPr>
              <a:xfrm>
                <a:off x="5242095" y="2091362"/>
                <a:ext cx="876300" cy="41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D7A9E5-7EB4-055C-C510-F7C74EB22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95" y="2091362"/>
                <a:ext cx="876300" cy="4111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01096CC-E133-BF4B-3284-6D2B59166EDA}"/>
                  </a:ext>
                </a:extLst>
              </p:cNvPr>
              <p:cNvSpPr/>
              <p:nvPr/>
            </p:nvSpPr>
            <p:spPr>
              <a:xfrm>
                <a:off x="5219700" y="3187315"/>
                <a:ext cx="1876425" cy="904466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Range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01096CC-E133-BF4B-3284-6D2B59166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3187315"/>
                <a:ext cx="1876425" cy="90446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EA9E90A9-80B5-FEFD-F630-FAF5EA7E82F0}"/>
                  </a:ext>
                </a:extLst>
              </p:cNvPr>
              <p:cNvSpPr/>
              <p:nvPr/>
            </p:nvSpPr>
            <p:spPr>
              <a:xfrm>
                <a:off x="8475378" y="2440944"/>
                <a:ext cx="2543175" cy="1492741"/>
              </a:xfrm>
              <a:prstGeom prst="round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figure out to be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EA9E90A9-80B5-FEFD-F630-FAF5EA7E8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78" y="2440944"/>
                <a:ext cx="2543175" cy="149274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hlinkClick r:id="rId13" action="ppaction://hlinksldjump"/>
            <a:extLst>
              <a:ext uri="{FF2B5EF4-FFF2-40B4-BE49-F238E27FC236}">
                <a16:creationId xmlns:a16="http://schemas.microsoft.com/office/drawing/2014/main" id="{74BE103E-FBAF-2314-9FF0-A0B3E1F94A45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矩形 13">
            <a:hlinkClick r:id="rId14" action="ppaction://hlinksldjump"/>
            <a:extLst>
              <a:ext uri="{FF2B5EF4-FFF2-40B4-BE49-F238E27FC236}">
                <a16:creationId xmlns:a16="http://schemas.microsoft.com/office/drawing/2014/main" id="{673BBFEC-C5F5-02FE-20EE-FC15357629E1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5" action="ppaction://hlinksldjump"/>
            <a:extLst>
              <a:ext uri="{FF2B5EF4-FFF2-40B4-BE49-F238E27FC236}">
                <a16:creationId xmlns:a16="http://schemas.microsoft.com/office/drawing/2014/main" id="{385BDD28-0649-869E-2A67-7E0E1F650228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6" action="ppaction://hlinksldjump"/>
            <a:extLst>
              <a:ext uri="{FF2B5EF4-FFF2-40B4-BE49-F238E27FC236}">
                <a16:creationId xmlns:a16="http://schemas.microsoft.com/office/drawing/2014/main" id="{DA67D2F0-7E2B-085D-2235-1E89A69822E0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7" action="ppaction://hlinksldjump"/>
            <a:extLst>
              <a:ext uri="{FF2B5EF4-FFF2-40B4-BE49-F238E27FC236}">
                <a16:creationId xmlns:a16="http://schemas.microsoft.com/office/drawing/2014/main" id="{75FCEB3C-BBC4-21C1-3273-E097FDB10B6B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8" action="ppaction://hlinksldjump"/>
            <a:extLst>
              <a:ext uri="{FF2B5EF4-FFF2-40B4-BE49-F238E27FC236}">
                <a16:creationId xmlns:a16="http://schemas.microsoft.com/office/drawing/2014/main" id="{D00278F3-51B8-3420-072E-6B4F0A6BB90C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9" action="ppaction://hlinksldjump"/>
            <a:extLst>
              <a:ext uri="{FF2B5EF4-FFF2-40B4-BE49-F238E27FC236}">
                <a16:creationId xmlns:a16="http://schemas.microsoft.com/office/drawing/2014/main" id="{D83CF575-8616-6AFB-4EFD-B2F8BCE02A67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0" action="ppaction://hlinksldjump"/>
            <a:extLst>
              <a:ext uri="{FF2B5EF4-FFF2-40B4-BE49-F238E27FC236}">
                <a16:creationId xmlns:a16="http://schemas.microsoft.com/office/drawing/2014/main" id="{4547806C-ABA0-A6DA-5640-4FC051AF7737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1" action="ppaction://hlinksldjump"/>
            <a:extLst>
              <a:ext uri="{FF2B5EF4-FFF2-40B4-BE49-F238E27FC236}">
                <a16:creationId xmlns:a16="http://schemas.microsoft.com/office/drawing/2014/main" id="{B46B4651-BE12-1579-3CD3-07592B949A4B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2" action="ppaction://hlinksldjump"/>
            <a:extLst>
              <a:ext uri="{FF2B5EF4-FFF2-40B4-BE49-F238E27FC236}">
                <a16:creationId xmlns:a16="http://schemas.microsoft.com/office/drawing/2014/main" id="{2FF26854-646C-E9D5-E26D-4AD241F87F3F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3" action="ppaction://hlinksldjump"/>
            <a:extLst>
              <a:ext uri="{FF2B5EF4-FFF2-40B4-BE49-F238E27FC236}">
                <a16:creationId xmlns:a16="http://schemas.microsoft.com/office/drawing/2014/main" id="{98BCCDE8-E240-5627-06C2-7A2766FF7A58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4" action="ppaction://hlinksldjump"/>
            <a:extLst>
              <a:ext uri="{FF2B5EF4-FFF2-40B4-BE49-F238E27FC236}">
                <a16:creationId xmlns:a16="http://schemas.microsoft.com/office/drawing/2014/main" id="{08E11526-5911-680C-3727-08B56E893FE7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5" action="ppaction://hlinksldjump"/>
            <a:extLst>
              <a:ext uri="{FF2B5EF4-FFF2-40B4-BE49-F238E27FC236}">
                <a16:creationId xmlns:a16="http://schemas.microsoft.com/office/drawing/2014/main" id="{AB3C81CD-A77D-CEBC-8731-21248C52F603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6" action="ppaction://hlinksldjump"/>
            <a:extLst>
              <a:ext uri="{FF2B5EF4-FFF2-40B4-BE49-F238E27FC236}">
                <a16:creationId xmlns:a16="http://schemas.microsoft.com/office/drawing/2014/main" id="{7D97845E-1F13-8BDA-D3F8-5541471C4336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7" action="ppaction://hlinksldjump"/>
            <a:extLst>
              <a:ext uri="{FF2B5EF4-FFF2-40B4-BE49-F238E27FC236}">
                <a16:creationId xmlns:a16="http://schemas.microsoft.com/office/drawing/2014/main" id="{770C62B2-686A-BC13-6CBD-EE1B9075AFF5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8" action="ppaction://hlinksldjump"/>
            <a:extLst>
              <a:ext uri="{FF2B5EF4-FFF2-40B4-BE49-F238E27FC236}">
                <a16:creationId xmlns:a16="http://schemas.microsoft.com/office/drawing/2014/main" id="{8EFCFE27-38A3-2307-7034-3B4A308CA960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9" action="ppaction://hlinksldjump"/>
            <a:extLst>
              <a:ext uri="{FF2B5EF4-FFF2-40B4-BE49-F238E27FC236}">
                <a16:creationId xmlns:a16="http://schemas.microsoft.com/office/drawing/2014/main" id="{4389327D-CB9B-D819-F4A7-EE51A6982214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30" action="ppaction://hlinksldjump"/>
            <a:extLst>
              <a:ext uri="{FF2B5EF4-FFF2-40B4-BE49-F238E27FC236}">
                <a16:creationId xmlns:a16="http://schemas.microsoft.com/office/drawing/2014/main" id="{662F2184-B257-FE1B-7F38-2A8874EF7C03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31" action="ppaction://hlinksldjump"/>
            <a:extLst>
              <a:ext uri="{FF2B5EF4-FFF2-40B4-BE49-F238E27FC236}">
                <a16:creationId xmlns:a16="http://schemas.microsoft.com/office/drawing/2014/main" id="{CE4F9F61-C9DE-55BA-D517-0B98F5343FE7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32" action="ppaction://hlinksldjump"/>
            <a:extLst>
              <a:ext uri="{FF2B5EF4-FFF2-40B4-BE49-F238E27FC236}">
                <a16:creationId xmlns:a16="http://schemas.microsoft.com/office/drawing/2014/main" id="{1C528D03-97AE-E52C-7CA3-52A9EA9275F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33" action="ppaction://hlinksldjump"/>
            <a:extLst>
              <a:ext uri="{FF2B5EF4-FFF2-40B4-BE49-F238E27FC236}">
                <a16:creationId xmlns:a16="http://schemas.microsoft.com/office/drawing/2014/main" id="{30A0B224-8D1B-05C2-2F0A-A12C4025F897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34" action="ppaction://hlinksldjump"/>
            <a:extLst>
              <a:ext uri="{FF2B5EF4-FFF2-40B4-BE49-F238E27FC236}">
                <a16:creationId xmlns:a16="http://schemas.microsoft.com/office/drawing/2014/main" id="{083491F1-6EF3-3785-4716-76926D71DF60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5" action="ppaction://hlinksldjump"/>
            <a:extLst>
              <a:ext uri="{FF2B5EF4-FFF2-40B4-BE49-F238E27FC236}">
                <a16:creationId xmlns:a16="http://schemas.microsoft.com/office/drawing/2014/main" id="{7DBD9B07-69FB-0A24-EAE2-F722B34DBB56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B0205-E2B9-B20D-A729-06E876E5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FC264-E010-11DF-957F-1F4670243DD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demi-bits generators?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15CB9CC-47AF-7434-62F6-3E4DBD3544A7}"/>
                  </a:ext>
                </a:extLst>
              </p:cNvPr>
              <p:cNvSpPr/>
              <p:nvPr/>
            </p:nvSpPr>
            <p:spPr>
              <a:xfrm>
                <a:off x="838200" y="2955789"/>
                <a:ext cx="4510508" cy="28074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4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Generator</a:t>
                </a:r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15CB9CC-47AF-7434-62F6-3E4DBD354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55789"/>
                <a:ext cx="4510508" cy="280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C519B2E-799E-B42F-9008-FCFEBD36F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690" y="5129654"/>
            <a:ext cx="513114" cy="54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梯形 7">
            <a:extLst>
              <a:ext uri="{FF2B5EF4-FFF2-40B4-BE49-F238E27FC236}">
                <a16:creationId xmlns:a16="http://schemas.microsoft.com/office/drawing/2014/main" id="{CDF496A9-309D-0050-E978-395A5A2D8978}"/>
              </a:ext>
            </a:extLst>
          </p:cNvPr>
          <p:cNvSpPr/>
          <p:nvPr/>
        </p:nvSpPr>
        <p:spPr>
          <a:xfrm rot="10800000">
            <a:off x="1547823" y="4058241"/>
            <a:ext cx="2812596" cy="986176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2F54AF-24E2-A3CE-9A13-BD83E5B8FB68}"/>
                  </a:ext>
                </a:extLst>
              </p:cNvPr>
              <p:cNvSpPr txBox="1"/>
              <p:nvPr/>
            </p:nvSpPr>
            <p:spPr>
              <a:xfrm>
                <a:off x="2432957" y="4320496"/>
                <a:ext cx="1063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en-US" sz="2800" noProof="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2F54AF-24E2-A3CE-9A13-BD83E5B8F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57" y="4320496"/>
                <a:ext cx="1063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FBE15D3-F0DB-525F-CA04-C49C965282A9}"/>
                  </a:ext>
                </a:extLst>
              </p:cNvPr>
              <p:cNvSpPr txBox="1"/>
              <p:nvPr/>
            </p:nvSpPr>
            <p:spPr>
              <a:xfrm>
                <a:off x="1083143" y="5100012"/>
                <a:ext cx="2021587" cy="5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FBE15D3-F0DB-525F-CA04-C49C9652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43" y="5100012"/>
                <a:ext cx="2021587" cy="594009"/>
              </a:xfrm>
              <a:prstGeom prst="rect">
                <a:avLst/>
              </a:prstGeom>
              <a:blipFill>
                <a:blip r:embed="rId6"/>
                <a:stretch>
                  <a:fillRect l="-1813" t="-3093" b="-11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8578F7D-D0B2-4DD9-E2E6-0569F9D1E762}"/>
                  </a:ext>
                </a:extLst>
              </p:cNvPr>
              <p:cNvSpPr txBox="1"/>
              <p:nvPr/>
            </p:nvSpPr>
            <p:spPr>
              <a:xfrm>
                <a:off x="1547820" y="3734356"/>
                <a:ext cx="2812597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noProof="0" smtClean="0">
                          <a:latin typeface="Cambria Math" panose="02040503050406030204" pitchFamily="18" charset="0"/>
                        </a:rPr>
                        <m:t>0110010011…………001010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8578F7D-D0B2-4DD9-E2E6-0569F9D1E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20" y="3734356"/>
                <a:ext cx="2812597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244AA22-245B-28A0-F412-18ACB7DF0F0C}"/>
                  </a:ext>
                </a:extLst>
              </p:cNvPr>
              <p:cNvSpPr txBox="1"/>
              <p:nvPr/>
            </p:nvSpPr>
            <p:spPr>
              <a:xfrm>
                <a:off x="915202" y="3395802"/>
                <a:ext cx="17602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244AA22-245B-28A0-F412-18ACB7DF0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02" y="3395802"/>
                <a:ext cx="1760231" cy="338554"/>
              </a:xfrm>
              <a:prstGeom prst="rect">
                <a:avLst/>
              </a:prstGeom>
              <a:blipFill>
                <a:blip r:embed="rId8"/>
                <a:stretch>
                  <a:fillRect l="-1730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67A3498-5A45-959C-40A1-51AFD28555A1}"/>
                  </a:ext>
                </a:extLst>
              </p:cNvPr>
              <p:cNvSpPr txBox="1"/>
              <p:nvPr/>
            </p:nvSpPr>
            <p:spPr>
              <a:xfrm>
                <a:off x="4360417" y="3857501"/>
                <a:ext cx="903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67A3498-5A45-959C-40A1-51AFD285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17" y="3857501"/>
                <a:ext cx="903547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E082C3B-D3ED-66D6-81C4-74CEC651DFAE}"/>
                  </a:ext>
                </a:extLst>
              </p:cNvPr>
              <p:cNvSpPr txBox="1"/>
              <p:nvPr/>
            </p:nvSpPr>
            <p:spPr>
              <a:xfrm>
                <a:off x="5852929" y="3389999"/>
                <a:ext cx="5255928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Rudich’s conjecture: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generator.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(Rudich’97)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is: Any proof system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circuit lower bounds efficiently, for a random truth table.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E082C3B-D3ED-66D6-81C4-74CEC651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29" y="3389999"/>
                <a:ext cx="5255928" cy="19389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对话气泡: 圆角矩形 23">
                <a:extLst>
                  <a:ext uri="{FF2B5EF4-FFF2-40B4-BE49-F238E27FC236}">
                    <a16:creationId xmlns:a16="http://schemas.microsoft.com/office/drawing/2014/main" id="{9CC3B2C0-083B-39C1-EEB0-BA180F123D56}"/>
                  </a:ext>
                </a:extLst>
              </p:cNvPr>
              <p:cNvSpPr/>
              <p:nvPr/>
            </p:nvSpPr>
            <p:spPr>
              <a:xfrm>
                <a:off x="6504349" y="1995221"/>
                <a:ext cx="4315968" cy="1068019"/>
              </a:xfrm>
              <a:prstGeom prst="wedgeRoundRectCallout">
                <a:avLst>
                  <a:gd name="adj1" fmla="val -71911"/>
                  <a:gd name="adj2" fmla="val 5907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Proving 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exactly proving a circuit lower bound for (the function whose truth table is)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对话气泡: 圆角矩形 23">
                <a:extLst>
                  <a:ext uri="{FF2B5EF4-FFF2-40B4-BE49-F238E27FC236}">
                    <a16:creationId xmlns:a16="http://schemas.microsoft.com/office/drawing/2014/main" id="{9CC3B2C0-083B-39C1-EEB0-BA180F123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49" y="1995221"/>
                <a:ext cx="4315968" cy="1068019"/>
              </a:xfrm>
              <a:prstGeom prst="wedgeRoundRectCallout">
                <a:avLst>
                  <a:gd name="adj1" fmla="val -71911"/>
                  <a:gd name="adj2" fmla="val 59076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A19AB1C-569C-C042-4FE0-5F1B99AF496B}"/>
              </a:ext>
            </a:extLst>
          </p:cNvPr>
          <p:cNvSpPr txBox="1"/>
          <p:nvPr/>
        </p:nvSpPr>
        <p:spPr>
          <a:xfrm>
            <a:off x="838200" y="2473623"/>
            <a:ext cx="3441192" cy="37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Candidate:</a:t>
            </a:r>
          </a:p>
        </p:txBody>
      </p:sp>
      <p:sp>
        <p:nvSpPr>
          <p:cNvPr id="26" name="矩形 25">
            <a:hlinkClick r:id="rId12" action="ppaction://hlinksldjump"/>
            <a:extLst>
              <a:ext uri="{FF2B5EF4-FFF2-40B4-BE49-F238E27FC236}">
                <a16:creationId xmlns:a16="http://schemas.microsoft.com/office/drawing/2014/main" id="{DD09E30E-7CF9-F841-B9FD-5CD54883B2F4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矩形 26">
            <a:hlinkClick r:id="rId13" action="ppaction://hlinksldjump"/>
            <a:extLst>
              <a:ext uri="{FF2B5EF4-FFF2-40B4-BE49-F238E27FC236}">
                <a16:creationId xmlns:a16="http://schemas.microsoft.com/office/drawing/2014/main" id="{04E95620-7EB3-066E-5CBE-9D7C56094A08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4" action="ppaction://hlinksldjump"/>
            <a:extLst>
              <a:ext uri="{FF2B5EF4-FFF2-40B4-BE49-F238E27FC236}">
                <a16:creationId xmlns:a16="http://schemas.microsoft.com/office/drawing/2014/main" id="{B2D49C88-FB76-8DB2-B227-2CDCD38AE49A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5" action="ppaction://hlinksldjump"/>
            <a:extLst>
              <a:ext uri="{FF2B5EF4-FFF2-40B4-BE49-F238E27FC236}">
                <a16:creationId xmlns:a16="http://schemas.microsoft.com/office/drawing/2014/main" id="{15BDD5B4-63DE-E7CB-2FD8-37F78D5A2CCE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6" action="ppaction://hlinksldjump"/>
            <a:extLst>
              <a:ext uri="{FF2B5EF4-FFF2-40B4-BE49-F238E27FC236}">
                <a16:creationId xmlns:a16="http://schemas.microsoft.com/office/drawing/2014/main" id="{EF8182AF-1A65-0616-6C0F-49597FB81AA2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7" action="ppaction://hlinksldjump"/>
            <a:extLst>
              <a:ext uri="{FF2B5EF4-FFF2-40B4-BE49-F238E27FC236}">
                <a16:creationId xmlns:a16="http://schemas.microsoft.com/office/drawing/2014/main" id="{B86EEC50-0465-1B6B-ECBC-078C12F64975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8" action="ppaction://hlinksldjump"/>
            <a:extLst>
              <a:ext uri="{FF2B5EF4-FFF2-40B4-BE49-F238E27FC236}">
                <a16:creationId xmlns:a16="http://schemas.microsoft.com/office/drawing/2014/main" id="{3170AFBA-6D70-CCB3-3608-9250861933F7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19" action="ppaction://hlinksldjump"/>
            <a:extLst>
              <a:ext uri="{FF2B5EF4-FFF2-40B4-BE49-F238E27FC236}">
                <a16:creationId xmlns:a16="http://schemas.microsoft.com/office/drawing/2014/main" id="{B71EDCE3-1E58-CC88-33F0-BC5950155913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0" action="ppaction://hlinksldjump"/>
            <a:extLst>
              <a:ext uri="{FF2B5EF4-FFF2-40B4-BE49-F238E27FC236}">
                <a16:creationId xmlns:a16="http://schemas.microsoft.com/office/drawing/2014/main" id="{2249C3B4-DE24-27DA-5E10-A2540918A08B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1" action="ppaction://hlinksldjump"/>
            <a:extLst>
              <a:ext uri="{FF2B5EF4-FFF2-40B4-BE49-F238E27FC236}">
                <a16:creationId xmlns:a16="http://schemas.microsoft.com/office/drawing/2014/main" id="{506ED812-B259-AB4B-2277-1DFF38448158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2" action="ppaction://hlinksldjump"/>
            <a:extLst>
              <a:ext uri="{FF2B5EF4-FFF2-40B4-BE49-F238E27FC236}">
                <a16:creationId xmlns:a16="http://schemas.microsoft.com/office/drawing/2014/main" id="{50C32D36-72CC-6731-FED4-1A4EAB6257AE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3" action="ppaction://hlinksldjump"/>
            <a:extLst>
              <a:ext uri="{FF2B5EF4-FFF2-40B4-BE49-F238E27FC236}">
                <a16:creationId xmlns:a16="http://schemas.microsoft.com/office/drawing/2014/main" id="{A253787E-139D-CF79-7A3D-715F1831CB46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4" action="ppaction://hlinksldjump"/>
            <a:extLst>
              <a:ext uri="{FF2B5EF4-FFF2-40B4-BE49-F238E27FC236}">
                <a16:creationId xmlns:a16="http://schemas.microsoft.com/office/drawing/2014/main" id="{848B26B3-5C02-6E82-9CAC-252104368E4B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5" action="ppaction://hlinksldjump"/>
            <a:extLst>
              <a:ext uri="{FF2B5EF4-FFF2-40B4-BE49-F238E27FC236}">
                <a16:creationId xmlns:a16="http://schemas.microsoft.com/office/drawing/2014/main" id="{970306FC-1DE4-6B4A-EC21-9A6B20CA7B1C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6" action="ppaction://hlinksldjump"/>
            <a:extLst>
              <a:ext uri="{FF2B5EF4-FFF2-40B4-BE49-F238E27FC236}">
                <a16:creationId xmlns:a16="http://schemas.microsoft.com/office/drawing/2014/main" id="{6732BEA3-3A8F-2101-227E-A1DA9B04FA8B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7" action="ppaction://hlinksldjump"/>
            <a:extLst>
              <a:ext uri="{FF2B5EF4-FFF2-40B4-BE49-F238E27FC236}">
                <a16:creationId xmlns:a16="http://schemas.microsoft.com/office/drawing/2014/main" id="{47789027-57B7-B5B5-7497-3299A66F087F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8" action="ppaction://hlinksldjump"/>
            <a:extLst>
              <a:ext uri="{FF2B5EF4-FFF2-40B4-BE49-F238E27FC236}">
                <a16:creationId xmlns:a16="http://schemas.microsoft.com/office/drawing/2014/main" id="{9C2D2D49-4046-FCFB-3E94-07A41702C44D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9" action="ppaction://hlinksldjump"/>
            <a:extLst>
              <a:ext uri="{FF2B5EF4-FFF2-40B4-BE49-F238E27FC236}">
                <a16:creationId xmlns:a16="http://schemas.microsoft.com/office/drawing/2014/main" id="{62DA638C-AEF5-CBA5-C95B-BE4590747AB5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0" action="ppaction://hlinksldjump"/>
            <a:extLst>
              <a:ext uri="{FF2B5EF4-FFF2-40B4-BE49-F238E27FC236}">
                <a16:creationId xmlns:a16="http://schemas.microsoft.com/office/drawing/2014/main" id="{1FF68B5F-5D0D-5582-EB78-F502140FFE28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31" action="ppaction://hlinksldjump"/>
            <a:extLst>
              <a:ext uri="{FF2B5EF4-FFF2-40B4-BE49-F238E27FC236}">
                <a16:creationId xmlns:a16="http://schemas.microsoft.com/office/drawing/2014/main" id="{6E2FF82C-67AB-F619-65BA-2531FC2A7E5B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32" action="ppaction://hlinksldjump"/>
            <a:extLst>
              <a:ext uri="{FF2B5EF4-FFF2-40B4-BE49-F238E27FC236}">
                <a16:creationId xmlns:a16="http://schemas.microsoft.com/office/drawing/2014/main" id="{BF9785F2-D526-50F2-95AC-CE3DCC637409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33" action="ppaction://hlinksldjump"/>
            <a:extLst>
              <a:ext uri="{FF2B5EF4-FFF2-40B4-BE49-F238E27FC236}">
                <a16:creationId xmlns:a16="http://schemas.microsoft.com/office/drawing/2014/main" id="{DEEED065-8D8C-13A0-65F0-2B2297D8D9B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34" action="ppaction://hlinksldjump"/>
            <a:extLst>
              <a:ext uri="{FF2B5EF4-FFF2-40B4-BE49-F238E27FC236}">
                <a16:creationId xmlns:a16="http://schemas.microsoft.com/office/drawing/2014/main" id="{C82F6047-D008-6978-A52D-4F06049CB417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4" grpId="0"/>
      <p:bldP spid="19" grpId="0" animBg="1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24BA-9304-928B-0413-7301AA5A5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6B072-129F-89F6-8285-2C386B546C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4299" y="1745739"/>
            <a:ext cx="3590926" cy="5386390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770D1BB7-4232-51B8-8FE4-DA857249F85A}"/>
              </a:ext>
            </a:extLst>
          </p:cNvPr>
          <p:cNvSpPr/>
          <p:nvPr/>
        </p:nvSpPr>
        <p:spPr>
          <a:xfrm>
            <a:off x="685800" y="923925"/>
            <a:ext cx="5895975" cy="2047875"/>
          </a:xfrm>
          <a:prstGeom prst="wedgeRoundRectCallout">
            <a:avLst>
              <a:gd name="adj1" fmla="val 71875"/>
              <a:gd name="adj2" fmla="val 3877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is “cryptography against nondeterministic adversaries”?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6E2E03C3-E429-279C-81AC-29418A177533}"/>
              </a:ext>
            </a:extLst>
          </p:cNvPr>
          <p:cNvSpPr/>
          <p:nvPr/>
        </p:nvSpPr>
        <p:spPr>
          <a:xfrm>
            <a:off x="485775" y="3590925"/>
            <a:ext cx="6095999" cy="2047875"/>
          </a:xfrm>
          <a:prstGeom prst="wedgeRoundRectCallout">
            <a:avLst>
              <a:gd name="adj1" fmla="val 71713"/>
              <a:gd name="adj2" fmla="val -4866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Is such “cryptography” interesting / useful?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hlinkClick r:id="rId3" action="ppaction://hlinksldjump"/>
            <a:extLst>
              <a:ext uri="{FF2B5EF4-FFF2-40B4-BE49-F238E27FC236}">
                <a16:creationId xmlns:a16="http://schemas.microsoft.com/office/drawing/2014/main" id="{C2242468-DF44-4057-49C2-086088928FED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C3238A7E-16A3-DCA5-6769-811789676BA5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02D0B5B7-2FFA-4218-AFBB-352AF3F9C34A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847F790F-C0E5-342F-175B-40E9DF50FC74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C843B339-C43D-B8D0-DAA7-1FF1331C7C68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F97ACB65-C4E2-8318-5AAB-EDBC558F83D7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EE67D51E-8910-03DB-DF3D-F1BAC072D56D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829AC66E-8D92-2DC1-1384-E949B047F6A8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A2D5D1AA-6BC3-3C48-1669-41E006F10F6D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A7BBFDD1-EA2A-2BD6-2BF7-2C9D23637F72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DEB891E1-36AC-6CE7-5946-C584197B51D0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707E4962-4D12-3EB9-6BE0-067BFB342DB6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BAD4275D-DEC1-E967-E1F4-DC9A9C58D836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B5F483E1-6B2D-418E-B23E-1BEA3840A85D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CE5FDE80-D4B4-A03F-C88E-0CB11B4F8750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7B2C04DE-BCDF-0047-909B-F35351EAA3A8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A7362E5E-BF98-0633-F4C5-4D2A52609BBF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22298796-B88F-FE36-84BC-F95CD3373BC7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849F7A63-B048-48C1-51F5-2428AFBAAD31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CCEF3A92-5C25-2394-F907-70BA42C3545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5CF33EEF-C2F0-F16A-2E38-F1DD9779A6D2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9018B54A-5B52-1911-D753-EEFF13CA8C93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5" action="ppaction://hlinksldjump"/>
            <a:extLst>
              <a:ext uri="{FF2B5EF4-FFF2-40B4-BE49-F238E27FC236}">
                <a16:creationId xmlns:a16="http://schemas.microsoft.com/office/drawing/2014/main" id="{1787DD30-A402-E0CC-A663-7AAB2B3B8A77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170A-2408-803B-F30D-D2E0265B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18985-8D44-1058-E04D-12E757E21EB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it to prove</a:t>
            </a:r>
            <a:b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9271601-2AB3-B717-6AEF-C723389FA3E2}"/>
              </a:ext>
            </a:extLst>
          </p:cNvPr>
          <p:cNvGrpSpPr/>
          <p:nvPr/>
        </p:nvGrpSpPr>
        <p:grpSpPr>
          <a:xfrm>
            <a:off x="353155" y="2471250"/>
            <a:ext cx="2255196" cy="2288075"/>
            <a:chOff x="334105" y="4204800"/>
            <a:chExt cx="2255196" cy="2288075"/>
          </a:xfrm>
        </p:grpSpPr>
        <p:pic>
          <p:nvPicPr>
            <p:cNvPr id="1026" name="Picture 2" descr="A depiction of a generic Wojak. It is a simplistic black-and-white drawing of a bald man with a wistful expression.">
              <a:extLst>
                <a:ext uri="{FF2B5EF4-FFF2-40B4-BE49-F238E27FC236}">
                  <a16:creationId xmlns:a16="http://schemas.microsoft.com/office/drawing/2014/main" id="{A2DF0B46-B42D-DBDE-8146-EFADB8CF1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53" y="4204800"/>
              <a:ext cx="171450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0BA524C-9227-4A1F-DFAF-EC58B9D6C567}"/>
                </a:ext>
              </a:extLst>
            </p:cNvPr>
            <p:cNvSpPr txBox="1"/>
            <p:nvPr/>
          </p:nvSpPr>
          <p:spPr>
            <a:xfrm>
              <a:off x="334105" y="5846544"/>
              <a:ext cx="225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Complexity theorists in the 70s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3499A620-9979-894C-4F90-EBE7BEA6BD58}"/>
                  </a:ext>
                </a:extLst>
              </p:cNvPr>
              <p:cNvSpPr/>
              <p:nvPr/>
            </p:nvSpPr>
            <p:spPr>
              <a:xfrm>
                <a:off x="2729824" y="1977370"/>
                <a:ext cx="3816220" cy="1162637"/>
              </a:xfrm>
              <a:prstGeom prst="wedgeRoundRectCallout">
                <a:avLst>
                  <a:gd name="adj1" fmla="val -63074"/>
                  <a:gd name="adj2" fmla="val 4281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super-poly circuit complexity.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(which would imply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3499A620-9979-894C-4F90-EBE7BEA6B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24" y="1977370"/>
                <a:ext cx="3816220" cy="1162637"/>
              </a:xfrm>
              <a:prstGeom prst="wedgeRoundRectCallout">
                <a:avLst>
                  <a:gd name="adj1" fmla="val -63074"/>
                  <a:gd name="adj2" fmla="val 4281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DA209AA5-0F4D-62C8-6B3A-AF41C6B6324E}"/>
              </a:ext>
            </a:extLst>
          </p:cNvPr>
          <p:cNvGrpSpPr/>
          <p:nvPr/>
        </p:nvGrpSpPr>
        <p:grpSpPr>
          <a:xfrm>
            <a:off x="9388001" y="2298464"/>
            <a:ext cx="2255196" cy="2460861"/>
            <a:chOff x="9368951" y="4032014"/>
            <a:chExt cx="2255196" cy="246086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339ABAF-0547-5863-1D17-A72C57951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39298" y="4032014"/>
              <a:ext cx="1714502" cy="205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4C8F0F1-7CB6-CDD4-565B-FC1EBE1797EB}"/>
                </a:ext>
              </a:extLst>
            </p:cNvPr>
            <p:cNvSpPr txBox="1"/>
            <p:nvPr/>
          </p:nvSpPr>
          <p:spPr>
            <a:xfrm>
              <a:off x="9368951" y="5846544"/>
              <a:ext cx="225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Complexity theorists nowadays…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EA5D56C8-E470-9713-FF9C-86180273FC66}"/>
                  </a:ext>
                </a:extLst>
              </p:cNvPr>
              <p:cNvSpPr/>
              <p:nvPr/>
            </p:nvSpPr>
            <p:spPr>
              <a:xfrm>
                <a:off x="3878960" y="3463581"/>
                <a:ext cx="4779127" cy="1162637"/>
              </a:xfrm>
              <a:prstGeom prst="wedgeRoundRectCallout">
                <a:avLst>
                  <a:gd name="adj1" fmla="val 66584"/>
                  <a:gd name="adj2" fmla="val -5005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Ah this is SOOO hard?!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you give me </a:t>
                </a:r>
                <a:r>
                  <a:rPr lang="en-GB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explicit function with circuit complexity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≥10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EA5D56C8-E470-9713-FF9C-86180273F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60" y="3463581"/>
                <a:ext cx="4779127" cy="1162637"/>
              </a:xfrm>
              <a:prstGeom prst="wedgeRoundRectCallout">
                <a:avLst>
                  <a:gd name="adj1" fmla="val 66584"/>
                  <a:gd name="adj2" fmla="val -5005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80493B4C-2064-3FC5-D122-F47CD31E78F3}"/>
              </a:ext>
            </a:extLst>
          </p:cNvPr>
          <p:cNvSpPr txBox="1"/>
          <p:nvPr/>
        </p:nvSpPr>
        <p:spPr>
          <a:xfrm>
            <a:off x="0" y="6551552"/>
            <a:ext cx="49048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https://en.wikipedia.org/wiki/Wojak#/media/File:Wojak_cropped.jpg</a:t>
            </a:r>
          </a:p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https://imgflip.com/memegenerator/254022862/cry-wojak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A703FBF-E4C4-FFDC-2100-FFE83B024132}"/>
              </a:ext>
            </a:extLst>
          </p:cNvPr>
          <p:cNvGrpSpPr/>
          <p:nvPr/>
        </p:nvGrpSpPr>
        <p:grpSpPr>
          <a:xfrm>
            <a:off x="5031616" y="5071904"/>
            <a:ext cx="3369978" cy="1135855"/>
            <a:chOff x="5031616" y="5071904"/>
            <a:chExt cx="3369978" cy="1135855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05AD5A34-C5EF-41BA-EB3E-5A35AA65C7FF}"/>
                </a:ext>
              </a:extLst>
            </p:cNvPr>
            <p:cNvSpPr/>
            <p:nvPr/>
          </p:nvSpPr>
          <p:spPr>
            <a:xfrm>
              <a:off x="5031616" y="5071904"/>
              <a:ext cx="3369978" cy="1135855"/>
            </a:xfrm>
            <a:prstGeom prst="cloudCallout">
              <a:avLst>
                <a:gd name="adj1" fmla="val 59803"/>
                <a:gd name="adj2" fmla="val -8466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967F51B-8402-F556-01BA-481057EE76BB}"/>
                </a:ext>
              </a:extLst>
            </p:cNvPr>
            <p:cNvSpPr txBox="1"/>
            <p:nvPr/>
          </p:nvSpPr>
          <p:spPr>
            <a:xfrm>
              <a:off x="5416263" y="5264301"/>
              <a:ext cx="2653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Why can’t we prove circuit lower bounds?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09CA29-9521-5AA4-21C2-612F54049249}"/>
              </a:ext>
            </a:extLst>
          </p:cNvPr>
          <p:cNvCxnSpPr>
            <a:cxnSpLocks/>
          </p:cNvCxnSpPr>
          <p:nvPr/>
        </p:nvCxnSpPr>
        <p:spPr>
          <a:xfrm>
            <a:off x="6641341" y="5352198"/>
            <a:ext cx="428487" cy="257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C7904C2-103A-A00C-8487-9AFA5B75BC2A}"/>
              </a:ext>
            </a:extLst>
          </p:cNvPr>
          <p:cNvCxnSpPr>
            <a:cxnSpLocks/>
          </p:cNvCxnSpPr>
          <p:nvPr/>
        </p:nvCxnSpPr>
        <p:spPr>
          <a:xfrm flipH="1">
            <a:off x="6641341" y="5352198"/>
            <a:ext cx="428487" cy="257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E0D107A-8D22-5082-9303-93D7E156F1A1}"/>
              </a:ext>
            </a:extLst>
          </p:cNvPr>
          <p:cNvSpPr txBox="1"/>
          <p:nvPr/>
        </p:nvSpPr>
        <p:spPr>
          <a:xfrm>
            <a:off x="5616647" y="4982866"/>
            <a:ext cx="31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favorite proof system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E3182C2-4180-883B-950A-623776C9D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333" y="4932234"/>
            <a:ext cx="2124075" cy="1416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67FC227C-D6F9-AF7B-B47D-E1AF162828FD}"/>
              </a:ext>
            </a:extLst>
          </p:cNvPr>
          <p:cNvSpPr/>
          <p:nvPr/>
        </p:nvSpPr>
        <p:spPr>
          <a:xfrm>
            <a:off x="1866293" y="5033662"/>
            <a:ext cx="282533" cy="282533"/>
          </a:xfrm>
          <a:prstGeom prst="star5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A6D9C71-8843-3378-CD27-44073F948B20}"/>
                  </a:ext>
                </a:extLst>
              </p:cNvPr>
              <p:cNvSpPr txBox="1"/>
              <p:nvPr/>
            </p:nvSpPr>
            <p:spPr>
              <a:xfrm>
                <a:off x="8645369" y="5316195"/>
                <a:ext cx="3164928" cy="7663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A6D9C71-8843-3378-CD27-44073F94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369" y="5316195"/>
                <a:ext cx="3164928" cy="766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hlinkClick r:id="rId9" action="ppaction://hlinksldjump"/>
            <a:extLst>
              <a:ext uri="{FF2B5EF4-FFF2-40B4-BE49-F238E27FC236}">
                <a16:creationId xmlns:a16="http://schemas.microsoft.com/office/drawing/2014/main" id="{1740414F-4DC4-A626-C2A7-D620F46DD5A8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矩形 26">
            <a:hlinkClick r:id="rId10" action="ppaction://hlinksldjump"/>
            <a:extLst>
              <a:ext uri="{FF2B5EF4-FFF2-40B4-BE49-F238E27FC236}">
                <a16:creationId xmlns:a16="http://schemas.microsoft.com/office/drawing/2014/main" id="{7727B8BB-194D-7D5B-5957-71EFE4023670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1" action="ppaction://hlinksldjump"/>
            <a:extLst>
              <a:ext uri="{FF2B5EF4-FFF2-40B4-BE49-F238E27FC236}">
                <a16:creationId xmlns:a16="http://schemas.microsoft.com/office/drawing/2014/main" id="{1A34D2F6-25B2-D985-AEAC-DBC6E4764A4F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12" action="ppaction://hlinksldjump"/>
            <a:extLst>
              <a:ext uri="{FF2B5EF4-FFF2-40B4-BE49-F238E27FC236}">
                <a16:creationId xmlns:a16="http://schemas.microsoft.com/office/drawing/2014/main" id="{105137D9-4EEF-F512-3DBE-95DA9B11D30E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3" action="ppaction://hlinksldjump"/>
            <a:extLst>
              <a:ext uri="{FF2B5EF4-FFF2-40B4-BE49-F238E27FC236}">
                <a16:creationId xmlns:a16="http://schemas.microsoft.com/office/drawing/2014/main" id="{72D6C47E-3DEA-19BD-EA24-717B425C47C9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4" action="ppaction://hlinksldjump"/>
            <a:extLst>
              <a:ext uri="{FF2B5EF4-FFF2-40B4-BE49-F238E27FC236}">
                <a16:creationId xmlns:a16="http://schemas.microsoft.com/office/drawing/2014/main" id="{C7629122-5B6D-BA2C-040C-E5700D54E2EA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5" action="ppaction://hlinksldjump"/>
            <a:extLst>
              <a:ext uri="{FF2B5EF4-FFF2-40B4-BE49-F238E27FC236}">
                <a16:creationId xmlns:a16="http://schemas.microsoft.com/office/drawing/2014/main" id="{7527B74B-B2DF-2CFC-30E7-80DF39BEC248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16" action="ppaction://hlinksldjump"/>
            <a:extLst>
              <a:ext uri="{FF2B5EF4-FFF2-40B4-BE49-F238E27FC236}">
                <a16:creationId xmlns:a16="http://schemas.microsoft.com/office/drawing/2014/main" id="{95B47128-65F4-101B-9390-4B92D5E6BF9B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17" action="ppaction://hlinksldjump"/>
            <a:extLst>
              <a:ext uri="{FF2B5EF4-FFF2-40B4-BE49-F238E27FC236}">
                <a16:creationId xmlns:a16="http://schemas.microsoft.com/office/drawing/2014/main" id="{AF310EE6-EF03-72A6-ADFE-16D309A48592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18" action="ppaction://hlinksldjump"/>
            <a:extLst>
              <a:ext uri="{FF2B5EF4-FFF2-40B4-BE49-F238E27FC236}">
                <a16:creationId xmlns:a16="http://schemas.microsoft.com/office/drawing/2014/main" id="{37F42F5E-976F-C275-ED31-939968725A23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19" action="ppaction://hlinksldjump"/>
            <a:extLst>
              <a:ext uri="{FF2B5EF4-FFF2-40B4-BE49-F238E27FC236}">
                <a16:creationId xmlns:a16="http://schemas.microsoft.com/office/drawing/2014/main" id="{160D7B94-77DF-0261-F4EC-38CA939BC855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0" action="ppaction://hlinksldjump"/>
            <a:extLst>
              <a:ext uri="{FF2B5EF4-FFF2-40B4-BE49-F238E27FC236}">
                <a16:creationId xmlns:a16="http://schemas.microsoft.com/office/drawing/2014/main" id="{47253445-5D98-6B89-C98C-34934C373B55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1" action="ppaction://hlinksldjump"/>
            <a:extLst>
              <a:ext uri="{FF2B5EF4-FFF2-40B4-BE49-F238E27FC236}">
                <a16:creationId xmlns:a16="http://schemas.microsoft.com/office/drawing/2014/main" id="{39ABC01A-3548-BCEB-BFD3-852752553675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2" action="ppaction://hlinksldjump"/>
            <a:extLst>
              <a:ext uri="{FF2B5EF4-FFF2-40B4-BE49-F238E27FC236}">
                <a16:creationId xmlns:a16="http://schemas.microsoft.com/office/drawing/2014/main" id="{9AACFFA3-D206-E39F-311E-455A133DF37A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3" action="ppaction://hlinksldjump"/>
            <a:extLst>
              <a:ext uri="{FF2B5EF4-FFF2-40B4-BE49-F238E27FC236}">
                <a16:creationId xmlns:a16="http://schemas.microsoft.com/office/drawing/2014/main" id="{82936E6F-3DCD-7A03-287E-5E579B6197D4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24" action="ppaction://hlinksldjump"/>
            <a:extLst>
              <a:ext uri="{FF2B5EF4-FFF2-40B4-BE49-F238E27FC236}">
                <a16:creationId xmlns:a16="http://schemas.microsoft.com/office/drawing/2014/main" id="{93AE0C08-9ABA-2701-FEBD-65DB18D23E20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25" action="ppaction://hlinksldjump"/>
            <a:extLst>
              <a:ext uri="{FF2B5EF4-FFF2-40B4-BE49-F238E27FC236}">
                <a16:creationId xmlns:a16="http://schemas.microsoft.com/office/drawing/2014/main" id="{5D3AC238-2F9C-22A9-7AE4-FC6E98B73FD6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26" action="ppaction://hlinksldjump"/>
            <a:extLst>
              <a:ext uri="{FF2B5EF4-FFF2-40B4-BE49-F238E27FC236}">
                <a16:creationId xmlns:a16="http://schemas.microsoft.com/office/drawing/2014/main" id="{6E46F870-2E0E-68CF-4737-A90A4F59C244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27" action="ppaction://hlinksldjump"/>
            <a:extLst>
              <a:ext uri="{FF2B5EF4-FFF2-40B4-BE49-F238E27FC236}">
                <a16:creationId xmlns:a16="http://schemas.microsoft.com/office/drawing/2014/main" id="{127DBBC9-70F9-666C-697F-FE8AB60F397F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28" action="ppaction://hlinksldjump"/>
            <a:extLst>
              <a:ext uri="{FF2B5EF4-FFF2-40B4-BE49-F238E27FC236}">
                <a16:creationId xmlns:a16="http://schemas.microsoft.com/office/drawing/2014/main" id="{F68775C4-C7CC-ABE4-D412-B0B1DA9B99C3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29" action="ppaction://hlinksldjump"/>
            <a:extLst>
              <a:ext uri="{FF2B5EF4-FFF2-40B4-BE49-F238E27FC236}">
                <a16:creationId xmlns:a16="http://schemas.microsoft.com/office/drawing/2014/main" id="{ECFC3F48-ECB2-C4BC-D03E-133105CE7CB9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矩形 53">
            <a:hlinkClick r:id="rId30" action="ppaction://hlinksldjump"/>
            <a:extLst>
              <a:ext uri="{FF2B5EF4-FFF2-40B4-BE49-F238E27FC236}">
                <a16:creationId xmlns:a16="http://schemas.microsoft.com/office/drawing/2014/main" id="{AC45F350-E66D-0AA4-31FC-203B4C708618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矩形 54">
            <a:hlinkClick r:id="rId31" action="ppaction://hlinksldjump"/>
            <a:extLst>
              <a:ext uri="{FF2B5EF4-FFF2-40B4-BE49-F238E27FC236}">
                <a16:creationId xmlns:a16="http://schemas.microsoft.com/office/drawing/2014/main" id="{C28049A4-8419-672F-E364-011F1787F514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20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3F9B-F24B-C868-914F-C2650FD41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36B4F-5B07-0622-A302-FD4610860F4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Hardness of Range Avoidance?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C2F186-BF39-1510-C4B6-9D2A1C918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C2F186-BF39-1510-C4B6-9D2A1C918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6C0053F6-5873-A73B-E5ED-B14B4401846E}"/>
              </a:ext>
            </a:extLst>
          </p:cNvPr>
          <p:cNvGrpSpPr/>
          <p:nvPr/>
        </p:nvGrpSpPr>
        <p:grpSpPr>
          <a:xfrm>
            <a:off x="694934" y="3429000"/>
            <a:ext cx="3175708" cy="1816634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A6493930-A138-6F80-1E4F-047F40E4762D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EDB70B51-28B6-074C-CE50-7B2AC87DABCC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2D187FC-EC88-8DF7-CCEA-03144A143E6C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0F64719-3C84-B9AB-4586-D855320F5B16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8" cy="821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0F64719-3C84-B9AB-4586-D855320F5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8" cy="8219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对话气泡: 圆角矩形 11">
                <a:extLst>
                  <a:ext uri="{FF2B5EF4-FFF2-40B4-BE49-F238E27FC236}">
                    <a16:creationId xmlns:a16="http://schemas.microsoft.com/office/drawing/2014/main" id="{2A41B38E-139A-69A1-361F-AA60D067B609}"/>
                  </a:ext>
                </a:extLst>
              </p:cNvPr>
              <p:cNvSpPr/>
              <p:nvPr/>
            </p:nvSpPr>
            <p:spPr>
              <a:xfrm>
                <a:off x="7172325" y="2543176"/>
                <a:ext cx="4181475" cy="1009650"/>
              </a:xfrm>
              <a:prstGeom prst="wedgeRoundRectCallout">
                <a:avLst>
                  <a:gd name="adj1" fmla="val -65252"/>
                  <a:gd name="adj2" fmla="val -3608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string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correct solution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w.h.p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.!</a:t>
                </a:r>
              </a:p>
            </p:txBody>
          </p:sp>
        </mc:Choice>
        <mc:Fallback>
          <p:sp>
            <p:nvSpPr>
              <p:cNvPr id="12" name="对话气泡: 圆角矩形 11">
                <a:extLst>
                  <a:ext uri="{FF2B5EF4-FFF2-40B4-BE49-F238E27FC236}">
                    <a16:creationId xmlns:a16="http://schemas.microsoft.com/office/drawing/2014/main" id="{2A41B38E-139A-69A1-361F-AA60D067B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2543176"/>
                <a:ext cx="4181475" cy="1009650"/>
              </a:xfrm>
              <a:prstGeom prst="wedgeRoundRectCallout">
                <a:avLst>
                  <a:gd name="adj1" fmla="val -65252"/>
                  <a:gd name="adj2" fmla="val -36082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A383B17-E5D7-8AA0-9508-9B19A082A92C}"/>
                  </a:ext>
                </a:extLst>
              </p:cNvPr>
              <p:cNvSpPr txBox="1"/>
              <p:nvPr/>
            </p:nvSpPr>
            <p:spPr>
              <a:xfrm>
                <a:off x="5805060" y="3735414"/>
                <a:ext cx="5548740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algorithms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would have important consequences in complexity theory (Korten’21, </a:t>
                </a:r>
                <a:r>
                  <a:rPr lang="en-GB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SW’22, GLW’22, …)</a:t>
                </a: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A383B17-E5D7-8AA0-9508-9B19A082A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60" y="3735414"/>
                <a:ext cx="5548740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emoji-timeline">
            <a:extLst>
              <a:ext uri="{FF2B5EF4-FFF2-40B4-BE49-F238E27FC236}">
                <a16:creationId xmlns:a16="http://schemas.microsoft.com/office/drawing/2014/main" id="{592E1276-1E03-6893-6C5E-8FB0ECB7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78" y="5486431"/>
            <a:ext cx="1249847" cy="1249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1058B760-7556-6283-ED01-86880F9BA78E}"/>
                  </a:ext>
                </a:extLst>
              </p:cNvPr>
              <p:cNvSpPr/>
              <p:nvPr/>
            </p:nvSpPr>
            <p:spPr>
              <a:xfrm>
                <a:off x="1131486" y="5474571"/>
                <a:ext cx="4030455" cy="1249847"/>
              </a:xfrm>
              <a:prstGeom prst="wedgeRoundRectCallout">
                <a:avLst>
                  <a:gd name="adj1" fmla="val 68971"/>
                  <a:gd name="adj2" fmla="val -936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the same circuit lower bound assumptions that implies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[NW’94, IW’97]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deterministic poly-time?</a:t>
                </a:r>
              </a:p>
            </p:txBody>
          </p:sp>
        </mc:Choice>
        <mc:Fallback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1058B760-7556-6283-ED01-86880F9BA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86" y="5474571"/>
                <a:ext cx="4030455" cy="1249847"/>
              </a:xfrm>
              <a:prstGeom prst="wedgeRoundRectCallout">
                <a:avLst>
                  <a:gd name="adj1" fmla="val 68971"/>
                  <a:gd name="adj2" fmla="val -936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EA5943B6-E376-2768-D51B-BB51FFCDBCB4}"/>
              </a:ext>
            </a:extLst>
          </p:cNvPr>
          <p:cNvGrpSpPr/>
          <p:nvPr/>
        </p:nvGrpSpPr>
        <p:grpSpPr>
          <a:xfrm>
            <a:off x="7693693" y="5060919"/>
            <a:ext cx="4103743" cy="1294425"/>
            <a:chOff x="7693693" y="5060919"/>
            <a:chExt cx="4103743" cy="1294425"/>
          </a:xfrm>
        </p:grpSpPr>
        <p:sp>
          <p:nvSpPr>
            <p:cNvPr id="24" name="思想气泡: 云 23">
              <a:extLst>
                <a:ext uri="{FF2B5EF4-FFF2-40B4-BE49-F238E27FC236}">
                  <a16:creationId xmlns:a16="http://schemas.microsoft.com/office/drawing/2014/main" id="{5C3D2908-A231-C2C7-6F87-D3607CBD8396}"/>
                </a:ext>
              </a:extLst>
            </p:cNvPr>
            <p:cNvSpPr/>
            <p:nvPr/>
          </p:nvSpPr>
          <p:spPr>
            <a:xfrm rot="182967">
              <a:off x="7693693" y="5106985"/>
              <a:ext cx="4103743" cy="1248359"/>
            </a:xfrm>
            <a:prstGeom prst="cloudCallout">
              <a:avLst>
                <a:gd name="adj1" fmla="val -59823"/>
                <a:gd name="adj2" fmla="val 5306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FE70E3-0DD8-117D-1E96-D8CD1D3FA3CD}"/>
                    </a:ext>
                  </a:extLst>
                </p:cNvPr>
                <p:cNvSpPr txBox="1"/>
                <p:nvPr/>
              </p:nvSpPr>
              <p:spPr>
                <a:xfrm>
                  <a:off x="8120194" y="5060919"/>
                  <a:ext cx="3459440" cy="1087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NO!</a:t>
                  </a:r>
                </a:p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(Hint: you can’t check whether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correct in poly-time)</a:t>
                  </a:r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FE70E3-0DD8-117D-1E96-D8CD1D3FA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194" y="5060919"/>
                  <a:ext cx="3459440" cy="1087092"/>
                </a:xfrm>
                <a:prstGeom prst="rect">
                  <a:avLst/>
                </a:prstGeom>
                <a:blipFill>
                  <a:blip r:embed="rId13"/>
                  <a:stretch>
                    <a:fillRect l="-1408" t="-5587" r="-1408" b="-78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矩形 26">
            <a:hlinkClick r:id="rId14" action="ppaction://hlinksldjump"/>
            <a:extLst>
              <a:ext uri="{FF2B5EF4-FFF2-40B4-BE49-F238E27FC236}">
                <a16:creationId xmlns:a16="http://schemas.microsoft.com/office/drawing/2014/main" id="{D7E18645-E107-26E0-3D41-E178F9426069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矩形 27">
            <a:hlinkClick r:id="rId15" action="ppaction://hlinksldjump"/>
            <a:extLst>
              <a:ext uri="{FF2B5EF4-FFF2-40B4-BE49-F238E27FC236}">
                <a16:creationId xmlns:a16="http://schemas.microsoft.com/office/drawing/2014/main" id="{F373DE64-FC19-B3CB-54E1-467C7C18A3BA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16" action="ppaction://hlinksldjump"/>
            <a:extLst>
              <a:ext uri="{FF2B5EF4-FFF2-40B4-BE49-F238E27FC236}">
                <a16:creationId xmlns:a16="http://schemas.microsoft.com/office/drawing/2014/main" id="{A0B619C0-9742-884F-16B0-1E38BC0761C5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7" action="ppaction://hlinksldjump"/>
            <a:extLst>
              <a:ext uri="{FF2B5EF4-FFF2-40B4-BE49-F238E27FC236}">
                <a16:creationId xmlns:a16="http://schemas.microsoft.com/office/drawing/2014/main" id="{9B431872-1B41-3B60-D49E-7696C8420A41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8" action="ppaction://hlinksldjump"/>
            <a:extLst>
              <a:ext uri="{FF2B5EF4-FFF2-40B4-BE49-F238E27FC236}">
                <a16:creationId xmlns:a16="http://schemas.microsoft.com/office/drawing/2014/main" id="{2C50A593-AC95-91A0-AF1E-4962CA314854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9" action="ppaction://hlinksldjump"/>
            <a:extLst>
              <a:ext uri="{FF2B5EF4-FFF2-40B4-BE49-F238E27FC236}">
                <a16:creationId xmlns:a16="http://schemas.microsoft.com/office/drawing/2014/main" id="{3BD88FD8-3E50-3F69-DBCD-09E4C45C8801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0" action="ppaction://hlinksldjump"/>
            <a:extLst>
              <a:ext uri="{FF2B5EF4-FFF2-40B4-BE49-F238E27FC236}">
                <a16:creationId xmlns:a16="http://schemas.microsoft.com/office/drawing/2014/main" id="{3B8C506C-4888-26A9-9F6B-1E210021EF34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1" action="ppaction://hlinksldjump"/>
            <a:extLst>
              <a:ext uri="{FF2B5EF4-FFF2-40B4-BE49-F238E27FC236}">
                <a16:creationId xmlns:a16="http://schemas.microsoft.com/office/drawing/2014/main" id="{E69F077A-D0C0-CB99-50C2-A052197529C8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2" action="ppaction://hlinksldjump"/>
            <a:extLst>
              <a:ext uri="{FF2B5EF4-FFF2-40B4-BE49-F238E27FC236}">
                <a16:creationId xmlns:a16="http://schemas.microsoft.com/office/drawing/2014/main" id="{8732DDD0-56A6-9522-211D-A4E0C992114D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3" action="ppaction://hlinksldjump"/>
            <a:extLst>
              <a:ext uri="{FF2B5EF4-FFF2-40B4-BE49-F238E27FC236}">
                <a16:creationId xmlns:a16="http://schemas.microsoft.com/office/drawing/2014/main" id="{3CCFDDF5-E574-B612-BA08-77349FAF531D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4" action="ppaction://hlinksldjump"/>
            <a:extLst>
              <a:ext uri="{FF2B5EF4-FFF2-40B4-BE49-F238E27FC236}">
                <a16:creationId xmlns:a16="http://schemas.microsoft.com/office/drawing/2014/main" id="{DE3734D3-1C46-A27C-1571-D42B9A752B90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5" action="ppaction://hlinksldjump"/>
            <a:extLst>
              <a:ext uri="{FF2B5EF4-FFF2-40B4-BE49-F238E27FC236}">
                <a16:creationId xmlns:a16="http://schemas.microsoft.com/office/drawing/2014/main" id="{6615EF76-7226-EEB5-48F9-FA738BF8642E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6" action="ppaction://hlinksldjump"/>
            <a:extLst>
              <a:ext uri="{FF2B5EF4-FFF2-40B4-BE49-F238E27FC236}">
                <a16:creationId xmlns:a16="http://schemas.microsoft.com/office/drawing/2014/main" id="{502A4B53-5873-542D-E5F5-C4A412B74981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7" action="ppaction://hlinksldjump"/>
            <a:extLst>
              <a:ext uri="{FF2B5EF4-FFF2-40B4-BE49-F238E27FC236}">
                <a16:creationId xmlns:a16="http://schemas.microsoft.com/office/drawing/2014/main" id="{715F80FE-F2FB-C2BF-EDD9-943448748457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28" action="ppaction://hlinksldjump"/>
            <a:extLst>
              <a:ext uri="{FF2B5EF4-FFF2-40B4-BE49-F238E27FC236}">
                <a16:creationId xmlns:a16="http://schemas.microsoft.com/office/drawing/2014/main" id="{D2607A7B-0B40-0EA5-88F5-1D18E270982B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29" action="ppaction://hlinksldjump"/>
            <a:extLst>
              <a:ext uri="{FF2B5EF4-FFF2-40B4-BE49-F238E27FC236}">
                <a16:creationId xmlns:a16="http://schemas.microsoft.com/office/drawing/2014/main" id="{F58E7298-4807-8BD2-1406-C9CFABA571A0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30" action="ppaction://hlinksldjump"/>
            <a:extLst>
              <a:ext uri="{FF2B5EF4-FFF2-40B4-BE49-F238E27FC236}">
                <a16:creationId xmlns:a16="http://schemas.microsoft.com/office/drawing/2014/main" id="{78B6072C-6580-9BF6-BB6B-EC4644939B19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31" action="ppaction://hlinksldjump"/>
            <a:extLst>
              <a:ext uri="{FF2B5EF4-FFF2-40B4-BE49-F238E27FC236}">
                <a16:creationId xmlns:a16="http://schemas.microsoft.com/office/drawing/2014/main" id="{2389E2BD-1781-0788-3B87-C02F457FED13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32" action="ppaction://hlinksldjump"/>
            <a:extLst>
              <a:ext uri="{FF2B5EF4-FFF2-40B4-BE49-F238E27FC236}">
                <a16:creationId xmlns:a16="http://schemas.microsoft.com/office/drawing/2014/main" id="{9F4A2631-092E-C884-EEE3-17416CFA6B08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33" action="ppaction://hlinksldjump"/>
            <a:extLst>
              <a:ext uri="{FF2B5EF4-FFF2-40B4-BE49-F238E27FC236}">
                <a16:creationId xmlns:a16="http://schemas.microsoft.com/office/drawing/2014/main" id="{430A1036-5CAA-7773-401C-EBA19502864A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矩形 53">
            <a:hlinkClick r:id="rId34" action="ppaction://hlinksldjump"/>
            <a:extLst>
              <a:ext uri="{FF2B5EF4-FFF2-40B4-BE49-F238E27FC236}">
                <a16:creationId xmlns:a16="http://schemas.microsoft.com/office/drawing/2014/main" id="{4B848208-4090-6646-CF16-4C7B54804029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矩形 54">
            <a:hlinkClick r:id="rId35" action="ppaction://hlinksldjump"/>
            <a:extLst>
              <a:ext uri="{FF2B5EF4-FFF2-40B4-BE49-F238E27FC236}">
                <a16:creationId xmlns:a16="http://schemas.microsoft.com/office/drawing/2014/main" id="{77072317-0E4F-5EF1-95B5-E107D6AA7F1B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矩形 55">
            <a:hlinkClick r:id="rId36" action="ppaction://hlinksldjump"/>
            <a:extLst>
              <a:ext uri="{FF2B5EF4-FFF2-40B4-BE49-F238E27FC236}">
                <a16:creationId xmlns:a16="http://schemas.microsoft.com/office/drawing/2014/main" id="{1AC3B2A6-7429-18C0-D857-3CACB0CC62F6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419F8-2B7A-53F1-FBCE-E29BF0A0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2F91934E-4D96-C16C-43A2-219CEB83C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2F91934E-4D96-C16C-43A2-219CEB83C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7B09E726-923E-3C1A-7846-3EA2ED138E9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Hardness of Range Avoidance?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8041FA8-2910-A3F4-03EE-94B9ED0F6FB5}"/>
              </a:ext>
            </a:extLst>
          </p:cNvPr>
          <p:cNvGrpSpPr/>
          <p:nvPr/>
        </p:nvGrpSpPr>
        <p:grpSpPr>
          <a:xfrm>
            <a:off x="9763125" y="4450296"/>
            <a:ext cx="1590675" cy="1960007"/>
            <a:chOff x="9763125" y="4450296"/>
            <a:chExt cx="1590675" cy="1960007"/>
          </a:xfrm>
        </p:grpSpPr>
        <p:pic>
          <p:nvPicPr>
            <p:cNvPr id="3074" name="Picture 2" descr="Rahul Ilango">
              <a:extLst>
                <a:ext uri="{FF2B5EF4-FFF2-40B4-BE49-F238E27FC236}">
                  <a16:creationId xmlns:a16="http://schemas.microsoft.com/office/drawing/2014/main" id="{00437EC9-006E-C960-E632-2FD6C202F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125" y="4450296"/>
              <a:ext cx="1590675" cy="15906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931159D-91E9-08EA-7307-893BF2B0DE83}"/>
                </a:ext>
              </a:extLst>
            </p:cNvPr>
            <p:cNvSpPr txBox="1"/>
            <p:nvPr/>
          </p:nvSpPr>
          <p:spPr>
            <a:xfrm>
              <a:off x="9790867" y="6040971"/>
              <a:ext cx="1535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Rahul Ilango</a:t>
              </a:r>
            </a:p>
          </p:txBody>
        </p:sp>
      </p:grp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213E8E27-5CB2-3014-77F4-0FAA121D1253}"/>
              </a:ext>
            </a:extLst>
          </p:cNvPr>
          <p:cNvSpPr/>
          <p:nvPr/>
        </p:nvSpPr>
        <p:spPr>
          <a:xfrm>
            <a:off x="4081365" y="4002964"/>
            <a:ext cx="4691179" cy="971453"/>
          </a:xfrm>
          <a:prstGeom prst="wedgeRoundRectCallout">
            <a:avLst>
              <a:gd name="adj1" fmla="val 66739"/>
              <a:gd name="adj2" fmla="val 5095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deterministic algorithm is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be correct. Use it in 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systems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6278A96-6831-6C6B-784D-D994CE90FBFC}"/>
              </a:ext>
            </a:extLst>
          </p:cNvPr>
          <p:cNvGrpSpPr/>
          <p:nvPr/>
        </p:nvGrpSpPr>
        <p:grpSpPr>
          <a:xfrm>
            <a:off x="694934" y="3429000"/>
            <a:ext cx="3175708" cy="1816634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567DCE88-51DE-7DDD-6626-1FB73831E34D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梯形 18">
              <a:extLst>
                <a:ext uri="{FF2B5EF4-FFF2-40B4-BE49-F238E27FC236}">
                  <a16:creationId xmlns:a16="http://schemas.microsoft.com/office/drawing/2014/main" id="{C47794CB-11CF-25D8-3BFB-EB824B3C7FD7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83CB8476-6E92-A456-901E-D4B55B2F5472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2599ADD-C176-AEB3-1553-3E8929BA3349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8" cy="821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2599ADD-C176-AEB3-1553-3E8929BA3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8" cy="8219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A476EE4-8A68-FCFC-B070-183BC90E11A7}"/>
              </a:ext>
            </a:extLst>
          </p:cNvPr>
          <p:cNvGrpSpPr/>
          <p:nvPr/>
        </p:nvGrpSpPr>
        <p:grpSpPr>
          <a:xfrm>
            <a:off x="6488662" y="2543555"/>
            <a:ext cx="4396356" cy="1349188"/>
            <a:chOff x="6488662" y="2543555"/>
            <a:chExt cx="4396356" cy="1349188"/>
          </a:xfrm>
        </p:grpSpPr>
        <p:sp>
          <p:nvSpPr>
            <p:cNvPr id="22" name="思想气泡: 云 21">
              <a:extLst>
                <a:ext uri="{FF2B5EF4-FFF2-40B4-BE49-F238E27FC236}">
                  <a16:creationId xmlns:a16="http://schemas.microsoft.com/office/drawing/2014/main" id="{ACBF849D-D9C1-CF48-A897-82D6E54E98DE}"/>
                </a:ext>
              </a:extLst>
            </p:cNvPr>
            <p:cNvSpPr/>
            <p:nvPr/>
          </p:nvSpPr>
          <p:spPr>
            <a:xfrm>
              <a:off x="6488662" y="2543555"/>
              <a:ext cx="4396356" cy="1349188"/>
            </a:xfrm>
            <a:prstGeom prst="cloudCallout">
              <a:avLst>
                <a:gd name="adj1" fmla="val 35394"/>
                <a:gd name="adj2" fmla="val 7845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6F6E000-F9CA-F0EF-702D-3028DE024A0B}"/>
                </a:ext>
              </a:extLst>
            </p:cNvPr>
            <p:cNvSpPr txBox="1"/>
            <p:nvPr/>
          </p:nvSpPr>
          <p:spPr>
            <a:xfrm>
              <a:off x="7044128" y="2708659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How to differentiate between randomized and deterministic (poly-time) algorithms?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8CD3E91-76E3-58F5-3A4A-6F49F5D3972E}"/>
                  </a:ext>
                </a:extLst>
              </p:cNvPr>
              <p:cNvSpPr txBox="1"/>
              <p:nvPr/>
            </p:nvSpPr>
            <p:spPr>
              <a:xfrm>
                <a:off x="768087" y="5496119"/>
                <a:ext cx="8683152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(Informal):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for deterministic poly-time algorithms, if: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GB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GB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indistinguishability obfuscation (ILW’23); 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LWE or LPN is a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super-bits generator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(CL’24).</a:t>
                </a: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8CD3E91-76E3-58F5-3A4A-6F49F5D39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87" y="5496119"/>
                <a:ext cx="868315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hlinkClick r:id="rId10" action="ppaction://hlinksldjump"/>
            <a:extLst>
              <a:ext uri="{FF2B5EF4-FFF2-40B4-BE49-F238E27FC236}">
                <a16:creationId xmlns:a16="http://schemas.microsoft.com/office/drawing/2014/main" id="{E88DB231-1A15-E4DA-112C-E8A3DC2C1AEE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矩形 28">
            <a:hlinkClick r:id="rId11" action="ppaction://hlinksldjump"/>
            <a:extLst>
              <a:ext uri="{FF2B5EF4-FFF2-40B4-BE49-F238E27FC236}">
                <a16:creationId xmlns:a16="http://schemas.microsoft.com/office/drawing/2014/main" id="{51489563-3CE2-2C5B-6394-957A7DB85C0A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2" action="ppaction://hlinksldjump"/>
            <a:extLst>
              <a:ext uri="{FF2B5EF4-FFF2-40B4-BE49-F238E27FC236}">
                <a16:creationId xmlns:a16="http://schemas.microsoft.com/office/drawing/2014/main" id="{CF61B555-68EF-5604-A610-25E5F021C072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3" action="ppaction://hlinksldjump"/>
            <a:extLst>
              <a:ext uri="{FF2B5EF4-FFF2-40B4-BE49-F238E27FC236}">
                <a16:creationId xmlns:a16="http://schemas.microsoft.com/office/drawing/2014/main" id="{FCA3F166-A185-5AC8-8169-90D425339D7F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4" action="ppaction://hlinksldjump"/>
            <a:extLst>
              <a:ext uri="{FF2B5EF4-FFF2-40B4-BE49-F238E27FC236}">
                <a16:creationId xmlns:a16="http://schemas.microsoft.com/office/drawing/2014/main" id="{94C1B5D6-1B5F-4DCB-FC86-52C309DF27A4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15" action="ppaction://hlinksldjump"/>
            <a:extLst>
              <a:ext uri="{FF2B5EF4-FFF2-40B4-BE49-F238E27FC236}">
                <a16:creationId xmlns:a16="http://schemas.microsoft.com/office/drawing/2014/main" id="{5E2E70FA-77CB-6DFD-A098-33EF1E5F5E54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16" action="ppaction://hlinksldjump"/>
            <a:extLst>
              <a:ext uri="{FF2B5EF4-FFF2-40B4-BE49-F238E27FC236}">
                <a16:creationId xmlns:a16="http://schemas.microsoft.com/office/drawing/2014/main" id="{94F2EB1F-5B1B-013C-3DB9-851C916353D5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17" action="ppaction://hlinksldjump"/>
            <a:extLst>
              <a:ext uri="{FF2B5EF4-FFF2-40B4-BE49-F238E27FC236}">
                <a16:creationId xmlns:a16="http://schemas.microsoft.com/office/drawing/2014/main" id="{7026A7BE-DEED-BA53-2CB7-9C3DF394824C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18" action="ppaction://hlinksldjump"/>
            <a:extLst>
              <a:ext uri="{FF2B5EF4-FFF2-40B4-BE49-F238E27FC236}">
                <a16:creationId xmlns:a16="http://schemas.microsoft.com/office/drawing/2014/main" id="{F6C37285-5916-FE85-AD0B-5D2B28A6B32E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9" action="ppaction://hlinksldjump"/>
            <a:extLst>
              <a:ext uri="{FF2B5EF4-FFF2-40B4-BE49-F238E27FC236}">
                <a16:creationId xmlns:a16="http://schemas.microsoft.com/office/drawing/2014/main" id="{432C3482-9304-B94E-57F4-F8A8B6AD8935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0" action="ppaction://hlinksldjump"/>
            <a:extLst>
              <a:ext uri="{FF2B5EF4-FFF2-40B4-BE49-F238E27FC236}">
                <a16:creationId xmlns:a16="http://schemas.microsoft.com/office/drawing/2014/main" id="{D104FBBF-9483-DC1B-4F7A-1CC625734ECD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1" action="ppaction://hlinksldjump"/>
            <a:extLst>
              <a:ext uri="{FF2B5EF4-FFF2-40B4-BE49-F238E27FC236}">
                <a16:creationId xmlns:a16="http://schemas.microsoft.com/office/drawing/2014/main" id="{C9F3BC8A-6F15-C0C5-22F2-65298A20713C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2" action="ppaction://hlinksldjump"/>
            <a:extLst>
              <a:ext uri="{FF2B5EF4-FFF2-40B4-BE49-F238E27FC236}">
                <a16:creationId xmlns:a16="http://schemas.microsoft.com/office/drawing/2014/main" id="{6E6EBD73-1553-4AFA-5A14-D437FF64F5A3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3" action="ppaction://hlinksldjump"/>
            <a:extLst>
              <a:ext uri="{FF2B5EF4-FFF2-40B4-BE49-F238E27FC236}">
                <a16:creationId xmlns:a16="http://schemas.microsoft.com/office/drawing/2014/main" id="{AE5938BB-03E3-1BEB-9BDE-500A27B5D7E6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4" action="ppaction://hlinksldjump"/>
            <a:extLst>
              <a:ext uri="{FF2B5EF4-FFF2-40B4-BE49-F238E27FC236}">
                <a16:creationId xmlns:a16="http://schemas.microsoft.com/office/drawing/2014/main" id="{4CAF3E61-F2D0-AE11-66A2-15BC2BA28282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5" action="ppaction://hlinksldjump"/>
            <a:extLst>
              <a:ext uri="{FF2B5EF4-FFF2-40B4-BE49-F238E27FC236}">
                <a16:creationId xmlns:a16="http://schemas.microsoft.com/office/drawing/2014/main" id="{55662666-2519-46FF-CCA2-8F537E05BA11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6" action="ppaction://hlinksldjump"/>
            <a:extLst>
              <a:ext uri="{FF2B5EF4-FFF2-40B4-BE49-F238E27FC236}">
                <a16:creationId xmlns:a16="http://schemas.microsoft.com/office/drawing/2014/main" id="{0538032F-78C1-A174-1B91-7CA1A3970053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7" action="ppaction://hlinksldjump"/>
            <a:extLst>
              <a:ext uri="{FF2B5EF4-FFF2-40B4-BE49-F238E27FC236}">
                <a16:creationId xmlns:a16="http://schemas.microsoft.com/office/drawing/2014/main" id="{615E2986-C699-C9CA-C32E-FFC4E203EA06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8" action="ppaction://hlinksldjump"/>
            <a:extLst>
              <a:ext uri="{FF2B5EF4-FFF2-40B4-BE49-F238E27FC236}">
                <a16:creationId xmlns:a16="http://schemas.microsoft.com/office/drawing/2014/main" id="{1AB8B2C6-E5E8-97B5-A9D2-779103291F83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9" action="ppaction://hlinksldjump"/>
            <a:extLst>
              <a:ext uri="{FF2B5EF4-FFF2-40B4-BE49-F238E27FC236}">
                <a16:creationId xmlns:a16="http://schemas.microsoft.com/office/drawing/2014/main" id="{AC1A93B8-0C6F-D654-87E6-E85D3B15E99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30" action="ppaction://hlinksldjump"/>
            <a:extLst>
              <a:ext uri="{FF2B5EF4-FFF2-40B4-BE49-F238E27FC236}">
                <a16:creationId xmlns:a16="http://schemas.microsoft.com/office/drawing/2014/main" id="{E75EE667-8FA8-64A4-A3D4-074351D8906B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31" action="ppaction://hlinksldjump"/>
            <a:extLst>
              <a:ext uri="{FF2B5EF4-FFF2-40B4-BE49-F238E27FC236}">
                <a16:creationId xmlns:a16="http://schemas.microsoft.com/office/drawing/2014/main" id="{03AEF24D-CF3E-E751-DDEE-6E0A93122DE8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32" action="ppaction://hlinksldjump"/>
            <a:extLst>
              <a:ext uri="{FF2B5EF4-FFF2-40B4-BE49-F238E27FC236}">
                <a16:creationId xmlns:a16="http://schemas.microsoft.com/office/drawing/2014/main" id="{6C495003-57A6-9833-BD76-42BB14964A87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7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8650-148B-3567-C912-2E4FBB8C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2E6B6-2A65-1C8C-DA0F-36E59694978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11FA34-F45F-0002-F7AF-DB9FB42011DD}"/>
              </a:ext>
            </a:extLst>
          </p:cNvPr>
          <p:cNvSpPr txBox="1"/>
          <p:nvPr/>
        </p:nvSpPr>
        <p:spPr>
          <a:xfrm>
            <a:off x="1656095" y="2381450"/>
            <a:ext cx="887981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Theorem: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If there is a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demi-bits generator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then: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(Ilango’26) every circuit lower bound is hard to prove, relative to a random oracle.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(Ilango’26, </a:t>
            </a:r>
            <a:r>
              <a:rPr lang="en-GB" sz="2800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WZ’26) the Range Avoidance problem doesn’t have deterministic poly-time algorithms.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E48193-1717-9BC1-BBC2-A979A5ED8C9C}"/>
              </a:ext>
            </a:extLst>
          </p:cNvPr>
          <p:cNvSpPr txBox="1"/>
          <p:nvPr/>
        </p:nvSpPr>
        <p:spPr>
          <a:xfrm>
            <a:off x="379897" y="5271344"/>
            <a:ext cx="99506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Contrapositive view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(from an anonymous reviewer)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certify 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string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the range, then you can certify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矩形 7">
            <a:hlinkClick r:id="rId3" action="ppaction://hlinksldjump"/>
            <a:extLst>
              <a:ext uri="{FF2B5EF4-FFF2-40B4-BE49-F238E27FC236}">
                <a16:creationId xmlns:a16="http://schemas.microsoft.com/office/drawing/2014/main" id="{EA964538-79CE-974C-049B-B006C5981678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矩形 9">
            <a:hlinkClick r:id="rId4" action="ppaction://hlinksldjump"/>
            <a:extLst>
              <a:ext uri="{FF2B5EF4-FFF2-40B4-BE49-F238E27FC236}">
                <a16:creationId xmlns:a16="http://schemas.microsoft.com/office/drawing/2014/main" id="{24BB7813-FB7F-F387-E413-68A4DA73A058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5" action="ppaction://hlinksldjump"/>
            <a:extLst>
              <a:ext uri="{FF2B5EF4-FFF2-40B4-BE49-F238E27FC236}">
                <a16:creationId xmlns:a16="http://schemas.microsoft.com/office/drawing/2014/main" id="{337D065A-6907-3A12-0DAF-03E2A2DED2C0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6" action="ppaction://hlinksldjump"/>
            <a:extLst>
              <a:ext uri="{FF2B5EF4-FFF2-40B4-BE49-F238E27FC236}">
                <a16:creationId xmlns:a16="http://schemas.microsoft.com/office/drawing/2014/main" id="{7DBDA885-3DD0-1650-978C-A8B07044AD22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7" action="ppaction://hlinksldjump"/>
            <a:extLst>
              <a:ext uri="{FF2B5EF4-FFF2-40B4-BE49-F238E27FC236}">
                <a16:creationId xmlns:a16="http://schemas.microsoft.com/office/drawing/2014/main" id="{D6B53CE5-44E4-75BC-0160-6FFFE368AD05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8" action="ppaction://hlinksldjump"/>
            <a:extLst>
              <a:ext uri="{FF2B5EF4-FFF2-40B4-BE49-F238E27FC236}">
                <a16:creationId xmlns:a16="http://schemas.microsoft.com/office/drawing/2014/main" id="{0B2453EB-B4D2-603F-6059-E3AC81F41EDF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9" action="ppaction://hlinksldjump"/>
            <a:extLst>
              <a:ext uri="{FF2B5EF4-FFF2-40B4-BE49-F238E27FC236}">
                <a16:creationId xmlns:a16="http://schemas.microsoft.com/office/drawing/2014/main" id="{DFD43FB9-564E-D747-CA24-7EDC3E212F4B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0" action="ppaction://hlinksldjump"/>
            <a:extLst>
              <a:ext uri="{FF2B5EF4-FFF2-40B4-BE49-F238E27FC236}">
                <a16:creationId xmlns:a16="http://schemas.microsoft.com/office/drawing/2014/main" id="{1C3C2EE0-5509-64C3-036E-431692DE602A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1" action="ppaction://hlinksldjump"/>
            <a:extLst>
              <a:ext uri="{FF2B5EF4-FFF2-40B4-BE49-F238E27FC236}">
                <a16:creationId xmlns:a16="http://schemas.microsoft.com/office/drawing/2014/main" id="{D959636F-F87C-1393-5971-684299AEAFD8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2" action="ppaction://hlinksldjump"/>
            <a:extLst>
              <a:ext uri="{FF2B5EF4-FFF2-40B4-BE49-F238E27FC236}">
                <a16:creationId xmlns:a16="http://schemas.microsoft.com/office/drawing/2014/main" id="{21B90ABA-031A-AFDD-8D35-D9DAB3053D5C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3" action="ppaction://hlinksldjump"/>
            <a:extLst>
              <a:ext uri="{FF2B5EF4-FFF2-40B4-BE49-F238E27FC236}">
                <a16:creationId xmlns:a16="http://schemas.microsoft.com/office/drawing/2014/main" id="{92A7DD45-376C-8E7E-7477-44A1975B1683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4" action="ppaction://hlinksldjump"/>
            <a:extLst>
              <a:ext uri="{FF2B5EF4-FFF2-40B4-BE49-F238E27FC236}">
                <a16:creationId xmlns:a16="http://schemas.microsoft.com/office/drawing/2014/main" id="{1993697C-F1F5-0301-5546-0F016DCC82AC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5" action="ppaction://hlinksldjump"/>
            <a:extLst>
              <a:ext uri="{FF2B5EF4-FFF2-40B4-BE49-F238E27FC236}">
                <a16:creationId xmlns:a16="http://schemas.microsoft.com/office/drawing/2014/main" id="{5D39A62A-1B9B-E578-65BC-9F35496A0F8D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6" action="ppaction://hlinksldjump"/>
            <a:extLst>
              <a:ext uri="{FF2B5EF4-FFF2-40B4-BE49-F238E27FC236}">
                <a16:creationId xmlns:a16="http://schemas.microsoft.com/office/drawing/2014/main" id="{5538BB21-DAC2-BA6B-47A5-69772860E556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17" action="ppaction://hlinksldjump"/>
            <a:extLst>
              <a:ext uri="{FF2B5EF4-FFF2-40B4-BE49-F238E27FC236}">
                <a16:creationId xmlns:a16="http://schemas.microsoft.com/office/drawing/2014/main" id="{6290EA72-8ADD-197E-5398-0112D26880D9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18" action="ppaction://hlinksldjump"/>
            <a:extLst>
              <a:ext uri="{FF2B5EF4-FFF2-40B4-BE49-F238E27FC236}">
                <a16:creationId xmlns:a16="http://schemas.microsoft.com/office/drawing/2014/main" id="{F9D4C805-EE29-D5C6-6BD6-C6D77D3D1472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9" action="ppaction://hlinksldjump"/>
            <a:extLst>
              <a:ext uri="{FF2B5EF4-FFF2-40B4-BE49-F238E27FC236}">
                <a16:creationId xmlns:a16="http://schemas.microsoft.com/office/drawing/2014/main" id="{50CB4010-655B-F3FE-6883-7B1FA620D46C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0" action="ppaction://hlinksldjump"/>
            <a:extLst>
              <a:ext uri="{FF2B5EF4-FFF2-40B4-BE49-F238E27FC236}">
                <a16:creationId xmlns:a16="http://schemas.microsoft.com/office/drawing/2014/main" id="{A70BF364-C2FD-46D8-17D4-38FFDB3BA390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1" action="ppaction://hlinksldjump"/>
            <a:extLst>
              <a:ext uri="{FF2B5EF4-FFF2-40B4-BE49-F238E27FC236}">
                <a16:creationId xmlns:a16="http://schemas.microsoft.com/office/drawing/2014/main" id="{0FA75D81-A8B5-5AA3-CECA-C77859DCA42E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2" action="ppaction://hlinksldjump"/>
            <a:extLst>
              <a:ext uri="{FF2B5EF4-FFF2-40B4-BE49-F238E27FC236}">
                <a16:creationId xmlns:a16="http://schemas.microsoft.com/office/drawing/2014/main" id="{D1240295-217B-0A95-F13E-054907DC863D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3" action="ppaction://hlinksldjump"/>
            <a:extLst>
              <a:ext uri="{FF2B5EF4-FFF2-40B4-BE49-F238E27FC236}">
                <a16:creationId xmlns:a16="http://schemas.microsoft.com/office/drawing/2014/main" id="{509EFD8A-F98B-936D-B86F-3461FD14A556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4" action="ppaction://hlinksldjump"/>
            <a:extLst>
              <a:ext uri="{FF2B5EF4-FFF2-40B4-BE49-F238E27FC236}">
                <a16:creationId xmlns:a16="http://schemas.microsoft.com/office/drawing/2014/main" id="{9BD2C642-D5A0-6354-6270-4B352065B9A4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5" action="ppaction://hlinksldjump"/>
            <a:extLst>
              <a:ext uri="{FF2B5EF4-FFF2-40B4-BE49-F238E27FC236}">
                <a16:creationId xmlns:a16="http://schemas.microsoft.com/office/drawing/2014/main" id="{B273B509-EC1D-82A4-E3C1-95E0ACC214A1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2134A-A3E6-F193-93E5-4F161399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D0CFF42-9CA5-083B-BBDD-8EB58F93AC25}"/>
              </a:ext>
            </a:extLst>
          </p:cNvPr>
          <p:cNvGrpSpPr/>
          <p:nvPr/>
        </p:nvGrpSpPr>
        <p:grpSpPr>
          <a:xfrm>
            <a:off x="7702809" y="3406797"/>
            <a:ext cx="4145297" cy="1014073"/>
            <a:chOff x="7702809" y="3406797"/>
            <a:chExt cx="4145297" cy="1014073"/>
          </a:xfrm>
        </p:grpSpPr>
        <p:sp>
          <p:nvSpPr>
            <p:cNvPr id="2" name="思想气泡: 云 1">
              <a:extLst>
                <a:ext uri="{FF2B5EF4-FFF2-40B4-BE49-F238E27FC236}">
                  <a16:creationId xmlns:a16="http://schemas.microsoft.com/office/drawing/2014/main" id="{64320BDD-496F-05BB-9D52-B48182A79244}"/>
                </a:ext>
              </a:extLst>
            </p:cNvPr>
            <p:cNvSpPr/>
            <p:nvPr/>
          </p:nvSpPr>
          <p:spPr>
            <a:xfrm rot="255182">
              <a:off x="7702809" y="3406797"/>
              <a:ext cx="4113358" cy="1014073"/>
            </a:xfrm>
            <a:prstGeom prst="cloudCallout">
              <a:avLst>
                <a:gd name="adj1" fmla="val -45029"/>
                <a:gd name="adj2" fmla="val 8989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FFFA7EC-D9E1-5705-E064-DBD22E8E45A2}"/>
                </a:ext>
              </a:extLst>
            </p:cNvPr>
            <p:cNvSpPr txBox="1"/>
            <p:nvPr/>
          </p:nvSpPr>
          <p:spPr>
            <a:xfrm>
              <a:off x="8079934" y="3543300"/>
              <a:ext cx="3768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Can we build “cryptography” against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time-bounded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adversaries?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D90D764-4305-5F39-55D1-1C2AD896FC28}"/>
              </a:ext>
            </a:extLst>
          </p:cNvPr>
          <p:cNvGrpSpPr/>
          <p:nvPr/>
        </p:nvGrpSpPr>
        <p:grpSpPr>
          <a:xfrm>
            <a:off x="4019550" y="3638550"/>
            <a:ext cx="2552700" cy="933451"/>
            <a:chOff x="4019550" y="3638550"/>
            <a:chExt cx="2552700" cy="933451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8624BC60-0594-88E8-4581-1C24F7EF4B0E}"/>
                </a:ext>
              </a:extLst>
            </p:cNvPr>
            <p:cNvSpPr/>
            <p:nvPr/>
          </p:nvSpPr>
          <p:spPr>
            <a:xfrm>
              <a:off x="4019550" y="3638550"/>
              <a:ext cx="2552700" cy="933451"/>
            </a:xfrm>
            <a:prstGeom prst="cloudCallout">
              <a:avLst>
                <a:gd name="adj1" fmla="val 44839"/>
                <a:gd name="adj2" fmla="val 7780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760C908-03E8-E664-BD42-47D89761FA84}"/>
                </a:ext>
              </a:extLst>
            </p:cNvPr>
            <p:cNvSpPr txBox="1"/>
            <p:nvPr/>
          </p:nvSpPr>
          <p:spPr>
            <a:xfrm>
              <a:off x="4311762" y="3786871"/>
              <a:ext cx="213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What can such “cryptography”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2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1CBA-B06D-B916-C256-AA0346BA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328E2-CB84-3784-4199-C4BEA858FD7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A1DE232-95E8-2E54-1EDA-E6360721526F}"/>
                  </a:ext>
                </a:extLst>
              </p:cNvPr>
              <p:cNvSpPr txBox="1"/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a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nondeterministic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distinguisher that: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Accepts a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strings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Rejects everything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A0B64B-3F0D-AF4A-7E3D-95356481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DA0C7173-A287-35AD-1789-5FA037EE9A8A}"/>
              </a:ext>
            </a:extLst>
          </p:cNvPr>
          <p:cNvGrpSpPr/>
          <p:nvPr/>
        </p:nvGrpSpPr>
        <p:grpSpPr>
          <a:xfrm>
            <a:off x="213161" y="3860246"/>
            <a:ext cx="3175708" cy="2330813"/>
            <a:chOff x="213161" y="3860246"/>
            <a:chExt cx="3175708" cy="2330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89D362EC-7F9E-BE83-C12D-81D019850AEF}"/>
                    </a:ext>
                  </a:extLst>
                </p:cNvPr>
                <p:cNvSpPr/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936BC7C-ED8E-68A0-C1E7-D6BBEDE17C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52D9714A-C6FE-E38F-203C-64E909FC3A5F}"/>
                </a:ext>
              </a:extLst>
            </p:cNvPr>
            <p:cNvSpPr/>
            <p:nvPr/>
          </p:nvSpPr>
          <p:spPr>
            <a:xfrm rot="10800000">
              <a:off x="213162" y="4208795"/>
              <a:ext cx="3175707" cy="1113494"/>
            </a:xfrm>
            <a:prstGeom prst="trapezoid">
              <a:avLst>
                <a:gd name="adj" fmla="val 6065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FDAE9ACF-3393-C8C8-D4A0-B20CB41324CD}"/>
                    </a:ext>
                  </a:extLst>
                </p:cNvPr>
                <p:cNvSpPr/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8F6045E-AE04-4C49-E957-FC49CCAD46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243E840-67A6-CEDF-7983-612ED6658E8A}"/>
                    </a:ext>
                  </a:extLst>
                </p:cNvPr>
                <p:cNvSpPr txBox="1"/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79C1255-74A4-8EAF-F080-3BDD452B3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57C39DC-46A9-5FA6-CF6B-17CE12963881}"/>
                    </a:ext>
                  </a:extLst>
                </p:cNvPr>
                <p:cNvSpPr txBox="1"/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demi-bits generator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E0C224-19FA-EF6B-D0B2-1C3644D13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626" t="-7576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A75B76-955C-6971-5D26-4224094F5E51}"/>
                  </a:ext>
                </a:extLst>
              </p:cNvPr>
              <p:cNvSpPr txBox="1"/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Available Tool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takes a 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input and outputs a string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F38D2E-D7F2-FD5B-E5EC-E95ECC4AB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9F1F9EA6-C214-037D-D51C-A8D41398B6BF}"/>
              </a:ext>
            </a:extLst>
          </p:cNvPr>
          <p:cNvGrpSpPr/>
          <p:nvPr/>
        </p:nvGrpSpPr>
        <p:grpSpPr>
          <a:xfrm>
            <a:off x="8728254" y="2996500"/>
            <a:ext cx="3277751" cy="1203748"/>
            <a:chOff x="8728254" y="2996500"/>
            <a:chExt cx="3277751" cy="1203748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id="{29921245-4928-4341-533E-21D575780F2E}"/>
                </a:ext>
              </a:extLst>
            </p:cNvPr>
            <p:cNvSpPr/>
            <p:nvPr/>
          </p:nvSpPr>
          <p:spPr>
            <a:xfrm>
              <a:off x="8728254" y="2996500"/>
              <a:ext cx="3277751" cy="1203748"/>
            </a:xfrm>
            <a:prstGeom prst="cloudCallout">
              <a:avLst>
                <a:gd name="adj1" fmla="val -62679"/>
                <a:gd name="adj2" fmla="val 4766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9051323-C797-49E2-875B-5EDE26184305}"/>
                    </a:ext>
                  </a:extLst>
                </p:cNvPr>
                <p:cNvSpPr txBox="1"/>
                <p:nvPr/>
              </p:nvSpPr>
              <p:spPr>
                <a:xfrm>
                  <a:off x="9113703" y="3141234"/>
                  <a:ext cx="27840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argument also works for a nondeterministic algorithm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AVOID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1486486-0846-A92B-5F7A-123D95C69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3703" y="3141234"/>
                  <a:ext cx="2784052" cy="923330"/>
                </a:xfrm>
                <a:prstGeom prst="rect">
                  <a:avLst/>
                </a:prstGeom>
                <a:blipFill>
                  <a:blip r:embed="rId12"/>
                  <a:stretch>
                    <a:fillRect l="-1751" t="-3289" r="-2845"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F25A6BA-95C5-12CE-16BD-AFA0A8234421}"/>
                  </a:ext>
                </a:extLst>
              </p:cNvPr>
              <p:cNvSpPr txBox="1"/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837EDC8-40E5-E3A7-17F9-73E3E4BF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35E13E8-9FD4-6B6C-FBA3-1E8E61508A4B}"/>
              </a:ext>
            </a:extLst>
          </p:cNvPr>
          <p:cNvSpPr txBox="1"/>
          <p:nvPr/>
        </p:nvSpPr>
        <p:spPr>
          <a:xfrm>
            <a:off x="10243226" y="1413689"/>
            <a:ext cx="11105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WZ’ 26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FDCDA7F6-41F0-8009-25E8-74851296A630}"/>
                  </a:ext>
                </a:extLst>
              </p:cNvPr>
              <p:cNvSpPr/>
              <p:nvPr/>
            </p:nvSpPr>
            <p:spPr>
              <a:xfrm>
                <a:off x="8355160" y="5430464"/>
                <a:ext cx="3250746" cy="648853"/>
              </a:xfrm>
              <a:prstGeom prst="wedgeRoundRectCallout">
                <a:avLst>
                  <a:gd name="adj1" fmla="val -68090"/>
                  <a:gd name="adj2" fmla="val -288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might only accept a small fraction of strings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FDCDA7F6-41F0-8009-25E8-74851296A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60" y="5430464"/>
                <a:ext cx="3250746" cy="648853"/>
              </a:xfrm>
              <a:prstGeom prst="wedgeRoundRectCallout">
                <a:avLst>
                  <a:gd name="adj1" fmla="val -68090"/>
                  <a:gd name="adj2" fmla="val -2889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hlinkClick r:id="rId15" action="ppaction://hlinksldjump"/>
            <a:extLst>
              <a:ext uri="{FF2B5EF4-FFF2-40B4-BE49-F238E27FC236}">
                <a16:creationId xmlns:a16="http://schemas.microsoft.com/office/drawing/2014/main" id="{6F2303FB-8692-66A7-9A54-2ADAEC9847AC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矩形 15">
            <a:hlinkClick r:id="rId16" action="ppaction://hlinksldjump"/>
            <a:extLst>
              <a:ext uri="{FF2B5EF4-FFF2-40B4-BE49-F238E27FC236}">
                <a16:creationId xmlns:a16="http://schemas.microsoft.com/office/drawing/2014/main" id="{ECAE7A1A-6707-7C55-99C8-FFC0BEB20182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7" action="ppaction://hlinksldjump"/>
            <a:extLst>
              <a:ext uri="{FF2B5EF4-FFF2-40B4-BE49-F238E27FC236}">
                <a16:creationId xmlns:a16="http://schemas.microsoft.com/office/drawing/2014/main" id="{2F3F14F6-E221-4A87-D7B1-D4AB87F28154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8" action="ppaction://hlinksldjump"/>
            <a:extLst>
              <a:ext uri="{FF2B5EF4-FFF2-40B4-BE49-F238E27FC236}">
                <a16:creationId xmlns:a16="http://schemas.microsoft.com/office/drawing/2014/main" id="{C0F9CAC0-BC05-0A3A-FBBB-E3F6C40317A3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9" action="ppaction://hlinksldjump"/>
            <a:extLst>
              <a:ext uri="{FF2B5EF4-FFF2-40B4-BE49-F238E27FC236}">
                <a16:creationId xmlns:a16="http://schemas.microsoft.com/office/drawing/2014/main" id="{D8CAB68E-10D5-6B37-BE36-7DD9FDFD1C16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0" action="ppaction://hlinksldjump"/>
            <a:extLst>
              <a:ext uri="{FF2B5EF4-FFF2-40B4-BE49-F238E27FC236}">
                <a16:creationId xmlns:a16="http://schemas.microsoft.com/office/drawing/2014/main" id="{239E9FC6-A4E5-A340-83E5-3FFA38FA19E7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1" action="ppaction://hlinksldjump"/>
            <a:extLst>
              <a:ext uri="{FF2B5EF4-FFF2-40B4-BE49-F238E27FC236}">
                <a16:creationId xmlns:a16="http://schemas.microsoft.com/office/drawing/2014/main" id="{F1D5AC63-14FB-7E34-AB92-E472C3C5E9DA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2" action="ppaction://hlinksldjump"/>
            <a:extLst>
              <a:ext uri="{FF2B5EF4-FFF2-40B4-BE49-F238E27FC236}">
                <a16:creationId xmlns:a16="http://schemas.microsoft.com/office/drawing/2014/main" id="{F82743EB-AC55-07A5-FDDB-DD9CC42D42FB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3" action="ppaction://hlinksldjump"/>
            <a:extLst>
              <a:ext uri="{FF2B5EF4-FFF2-40B4-BE49-F238E27FC236}">
                <a16:creationId xmlns:a16="http://schemas.microsoft.com/office/drawing/2014/main" id="{AEDF6C66-2CB3-BBF4-E427-CFC16A4CA99D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4" action="ppaction://hlinksldjump"/>
            <a:extLst>
              <a:ext uri="{FF2B5EF4-FFF2-40B4-BE49-F238E27FC236}">
                <a16:creationId xmlns:a16="http://schemas.microsoft.com/office/drawing/2014/main" id="{589BAD05-972C-6E89-0347-3C6B52A87D81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5" action="ppaction://hlinksldjump"/>
            <a:extLst>
              <a:ext uri="{FF2B5EF4-FFF2-40B4-BE49-F238E27FC236}">
                <a16:creationId xmlns:a16="http://schemas.microsoft.com/office/drawing/2014/main" id="{F3679AC3-057B-4C33-2761-1A05E6C270D2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6" action="ppaction://hlinksldjump"/>
            <a:extLst>
              <a:ext uri="{FF2B5EF4-FFF2-40B4-BE49-F238E27FC236}">
                <a16:creationId xmlns:a16="http://schemas.microsoft.com/office/drawing/2014/main" id="{020B6663-8602-3DD8-F7C5-485D09893AA6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7" action="ppaction://hlinksldjump"/>
            <a:extLst>
              <a:ext uri="{FF2B5EF4-FFF2-40B4-BE49-F238E27FC236}">
                <a16:creationId xmlns:a16="http://schemas.microsoft.com/office/drawing/2014/main" id="{06CFC7AF-F2F4-5BB9-75C1-A0453C9FBD49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8" action="ppaction://hlinksldjump"/>
            <a:extLst>
              <a:ext uri="{FF2B5EF4-FFF2-40B4-BE49-F238E27FC236}">
                <a16:creationId xmlns:a16="http://schemas.microsoft.com/office/drawing/2014/main" id="{9732ED62-80AA-EC95-9010-7ACF37BD5F0F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9" action="ppaction://hlinksldjump"/>
            <a:extLst>
              <a:ext uri="{FF2B5EF4-FFF2-40B4-BE49-F238E27FC236}">
                <a16:creationId xmlns:a16="http://schemas.microsoft.com/office/drawing/2014/main" id="{D42B96EC-70D1-2E88-8AE3-279FDACF57D9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30" action="ppaction://hlinksldjump"/>
            <a:extLst>
              <a:ext uri="{FF2B5EF4-FFF2-40B4-BE49-F238E27FC236}">
                <a16:creationId xmlns:a16="http://schemas.microsoft.com/office/drawing/2014/main" id="{B7960BDD-4B52-1ECE-3C94-D4890DC0E0A7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1" action="ppaction://hlinksldjump"/>
            <a:extLst>
              <a:ext uri="{FF2B5EF4-FFF2-40B4-BE49-F238E27FC236}">
                <a16:creationId xmlns:a16="http://schemas.microsoft.com/office/drawing/2014/main" id="{65D0C739-BD80-B764-0982-BFDD0878576F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2" action="ppaction://hlinksldjump"/>
            <a:extLst>
              <a:ext uri="{FF2B5EF4-FFF2-40B4-BE49-F238E27FC236}">
                <a16:creationId xmlns:a16="http://schemas.microsoft.com/office/drawing/2014/main" id="{5E143E13-385A-6AAF-1E15-249D9FE043F9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3" action="ppaction://hlinksldjump"/>
            <a:extLst>
              <a:ext uri="{FF2B5EF4-FFF2-40B4-BE49-F238E27FC236}">
                <a16:creationId xmlns:a16="http://schemas.microsoft.com/office/drawing/2014/main" id="{0530DD99-9C87-9D58-D9BE-87CAB3DB127F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4" action="ppaction://hlinksldjump"/>
            <a:extLst>
              <a:ext uri="{FF2B5EF4-FFF2-40B4-BE49-F238E27FC236}">
                <a16:creationId xmlns:a16="http://schemas.microsoft.com/office/drawing/2014/main" id="{C723FA6A-7E47-BAA9-86CB-83FD59972DB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5" action="ppaction://hlinksldjump"/>
            <a:extLst>
              <a:ext uri="{FF2B5EF4-FFF2-40B4-BE49-F238E27FC236}">
                <a16:creationId xmlns:a16="http://schemas.microsoft.com/office/drawing/2014/main" id="{50EB1FCB-A8B6-B44A-FAF2-A8A4057FDC0D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36" action="ppaction://hlinksldjump"/>
            <a:extLst>
              <a:ext uri="{FF2B5EF4-FFF2-40B4-BE49-F238E27FC236}">
                <a16:creationId xmlns:a16="http://schemas.microsoft.com/office/drawing/2014/main" id="{2C101C1B-CCCC-0854-6B74-13633AAF325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37" action="ppaction://hlinksldjump"/>
            <a:extLst>
              <a:ext uri="{FF2B5EF4-FFF2-40B4-BE49-F238E27FC236}">
                <a16:creationId xmlns:a16="http://schemas.microsoft.com/office/drawing/2014/main" id="{C896C783-983B-62B7-762B-D5A065967C47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184A3-07B1-BB32-1E7B-B4DDD888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F69F46B-9395-F580-4EA4-F1ECA6834E6B}"/>
                  </a:ext>
                </a:extLst>
              </p:cNvPr>
              <p:cNvSpPr txBox="1"/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F69F46B-9395-F580-4EA4-F1ECA6834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D0ECB4-B3D7-C9F7-6C6E-021761B0383A}"/>
                  </a:ext>
                </a:extLst>
              </p:cNvPr>
              <p:cNvSpPr txBox="1"/>
              <p:nvPr/>
            </p:nvSpPr>
            <p:spPr>
              <a:xfrm>
                <a:off x="3897184" y="5188768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D0ECB4-B3D7-C9F7-6C6E-021761B03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4" y="5188768"/>
                <a:ext cx="3579020" cy="13960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DF7A3AF2-9685-EF17-DE74-3A9A047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Idea: add a hash function!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A0B64B-3F0D-AF4A-7E3D-953564816235}"/>
                  </a:ext>
                </a:extLst>
              </p:cNvPr>
              <p:cNvSpPr txBox="1"/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a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nondeterministic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distinguisher that: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Accepts a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strings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Rejects everything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A0B64B-3F0D-AF4A-7E3D-95356481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2D3C0A-4450-ADE6-776F-B2FFDD2DFEE2}"/>
              </a:ext>
            </a:extLst>
          </p:cNvPr>
          <p:cNvGrpSpPr/>
          <p:nvPr/>
        </p:nvGrpSpPr>
        <p:grpSpPr>
          <a:xfrm>
            <a:off x="213161" y="3860246"/>
            <a:ext cx="3175708" cy="2330813"/>
            <a:chOff x="213161" y="3860246"/>
            <a:chExt cx="3175708" cy="2330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936BC7C-ED8E-68A0-C1E7-D6BBEDE17CBF}"/>
                    </a:ext>
                  </a:extLst>
                </p:cNvPr>
                <p:cNvSpPr/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936BC7C-ED8E-68A0-C1E7-D6BBEDE17C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6EC37DA4-FCD6-E85F-24CE-9F18F648672D}"/>
                </a:ext>
              </a:extLst>
            </p:cNvPr>
            <p:cNvSpPr/>
            <p:nvPr/>
          </p:nvSpPr>
          <p:spPr>
            <a:xfrm rot="10800000">
              <a:off x="213162" y="4208795"/>
              <a:ext cx="3175707" cy="1113494"/>
            </a:xfrm>
            <a:prstGeom prst="trapezoid">
              <a:avLst>
                <a:gd name="adj" fmla="val 6065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8F6045E-AE04-4C49-E957-FC49CCAD46C8}"/>
                    </a:ext>
                  </a:extLst>
                </p:cNvPr>
                <p:cNvSpPr/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8F6045E-AE04-4C49-E957-FC49CCAD46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79C1255-74A4-8EAF-F080-3BDD452B328F}"/>
                    </a:ext>
                  </a:extLst>
                </p:cNvPr>
                <p:cNvSpPr txBox="1"/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79C1255-74A4-8EAF-F080-3BDD452B3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E0C224-19FA-EF6B-D0B2-1C3644D13C51}"/>
                    </a:ext>
                  </a:extLst>
                </p:cNvPr>
                <p:cNvSpPr txBox="1"/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demi-bits generator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E0C224-19FA-EF6B-D0B2-1C3644D13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626" t="-7576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F38D2E-D7F2-FD5B-E5EC-E95ECC4AB6B1}"/>
                  </a:ext>
                </a:extLst>
              </p:cNvPr>
              <p:cNvSpPr txBox="1"/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Available Tool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takes a 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input and outputs a string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F38D2E-D7F2-FD5B-E5EC-E95ECC4AB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D301464E-1056-7910-9915-AC823C752F50}"/>
              </a:ext>
            </a:extLst>
          </p:cNvPr>
          <p:cNvGrpSpPr/>
          <p:nvPr/>
        </p:nvGrpSpPr>
        <p:grpSpPr>
          <a:xfrm>
            <a:off x="213161" y="2265299"/>
            <a:ext cx="3175708" cy="1468942"/>
            <a:chOff x="213161" y="2265299"/>
            <a:chExt cx="3175708" cy="1468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梯形 16">
                  <a:extLst>
                    <a:ext uri="{FF2B5EF4-FFF2-40B4-BE49-F238E27FC236}">
                      <a16:creationId xmlns:a16="http://schemas.microsoft.com/office/drawing/2014/main" id="{CC6B0C61-1DD1-138E-F0DC-2B406B5AA581}"/>
                    </a:ext>
                  </a:extLst>
                </p:cNvPr>
                <p:cNvSpPr/>
                <p:nvPr/>
              </p:nvSpPr>
              <p:spPr>
                <a:xfrm>
                  <a:off x="213161" y="2619816"/>
                  <a:ext cx="3175708" cy="1114425"/>
                </a:xfrm>
                <a:prstGeom prst="trapezoid">
                  <a:avLst>
                    <a:gd name="adj" fmla="val 37820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17" name="梯形 16">
                  <a:extLst>
                    <a:ext uri="{FF2B5EF4-FFF2-40B4-BE49-F238E27FC236}">
                      <a16:creationId xmlns:a16="http://schemas.microsoft.com/office/drawing/2014/main" id="{CC6B0C61-1DD1-138E-F0DC-2B406B5AA5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1" y="2619816"/>
                  <a:ext cx="3175708" cy="1114425"/>
                </a:xfrm>
                <a:prstGeom prst="trapezoid">
                  <a:avLst>
                    <a:gd name="adj" fmla="val 37820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C86C519-4DB1-DCD0-D635-CD33E205C30E}"/>
                    </a:ext>
                  </a:extLst>
                </p:cNvPr>
                <p:cNvSpPr/>
                <p:nvPr/>
              </p:nvSpPr>
              <p:spPr>
                <a:xfrm>
                  <a:off x="644915" y="2265299"/>
                  <a:ext cx="2312194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C86C519-4DB1-DCD0-D635-CD33E205C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15" y="2265299"/>
                  <a:ext cx="2312194" cy="2344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6644A9EC-221E-2FB5-0B83-D5B69D37438B}"/>
                  </a:ext>
                </a:extLst>
              </p:cNvPr>
              <p:cNvSpPr/>
              <p:nvPr/>
            </p:nvSpPr>
            <p:spPr>
              <a:xfrm>
                <a:off x="7942961" y="5173973"/>
                <a:ext cx="3579020" cy="1226827"/>
              </a:xfrm>
              <a:prstGeom prst="wedgeRoundRectCallout">
                <a:avLst>
                  <a:gd name="adj1" fmla="val -67071"/>
                  <a:gd name="adj2" fmla="val -407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Is still satisfied: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would never output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6644A9EC-221E-2FB5-0B83-D5B69D374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961" y="5173973"/>
                <a:ext cx="3579020" cy="1226827"/>
              </a:xfrm>
              <a:prstGeom prst="wedgeRoundRectCallout">
                <a:avLst>
                  <a:gd name="adj1" fmla="val -67071"/>
                  <a:gd name="adj2" fmla="val -407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hlinkClick r:id="rId16" action="ppaction://hlinksldjump"/>
            <a:extLst>
              <a:ext uri="{FF2B5EF4-FFF2-40B4-BE49-F238E27FC236}">
                <a16:creationId xmlns:a16="http://schemas.microsoft.com/office/drawing/2014/main" id="{C68723FE-D0C2-E227-1495-23ED5C39F481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矩形 14">
            <a:hlinkClick r:id="rId17" action="ppaction://hlinksldjump"/>
            <a:extLst>
              <a:ext uri="{FF2B5EF4-FFF2-40B4-BE49-F238E27FC236}">
                <a16:creationId xmlns:a16="http://schemas.microsoft.com/office/drawing/2014/main" id="{50776A63-F690-119E-9705-2DC143740108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8" action="ppaction://hlinksldjump"/>
            <a:extLst>
              <a:ext uri="{FF2B5EF4-FFF2-40B4-BE49-F238E27FC236}">
                <a16:creationId xmlns:a16="http://schemas.microsoft.com/office/drawing/2014/main" id="{ED1E9323-AD9A-B15F-0990-3ED378BD8269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9" action="ppaction://hlinksldjump"/>
            <a:extLst>
              <a:ext uri="{FF2B5EF4-FFF2-40B4-BE49-F238E27FC236}">
                <a16:creationId xmlns:a16="http://schemas.microsoft.com/office/drawing/2014/main" id="{1EF9F209-CF08-B457-5A94-CA83DAE62FF7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0" action="ppaction://hlinksldjump"/>
            <a:extLst>
              <a:ext uri="{FF2B5EF4-FFF2-40B4-BE49-F238E27FC236}">
                <a16:creationId xmlns:a16="http://schemas.microsoft.com/office/drawing/2014/main" id="{35633146-2FA7-80B0-D671-37B4B6CBBDAB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1" action="ppaction://hlinksldjump"/>
            <a:extLst>
              <a:ext uri="{FF2B5EF4-FFF2-40B4-BE49-F238E27FC236}">
                <a16:creationId xmlns:a16="http://schemas.microsoft.com/office/drawing/2014/main" id="{EC587B66-9F44-5C9E-52DC-49535897DD53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2" action="ppaction://hlinksldjump"/>
            <a:extLst>
              <a:ext uri="{FF2B5EF4-FFF2-40B4-BE49-F238E27FC236}">
                <a16:creationId xmlns:a16="http://schemas.microsoft.com/office/drawing/2014/main" id="{AFED346A-ACA3-DDD8-9A65-3CFC6F824CFB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3" action="ppaction://hlinksldjump"/>
            <a:extLst>
              <a:ext uri="{FF2B5EF4-FFF2-40B4-BE49-F238E27FC236}">
                <a16:creationId xmlns:a16="http://schemas.microsoft.com/office/drawing/2014/main" id="{02CA5EAF-46EA-0D93-FF98-499191D45BFA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4" action="ppaction://hlinksldjump"/>
            <a:extLst>
              <a:ext uri="{FF2B5EF4-FFF2-40B4-BE49-F238E27FC236}">
                <a16:creationId xmlns:a16="http://schemas.microsoft.com/office/drawing/2014/main" id="{B9EAC43A-E93A-5EB9-5118-AA7385C4E852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5" action="ppaction://hlinksldjump"/>
            <a:extLst>
              <a:ext uri="{FF2B5EF4-FFF2-40B4-BE49-F238E27FC236}">
                <a16:creationId xmlns:a16="http://schemas.microsoft.com/office/drawing/2014/main" id="{942B2C1E-5077-02FE-37DA-36D5186C1BEA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6" action="ppaction://hlinksldjump"/>
            <a:extLst>
              <a:ext uri="{FF2B5EF4-FFF2-40B4-BE49-F238E27FC236}">
                <a16:creationId xmlns:a16="http://schemas.microsoft.com/office/drawing/2014/main" id="{943B6F7E-188C-B030-0012-1EB163CD643A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7" action="ppaction://hlinksldjump"/>
            <a:extLst>
              <a:ext uri="{FF2B5EF4-FFF2-40B4-BE49-F238E27FC236}">
                <a16:creationId xmlns:a16="http://schemas.microsoft.com/office/drawing/2014/main" id="{A2C09DA3-BBBB-1FDA-38BE-DD9EFE8D8E6C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8" action="ppaction://hlinksldjump"/>
            <a:extLst>
              <a:ext uri="{FF2B5EF4-FFF2-40B4-BE49-F238E27FC236}">
                <a16:creationId xmlns:a16="http://schemas.microsoft.com/office/drawing/2014/main" id="{D3E34C6E-E861-6A07-5D34-F518F4D787ED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9" action="ppaction://hlinksldjump"/>
            <a:extLst>
              <a:ext uri="{FF2B5EF4-FFF2-40B4-BE49-F238E27FC236}">
                <a16:creationId xmlns:a16="http://schemas.microsoft.com/office/drawing/2014/main" id="{4AD175AE-453D-EC5C-027D-9CF24F1B4602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30" action="ppaction://hlinksldjump"/>
            <a:extLst>
              <a:ext uri="{FF2B5EF4-FFF2-40B4-BE49-F238E27FC236}">
                <a16:creationId xmlns:a16="http://schemas.microsoft.com/office/drawing/2014/main" id="{9D7A651B-637D-2636-BA17-23EBDFD2F514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31" action="ppaction://hlinksldjump"/>
            <a:extLst>
              <a:ext uri="{FF2B5EF4-FFF2-40B4-BE49-F238E27FC236}">
                <a16:creationId xmlns:a16="http://schemas.microsoft.com/office/drawing/2014/main" id="{886C5409-F73A-ADA9-D41D-CB09D0419A6D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32" action="ppaction://hlinksldjump"/>
            <a:extLst>
              <a:ext uri="{FF2B5EF4-FFF2-40B4-BE49-F238E27FC236}">
                <a16:creationId xmlns:a16="http://schemas.microsoft.com/office/drawing/2014/main" id="{D4314787-CE5E-6ED4-48FD-D0B6E0B4E947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3" action="ppaction://hlinksldjump"/>
            <a:extLst>
              <a:ext uri="{FF2B5EF4-FFF2-40B4-BE49-F238E27FC236}">
                <a16:creationId xmlns:a16="http://schemas.microsoft.com/office/drawing/2014/main" id="{374F943B-D0C5-A2B9-FEFE-D5CED4744560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4" action="ppaction://hlinksldjump"/>
            <a:extLst>
              <a:ext uri="{FF2B5EF4-FFF2-40B4-BE49-F238E27FC236}">
                <a16:creationId xmlns:a16="http://schemas.microsoft.com/office/drawing/2014/main" id="{4B170E64-90C7-BB0A-6DC0-21F503CC6907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5" action="ppaction://hlinksldjump"/>
            <a:extLst>
              <a:ext uri="{FF2B5EF4-FFF2-40B4-BE49-F238E27FC236}">
                <a16:creationId xmlns:a16="http://schemas.microsoft.com/office/drawing/2014/main" id="{4F454702-DF7F-E9D4-AC8E-C83C6ED7994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6" action="ppaction://hlinksldjump"/>
            <a:extLst>
              <a:ext uri="{FF2B5EF4-FFF2-40B4-BE49-F238E27FC236}">
                <a16:creationId xmlns:a16="http://schemas.microsoft.com/office/drawing/2014/main" id="{55884680-7E2F-7CDC-DD58-B04FD5D771A3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7" action="ppaction://hlinksldjump"/>
            <a:extLst>
              <a:ext uri="{FF2B5EF4-FFF2-40B4-BE49-F238E27FC236}">
                <a16:creationId xmlns:a16="http://schemas.microsoft.com/office/drawing/2014/main" id="{27986D11-8706-EEA1-82D2-EC117AF551A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38" action="ppaction://hlinksldjump"/>
            <a:extLst>
              <a:ext uri="{FF2B5EF4-FFF2-40B4-BE49-F238E27FC236}">
                <a16:creationId xmlns:a16="http://schemas.microsoft.com/office/drawing/2014/main" id="{5E6AC3E7-5268-12CC-0D11-D6DB744D5C22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A953-8B84-DB2D-8FAD-60D3C3F2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F114F10B-1E8A-B964-E2C1-0758890B27F1}"/>
              </a:ext>
            </a:extLst>
          </p:cNvPr>
          <p:cNvGrpSpPr/>
          <p:nvPr/>
        </p:nvGrpSpPr>
        <p:grpSpPr>
          <a:xfrm>
            <a:off x="6201665" y="4236427"/>
            <a:ext cx="3863880" cy="2411356"/>
            <a:chOff x="6173088" y="4207238"/>
            <a:chExt cx="3863880" cy="2411356"/>
          </a:xfrm>
        </p:grpSpPr>
        <p:pic>
          <p:nvPicPr>
            <p:cNvPr id="12292" name="Picture 4" descr="emoji-timeline">
              <a:extLst>
                <a:ext uri="{FF2B5EF4-FFF2-40B4-BE49-F238E27FC236}">
                  <a16:creationId xmlns:a16="http://schemas.microsoft.com/office/drawing/2014/main" id="{B98F42A5-36BB-1F18-1487-25F220422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774" y="509459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76386F5-69C8-8E7D-0B0C-3D9B6C24BD89}"/>
                    </a:ext>
                  </a:extLst>
                </p:cNvPr>
                <p:cNvSpPr/>
                <p:nvPr/>
              </p:nvSpPr>
              <p:spPr>
                <a:xfrm>
                  <a:off x="6950869" y="4400647"/>
                  <a:ext cx="3086099" cy="30496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76386F5-69C8-8E7D-0B0C-3D9B6C24B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869" y="4400647"/>
                  <a:ext cx="3086099" cy="304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294" name="Picture 6" descr="emoji-timeline">
              <a:extLst>
                <a:ext uri="{FF2B5EF4-FFF2-40B4-BE49-F238E27FC236}">
                  <a16:creationId xmlns:a16="http://schemas.microsoft.com/office/drawing/2014/main" id="{371B0520-8961-67C4-8AFA-5F6620BF4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088" y="4207238"/>
              <a:ext cx="772585" cy="77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DF540634-D03D-E0BC-4920-C3EE6979BFB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Universal hash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3E901B-102E-C337-C131-DBB59144DB06}"/>
                  </a:ext>
                </a:extLst>
              </p:cNvPr>
              <p:cNvSpPr txBox="1"/>
              <p:nvPr/>
            </p:nvSpPr>
            <p:spPr>
              <a:xfrm>
                <a:off x="838200" y="2014539"/>
                <a:ext cx="4079081" cy="507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3E901B-102E-C337-C131-DBB59144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539"/>
                <a:ext cx="4079081" cy="50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39A63A-8A24-DF26-EDA2-691DA4F1FBCB}"/>
                  </a:ext>
                </a:extLst>
              </p:cNvPr>
              <p:cNvSpPr txBox="1"/>
              <p:nvPr/>
            </p:nvSpPr>
            <p:spPr>
              <a:xfrm>
                <a:off x="631031" y="2736502"/>
                <a:ext cx="4412457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element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corresponds to 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×ℓ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39A63A-8A24-DF26-EDA2-691DA4F1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1" y="2736502"/>
                <a:ext cx="4412457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78FA9E-428E-0FEE-063D-1F55515F4416}"/>
                  </a:ext>
                </a:extLst>
              </p:cNvPr>
              <p:cNvSpPr txBox="1"/>
              <p:nvPr/>
            </p:nvSpPr>
            <p:spPr>
              <a:xfrm>
                <a:off x="5700259" y="2014539"/>
                <a:ext cx="5829298" cy="21390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Leftover Hash Lemma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[ILL’ 89]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function (comp. unbounded)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sz="20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-fools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Lemma: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ℓ=10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-fooled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99%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78FA9E-428E-0FEE-063D-1F55515F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59" y="2014539"/>
                <a:ext cx="5829298" cy="2139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8BC585-2058-345B-4339-93BDCF7EA1FE}"/>
              </a:ext>
            </a:extLst>
          </p:cNvPr>
          <p:cNvGrpSpPr/>
          <p:nvPr/>
        </p:nvGrpSpPr>
        <p:grpSpPr>
          <a:xfrm>
            <a:off x="631031" y="4705249"/>
            <a:ext cx="4079081" cy="1480058"/>
            <a:chOff x="631031" y="4705249"/>
            <a:chExt cx="4079081" cy="1480058"/>
          </a:xfrm>
        </p:grpSpPr>
        <p:pic>
          <p:nvPicPr>
            <p:cNvPr id="12290" name="Picture 2" descr="emoji-timeline">
              <a:extLst>
                <a:ext uri="{FF2B5EF4-FFF2-40B4-BE49-F238E27FC236}">
                  <a16:creationId xmlns:a16="http://schemas.microsoft.com/office/drawing/2014/main" id="{4971DF3D-2B06-A505-54CA-89B380706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31" y="5022152"/>
              <a:ext cx="1159669" cy="11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A300A75-735A-4B60-BD82-CD8F65AD1F07}"/>
                    </a:ext>
                  </a:extLst>
                </p:cNvPr>
                <p:cNvSpPr txBox="1"/>
                <p:nvPr/>
              </p:nvSpPr>
              <p:spPr>
                <a:xfrm>
                  <a:off x="692943" y="4705249"/>
                  <a:ext cx="10358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A300A75-735A-4B60-BD82-CD8F65AD1F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43" y="4705249"/>
                  <a:ext cx="103584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253AB7D-FB42-7A80-14E7-1022F880872F}"/>
                    </a:ext>
                  </a:extLst>
                </p:cNvPr>
                <p:cNvSpPr/>
                <p:nvPr/>
              </p:nvSpPr>
              <p:spPr>
                <a:xfrm>
                  <a:off x="2126455" y="4925261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253AB7D-FB42-7A80-14E7-1022F8808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455" y="4925261"/>
                  <a:ext cx="1007269" cy="8215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246FFD2-1883-ED25-D9FC-01119C9B6E0E}"/>
                    </a:ext>
                  </a:extLst>
                </p:cNvPr>
                <p:cNvSpPr/>
                <p:nvPr/>
              </p:nvSpPr>
              <p:spPr>
                <a:xfrm>
                  <a:off x="2126455" y="5892742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246FFD2-1883-ED25-D9FC-01119C9B6E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455" y="5892742"/>
                  <a:ext cx="996550" cy="2157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5216C-E11D-9AA6-DEFF-7A1A18DCB18F}"/>
                </a:ext>
              </a:extLst>
            </p:cNvPr>
            <p:cNvSpPr txBox="1"/>
            <p:nvPr/>
          </p:nvSpPr>
          <p:spPr>
            <a:xfrm>
              <a:off x="3133724" y="5151360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hash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BF3FB2-3092-8A6C-E5FA-5A0FFCB7BD0E}"/>
                    </a:ext>
                  </a:extLst>
                </p:cNvPr>
                <p:cNvSpPr txBox="1"/>
                <p:nvPr/>
              </p:nvSpPr>
              <p:spPr>
                <a:xfrm>
                  <a:off x="3188492" y="5815975"/>
                  <a:ext cx="146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output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BF3FB2-3092-8A6C-E5FA-5A0FFCB7B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492" y="5815975"/>
                  <a:ext cx="1466851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C9ADA52-1D11-1E50-C54D-E3F7AAE71412}"/>
                </a:ext>
              </a:extLst>
            </p:cNvPr>
            <p:cNvCxnSpPr>
              <a:stCxn id="12290" idx="3"/>
              <a:endCxn id="10" idx="1"/>
            </p:cNvCxnSpPr>
            <p:nvPr/>
          </p:nvCxnSpPr>
          <p:spPr>
            <a:xfrm flipV="1">
              <a:off x="1790700" y="5336027"/>
              <a:ext cx="335755" cy="26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B1F97C7-E319-CF10-7750-3A3B5FE3D442}"/>
                </a:ext>
              </a:extLst>
            </p:cNvPr>
            <p:cNvCxnSpPr>
              <a:cxnSpLocks/>
              <a:stCxn id="12290" idx="3"/>
              <a:endCxn id="11" idx="1"/>
            </p:cNvCxnSpPr>
            <p:nvPr/>
          </p:nvCxnSpPr>
          <p:spPr>
            <a:xfrm>
              <a:off x="1790700" y="5601987"/>
              <a:ext cx="335755" cy="3986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5BBD0DE-4519-46BF-7A99-95F2B6A03EB5}"/>
              </a:ext>
            </a:extLst>
          </p:cNvPr>
          <p:cNvCxnSpPr/>
          <p:nvPr/>
        </p:nvCxnSpPr>
        <p:spPr>
          <a:xfrm>
            <a:off x="4917281" y="4400647"/>
            <a:ext cx="0" cy="232171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716C27B-BE95-8C65-80C8-F3A156CB94B0}"/>
              </a:ext>
            </a:extLst>
          </p:cNvPr>
          <p:cNvGrpSpPr/>
          <p:nvPr/>
        </p:nvGrpSpPr>
        <p:grpSpPr>
          <a:xfrm>
            <a:off x="5314948" y="5038926"/>
            <a:ext cx="2755106" cy="1413556"/>
            <a:chOff x="5314948" y="4992271"/>
            <a:chExt cx="2755106" cy="1413556"/>
          </a:xfrm>
        </p:grpSpPr>
        <p:sp>
          <p:nvSpPr>
            <p:cNvPr id="33" name="对话气泡: 圆角矩形 32">
              <a:extLst>
                <a:ext uri="{FF2B5EF4-FFF2-40B4-BE49-F238E27FC236}">
                  <a16:creationId xmlns:a16="http://schemas.microsoft.com/office/drawing/2014/main" id="{433416B7-12D4-1A06-5DD3-A2471FC88BA6}"/>
                </a:ext>
              </a:extLst>
            </p:cNvPr>
            <p:cNvSpPr/>
            <p:nvPr/>
          </p:nvSpPr>
          <p:spPr>
            <a:xfrm>
              <a:off x="5314948" y="4992271"/>
              <a:ext cx="2172887" cy="1413556"/>
            </a:xfrm>
            <a:prstGeom prst="wedgeRoundRectCallout">
              <a:avLst>
                <a:gd name="adj1" fmla="val 73195"/>
                <a:gd name="adj2" fmla="val -1482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03F2F7B-8F58-7746-6F5C-E82EBDE83EEE}"/>
                    </a:ext>
                  </a:extLst>
                </p:cNvPr>
                <p:cNvSpPr/>
                <p:nvPr/>
              </p:nvSpPr>
              <p:spPr>
                <a:xfrm>
                  <a:off x="5486400" y="5062327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03F2F7B-8F58-7746-6F5C-E82EBDE83E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5062327"/>
                  <a:ext cx="1007269" cy="8215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D87893D-1A26-780F-E4E5-793670DE5FDC}"/>
                    </a:ext>
                  </a:extLst>
                </p:cNvPr>
                <p:cNvSpPr/>
                <p:nvPr/>
              </p:nvSpPr>
              <p:spPr>
                <a:xfrm>
                  <a:off x="5486400" y="602599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D87893D-1A26-780F-E4E5-793670DE5F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6025991"/>
                  <a:ext cx="996550" cy="2157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BD2283-DAE3-300F-B965-5D30D6796124}"/>
                </a:ext>
              </a:extLst>
            </p:cNvPr>
            <p:cNvSpPr txBox="1"/>
            <p:nvPr/>
          </p:nvSpPr>
          <p:spPr>
            <a:xfrm>
              <a:off x="6493666" y="5288494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E34A404-4740-B213-ADA8-4E82C5AF36EE}"/>
                </a:ext>
              </a:extLst>
            </p:cNvPr>
            <p:cNvSpPr txBox="1"/>
            <p:nvPr/>
          </p:nvSpPr>
          <p:spPr>
            <a:xfrm>
              <a:off x="6493666" y="5953029"/>
              <a:ext cx="1466851" cy="37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36426AF-19EF-E037-C315-3E2B0A3BDC3C}"/>
              </a:ext>
            </a:extLst>
          </p:cNvPr>
          <p:cNvGrpSpPr/>
          <p:nvPr/>
        </p:nvGrpSpPr>
        <p:grpSpPr>
          <a:xfrm>
            <a:off x="9535713" y="5038926"/>
            <a:ext cx="2283754" cy="1413556"/>
            <a:chOff x="9535713" y="4992271"/>
            <a:chExt cx="2283754" cy="1413556"/>
          </a:xfrm>
        </p:grpSpPr>
        <p:sp>
          <p:nvSpPr>
            <p:cNvPr id="38" name="对话气泡: 圆角矩形 37">
              <a:extLst>
                <a:ext uri="{FF2B5EF4-FFF2-40B4-BE49-F238E27FC236}">
                  <a16:creationId xmlns:a16="http://schemas.microsoft.com/office/drawing/2014/main" id="{3DD276E8-E348-75BD-7BC4-20FC4BD5EEFB}"/>
                </a:ext>
              </a:extLst>
            </p:cNvPr>
            <p:cNvSpPr/>
            <p:nvPr/>
          </p:nvSpPr>
          <p:spPr>
            <a:xfrm>
              <a:off x="9535713" y="4992271"/>
              <a:ext cx="2172887" cy="1413556"/>
            </a:xfrm>
            <a:prstGeom prst="wedgeRoundRectCallout">
              <a:avLst>
                <a:gd name="adj1" fmla="val -71463"/>
                <a:gd name="adj2" fmla="val -17854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1F8E9090-7027-E843-729B-A0847B5D3085}"/>
                    </a:ext>
                  </a:extLst>
                </p:cNvPr>
                <p:cNvSpPr/>
                <p:nvPr/>
              </p:nvSpPr>
              <p:spPr>
                <a:xfrm>
                  <a:off x="9707165" y="5062327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1F8E9090-7027-E843-729B-A0847B5D3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7165" y="5062327"/>
                  <a:ext cx="1007269" cy="8215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0AD6764-706F-B4F0-920C-4431C0DE9A00}"/>
                    </a:ext>
                  </a:extLst>
                </p:cNvPr>
                <p:cNvSpPr/>
                <p:nvPr/>
              </p:nvSpPr>
              <p:spPr>
                <a:xfrm>
                  <a:off x="9707165" y="602599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0AD6764-706F-B4F0-920C-4431C0DE9A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7165" y="6025991"/>
                  <a:ext cx="996550" cy="2157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9FE95D5-EA5C-AE10-B901-B971E359E9B0}"/>
                </a:ext>
              </a:extLst>
            </p:cNvPr>
            <p:cNvSpPr txBox="1"/>
            <p:nvPr/>
          </p:nvSpPr>
          <p:spPr>
            <a:xfrm>
              <a:off x="10714431" y="5288494"/>
              <a:ext cx="110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C245A1F-F270-B217-2A10-326BB15B30BC}"/>
                    </a:ext>
                  </a:extLst>
                </p:cNvPr>
                <p:cNvSpPr txBox="1"/>
                <p:nvPr/>
              </p:nvSpPr>
              <p:spPr>
                <a:xfrm>
                  <a:off x="10714432" y="5953029"/>
                  <a:ext cx="846538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C245A1F-F270-B217-2A10-326BB15B3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432" y="5953029"/>
                  <a:ext cx="846538" cy="370294"/>
                </a:xfrm>
                <a:prstGeom prst="rect">
                  <a:avLst/>
                </a:prstGeom>
                <a:blipFill>
                  <a:blip r:embed="rId1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>
            <a:hlinkClick r:id="rId19" action="ppaction://hlinksldjump"/>
            <a:extLst>
              <a:ext uri="{FF2B5EF4-FFF2-40B4-BE49-F238E27FC236}">
                <a16:creationId xmlns:a16="http://schemas.microsoft.com/office/drawing/2014/main" id="{F404A900-6A4E-9DB4-F9A3-EBAF32B549A2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矩形 3">
            <a:hlinkClick r:id="rId20" action="ppaction://hlinksldjump"/>
            <a:extLst>
              <a:ext uri="{FF2B5EF4-FFF2-40B4-BE49-F238E27FC236}">
                <a16:creationId xmlns:a16="http://schemas.microsoft.com/office/drawing/2014/main" id="{C5E9108B-C63A-4D31-D099-A6EA8F7A8490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21" action="ppaction://hlinksldjump"/>
            <a:extLst>
              <a:ext uri="{FF2B5EF4-FFF2-40B4-BE49-F238E27FC236}">
                <a16:creationId xmlns:a16="http://schemas.microsoft.com/office/drawing/2014/main" id="{72622BF0-A1B3-38D7-55A0-9BDC3DE95201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22" action="ppaction://hlinksldjump"/>
            <a:extLst>
              <a:ext uri="{FF2B5EF4-FFF2-40B4-BE49-F238E27FC236}">
                <a16:creationId xmlns:a16="http://schemas.microsoft.com/office/drawing/2014/main" id="{4EF0B847-2268-C771-E1D4-A471C963C6E6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23" action="ppaction://hlinksldjump"/>
            <a:extLst>
              <a:ext uri="{FF2B5EF4-FFF2-40B4-BE49-F238E27FC236}">
                <a16:creationId xmlns:a16="http://schemas.microsoft.com/office/drawing/2014/main" id="{A332AE2F-DA74-2B6B-F12A-63C654DFB4F2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24" action="ppaction://hlinksldjump"/>
            <a:extLst>
              <a:ext uri="{FF2B5EF4-FFF2-40B4-BE49-F238E27FC236}">
                <a16:creationId xmlns:a16="http://schemas.microsoft.com/office/drawing/2014/main" id="{2ED110CE-81AE-FDB3-4AE6-0697EE4C7180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25" action="ppaction://hlinksldjump"/>
            <a:extLst>
              <a:ext uri="{FF2B5EF4-FFF2-40B4-BE49-F238E27FC236}">
                <a16:creationId xmlns:a16="http://schemas.microsoft.com/office/drawing/2014/main" id="{EC5AAEC7-1BFE-7479-C3A5-B05952D76401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26" action="ppaction://hlinksldjump"/>
            <a:extLst>
              <a:ext uri="{FF2B5EF4-FFF2-40B4-BE49-F238E27FC236}">
                <a16:creationId xmlns:a16="http://schemas.microsoft.com/office/drawing/2014/main" id="{667EFAC9-2D05-DE1E-F3B5-19194D0E6CB4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27" action="ppaction://hlinksldjump"/>
            <a:extLst>
              <a:ext uri="{FF2B5EF4-FFF2-40B4-BE49-F238E27FC236}">
                <a16:creationId xmlns:a16="http://schemas.microsoft.com/office/drawing/2014/main" id="{B89E1AEC-F53C-6FC4-5221-431861D80739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8" action="ppaction://hlinksldjump"/>
            <a:extLst>
              <a:ext uri="{FF2B5EF4-FFF2-40B4-BE49-F238E27FC236}">
                <a16:creationId xmlns:a16="http://schemas.microsoft.com/office/drawing/2014/main" id="{7B881815-F2B3-B6CD-7986-7435B58E474D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9" action="ppaction://hlinksldjump"/>
            <a:extLst>
              <a:ext uri="{FF2B5EF4-FFF2-40B4-BE49-F238E27FC236}">
                <a16:creationId xmlns:a16="http://schemas.microsoft.com/office/drawing/2014/main" id="{07EFE9FC-0532-A100-1C57-D4FFFE44EDED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30" action="ppaction://hlinksldjump"/>
            <a:extLst>
              <a:ext uri="{FF2B5EF4-FFF2-40B4-BE49-F238E27FC236}">
                <a16:creationId xmlns:a16="http://schemas.microsoft.com/office/drawing/2014/main" id="{311882E3-519D-C096-9D9E-4A13AC57195E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31" action="ppaction://hlinksldjump"/>
            <a:extLst>
              <a:ext uri="{FF2B5EF4-FFF2-40B4-BE49-F238E27FC236}">
                <a16:creationId xmlns:a16="http://schemas.microsoft.com/office/drawing/2014/main" id="{8FFD9159-BE7F-EA20-E2B8-E216C7DE1DBC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32" action="ppaction://hlinksldjump"/>
            <a:extLst>
              <a:ext uri="{FF2B5EF4-FFF2-40B4-BE49-F238E27FC236}">
                <a16:creationId xmlns:a16="http://schemas.microsoft.com/office/drawing/2014/main" id="{422A50CC-A41E-1788-41FB-1149FDEFC10C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33" action="ppaction://hlinksldjump"/>
            <a:extLst>
              <a:ext uri="{FF2B5EF4-FFF2-40B4-BE49-F238E27FC236}">
                <a16:creationId xmlns:a16="http://schemas.microsoft.com/office/drawing/2014/main" id="{B6A414F7-7810-FE7D-F7BE-2A74A33D746E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34" action="ppaction://hlinksldjump"/>
            <a:extLst>
              <a:ext uri="{FF2B5EF4-FFF2-40B4-BE49-F238E27FC236}">
                <a16:creationId xmlns:a16="http://schemas.microsoft.com/office/drawing/2014/main" id="{80344AFC-34D2-E773-5A2E-DFF9BF70FB72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35" action="ppaction://hlinksldjump"/>
            <a:extLst>
              <a:ext uri="{FF2B5EF4-FFF2-40B4-BE49-F238E27FC236}">
                <a16:creationId xmlns:a16="http://schemas.microsoft.com/office/drawing/2014/main" id="{2D37CCFF-4FFD-3EE4-9E4D-01308670BB29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36" action="ppaction://hlinksldjump"/>
            <a:extLst>
              <a:ext uri="{FF2B5EF4-FFF2-40B4-BE49-F238E27FC236}">
                <a16:creationId xmlns:a16="http://schemas.microsoft.com/office/drawing/2014/main" id="{DF16CDE6-043D-85B2-57CF-2F96B8BB728C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37" action="ppaction://hlinksldjump"/>
            <a:extLst>
              <a:ext uri="{FF2B5EF4-FFF2-40B4-BE49-F238E27FC236}">
                <a16:creationId xmlns:a16="http://schemas.microsoft.com/office/drawing/2014/main" id="{E08F043D-E5B9-0C14-7E64-A700FFFC0BAB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38" action="ppaction://hlinksldjump"/>
            <a:extLst>
              <a:ext uri="{FF2B5EF4-FFF2-40B4-BE49-F238E27FC236}">
                <a16:creationId xmlns:a16="http://schemas.microsoft.com/office/drawing/2014/main" id="{DA2756E5-8900-4C2A-BF91-039B26F294BD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39" action="ppaction://hlinksldjump"/>
            <a:extLst>
              <a:ext uri="{FF2B5EF4-FFF2-40B4-BE49-F238E27FC236}">
                <a16:creationId xmlns:a16="http://schemas.microsoft.com/office/drawing/2014/main" id="{59EB0B7D-FB29-A6EF-7CE1-0A731853F148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40" action="ppaction://hlinksldjump"/>
            <a:extLst>
              <a:ext uri="{FF2B5EF4-FFF2-40B4-BE49-F238E27FC236}">
                <a16:creationId xmlns:a16="http://schemas.microsoft.com/office/drawing/2014/main" id="{FFBEA155-94B7-CFEA-37C4-81B1D9D89A5E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41" action="ppaction://hlinksldjump"/>
            <a:extLst>
              <a:ext uri="{FF2B5EF4-FFF2-40B4-BE49-F238E27FC236}">
                <a16:creationId xmlns:a16="http://schemas.microsoft.com/office/drawing/2014/main" id="{317E00B7-B955-EF30-AAF5-5B429B330865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40BA-91F6-424B-E796-297F8F12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096BD-5063-0D6C-9560-2396B43C461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Analysis: Why do we accept many strings?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A9D596-4DAE-0DAC-AF3A-87109FF9FD8D}"/>
                  </a:ext>
                </a:extLst>
              </p:cNvPr>
              <p:cNvSpPr txBox="1"/>
              <p:nvPr/>
            </p:nvSpPr>
            <p:spPr>
              <a:xfrm>
                <a:off x="838200" y="1904668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A9D596-4DAE-0DAC-AF3A-87109FF9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4668"/>
                <a:ext cx="3579020" cy="1396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5E0285DD-CC23-D1F0-736C-5C1F049F6D70}"/>
              </a:ext>
            </a:extLst>
          </p:cNvPr>
          <p:cNvGrpSpPr/>
          <p:nvPr/>
        </p:nvGrpSpPr>
        <p:grpSpPr>
          <a:xfrm>
            <a:off x="445294" y="4740968"/>
            <a:ext cx="4079081" cy="1480058"/>
            <a:chOff x="445294" y="4740968"/>
            <a:chExt cx="4079081" cy="1480058"/>
          </a:xfrm>
        </p:grpSpPr>
        <p:pic>
          <p:nvPicPr>
            <p:cNvPr id="42" name="Picture 2" descr="emoji-timeline">
              <a:extLst>
                <a:ext uri="{FF2B5EF4-FFF2-40B4-BE49-F238E27FC236}">
                  <a16:creationId xmlns:a16="http://schemas.microsoft.com/office/drawing/2014/main" id="{F45A5305-7AFF-2903-EACC-7DE23F1C7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94" y="5057871"/>
              <a:ext cx="1159669" cy="11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BAEE70BE-63C4-EFB3-6C6D-14168CCE17BA}"/>
                    </a:ext>
                  </a:extLst>
                </p:cNvPr>
                <p:cNvSpPr txBox="1"/>
                <p:nvPr/>
              </p:nvSpPr>
              <p:spPr>
                <a:xfrm>
                  <a:off x="507206" y="4740968"/>
                  <a:ext cx="10358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BAEE70BE-63C4-EFB3-6C6D-14168CCE1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06" y="4740968"/>
                  <a:ext cx="103584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40A4F617-A2EC-B68B-588D-3B3D32D81235}"/>
                    </a:ext>
                  </a:extLst>
                </p:cNvPr>
                <p:cNvSpPr/>
                <p:nvPr/>
              </p:nvSpPr>
              <p:spPr>
                <a:xfrm>
                  <a:off x="1940718" y="4960980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40A4F617-A2EC-B68B-588D-3B3D32D812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718" y="4960980"/>
                  <a:ext cx="1007269" cy="8215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AADBD94-8DC6-7905-52A4-8BB28E7D98AD}"/>
                    </a:ext>
                  </a:extLst>
                </p:cNvPr>
                <p:cNvSpPr/>
                <p:nvPr/>
              </p:nvSpPr>
              <p:spPr>
                <a:xfrm>
                  <a:off x="1940718" y="592846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AADBD94-8DC6-7905-52A4-8BB28E7D98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718" y="5928461"/>
                  <a:ext cx="996550" cy="2157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F0FF99B-EB23-5139-C22B-287DF2F39C0F}"/>
                </a:ext>
              </a:extLst>
            </p:cNvPr>
            <p:cNvSpPr txBox="1"/>
            <p:nvPr/>
          </p:nvSpPr>
          <p:spPr>
            <a:xfrm>
              <a:off x="2947987" y="5187079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hash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DBF0F19-FDF3-EA0C-BC1E-5EA17ED7ACFC}"/>
                    </a:ext>
                  </a:extLst>
                </p:cNvPr>
                <p:cNvSpPr txBox="1"/>
                <p:nvPr/>
              </p:nvSpPr>
              <p:spPr>
                <a:xfrm>
                  <a:off x="3002755" y="5851694"/>
                  <a:ext cx="146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output</a:t>
                  </a: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DBF0F19-FDF3-EA0C-BC1E-5EA17ED7A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5" y="5851694"/>
                  <a:ext cx="1466851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65FE2C1B-79F4-D63C-62D4-D31FFB4E108B}"/>
                </a:ext>
              </a:extLst>
            </p:cNvPr>
            <p:cNvCxnSpPr>
              <a:stCxn id="42" idx="3"/>
              <a:endCxn id="44" idx="1"/>
            </p:cNvCxnSpPr>
            <p:nvPr/>
          </p:nvCxnSpPr>
          <p:spPr>
            <a:xfrm flipV="1">
              <a:off x="1604963" y="5371746"/>
              <a:ext cx="335755" cy="26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0E7CB1D-E53D-CF66-F644-075338CD2DBC}"/>
                </a:ext>
              </a:extLst>
            </p:cNvPr>
            <p:cNvCxnSpPr>
              <a:cxnSpLocks/>
              <a:stCxn id="42" idx="3"/>
              <a:endCxn id="45" idx="1"/>
            </p:cNvCxnSpPr>
            <p:nvPr/>
          </p:nvCxnSpPr>
          <p:spPr>
            <a:xfrm>
              <a:off x="1604963" y="5637706"/>
              <a:ext cx="335755" cy="3986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对话气泡: 圆角矩形 49">
                <a:extLst>
                  <a:ext uri="{FF2B5EF4-FFF2-40B4-BE49-F238E27FC236}">
                    <a16:creationId xmlns:a16="http://schemas.microsoft.com/office/drawing/2014/main" id="{AB137446-852B-21ED-6042-7A9E4608C45D}"/>
                  </a:ext>
                </a:extLst>
              </p:cNvPr>
              <p:cNvSpPr/>
              <p:nvPr/>
            </p:nvSpPr>
            <p:spPr>
              <a:xfrm>
                <a:off x="1348977" y="3635322"/>
                <a:ext cx="3307556" cy="985855"/>
              </a:xfrm>
              <a:prstGeom prst="wedgeRoundRectCallout">
                <a:avLst>
                  <a:gd name="adj1" fmla="val -47831"/>
                  <a:gd name="adj2" fmla="val 7554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对话气泡: 圆角矩形 49">
                <a:extLst>
                  <a:ext uri="{FF2B5EF4-FFF2-40B4-BE49-F238E27FC236}">
                    <a16:creationId xmlns:a16="http://schemas.microsoft.com/office/drawing/2014/main" id="{AB137446-852B-21ED-6042-7A9E4608C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77" y="3635322"/>
                <a:ext cx="3307556" cy="985855"/>
              </a:xfrm>
              <a:prstGeom prst="wedgeRoundRectCallout">
                <a:avLst>
                  <a:gd name="adj1" fmla="val -47831"/>
                  <a:gd name="adj2" fmla="val 75543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C340783-8603-047B-B6A9-7EBD586588EB}"/>
                  </a:ext>
                </a:extLst>
              </p:cNvPr>
              <p:cNvSpPr txBox="1"/>
              <p:nvPr/>
            </p:nvSpPr>
            <p:spPr>
              <a:xfrm>
                <a:off x="5022057" y="1909330"/>
                <a:ext cx="3479006" cy="9707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C340783-8603-047B-B6A9-7EBD5865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7" y="1909330"/>
                <a:ext cx="3479006" cy="970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对话气泡: 圆角矩形 51">
                <a:extLst>
                  <a:ext uri="{FF2B5EF4-FFF2-40B4-BE49-F238E27FC236}">
                    <a16:creationId xmlns:a16="http://schemas.microsoft.com/office/drawing/2014/main" id="{F8224FC1-5DE1-C85F-5360-C2DBCEE27B32}"/>
                  </a:ext>
                </a:extLst>
              </p:cNvPr>
              <p:cNvSpPr/>
              <p:nvPr/>
            </p:nvSpPr>
            <p:spPr>
              <a:xfrm>
                <a:off x="8802867" y="1834344"/>
                <a:ext cx="2803039" cy="1045701"/>
              </a:xfrm>
              <a:prstGeom prst="wedgeRoundRectCallout">
                <a:avLst>
                  <a:gd name="adj1" fmla="val -68605"/>
                  <a:gd name="adj2" fmla="val -1448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happens to be equal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对话气泡: 圆角矩形 51">
                <a:extLst>
                  <a:ext uri="{FF2B5EF4-FFF2-40B4-BE49-F238E27FC236}">
                    <a16:creationId xmlns:a16="http://schemas.microsoft.com/office/drawing/2014/main" id="{F8224FC1-5DE1-C85F-5360-C2DBCEE27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867" y="1834344"/>
                <a:ext cx="2803039" cy="1045701"/>
              </a:xfrm>
              <a:prstGeom prst="wedgeRoundRectCallout">
                <a:avLst>
                  <a:gd name="adj1" fmla="val -68605"/>
                  <a:gd name="adj2" fmla="val -14488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76709CA-7E78-DEEC-B42B-1485EFA60311}"/>
                  </a:ext>
                </a:extLst>
              </p:cNvPr>
              <p:cNvSpPr txBox="1"/>
              <p:nvPr/>
            </p:nvSpPr>
            <p:spPr>
              <a:xfrm>
                <a:off x="5416407" y="3159394"/>
                <a:ext cx="6169311" cy="9688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Now,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-fools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76709CA-7E78-DEEC-B42B-1485EFA60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07" y="3159394"/>
                <a:ext cx="6169311" cy="968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emoji-timeline">
            <a:extLst>
              <a:ext uri="{FF2B5EF4-FFF2-40B4-BE49-F238E27FC236}">
                <a16:creationId xmlns:a16="http://schemas.microsoft.com/office/drawing/2014/main" id="{C62CF4C2-E4F8-02B2-9D5C-AE2A32BA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53" y="44075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对话气泡: 圆角矩形 54">
                <a:extLst>
                  <a:ext uri="{FF2B5EF4-FFF2-40B4-BE49-F238E27FC236}">
                    <a16:creationId xmlns:a16="http://schemas.microsoft.com/office/drawing/2014/main" id="{0930517C-6588-B750-7D81-B160455C291F}"/>
                  </a:ext>
                </a:extLst>
              </p:cNvPr>
              <p:cNvSpPr/>
              <p:nvPr/>
            </p:nvSpPr>
            <p:spPr>
              <a:xfrm>
                <a:off x="4855452" y="4407598"/>
                <a:ext cx="5015255" cy="1655367"/>
              </a:xfrm>
              <a:prstGeom prst="wedgeRoundRectCallout">
                <a:avLst>
                  <a:gd name="adj1" fmla="val 61747"/>
                  <a:gd name="adj2" fmla="val -3248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and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accepts!</a:t>
                </a: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we guess some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对话气泡: 圆角矩形 54">
                <a:extLst>
                  <a:ext uri="{FF2B5EF4-FFF2-40B4-BE49-F238E27FC236}">
                    <a16:creationId xmlns:a16="http://schemas.microsoft.com/office/drawing/2014/main" id="{0930517C-6588-B750-7D81-B160455C2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52" y="4407598"/>
                <a:ext cx="5015255" cy="1655367"/>
              </a:xfrm>
              <a:prstGeom prst="wedgeRoundRectCallout">
                <a:avLst>
                  <a:gd name="adj1" fmla="val 61747"/>
                  <a:gd name="adj2" fmla="val -32488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EBB2102-4ADC-9A34-8E0B-2048BBD2313D}"/>
                  </a:ext>
                </a:extLst>
              </p:cNvPr>
              <p:cNvSpPr txBox="1"/>
              <p:nvPr/>
            </p:nvSpPr>
            <p:spPr>
              <a:xfrm>
                <a:off x="6188868" y="6036360"/>
                <a:ext cx="41552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happens for the vast majority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by Leftover Hash Lemma.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EBB2102-4ADC-9A34-8E0B-2048BBD2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68" y="6036360"/>
                <a:ext cx="4155282" cy="707886"/>
              </a:xfrm>
              <a:prstGeom prst="rect">
                <a:avLst/>
              </a:prstGeom>
              <a:blipFill>
                <a:blip r:embed="rId15"/>
                <a:stretch>
                  <a:fillRect l="-1466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hlinkClick r:id="rId16" action="ppaction://hlinksldjump"/>
            <a:extLst>
              <a:ext uri="{FF2B5EF4-FFF2-40B4-BE49-F238E27FC236}">
                <a16:creationId xmlns:a16="http://schemas.microsoft.com/office/drawing/2014/main" id="{6C77E676-4C05-424C-1617-450605D42F6E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矩形 3">
            <a:hlinkClick r:id="rId17" action="ppaction://hlinksldjump"/>
            <a:extLst>
              <a:ext uri="{FF2B5EF4-FFF2-40B4-BE49-F238E27FC236}">
                <a16:creationId xmlns:a16="http://schemas.microsoft.com/office/drawing/2014/main" id="{CBF7DFD7-96BD-61F1-30F5-FE6432C38C05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18" action="ppaction://hlinksldjump"/>
            <a:extLst>
              <a:ext uri="{FF2B5EF4-FFF2-40B4-BE49-F238E27FC236}">
                <a16:creationId xmlns:a16="http://schemas.microsoft.com/office/drawing/2014/main" id="{1C1571D7-FBC1-1704-5E8F-0F29AF9F7C8A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19" action="ppaction://hlinksldjump"/>
            <a:extLst>
              <a:ext uri="{FF2B5EF4-FFF2-40B4-BE49-F238E27FC236}">
                <a16:creationId xmlns:a16="http://schemas.microsoft.com/office/drawing/2014/main" id="{2783EE5F-29CC-32B1-C67B-D59784B57148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20" action="ppaction://hlinksldjump"/>
            <a:extLst>
              <a:ext uri="{FF2B5EF4-FFF2-40B4-BE49-F238E27FC236}">
                <a16:creationId xmlns:a16="http://schemas.microsoft.com/office/drawing/2014/main" id="{91F29B6B-F739-7FB6-FD72-4E6BD4196411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21" action="ppaction://hlinksldjump"/>
            <a:extLst>
              <a:ext uri="{FF2B5EF4-FFF2-40B4-BE49-F238E27FC236}">
                <a16:creationId xmlns:a16="http://schemas.microsoft.com/office/drawing/2014/main" id="{364022A0-DFE2-63FD-56DA-7519E65A56E1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22" action="ppaction://hlinksldjump"/>
            <a:extLst>
              <a:ext uri="{FF2B5EF4-FFF2-40B4-BE49-F238E27FC236}">
                <a16:creationId xmlns:a16="http://schemas.microsoft.com/office/drawing/2014/main" id="{F4A470B2-D6D9-C92F-BFD4-350939872C98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23" action="ppaction://hlinksldjump"/>
            <a:extLst>
              <a:ext uri="{FF2B5EF4-FFF2-40B4-BE49-F238E27FC236}">
                <a16:creationId xmlns:a16="http://schemas.microsoft.com/office/drawing/2014/main" id="{FAE821B1-7DB2-B89B-F8C2-F35A49EB1E53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24" action="ppaction://hlinksldjump"/>
            <a:extLst>
              <a:ext uri="{FF2B5EF4-FFF2-40B4-BE49-F238E27FC236}">
                <a16:creationId xmlns:a16="http://schemas.microsoft.com/office/drawing/2014/main" id="{DE87CF81-10E5-8466-A3F1-A8C432DA9F29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25" action="ppaction://hlinksldjump"/>
            <a:extLst>
              <a:ext uri="{FF2B5EF4-FFF2-40B4-BE49-F238E27FC236}">
                <a16:creationId xmlns:a16="http://schemas.microsoft.com/office/drawing/2014/main" id="{53FA3929-E91A-2248-EE97-B7CC0791C84E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26" action="ppaction://hlinksldjump"/>
            <a:extLst>
              <a:ext uri="{FF2B5EF4-FFF2-40B4-BE49-F238E27FC236}">
                <a16:creationId xmlns:a16="http://schemas.microsoft.com/office/drawing/2014/main" id="{BF5770EB-E65B-4890-DD23-A6D3F271A9F0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27" action="ppaction://hlinksldjump"/>
            <a:extLst>
              <a:ext uri="{FF2B5EF4-FFF2-40B4-BE49-F238E27FC236}">
                <a16:creationId xmlns:a16="http://schemas.microsoft.com/office/drawing/2014/main" id="{68B8EE3E-0D6B-0591-C0D9-836D2BCA0589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28" action="ppaction://hlinksldjump"/>
            <a:extLst>
              <a:ext uri="{FF2B5EF4-FFF2-40B4-BE49-F238E27FC236}">
                <a16:creationId xmlns:a16="http://schemas.microsoft.com/office/drawing/2014/main" id="{3F992FAF-DF3E-028A-0CC3-C363E16122E0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29" action="ppaction://hlinksldjump"/>
            <a:extLst>
              <a:ext uri="{FF2B5EF4-FFF2-40B4-BE49-F238E27FC236}">
                <a16:creationId xmlns:a16="http://schemas.microsoft.com/office/drawing/2014/main" id="{02BE8737-C122-5C21-C6C6-9DE048FA3FD2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30" action="ppaction://hlinksldjump"/>
            <a:extLst>
              <a:ext uri="{FF2B5EF4-FFF2-40B4-BE49-F238E27FC236}">
                <a16:creationId xmlns:a16="http://schemas.microsoft.com/office/drawing/2014/main" id="{27127B67-56B8-13D7-0036-9A7D17157E02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31" action="ppaction://hlinksldjump"/>
            <a:extLst>
              <a:ext uri="{FF2B5EF4-FFF2-40B4-BE49-F238E27FC236}">
                <a16:creationId xmlns:a16="http://schemas.microsoft.com/office/drawing/2014/main" id="{A14C3DE6-6096-A7B7-3C61-884493BCC5EA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32" action="ppaction://hlinksldjump"/>
            <a:extLst>
              <a:ext uri="{FF2B5EF4-FFF2-40B4-BE49-F238E27FC236}">
                <a16:creationId xmlns:a16="http://schemas.microsoft.com/office/drawing/2014/main" id="{2D8562FC-2982-7934-2941-ECEAA7C5B040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33" action="ppaction://hlinksldjump"/>
            <a:extLst>
              <a:ext uri="{FF2B5EF4-FFF2-40B4-BE49-F238E27FC236}">
                <a16:creationId xmlns:a16="http://schemas.microsoft.com/office/drawing/2014/main" id="{AE1A2E77-B98F-5535-8417-D3E01A175D7D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34" action="ppaction://hlinksldjump"/>
            <a:extLst>
              <a:ext uri="{FF2B5EF4-FFF2-40B4-BE49-F238E27FC236}">
                <a16:creationId xmlns:a16="http://schemas.microsoft.com/office/drawing/2014/main" id="{0B1D8AF4-3AD8-990F-13B1-44555B5C1C5F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35" action="ppaction://hlinksldjump"/>
            <a:extLst>
              <a:ext uri="{FF2B5EF4-FFF2-40B4-BE49-F238E27FC236}">
                <a16:creationId xmlns:a16="http://schemas.microsoft.com/office/drawing/2014/main" id="{F857A091-406A-D5E0-9A15-E44398A04396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36" action="ppaction://hlinksldjump"/>
            <a:extLst>
              <a:ext uri="{FF2B5EF4-FFF2-40B4-BE49-F238E27FC236}">
                <a16:creationId xmlns:a16="http://schemas.microsoft.com/office/drawing/2014/main" id="{4CB0194B-4179-CA59-3EFA-BBF8050AF00D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37" action="ppaction://hlinksldjump"/>
            <a:extLst>
              <a:ext uri="{FF2B5EF4-FFF2-40B4-BE49-F238E27FC236}">
                <a16:creationId xmlns:a16="http://schemas.microsoft.com/office/drawing/2014/main" id="{4F0204E1-1449-9EE4-03BB-45411C3621E6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38" action="ppaction://hlinksldjump"/>
            <a:extLst>
              <a:ext uri="{FF2B5EF4-FFF2-40B4-BE49-F238E27FC236}">
                <a16:creationId xmlns:a16="http://schemas.microsoft.com/office/drawing/2014/main" id="{973D3BCF-DEE6-C4E1-861B-7A02962ACCB6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5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906BA-313C-360A-3967-4951502F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FE06F-2F49-AE0F-B6ED-B7CD43A9CFF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CCA6F-1582-D09A-B459-F5BCCA1CF53C}"/>
                  </a:ext>
                </a:extLst>
              </p:cNvPr>
              <p:cNvSpPr txBox="1"/>
              <p:nvPr/>
            </p:nvSpPr>
            <p:spPr>
              <a:xfrm>
                <a:off x="413657" y="3915490"/>
                <a:ext cx="6217557" cy="20136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generator, then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 no </a:t>
                </a:r>
                <a:r>
                  <a:rPr lang="en-GB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nondeterministic poly-time algorithms that solves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even over the instances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ℋ</m:t>
                        </m:r>
                      </m:sub>
                    </m:sSub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CCA6F-1582-D09A-B459-F5BCCA1CF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3915490"/>
                <a:ext cx="6217557" cy="2013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CC840B-827F-60EE-1DFF-0A141E3911BB}"/>
                  </a:ext>
                </a:extLst>
              </p:cNvPr>
              <p:cNvSpPr txBox="1"/>
              <p:nvPr/>
            </p:nvSpPr>
            <p:spPr>
              <a:xfrm>
                <a:off x="500063" y="2316105"/>
                <a:ext cx="659130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(non)deterministic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break any demi-bits generator!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CC840B-827F-60EE-1DFF-0A141E391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2316105"/>
                <a:ext cx="65913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49E13A8B-5F7E-43F0-9D39-F694604107B4}"/>
              </a:ext>
            </a:extLst>
          </p:cNvPr>
          <p:cNvSpPr/>
          <p:nvPr/>
        </p:nvSpPr>
        <p:spPr>
          <a:xfrm>
            <a:off x="6963932" y="4481737"/>
            <a:ext cx="4814411" cy="1447446"/>
          </a:xfrm>
          <a:prstGeom prst="wedgeRoundRectCallout">
            <a:avLst>
              <a:gd name="adj1" fmla="val -52522"/>
              <a:gd name="adj2" fmla="val -7875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 build proof complexity generators that are “pseudo-surjective”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[Krajíček’ 04]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some parameter regime.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1E538B-671B-9FDF-0E55-0019595350CF}"/>
                  </a:ext>
                </a:extLst>
              </p:cNvPr>
              <p:cNvSpPr txBox="1"/>
              <p:nvPr/>
            </p:nvSpPr>
            <p:spPr>
              <a:xfrm>
                <a:off x="7852115" y="2123399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1E538B-671B-9FDF-0E55-00195953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15" y="2123399"/>
                <a:ext cx="3579020" cy="1396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hlinkClick r:id="rId6" action="ppaction://hlinksldjump"/>
            <a:extLst>
              <a:ext uri="{FF2B5EF4-FFF2-40B4-BE49-F238E27FC236}">
                <a16:creationId xmlns:a16="http://schemas.microsoft.com/office/drawing/2014/main" id="{5C4CA425-E140-DF86-2F93-5C74AEACCB40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矩形 5">
            <a:hlinkClick r:id="rId7" action="ppaction://hlinksldjump"/>
            <a:extLst>
              <a:ext uri="{FF2B5EF4-FFF2-40B4-BE49-F238E27FC236}">
                <a16:creationId xmlns:a16="http://schemas.microsoft.com/office/drawing/2014/main" id="{BF0C3AD1-A787-6B99-5674-07AD1E933ACF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8" action="ppaction://hlinksldjump"/>
            <a:extLst>
              <a:ext uri="{FF2B5EF4-FFF2-40B4-BE49-F238E27FC236}">
                <a16:creationId xmlns:a16="http://schemas.microsoft.com/office/drawing/2014/main" id="{8AE45932-EF18-5270-D45C-EF870DC31FB7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9" action="ppaction://hlinksldjump"/>
            <a:extLst>
              <a:ext uri="{FF2B5EF4-FFF2-40B4-BE49-F238E27FC236}">
                <a16:creationId xmlns:a16="http://schemas.microsoft.com/office/drawing/2014/main" id="{9A5852D5-2C75-4C40-4D49-49B2A735302C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0" action="ppaction://hlinksldjump"/>
            <a:extLst>
              <a:ext uri="{FF2B5EF4-FFF2-40B4-BE49-F238E27FC236}">
                <a16:creationId xmlns:a16="http://schemas.microsoft.com/office/drawing/2014/main" id="{605B0DFA-3845-2383-3043-D96BA87CC3BD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1" action="ppaction://hlinksldjump"/>
            <a:extLst>
              <a:ext uri="{FF2B5EF4-FFF2-40B4-BE49-F238E27FC236}">
                <a16:creationId xmlns:a16="http://schemas.microsoft.com/office/drawing/2014/main" id="{1E58C2A0-476B-DE19-DEAB-7A1FAE68D326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2" action="ppaction://hlinksldjump"/>
            <a:extLst>
              <a:ext uri="{FF2B5EF4-FFF2-40B4-BE49-F238E27FC236}">
                <a16:creationId xmlns:a16="http://schemas.microsoft.com/office/drawing/2014/main" id="{C14689DD-74C4-8E5F-A7C8-4CF13F62396C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9FF53C3B-55ED-79B9-95AF-81EDC03BDF4E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55185575-8F6B-04B6-BAB1-252DC7839876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CFA8919E-A360-E677-B3D0-6A54E7EE6E89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2678B5E7-36FD-3F9C-000D-56D46A26A9D1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3DBD86B3-883A-3701-2CEB-36CAEC35A885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0CD3CCA6-053D-B787-85ED-B1D398D451A3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5E5C011D-DD7F-650A-3FE0-AC37BFC9945B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4599C4E7-8ACA-E412-342D-4A20E8EDADE0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DACFF1CF-4468-D8DA-7613-4C8A2F0FAE6D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002C1BAD-17F5-F386-11C6-25DAC58E96BD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6EFC6578-EF29-A4FC-F2F7-3720EFBC3B44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F60561F2-76AE-E9DF-080A-470760EA03F6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5" action="ppaction://hlinksldjump"/>
            <a:extLst>
              <a:ext uri="{FF2B5EF4-FFF2-40B4-BE49-F238E27FC236}">
                <a16:creationId xmlns:a16="http://schemas.microsoft.com/office/drawing/2014/main" id="{A643D36E-C401-384A-B689-7D5A43D668A1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6" action="ppaction://hlinksldjump"/>
            <a:extLst>
              <a:ext uri="{FF2B5EF4-FFF2-40B4-BE49-F238E27FC236}">
                <a16:creationId xmlns:a16="http://schemas.microsoft.com/office/drawing/2014/main" id="{D6A095E5-2FEC-B383-6018-37D19B14E309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7" action="ppaction://hlinksldjump"/>
            <a:extLst>
              <a:ext uri="{FF2B5EF4-FFF2-40B4-BE49-F238E27FC236}">
                <a16:creationId xmlns:a16="http://schemas.microsoft.com/office/drawing/2014/main" id="{64DB1C9F-3072-EB8E-C47D-972AC66176B1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8" action="ppaction://hlinksldjump"/>
            <a:extLst>
              <a:ext uri="{FF2B5EF4-FFF2-40B4-BE49-F238E27FC236}">
                <a16:creationId xmlns:a16="http://schemas.microsoft.com/office/drawing/2014/main" id="{DEF3CFFE-9A91-304C-7035-5C8CBE0BE1DB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3" grpId="0" animBg="1"/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A4E4F-6353-D45C-3197-5D961DA4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B614C7B-CC4B-1AB1-5B5C-20A720FF8F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2 by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GB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B614C7B-CC4B-1AB1-5B5C-20A720FF8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831ACFE-6DE2-C6A9-3695-67AF0A137716}"/>
              </a:ext>
            </a:extLst>
          </p:cNvPr>
          <p:cNvSpPr txBox="1"/>
          <p:nvPr/>
        </p:nvSpPr>
        <p:spPr>
          <a:xfrm>
            <a:off x="10243226" y="1413689"/>
            <a:ext cx="11105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Ilango’ 26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5210817-814F-D835-9D26-2DA59A3FEDA8}"/>
              </a:ext>
            </a:extLst>
          </p:cNvPr>
          <p:cNvGrpSpPr/>
          <p:nvPr/>
        </p:nvGrpSpPr>
        <p:grpSpPr>
          <a:xfrm>
            <a:off x="953310" y="2071990"/>
            <a:ext cx="2500009" cy="4166953"/>
            <a:chOff x="953310" y="2071990"/>
            <a:chExt cx="2500009" cy="416695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3D2543F-6BA1-4A4E-2FA8-48356EC64979}"/>
                </a:ext>
              </a:extLst>
            </p:cNvPr>
            <p:cNvSpPr/>
            <p:nvPr/>
          </p:nvSpPr>
          <p:spPr>
            <a:xfrm>
              <a:off x="953310" y="2071990"/>
              <a:ext cx="2354093" cy="3785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946AFD-3F88-1848-6888-9A7E6FEF7243}"/>
                    </a:ext>
                  </a:extLst>
                </p:cNvPr>
                <p:cNvSpPr txBox="1"/>
                <p:nvPr/>
              </p:nvSpPr>
              <p:spPr>
                <a:xfrm>
                  <a:off x="2626468" y="5869611"/>
                  <a:ext cx="82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946AFD-3F88-1848-6888-9A7E6FEF7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468" y="5869611"/>
                  <a:ext cx="8268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B2FE174-4AD8-290D-1D43-7656E26E95C0}"/>
                  </a:ext>
                </a:extLst>
              </p:cNvPr>
              <p:cNvSpPr/>
              <p:nvPr/>
            </p:nvSpPr>
            <p:spPr>
              <a:xfrm>
                <a:off x="1128409" y="2937753"/>
                <a:ext cx="2042808" cy="2675107"/>
              </a:xfrm>
              <a:custGeom>
                <a:avLst/>
                <a:gdLst>
                  <a:gd name="csX0" fmla="*/ 680936 w 2042808"/>
                  <a:gd name="csY0" fmla="*/ 9728 h 2675107"/>
                  <a:gd name="csX1" fmla="*/ 680936 w 2042808"/>
                  <a:gd name="csY1" fmla="*/ 9728 h 2675107"/>
                  <a:gd name="csX2" fmla="*/ 476655 w 2042808"/>
                  <a:gd name="csY2" fmla="*/ 19456 h 2675107"/>
                  <a:gd name="csX3" fmla="*/ 0 w 2042808"/>
                  <a:gd name="csY3" fmla="*/ 505838 h 2675107"/>
                  <a:gd name="csX4" fmla="*/ 544748 w 2042808"/>
                  <a:gd name="csY4" fmla="*/ 603115 h 2675107"/>
                  <a:gd name="csX5" fmla="*/ 19455 w 2042808"/>
                  <a:gd name="csY5" fmla="*/ 1303507 h 2675107"/>
                  <a:gd name="csX6" fmla="*/ 136187 w 2042808"/>
                  <a:gd name="csY6" fmla="*/ 2645924 h 2675107"/>
                  <a:gd name="csX7" fmla="*/ 1848255 w 2042808"/>
                  <a:gd name="csY7" fmla="*/ 2675107 h 2675107"/>
                  <a:gd name="csX8" fmla="*/ 2042808 w 2042808"/>
                  <a:gd name="csY8" fmla="*/ 1585609 h 2675107"/>
                  <a:gd name="csX9" fmla="*/ 1488331 w 2042808"/>
                  <a:gd name="csY9" fmla="*/ 953311 h 2675107"/>
                  <a:gd name="csX10" fmla="*/ 963038 w 2042808"/>
                  <a:gd name="csY10" fmla="*/ 1974715 h 2675107"/>
                  <a:gd name="csX11" fmla="*/ 1332689 w 2042808"/>
                  <a:gd name="csY11" fmla="*/ 535021 h 2675107"/>
                  <a:gd name="csX12" fmla="*/ 1935804 w 2042808"/>
                  <a:gd name="csY12" fmla="*/ 0 h 2675107"/>
                  <a:gd name="csX13" fmla="*/ 680936 w 2042808"/>
                  <a:gd name="csY13" fmla="*/ 9728 h 267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042808" h="2675107">
                    <a:moveTo>
                      <a:pt x="680936" y="9728"/>
                    </a:moveTo>
                    <a:lnTo>
                      <a:pt x="680936" y="9728"/>
                    </a:lnTo>
                    <a:lnTo>
                      <a:pt x="476655" y="19456"/>
                    </a:lnTo>
                    <a:lnTo>
                      <a:pt x="0" y="505838"/>
                    </a:lnTo>
                    <a:lnTo>
                      <a:pt x="544748" y="603115"/>
                    </a:lnTo>
                    <a:lnTo>
                      <a:pt x="19455" y="1303507"/>
                    </a:lnTo>
                    <a:lnTo>
                      <a:pt x="136187" y="2645924"/>
                    </a:lnTo>
                    <a:lnTo>
                      <a:pt x="1848255" y="2675107"/>
                    </a:lnTo>
                    <a:lnTo>
                      <a:pt x="2042808" y="1585609"/>
                    </a:lnTo>
                    <a:lnTo>
                      <a:pt x="1488331" y="953311"/>
                    </a:lnTo>
                    <a:lnTo>
                      <a:pt x="963038" y="1974715"/>
                    </a:lnTo>
                    <a:lnTo>
                      <a:pt x="1332689" y="535021"/>
                    </a:lnTo>
                    <a:lnTo>
                      <a:pt x="1935804" y="0"/>
                    </a:lnTo>
                    <a:lnTo>
                      <a:pt x="680936" y="9728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B2FE174-4AD8-290D-1D43-7656E26E9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9" y="2937753"/>
                <a:ext cx="2042808" cy="2675107"/>
              </a:xfrm>
              <a:custGeom>
                <a:avLst/>
                <a:gdLst>
                  <a:gd name="csX0" fmla="*/ 680936 w 2042808"/>
                  <a:gd name="csY0" fmla="*/ 9728 h 2675107"/>
                  <a:gd name="csX1" fmla="*/ 680936 w 2042808"/>
                  <a:gd name="csY1" fmla="*/ 9728 h 2675107"/>
                  <a:gd name="csX2" fmla="*/ 476655 w 2042808"/>
                  <a:gd name="csY2" fmla="*/ 19456 h 2675107"/>
                  <a:gd name="csX3" fmla="*/ 0 w 2042808"/>
                  <a:gd name="csY3" fmla="*/ 505838 h 2675107"/>
                  <a:gd name="csX4" fmla="*/ 544748 w 2042808"/>
                  <a:gd name="csY4" fmla="*/ 603115 h 2675107"/>
                  <a:gd name="csX5" fmla="*/ 19455 w 2042808"/>
                  <a:gd name="csY5" fmla="*/ 1303507 h 2675107"/>
                  <a:gd name="csX6" fmla="*/ 136187 w 2042808"/>
                  <a:gd name="csY6" fmla="*/ 2645924 h 2675107"/>
                  <a:gd name="csX7" fmla="*/ 1848255 w 2042808"/>
                  <a:gd name="csY7" fmla="*/ 2675107 h 2675107"/>
                  <a:gd name="csX8" fmla="*/ 2042808 w 2042808"/>
                  <a:gd name="csY8" fmla="*/ 1585609 h 2675107"/>
                  <a:gd name="csX9" fmla="*/ 1488331 w 2042808"/>
                  <a:gd name="csY9" fmla="*/ 953311 h 2675107"/>
                  <a:gd name="csX10" fmla="*/ 963038 w 2042808"/>
                  <a:gd name="csY10" fmla="*/ 1974715 h 2675107"/>
                  <a:gd name="csX11" fmla="*/ 1332689 w 2042808"/>
                  <a:gd name="csY11" fmla="*/ 535021 h 2675107"/>
                  <a:gd name="csX12" fmla="*/ 1935804 w 2042808"/>
                  <a:gd name="csY12" fmla="*/ 0 h 2675107"/>
                  <a:gd name="csX13" fmla="*/ 680936 w 2042808"/>
                  <a:gd name="csY13" fmla="*/ 9728 h 267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042808" h="2675107">
                    <a:moveTo>
                      <a:pt x="680936" y="9728"/>
                    </a:moveTo>
                    <a:lnTo>
                      <a:pt x="680936" y="9728"/>
                    </a:lnTo>
                    <a:lnTo>
                      <a:pt x="476655" y="19456"/>
                    </a:lnTo>
                    <a:lnTo>
                      <a:pt x="0" y="505838"/>
                    </a:lnTo>
                    <a:lnTo>
                      <a:pt x="544748" y="603115"/>
                    </a:lnTo>
                    <a:lnTo>
                      <a:pt x="19455" y="1303507"/>
                    </a:lnTo>
                    <a:lnTo>
                      <a:pt x="136187" y="2645924"/>
                    </a:lnTo>
                    <a:lnTo>
                      <a:pt x="1848255" y="2675107"/>
                    </a:lnTo>
                    <a:lnTo>
                      <a:pt x="2042808" y="1585609"/>
                    </a:lnTo>
                    <a:lnTo>
                      <a:pt x="1488331" y="953311"/>
                    </a:lnTo>
                    <a:lnTo>
                      <a:pt x="963038" y="1974715"/>
                    </a:lnTo>
                    <a:lnTo>
                      <a:pt x="1332689" y="535021"/>
                    </a:lnTo>
                    <a:lnTo>
                      <a:pt x="1935804" y="0"/>
                    </a:lnTo>
                    <a:lnTo>
                      <a:pt x="680936" y="972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0FEEE74F-65D3-E317-5C59-AA832BE0ABDB}"/>
              </a:ext>
            </a:extLst>
          </p:cNvPr>
          <p:cNvSpPr/>
          <p:nvPr/>
        </p:nvSpPr>
        <p:spPr>
          <a:xfrm>
            <a:off x="496111" y="3548053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5C5BD23-FBF2-F825-1CAE-AFC9EE93BC6F}"/>
              </a:ext>
            </a:extLst>
          </p:cNvPr>
          <p:cNvSpPr/>
          <p:nvPr/>
        </p:nvSpPr>
        <p:spPr>
          <a:xfrm>
            <a:off x="369652" y="1722590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C5E7CD3-3270-7C29-E397-F631C7E73873}"/>
              </a:ext>
            </a:extLst>
          </p:cNvPr>
          <p:cNvSpPr/>
          <p:nvPr/>
        </p:nvSpPr>
        <p:spPr>
          <a:xfrm>
            <a:off x="1108952" y="1265866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D3251EA5-2BF3-B40A-43E0-DF90B32D69D3}"/>
              </a:ext>
            </a:extLst>
          </p:cNvPr>
          <p:cNvSpPr/>
          <p:nvPr/>
        </p:nvSpPr>
        <p:spPr>
          <a:xfrm>
            <a:off x="2305455" y="1994170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C20AF77-6D54-608F-CB1D-91055BCDA616}"/>
              </a:ext>
            </a:extLst>
          </p:cNvPr>
          <p:cNvSpPr/>
          <p:nvPr/>
        </p:nvSpPr>
        <p:spPr>
          <a:xfrm>
            <a:off x="1517515" y="1756636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DDAA2FD-7623-45A8-8E0B-F8C44727F90D}"/>
                  </a:ext>
                </a:extLst>
              </p:cNvPr>
              <p:cNvSpPr txBox="1"/>
              <p:nvPr/>
            </p:nvSpPr>
            <p:spPr>
              <a:xfrm>
                <a:off x="4634258" y="1849338"/>
                <a:ext cx="3758443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DDAA2FD-7623-45A8-8E0B-F8C44727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58" y="1849338"/>
                <a:ext cx="37584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52CDD375-2DE1-E1E6-6B09-D7A524AB8A8E}"/>
                  </a:ext>
                </a:extLst>
              </p:cNvPr>
              <p:cNvSpPr/>
              <p:nvPr/>
            </p:nvSpPr>
            <p:spPr>
              <a:xfrm>
                <a:off x="8971156" y="2002717"/>
                <a:ext cx="2544139" cy="966361"/>
              </a:xfrm>
              <a:prstGeom prst="wedgeRoundRectCallout">
                <a:avLst>
                  <a:gd name="adj1" fmla="val -64262"/>
                  <a:gd name="adj2" fmla="val -4868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constant fraction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strings.</a:t>
                </a:r>
              </a:p>
            </p:txBody>
          </p:sp>
        </mc:Choice>
        <mc:Fallback xmlns="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52CDD375-2DE1-E1E6-6B09-D7A524AB8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56" y="2002717"/>
                <a:ext cx="2544139" cy="966361"/>
              </a:xfrm>
              <a:prstGeom prst="wedgeRoundRectCallout">
                <a:avLst>
                  <a:gd name="adj1" fmla="val -64262"/>
                  <a:gd name="adj2" fmla="val -48682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ECD754-10D8-4D67-C5F9-BA354C04D272}"/>
                  </a:ext>
                </a:extLst>
              </p:cNvPr>
              <p:cNvSpPr txBox="1"/>
              <p:nvPr/>
            </p:nvSpPr>
            <p:spPr>
              <a:xfrm>
                <a:off x="5033243" y="2466473"/>
                <a:ext cx="3252932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Shifts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ECD754-10D8-4D67-C5F9-BA354C04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43" y="2466473"/>
                <a:ext cx="325293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7FD8245-8580-A935-E035-2E314E6AF123}"/>
                  </a:ext>
                </a:extLst>
              </p:cNvPr>
              <p:cNvSpPr txBox="1"/>
              <p:nvPr/>
            </p:nvSpPr>
            <p:spPr>
              <a:xfrm>
                <a:off x="4569810" y="3699161"/>
                <a:ext cx="456665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(Lautemann’83): there are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every string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covered by one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7FD8245-8580-A935-E035-2E314E6AF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10" y="3699161"/>
                <a:ext cx="4566651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E4ABE8BF-F028-56BE-9557-AF4716291962}"/>
              </a:ext>
            </a:extLst>
          </p:cNvPr>
          <p:cNvSpPr/>
          <p:nvPr/>
        </p:nvSpPr>
        <p:spPr>
          <a:xfrm>
            <a:off x="3652897" y="5670196"/>
            <a:ext cx="5333515" cy="870769"/>
          </a:xfrm>
          <a:prstGeom prst="wedgeRoundRectCallout">
            <a:avLst>
              <a:gd name="adj1" fmla="val -2217"/>
              <a:gd name="adj2" fmla="val -8955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Proof: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pick these shifts randomly and use Chernoff bound + union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130CD8-CD4B-0F29-585D-DDE5FA2F8B5B}"/>
                  </a:ext>
                </a:extLst>
              </p:cNvPr>
              <p:cNvSpPr txBox="1"/>
              <p:nvPr/>
            </p:nvSpPr>
            <p:spPr>
              <a:xfrm>
                <a:off x="9258461" y="4214722"/>
                <a:ext cx="2832047" cy="15611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Core idea behind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GB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(Lautemann’83)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also Rahul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Ilango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’s proof!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130CD8-CD4B-0F29-585D-DDE5FA2F8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461" y="4214722"/>
                <a:ext cx="2832047" cy="1561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7B186696-59E5-32A9-8F7D-0AA31E2034AE}"/>
              </a:ext>
            </a:extLst>
          </p:cNvPr>
          <p:cNvSpPr/>
          <p:nvPr/>
        </p:nvSpPr>
        <p:spPr>
          <a:xfrm>
            <a:off x="1235412" y="3331723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矩形 3">
            <a:hlinkClick r:id="rId11" action="ppaction://hlinksldjump"/>
            <a:extLst>
              <a:ext uri="{FF2B5EF4-FFF2-40B4-BE49-F238E27FC236}">
                <a16:creationId xmlns:a16="http://schemas.microsoft.com/office/drawing/2014/main" id="{D83B1FFC-C6F6-2701-C965-896894E6DEE6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矩形 7">
            <a:hlinkClick r:id="rId12" action="ppaction://hlinksldjump"/>
            <a:extLst>
              <a:ext uri="{FF2B5EF4-FFF2-40B4-BE49-F238E27FC236}">
                <a16:creationId xmlns:a16="http://schemas.microsoft.com/office/drawing/2014/main" id="{015173F9-177B-7AB8-7204-8B1EBDBBB1E3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3" action="ppaction://hlinksldjump"/>
            <a:extLst>
              <a:ext uri="{FF2B5EF4-FFF2-40B4-BE49-F238E27FC236}">
                <a16:creationId xmlns:a16="http://schemas.microsoft.com/office/drawing/2014/main" id="{A8516C8A-03E1-409E-943F-EA9C88C1EE87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4" action="ppaction://hlinksldjump"/>
            <a:extLst>
              <a:ext uri="{FF2B5EF4-FFF2-40B4-BE49-F238E27FC236}">
                <a16:creationId xmlns:a16="http://schemas.microsoft.com/office/drawing/2014/main" id="{192E942C-153C-4DD8-9DA6-9B54EE89900E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5" action="ppaction://hlinksldjump"/>
            <a:extLst>
              <a:ext uri="{FF2B5EF4-FFF2-40B4-BE49-F238E27FC236}">
                <a16:creationId xmlns:a16="http://schemas.microsoft.com/office/drawing/2014/main" id="{20C279B9-FC4F-12EA-0716-F6ABE428D4D3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6" action="ppaction://hlinksldjump"/>
            <a:extLst>
              <a:ext uri="{FF2B5EF4-FFF2-40B4-BE49-F238E27FC236}">
                <a16:creationId xmlns:a16="http://schemas.microsoft.com/office/drawing/2014/main" id="{7C7215AE-1DAB-CF9E-7D10-0DDDEEB89D0C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7" action="ppaction://hlinksldjump"/>
            <a:extLst>
              <a:ext uri="{FF2B5EF4-FFF2-40B4-BE49-F238E27FC236}">
                <a16:creationId xmlns:a16="http://schemas.microsoft.com/office/drawing/2014/main" id="{FC3487E7-F56D-3B89-DE66-FA7809D0D42F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8" action="ppaction://hlinksldjump"/>
            <a:extLst>
              <a:ext uri="{FF2B5EF4-FFF2-40B4-BE49-F238E27FC236}">
                <a16:creationId xmlns:a16="http://schemas.microsoft.com/office/drawing/2014/main" id="{6B2D037F-484C-BFBE-CC22-827C4E6186AA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9" action="ppaction://hlinksldjump"/>
            <a:extLst>
              <a:ext uri="{FF2B5EF4-FFF2-40B4-BE49-F238E27FC236}">
                <a16:creationId xmlns:a16="http://schemas.microsoft.com/office/drawing/2014/main" id="{C20B886A-8A16-34ED-AEAB-12585CCA541F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20" action="ppaction://hlinksldjump"/>
            <a:extLst>
              <a:ext uri="{FF2B5EF4-FFF2-40B4-BE49-F238E27FC236}">
                <a16:creationId xmlns:a16="http://schemas.microsoft.com/office/drawing/2014/main" id="{78176E6C-44B8-470F-4639-A277237CEC4B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21" action="ppaction://hlinksldjump"/>
            <a:extLst>
              <a:ext uri="{FF2B5EF4-FFF2-40B4-BE49-F238E27FC236}">
                <a16:creationId xmlns:a16="http://schemas.microsoft.com/office/drawing/2014/main" id="{7904527D-B7D6-37D3-F47E-E48212B9D1CC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22" action="ppaction://hlinksldjump"/>
            <a:extLst>
              <a:ext uri="{FF2B5EF4-FFF2-40B4-BE49-F238E27FC236}">
                <a16:creationId xmlns:a16="http://schemas.microsoft.com/office/drawing/2014/main" id="{B93F249E-EA6D-B42B-F3DA-40A9E47CFEAC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3" action="ppaction://hlinksldjump"/>
            <a:extLst>
              <a:ext uri="{FF2B5EF4-FFF2-40B4-BE49-F238E27FC236}">
                <a16:creationId xmlns:a16="http://schemas.microsoft.com/office/drawing/2014/main" id="{BF684E02-C8F9-25D6-A87C-1182C63841D5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4" action="ppaction://hlinksldjump"/>
            <a:extLst>
              <a:ext uri="{FF2B5EF4-FFF2-40B4-BE49-F238E27FC236}">
                <a16:creationId xmlns:a16="http://schemas.microsoft.com/office/drawing/2014/main" id="{2A2E3315-7933-901F-5099-820DB5002BD9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5" action="ppaction://hlinksldjump"/>
            <a:extLst>
              <a:ext uri="{FF2B5EF4-FFF2-40B4-BE49-F238E27FC236}">
                <a16:creationId xmlns:a16="http://schemas.microsoft.com/office/drawing/2014/main" id="{CA2E38FD-C27B-0D0F-100E-555A0509FC34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6" action="ppaction://hlinksldjump"/>
            <a:extLst>
              <a:ext uri="{FF2B5EF4-FFF2-40B4-BE49-F238E27FC236}">
                <a16:creationId xmlns:a16="http://schemas.microsoft.com/office/drawing/2014/main" id="{A1FFA252-07DD-C73C-6CA8-D6A2CBBD4757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7" action="ppaction://hlinksldjump"/>
            <a:extLst>
              <a:ext uri="{FF2B5EF4-FFF2-40B4-BE49-F238E27FC236}">
                <a16:creationId xmlns:a16="http://schemas.microsoft.com/office/drawing/2014/main" id="{55ED32F9-4C63-D738-EE80-CF117A2A5276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8" action="ppaction://hlinksldjump"/>
            <a:extLst>
              <a:ext uri="{FF2B5EF4-FFF2-40B4-BE49-F238E27FC236}">
                <a16:creationId xmlns:a16="http://schemas.microsoft.com/office/drawing/2014/main" id="{093D52AF-8D85-EE10-E057-F862776E6429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9" action="ppaction://hlinksldjump"/>
            <a:extLst>
              <a:ext uri="{FF2B5EF4-FFF2-40B4-BE49-F238E27FC236}">
                <a16:creationId xmlns:a16="http://schemas.microsoft.com/office/drawing/2014/main" id="{DB2BD3B3-CF51-0423-D736-2AA499823C68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0" action="ppaction://hlinksldjump"/>
            <a:extLst>
              <a:ext uri="{FF2B5EF4-FFF2-40B4-BE49-F238E27FC236}">
                <a16:creationId xmlns:a16="http://schemas.microsoft.com/office/drawing/2014/main" id="{21C5FBD7-87D9-85A7-A572-9A75F9E9851F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1" action="ppaction://hlinksldjump"/>
            <a:extLst>
              <a:ext uri="{FF2B5EF4-FFF2-40B4-BE49-F238E27FC236}">
                <a16:creationId xmlns:a16="http://schemas.microsoft.com/office/drawing/2014/main" id="{ED7BEAF5-CB5E-05CB-8847-E1B6CEF99CAE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2" action="ppaction://hlinksldjump"/>
            <a:extLst>
              <a:ext uri="{FF2B5EF4-FFF2-40B4-BE49-F238E27FC236}">
                <a16:creationId xmlns:a16="http://schemas.microsoft.com/office/drawing/2014/main" id="{B3E2495F-8F86-72B2-4168-8038BC2EB19F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3" action="ppaction://hlinksldjump"/>
            <a:extLst>
              <a:ext uri="{FF2B5EF4-FFF2-40B4-BE49-F238E27FC236}">
                <a16:creationId xmlns:a16="http://schemas.microsoft.com/office/drawing/2014/main" id="{4ADFF6C7-E038-7BB1-65B4-C3E2C756A412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4544 0.0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334D-2884-B295-A9EB-E5EE388B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B9312-DEC9-F9A1-3F3C-2DC7F04C9D3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If random circuit lower bounds are hard, then all circuit lower bounds are hard?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D845530-BB2C-1AED-CBDB-BCB35AB43459}"/>
              </a:ext>
            </a:extLst>
          </p:cNvPr>
          <p:cNvGrpSpPr/>
          <p:nvPr/>
        </p:nvGrpSpPr>
        <p:grpSpPr>
          <a:xfrm>
            <a:off x="953310" y="2071990"/>
            <a:ext cx="2500009" cy="4192216"/>
            <a:chOff x="953310" y="2071990"/>
            <a:chExt cx="2500009" cy="41922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2218D74-D227-E8D3-3710-30572E0885A7}"/>
                </a:ext>
              </a:extLst>
            </p:cNvPr>
            <p:cNvSpPr/>
            <p:nvPr/>
          </p:nvSpPr>
          <p:spPr>
            <a:xfrm>
              <a:off x="953310" y="2071990"/>
              <a:ext cx="2354093" cy="3785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D9B0AFD-926A-BF9D-3250-1B4F3EB1D2B2}"/>
                    </a:ext>
                  </a:extLst>
                </p:cNvPr>
                <p:cNvSpPr txBox="1"/>
                <p:nvPr/>
              </p:nvSpPr>
              <p:spPr>
                <a:xfrm>
                  <a:off x="2626468" y="5869611"/>
                  <a:ext cx="826851" cy="394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D9B0AFD-926A-BF9D-3250-1B4F3EB1D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468" y="5869611"/>
                  <a:ext cx="826851" cy="39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D9240C87-B085-2CFC-5068-AB87FDCE396E}"/>
                    </a:ext>
                  </a:extLst>
                </p:cNvPr>
                <p:cNvSpPr/>
                <p:nvPr/>
              </p:nvSpPr>
              <p:spPr>
                <a:xfrm>
                  <a:off x="1128409" y="2937753"/>
                  <a:ext cx="2042808" cy="2675107"/>
                </a:xfrm>
                <a:custGeom>
                  <a:avLst/>
                  <a:gdLst>
                    <a:gd name="csX0" fmla="*/ 680936 w 2042808"/>
                    <a:gd name="csY0" fmla="*/ 9728 h 2675107"/>
                    <a:gd name="csX1" fmla="*/ 680936 w 2042808"/>
                    <a:gd name="csY1" fmla="*/ 9728 h 2675107"/>
                    <a:gd name="csX2" fmla="*/ 476655 w 2042808"/>
                    <a:gd name="csY2" fmla="*/ 19456 h 2675107"/>
                    <a:gd name="csX3" fmla="*/ 0 w 2042808"/>
                    <a:gd name="csY3" fmla="*/ 505838 h 2675107"/>
                    <a:gd name="csX4" fmla="*/ 544748 w 2042808"/>
                    <a:gd name="csY4" fmla="*/ 603115 h 2675107"/>
                    <a:gd name="csX5" fmla="*/ 19455 w 2042808"/>
                    <a:gd name="csY5" fmla="*/ 1303507 h 2675107"/>
                    <a:gd name="csX6" fmla="*/ 136187 w 2042808"/>
                    <a:gd name="csY6" fmla="*/ 2645924 h 2675107"/>
                    <a:gd name="csX7" fmla="*/ 1848255 w 2042808"/>
                    <a:gd name="csY7" fmla="*/ 2675107 h 2675107"/>
                    <a:gd name="csX8" fmla="*/ 2042808 w 2042808"/>
                    <a:gd name="csY8" fmla="*/ 1585609 h 2675107"/>
                    <a:gd name="csX9" fmla="*/ 1488331 w 2042808"/>
                    <a:gd name="csY9" fmla="*/ 953311 h 2675107"/>
                    <a:gd name="csX10" fmla="*/ 963038 w 2042808"/>
                    <a:gd name="csY10" fmla="*/ 1974715 h 2675107"/>
                    <a:gd name="csX11" fmla="*/ 1332689 w 2042808"/>
                    <a:gd name="csY11" fmla="*/ 535021 h 2675107"/>
                    <a:gd name="csX12" fmla="*/ 1935804 w 2042808"/>
                    <a:gd name="csY12" fmla="*/ 0 h 2675107"/>
                    <a:gd name="csX13" fmla="*/ 680936 w 2042808"/>
                    <a:gd name="csY13" fmla="*/ 9728 h 267510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2042808" h="2675107">
                      <a:moveTo>
                        <a:pt x="680936" y="9728"/>
                      </a:moveTo>
                      <a:lnTo>
                        <a:pt x="680936" y="9728"/>
                      </a:lnTo>
                      <a:lnTo>
                        <a:pt x="476655" y="19456"/>
                      </a:lnTo>
                      <a:lnTo>
                        <a:pt x="0" y="505838"/>
                      </a:lnTo>
                      <a:lnTo>
                        <a:pt x="544748" y="603115"/>
                      </a:lnTo>
                      <a:lnTo>
                        <a:pt x="19455" y="1303507"/>
                      </a:lnTo>
                      <a:lnTo>
                        <a:pt x="136187" y="2645924"/>
                      </a:lnTo>
                      <a:lnTo>
                        <a:pt x="1848255" y="2675107"/>
                      </a:lnTo>
                      <a:lnTo>
                        <a:pt x="2042808" y="1585609"/>
                      </a:lnTo>
                      <a:lnTo>
                        <a:pt x="1488331" y="953311"/>
                      </a:lnTo>
                      <a:lnTo>
                        <a:pt x="963038" y="1974715"/>
                      </a:lnTo>
                      <a:lnTo>
                        <a:pt x="1332689" y="535021"/>
                      </a:lnTo>
                      <a:lnTo>
                        <a:pt x="1935804" y="0"/>
                      </a:lnTo>
                      <a:lnTo>
                        <a:pt x="680936" y="9728"/>
                      </a:lnTo>
                      <a:close/>
                    </a:path>
                  </a:pathLst>
                </a:cu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D9240C87-B085-2CFC-5068-AB87FDCE39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409" y="2937753"/>
                  <a:ext cx="2042808" cy="2675107"/>
                </a:xfrm>
                <a:custGeom>
                  <a:avLst/>
                  <a:gdLst>
                    <a:gd name="csX0" fmla="*/ 680936 w 2042808"/>
                    <a:gd name="csY0" fmla="*/ 9728 h 2675107"/>
                    <a:gd name="csX1" fmla="*/ 680936 w 2042808"/>
                    <a:gd name="csY1" fmla="*/ 9728 h 2675107"/>
                    <a:gd name="csX2" fmla="*/ 476655 w 2042808"/>
                    <a:gd name="csY2" fmla="*/ 19456 h 2675107"/>
                    <a:gd name="csX3" fmla="*/ 0 w 2042808"/>
                    <a:gd name="csY3" fmla="*/ 505838 h 2675107"/>
                    <a:gd name="csX4" fmla="*/ 544748 w 2042808"/>
                    <a:gd name="csY4" fmla="*/ 603115 h 2675107"/>
                    <a:gd name="csX5" fmla="*/ 19455 w 2042808"/>
                    <a:gd name="csY5" fmla="*/ 1303507 h 2675107"/>
                    <a:gd name="csX6" fmla="*/ 136187 w 2042808"/>
                    <a:gd name="csY6" fmla="*/ 2645924 h 2675107"/>
                    <a:gd name="csX7" fmla="*/ 1848255 w 2042808"/>
                    <a:gd name="csY7" fmla="*/ 2675107 h 2675107"/>
                    <a:gd name="csX8" fmla="*/ 2042808 w 2042808"/>
                    <a:gd name="csY8" fmla="*/ 1585609 h 2675107"/>
                    <a:gd name="csX9" fmla="*/ 1488331 w 2042808"/>
                    <a:gd name="csY9" fmla="*/ 953311 h 2675107"/>
                    <a:gd name="csX10" fmla="*/ 963038 w 2042808"/>
                    <a:gd name="csY10" fmla="*/ 1974715 h 2675107"/>
                    <a:gd name="csX11" fmla="*/ 1332689 w 2042808"/>
                    <a:gd name="csY11" fmla="*/ 535021 h 2675107"/>
                    <a:gd name="csX12" fmla="*/ 1935804 w 2042808"/>
                    <a:gd name="csY12" fmla="*/ 0 h 2675107"/>
                    <a:gd name="csX13" fmla="*/ 680936 w 2042808"/>
                    <a:gd name="csY13" fmla="*/ 9728 h 267510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2042808" h="2675107">
                      <a:moveTo>
                        <a:pt x="680936" y="9728"/>
                      </a:moveTo>
                      <a:lnTo>
                        <a:pt x="680936" y="9728"/>
                      </a:lnTo>
                      <a:lnTo>
                        <a:pt x="476655" y="19456"/>
                      </a:lnTo>
                      <a:lnTo>
                        <a:pt x="0" y="505838"/>
                      </a:lnTo>
                      <a:lnTo>
                        <a:pt x="544748" y="603115"/>
                      </a:lnTo>
                      <a:lnTo>
                        <a:pt x="19455" y="1303507"/>
                      </a:lnTo>
                      <a:lnTo>
                        <a:pt x="136187" y="2645924"/>
                      </a:lnTo>
                      <a:lnTo>
                        <a:pt x="1848255" y="2675107"/>
                      </a:lnTo>
                      <a:lnTo>
                        <a:pt x="2042808" y="1585609"/>
                      </a:lnTo>
                      <a:lnTo>
                        <a:pt x="1488331" y="953311"/>
                      </a:lnTo>
                      <a:lnTo>
                        <a:pt x="963038" y="1974715"/>
                      </a:lnTo>
                      <a:lnTo>
                        <a:pt x="1332689" y="535021"/>
                      </a:lnTo>
                      <a:lnTo>
                        <a:pt x="1935804" y="0"/>
                      </a:lnTo>
                      <a:lnTo>
                        <a:pt x="680936" y="9728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85C033D-61CC-AB99-F897-59A648906C4D}"/>
              </a:ext>
            </a:extLst>
          </p:cNvPr>
          <p:cNvGrpSpPr/>
          <p:nvPr/>
        </p:nvGrpSpPr>
        <p:grpSpPr>
          <a:xfrm>
            <a:off x="10040324" y="4285161"/>
            <a:ext cx="1909461" cy="2278793"/>
            <a:chOff x="10040324" y="4285161"/>
            <a:chExt cx="1909461" cy="2278793"/>
          </a:xfrm>
        </p:grpSpPr>
        <p:pic>
          <p:nvPicPr>
            <p:cNvPr id="9218" name="Picture 2" descr="Rahul Ilango">
              <a:extLst>
                <a:ext uri="{FF2B5EF4-FFF2-40B4-BE49-F238E27FC236}">
                  <a16:creationId xmlns:a16="http://schemas.microsoft.com/office/drawing/2014/main" id="{C4BAD968-1B46-1A80-2C0E-C2AB7EE8E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24" y="4285161"/>
              <a:ext cx="1909461" cy="1909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D7439A-E83D-051C-AEBF-9FA1F07F18CF}"/>
                </a:ext>
              </a:extLst>
            </p:cNvPr>
            <p:cNvSpPr txBox="1"/>
            <p:nvPr/>
          </p:nvSpPr>
          <p:spPr>
            <a:xfrm>
              <a:off x="10230013" y="6194622"/>
              <a:ext cx="153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Rahul Ilango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F5AC3292-9D4F-8603-88FC-23860C3AF93E}"/>
                  </a:ext>
                </a:extLst>
              </p:cNvPr>
              <p:cNvSpPr/>
              <p:nvPr/>
            </p:nvSpPr>
            <p:spPr>
              <a:xfrm>
                <a:off x="4780056" y="3609693"/>
                <a:ext cx="4452652" cy="1659855"/>
              </a:xfrm>
              <a:prstGeom prst="wedgeRoundRectCallout">
                <a:avLst>
                  <a:gd name="adj1" fmla="val 74491"/>
                  <a:gd name="adj2" fmla="val 3269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Lautemann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’83: Every length-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 is covered by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F5AC3292-9D4F-8603-88FC-23860C3AF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056" y="3609693"/>
                <a:ext cx="4452652" cy="1659855"/>
              </a:xfrm>
              <a:prstGeom prst="wedgeRoundRectCallout">
                <a:avLst>
                  <a:gd name="adj1" fmla="val 74491"/>
                  <a:gd name="adj2" fmla="val 3269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0FD862D-202C-6FCC-924D-F00837DF5592}"/>
              </a:ext>
            </a:extLst>
          </p:cNvPr>
          <p:cNvSpPr txBox="1"/>
          <p:nvPr/>
        </p:nvSpPr>
        <p:spPr>
          <a:xfrm>
            <a:off x="8152751" y="1680302"/>
            <a:ext cx="379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couldn’t quite prove that!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37423F-7650-CB31-E4DF-41C724623EAC}"/>
                  </a:ext>
                </a:extLst>
              </p:cNvPr>
              <p:cNvSpPr txBox="1"/>
              <p:nvPr/>
            </p:nvSpPr>
            <p:spPr>
              <a:xfrm>
                <a:off x="5440416" y="3085490"/>
                <a:ext cx="664490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random circuit lower bounds are hard,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37423F-7650-CB31-E4DF-41C724623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416" y="3085490"/>
                <a:ext cx="664490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10D0E7-31DC-5A5C-0D6A-6390BCDEA569}"/>
              </a:ext>
            </a:extLst>
          </p:cNvPr>
          <p:cNvGrpSpPr/>
          <p:nvPr/>
        </p:nvGrpSpPr>
        <p:grpSpPr>
          <a:xfrm>
            <a:off x="404996" y="1245140"/>
            <a:ext cx="4090479" cy="5350026"/>
            <a:chOff x="340469" y="1289896"/>
            <a:chExt cx="4090479" cy="5350026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3282592-DC87-CE58-BFE9-959F69CA3772}"/>
                </a:ext>
              </a:extLst>
            </p:cNvPr>
            <p:cNvSpPr/>
            <p:nvPr/>
          </p:nvSpPr>
          <p:spPr>
            <a:xfrm>
              <a:off x="466928" y="3572083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1992272-DB0C-10ED-3FDC-C9BA439DE40F}"/>
                </a:ext>
              </a:extLst>
            </p:cNvPr>
            <p:cNvSpPr/>
            <p:nvPr/>
          </p:nvSpPr>
          <p:spPr>
            <a:xfrm>
              <a:off x="340469" y="1746620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DD7CCA37-3526-0CE6-6E7C-782B0D6121DC}"/>
                </a:ext>
              </a:extLst>
            </p:cNvPr>
            <p:cNvSpPr/>
            <p:nvPr/>
          </p:nvSpPr>
          <p:spPr>
            <a:xfrm>
              <a:off x="1079769" y="1289896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D3D840E-1B52-32C2-2368-73706C512BBD}"/>
                </a:ext>
              </a:extLst>
            </p:cNvPr>
            <p:cNvSpPr/>
            <p:nvPr/>
          </p:nvSpPr>
          <p:spPr>
            <a:xfrm>
              <a:off x="2276272" y="2018200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EACEDFE-6AD2-5996-E2E4-BD52EEAC6007}"/>
                </a:ext>
              </a:extLst>
            </p:cNvPr>
            <p:cNvSpPr/>
            <p:nvPr/>
          </p:nvSpPr>
          <p:spPr>
            <a:xfrm>
              <a:off x="1574059" y="1780666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BF0A101-836C-40E0-F7D1-FE802EFD259F}"/>
                </a:ext>
              </a:extLst>
            </p:cNvPr>
            <p:cNvSpPr/>
            <p:nvPr/>
          </p:nvSpPr>
          <p:spPr>
            <a:xfrm>
              <a:off x="1238454" y="3236987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5190277-278C-D005-F802-46081FF0CD12}"/>
                </a:ext>
              </a:extLst>
            </p:cNvPr>
            <p:cNvSpPr/>
            <p:nvPr/>
          </p:nvSpPr>
          <p:spPr>
            <a:xfrm>
              <a:off x="1772867" y="3964815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57E601A-D4D3-3B1D-663E-C8DCD93F5B84}"/>
                </a:ext>
              </a:extLst>
            </p:cNvPr>
            <p:cNvSpPr/>
            <p:nvPr/>
          </p:nvSpPr>
          <p:spPr>
            <a:xfrm>
              <a:off x="2388140" y="3115359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43E0F-CC16-279B-EC97-BC731D11503E}"/>
                  </a:ext>
                </a:extLst>
              </p:cNvPr>
              <p:cNvSpPr txBox="1"/>
              <p:nvPr/>
            </p:nvSpPr>
            <p:spPr>
              <a:xfrm>
                <a:off x="4111121" y="2130400"/>
                <a:ext cx="797419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tables that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thinks are “easy”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for which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couldn’t prove lower bounds)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43E0F-CC16-279B-EC97-BC731D115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21" y="2130400"/>
                <a:ext cx="797419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D749E791-7C46-C193-8430-EDB57746440A}"/>
                  </a:ext>
                </a:extLst>
              </p:cNvPr>
              <p:cNvSpPr/>
              <p:nvPr/>
            </p:nvSpPr>
            <p:spPr>
              <a:xfrm>
                <a:off x="4755792" y="5470101"/>
                <a:ext cx="4380587" cy="1022773"/>
              </a:xfrm>
              <a:prstGeom prst="wedgeRoundRectCallout">
                <a:avLst>
                  <a:gd name="adj1" fmla="val 68577"/>
                  <a:gd name="adj2" fmla="val -6788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thinks that every truth table is easy relative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D749E791-7C46-C193-8430-EDB577464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92" y="5470101"/>
                <a:ext cx="4380587" cy="1022773"/>
              </a:xfrm>
              <a:prstGeom prst="wedgeRoundRectCallout">
                <a:avLst>
                  <a:gd name="adj1" fmla="val 68577"/>
                  <a:gd name="adj2" fmla="val -6788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hlinkClick r:id="rId10" action="ppaction://hlinksldjump"/>
            <a:extLst>
              <a:ext uri="{FF2B5EF4-FFF2-40B4-BE49-F238E27FC236}">
                <a16:creationId xmlns:a16="http://schemas.microsoft.com/office/drawing/2014/main" id="{ACB14228-1BF2-AD85-0C9A-4D0EE0FBFC8A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矩形 6">
            <a:hlinkClick r:id="rId11" action="ppaction://hlinksldjump"/>
            <a:extLst>
              <a:ext uri="{FF2B5EF4-FFF2-40B4-BE49-F238E27FC236}">
                <a16:creationId xmlns:a16="http://schemas.microsoft.com/office/drawing/2014/main" id="{EA96917E-282A-15D7-BF99-722E820986D3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2" action="ppaction://hlinksldjump"/>
            <a:extLst>
              <a:ext uri="{FF2B5EF4-FFF2-40B4-BE49-F238E27FC236}">
                <a16:creationId xmlns:a16="http://schemas.microsoft.com/office/drawing/2014/main" id="{159AAD0D-3043-9BD3-8E21-1793BC420B0D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3" action="ppaction://hlinksldjump"/>
            <a:extLst>
              <a:ext uri="{FF2B5EF4-FFF2-40B4-BE49-F238E27FC236}">
                <a16:creationId xmlns:a16="http://schemas.microsoft.com/office/drawing/2014/main" id="{6382ADBF-B9AC-6906-9B55-50EE03BA7880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4" action="ppaction://hlinksldjump"/>
            <a:extLst>
              <a:ext uri="{FF2B5EF4-FFF2-40B4-BE49-F238E27FC236}">
                <a16:creationId xmlns:a16="http://schemas.microsoft.com/office/drawing/2014/main" id="{875AF0EB-E4FA-9DD2-343D-068352467074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5" action="ppaction://hlinksldjump"/>
            <a:extLst>
              <a:ext uri="{FF2B5EF4-FFF2-40B4-BE49-F238E27FC236}">
                <a16:creationId xmlns:a16="http://schemas.microsoft.com/office/drawing/2014/main" id="{765F4BCC-2535-B4B3-196F-69C8DCA9A9BF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16" action="ppaction://hlinksldjump"/>
            <a:extLst>
              <a:ext uri="{FF2B5EF4-FFF2-40B4-BE49-F238E27FC236}">
                <a16:creationId xmlns:a16="http://schemas.microsoft.com/office/drawing/2014/main" id="{EAD9562A-DE0B-F56A-7D1C-9EDA42001D91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17" action="ppaction://hlinksldjump"/>
            <a:extLst>
              <a:ext uri="{FF2B5EF4-FFF2-40B4-BE49-F238E27FC236}">
                <a16:creationId xmlns:a16="http://schemas.microsoft.com/office/drawing/2014/main" id="{B0942173-1D7F-3B69-AAD2-9827AB23A3E7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8" action="ppaction://hlinksldjump"/>
            <a:extLst>
              <a:ext uri="{FF2B5EF4-FFF2-40B4-BE49-F238E27FC236}">
                <a16:creationId xmlns:a16="http://schemas.microsoft.com/office/drawing/2014/main" id="{983C09E4-5872-6B0C-0548-BAED6726A61A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9" action="ppaction://hlinksldjump"/>
            <a:extLst>
              <a:ext uri="{FF2B5EF4-FFF2-40B4-BE49-F238E27FC236}">
                <a16:creationId xmlns:a16="http://schemas.microsoft.com/office/drawing/2014/main" id="{F5DDB010-EA0D-064C-109B-8D6EFA81CC89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0" action="ppaction://hlinksldjump"/>
            <a:extLst>
              <a:ext uri="{FF2B5EF4-FFF2-40B4-BE49-F238E27FC236}">
                <a16:creationId xmlns:a16="http://schemas.microsoft.com/office/drawing/2014/main" id="{5A0DF4AD-8843-D414-6027-067D3908B4AE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1" action="ppaction://hlinksldjump"/>
            <a:extLst>
              <a:ext uri="{FF2B5EF4-FFF2-40B4-BE49-F238E27FC236}">
                <a16:creationId xmlns:a16="http://schemas.microsoft.com/office/drawing/2014/main" id="{EDD3C80F-9D99-5C98-7FD0-2B47EB7BE0D8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2" action="ppaction://hlinksldjump"/>
            <a:extLst>
              <a:ext uri="{FF2B5EF4-FFF2-40B4-BE49-F238E27FC236}">
                <a16:creationId xmlns:a16="http://schemas.microsoft.com/office/drawing/2014/main" id="{AE1119F8-2FCC-4817-3C6B-6F0A2C2EEBC1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3" action="ppaction://hlinksldjump"/>
            <a:extLst>
              <a:ext uri="{FF2B5EF4-FFF2-40B4-BE49-F238E27FC236}">
                <a16:creationId xmlns:a16="http://schemas.microsoft.com/office/drawing/2014/main" id="{44DBFF1A-0620-71EC-BB40-7032BA405D2A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4" action="ppaction://hlinksldjump"/>
            <a:extLst>
              <a:ext uri="{FF2B5EF4-FFF2-40B4-BE49-F238E27FC236}">
                <a16:creationId xmlns:a16="http://schemas.microsoft.com/office/drawing/2014/main" id="{9C780BDA-ECF4-0489-B2D7-9172040FA3E1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5" action="ppaction://hlinksldjump"/>
            <a:extLst>
              <a:ext uri="{FF2B5EF4-FFF2-40B4-BE49-F238E27FC236}">
                <a16:creationId xmlns:a16="http://schemas.microsoft.com/office/drawing/2014/main" id="{38EF0C87-49D9-3F2D-238C-245E251F787C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6" action="ppaction://hlinksldjump"/>
            <a:extLst>
              <a:ext uri="{FF2B5EF4-FFF2-40B4-BE49-F238E27FC236}">
                <a16:creationId xmlns:a16="http://schemas.microsoft.com/office/drawing/2014/main" id="{F748CFC5-7AAB-CF99-DE7C-5B0E5334AC9B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7" action="ppaction://hlinksldjump"/>
            <a:extLst>
              <a:ext uri="{FF2B5EF4-FFF2-40B4-BE49-F238E27FC236}">
                <a16:creationId xmlns:a16="http://schemas.microsoft.com/office/drawing/2014/main" id="{D06380AE-38E7-E99F-D4F4-C82029E4AE56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8" action="ppaction://hlinksldjump"/>
            <a:extLst>
              <a:ext uri="{FF2B5EF4-FFF2-40B4-BE49-F238E27FC236}">
                <a16:creationId xmlns:a16="http://schemas.microsoft.com/office/drawing/2014/main" id="{386BF1F9-E448-4002-33F7-F8D0CC3CD929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9" action="ppaction://hlinksldjump"/>
            <a:extLst>
              <a:ext uri="{FF2B5EF4-FFF2-40B4-BE49-F238E27FC236}">
                <a16:creationId xmlns:a16="http://schemas.microsoft.com/office/drawing/2014/main" id="{3F393252-ED1A-3D60-7D15-D9DA83A72689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0" action="ppaction://hlinksldjump"/>
            <a:extLst>
              <a:ext uri="{FF2B5EF4-FFF2-40B4-BE49-F238E27FC236}">
                <a16:creationId xmlns:a16="http://schemas.microsoft.com/office/drawing/2014/main" id="{7575C193-BCEA-894E-5951-0D2BD67346D8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31" action="ppaction://hlinksldjump"/>
            <a:extLst>
              <a:ext uri="{FF2B5EF4-FFF2-40B4-BE49-F238E27FC236}">
                <a16:creationId xmlns:a16="http://schemas.microsoft.com/office/drawing/2014/main" id="{7ACF9A14-CE8B-63FD-85A5-C1846EFB9A99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32" action="ppaction://hlinksldjump"/>
            <a:extLst>
              <a:ext uri="{FF2B5EF4-FFF2-40B4-BE49-F238E27FC236}">
                <a16:creationId xmlns:a16="http://schemas.microsoft.com/office/drawing/2014/main" id="{16CE7BA8-FD3B-6912-0D08-E02D3E9A7CE0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31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A403-F654-960C-2854-9477F047F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F80ED508-0F9D-5642-8C4F-2DD4FB48FE27}"/>
              </a:ext>
            </a:extLst>
          </p:cNvPr>
          <p:cNvGrpSpPr/>
          <p:nvPr/>
        </p:nvGrpSpPr>
        <p:grpSpPr>
          <a:xfrm>
            <a:off x="4991085" y="1861191"/>
            <a:ext cx="1909461" cy="2278793"/>
            <a:chOff x="4991085" y="1861191"/>
            <a:chExt cx="1909461" cy="2278793"/>
          </a:xfrm>
        </p:grpSpPr>
        <p:pic>
          <p:nvPicPr>
            <p:cNvPr id="9218" name="Picture 2" descr="Rahul Ilango">
              <a:extLst>
                <a:ext uri="{FF2B5EF4-FFF2-40B4-BE49-F238E27FC236}">
                  <a16:creationId xmlns:a16="http://schemas.microsoft.com/office/drawing/2014/main" id="{259EB9DE-BD38-EC48-9463-63980B2D3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085" y="1861191"/>
              <a:ext cx="1909461" cy="1909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4E4FC4D-9362-E962-9984-0C3EC77668A3}"/>
                </a:ext>
              </a:extLst>
            </p:cNvPr>
            <p:cNvSpPr txBox="1"/>
            <p:nvPr/>
          </p:nvSpPr>
          <p:spPr>
            <a:xfrm>
              <a:off x="5180774" y="3770652"/>
              <a:ext cx="153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Rahul Ilango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E449A68-64C0-E9F2-D596-BA0117D36BDA}"/>
              </a:ext>
            </a:extLst>
          </p:cNvPr>
          <p:cNvGrpSpPr/>
          <p:nvPr/>
        </p:nvGrpSpPr>
        <p:grpSpPr>
          <a:xfrm>
            <a:off x="7352955" y="3098801"/>
            <a:ext cx="4678265" cy="1222771"/>
            <a:chOff x="7352956" y="3086388"/>
            <a:chExt cx="4678265" cy="1222771"/>
          </a:xfrm>
        </p:grpSpPr>
        <p:sp>
          <p:nvSpPr>
            <p:cNvPr id="46" name="对话气泡: 圆角矩形 45">
              <a:extLst>
                <a:ext uri="{FF2B5EF4-FFF2-40B4-BE49-F238E27FC236}">
                  <a16:creationId xmlns:a16="http://schemas.microsoft.com/office/drawing/2014/main" id="{4B500C9C-BD41-EF93-7E31-0D78AD06FE33}"/>
                </a:ext>
              </a:extLst>
            </p:cNvPr>
            <p:cNvSpPr/>
            <p:nvPr/>
          </p:nvSpPr>
          <p:spPr>
            <a:xfrm>
              <a:off x="7352956" y="3086388"/>
              <a:ext cx="4678265" cy="1222771"/>
            </a:xfrm>
            <a:prstGeom prst="wedgeRoundRectCallout">
              <a:avLst>
                <a:gd name="adj1" fmla="val -64648"/>
                <a:gd name="adj2" fmla="val -5418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E24B8AC-41E6-4BAD-0692-6E5E54154E37}"/>
                </a:ext>
              </a:extLst>
            </p:cNvPr>
            <p:cNvGrpSpPr/>
            <p:nvPr/>
          </p:nvGrpSpPr>
          <p:grpSpPr>
            <a:xfrm>
              <a:off x="7498536" y="3108830"/>
              <a:ext cx="4475836" cy="830997"/>
              <a:chOff x="7403286" y="3079000"/>
              <a:chExt cx="4475836" cy="830997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E6BEDA7-1CC3-CDAA-FD3D-F0B0B6F7E223}"/>
                  </a:ext>
                </a:extLst>
              </p:cNvPr>
              <p:cNvSpPr txBox="1"/>
              <p:nvPr/>
            </p:nvSpPr>
            <p:spPr>
              <a:xfrm>
                <a:off x="7403286" y="3079000"/>
                <a:ext cx="44758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           is easy, then            is easy relative to            .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6D7B1C1-5A89-AD57-C63E-8755328A1F7D}"/>
                  </a:ext>
                </a:extLst>
              </p:cNvPr>
              <p:cNvSpPr/>
              <p:nvPr/>
            </p:nvSpPr>
            <p:spPr>
              <a:xfrm>
                <a:off x="10437300" y="3252766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75000">
                    <a:srgbClr val="002060"/>
                  </a:gs>
                  <a:gs pos="25000">
                    <a:schemeClr val="accent4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74831AB-ED63-76B5-8CD4-E4D531B7AEA9}"/>
                  </a:ext>
                </a:extLst>
              </p:cNvPr>
              <p:cNvSpPr/>
              <p:nvPr/>
            </p:nvSpPr>
            <p:spPr>
              <a:xfrm>
                <a:off x="9641204" y="3632056"/>
                <a:ext cx="876758" cy="133991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793CEFA-0E48-94E6-8204-869CDB963A87}"/>
                  </a:ext>
                </a:extLst>
              </p:cNvPr>
              <p:cNvSpPr/>
              <p:nvPr/>
            </p:nvSpPr>
            <p:spPr>
              <a:xfrm>
                <a:off x="7724203" y="3248347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FF7F7F"/>
                  </a:gs>
                  <a:gs pos="75000">
                    <a:srgbClr val="7FBAEF"/>
                  </a:gs>
                  <a:gs pos="25000">
                    <a:srgbClr val="FFC07F"/>
                  </a:gs>
                  <a:gs pos="50000">
                    <a:srgbClr val="7FDDAA"/>
                  </a:gs>
                  <a:gs pos="100000">
                    <a:srgbClr val="A990DC"/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1E0A52D-0DFA-43C9-C943-A3BFE8ACC2F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If random circuit lower bounds are hard, then all ___________ are hard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FFCABE0-F5E8-77EE-375C-6BA611F275DF}"/>
                  </a:ext>
                </a:extLst>
              </p:cNvPr>
              <p:cNvSpPr/>
              <p:nvPr/>
            </p:nvSpPr>
            <p:spPr>
              <a:xfrm>
                <a:off x="133071" y="1879853"/>
                <a:ext cx="4450130" cy="1659855"/>
              </a:xfrm>
              <a:prstGeom prst="wedgeRoundRectCallout">
                <a:avLst>
                  <a:gd name="adj1" fmla="val 66851"/>
                  <a:gd name="adj2" fmla="val -2652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Lautemann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’83: Every length-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 is covered by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FFCABE0-F5E8-77EE-375C-6BA611F27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1" y="1879853"/>
                <a:ext cx="4450130" cy="1659855"/>
              </a:xfrm>
              <a:prstGeom prst="wedgeRoundRectCallout">
                <a:avLst>
                  <a:gd name="adj1" fmla="val 66851"/>
                  <a:gd name="adj2" fmla="val -265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F1307D62-AB93-44B5-7401-99A6ACBDF832}"/>
                  </a:ext>
                </a:extLst>
              </p:cNvPr>
              <p:cNvSpPr/>
              <p:nvPr/>
            </p:nvSpPr>
            <p:spPr>
              <a:xfrm>
                <a:off x="7403286" y="1883358"/>
                <a:ext cx="4380587" cy="1022773"/>
              </a:xfrm>
              <a:prstGeom prst="wedgeRoundRectCallout">
                <a:avLst>
                  <a:gd name="adj1" fmla="val -61364"/>
                  <a:gd name="adj2" fmla="val -1125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thinks that every truth table is easy relative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F1307D62-AB93-44B5-7401-99A6ACBDF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86" y="1883358"/>
                <a:ext cx="4380587" cy="1022773"/>
              </a:xfrm>
              <a:prstGeom prst="wedgeRoundRectCallout">
                <a:avLst>
                  <a:gd name="adj1" fmla="val -61364"/>
                  <a:gd name="adj2" fmla="val -1125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471647FA-96DB-314F-F9AD-C86CE1684E1F}"/>
              </a:ext>
            </a:extLst>
          </p:cNvPr>
          <p:cNvGrpSpPr/>
          <p:nvPr/>
        </p:nvGrpSpPr>
        <p:grpSpPr>
          <a:xfrm>
            <a:off x="4583201" y="4664389"/>
            <a:ext cx="3299460" cy="581741"/>
            <a:chOff x="4583201" y="4664389"/>
            <a:chExt cx="3299460" cy="58174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05F59D-1EE4-8476-D82E-D3017AFE2094}"/>
                </a:ext>
              </a:extLst>
            </p:cNvPr>
            <p:cNvSpPr/>
            <p:nvPr/>
          </p:nvSpPr>
          <p:spPr>
            <a:xfrm>
              <a:off x="4693691" y="4664389"/>
              <a:ext cx="3078480" cy="212409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4A7CB9B-7FAD-7BB2-8167-486C18F9A892}"/>
                    </a:ext>
                  </a:extLst>
                </p:cNvPr>
                <p:cNvSpPr txBox="1"/>
                <p:nvPr/>
              </p:nvSpPr>
              <p:spPr>
                <a:xfrm>
                  <a:off x="4583201" y="4876798"/>
                  <a:ext cx="32994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4A7CB9B-7FAD-7BB2-8167-486C18F9A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01" y="4876798"/>
                  <a:ext cx="329946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9DE650E-62B7-8866-F738-9AE6C3C45008}"/>
              </a:ext>
            </a:extLst>
          </p:cNvPr>
          <p:cNvGrpSpPr/>
          <p:nvPr/>
        </p:nvGrpSpPr>
        <p:grpSpPr>
          <a:xfrm>
            <a:off x="476250" y="4664388"/>
            <a:ext cx="3299460" cy="581744"/>
            <a:chOff x="476250" y="4664388"/>
            <a:chExt cx="3299460" cy="58174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B382BCE-D07F-1C03-03A3-4B1879C02CDA}"/>
                </a:ext>
              </a:extLst>
            </p:cNvPr>
            <p:cNvSpPr txBox="1"/>
            <p:nvPr/>
          </p:nvSpPr>
          <p:spPr>
            <a:xfrm>
              <a:off x="476250" y="4876800"/>
              <a:ext cx="3299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Arbitrary truth table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A9BACFB-60E1-9E50-40A0-7A525463A8CD}"/>
                </a:ext>
              </a:extLst>
            </p:cNvPr>
            <p:cNvSpPr/>
            <p:nvPr/>
          </p:nvSpPr>
          <p:spPr>
            <a:xfrm>
              <a:off x="586740" y="4664388"/>
              <a:ext cx="3078480" cy="21240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75000">
                  <a:srgbClr val="002060"/>
                </a:gs>
                <a:gs pos="25000">
                  <a:schemeClr val="accent4">
                    <a:lumMod val="7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D285D69-9D8E-9628-90D6-2ED2140C60E5}"/>
              </a:ext>
            </a:extLst>
          </p:cNvPr>
          <p:cNvGrpSpPr/>
          <p:nvPr/>
        </p:nvGrpSpPr>
        <p:grpSpPr>
          <a:xfrm>
            <a:off x="8690152" y="4664388"/>
            <a:ext cx="3299460" cy="858741"/>
            <a:chOff x="8690152" y="4664388"/>
            <a:chExt cx="3299460" cy="85874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F553828-13DE-AD34-7262-FB637B199C54}"/>
                </a:ext>
              </a:extLst>
            </p:cNvPr>
            <p:cNvSpPr/>
            <p:nvPr/>
          </p:nvSpPr>
          <p:spPr>
            <a:xfrm>
              <a:off x="8800642" y="4664388"/>
              <a:ext cx="3078480" cy="212409"/>
            </a:xfrm>
            <a:prstGeom prst="rect">
              <a:avLst/>
            </a:prstGeom>
            <a:gradFill>
              <a:gsLst>
                <a:gs pos="0">
                  <a:srgbClr val="FF7F7F"/>
                </a:gs>
                <a:gs pos="75000">
                  <a:srgbClr val="7FBAEF"/>
                </a:gs>
                <a:gs pos="25000">
                  <a:srgbClr val="FFC07F"/>
                </a:gs>
                <a:gs pos="50000">
                  <a:srgbClr val="7FDDAA"/>
                </a:gs>
                <a:gs pos="100000">
                  <a:srgbClr val="A990DC"/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7FC7FCD-560C-F0F5-61DD-A9978D48456D}"/>
                    </a:ext>
                  </a:extLst>
                </p:cNvPr>
                <p:cNvSpPr txBox="1"/>
                <p:nvPr/>
              </p:nvSpPr>
              <p:spPr>
                <a:xfrm>
                  <a:off x="8690152" y="4876798"/>
                  <a:ext cx="32994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Something in </a:t>
                  </a:r>
                  <a14:m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endParaRPr lang="en-GB" altLang="zh-CN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𝒫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thinks this is easy)</a:t>
                  </a: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7FC7FCD-560C-F0F5-61DD-A9978D484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152" y="4876798"/>
                  <a:ext cx="3299460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17CA37F-9650-BA70-4174-A0A4CBD54240}"/>
                  </a:ext>
                </a:extLst>
              </p:cNvPr>
              <p:cNvSpPr txBox="1"/>
              <p:nvPr/>
            </p:nvSpPr>
            <p:spPr>
              <a:xfrm>
                <a:off x="3901325" y="4447426"/>
                <a:ext cx="55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17CA37F-9650-BA70-4174-A0A4CBD5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325" y="4447426"/>
                <a:ext cx="55626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FB9FAB-16F6-1CCB-76DD-8FC0D438C0C2}"/>
                  </a:ext>
                </a:extLst>
              </p:cNvPr>
              <p:cNvSpPr txBox="1"/>
              <p:nvPr/>
            </p:nvSpPr>
            <p:spPr>
              <a:xfrm>
                <a:off x="8008276" y="4447425"/>
                <a:ext cx="55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FB9FAB-16F6-1CCB-76DD-8FC0D438C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276" y="4447425"/>
                <a:ext cx="55626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93AFCA3E-6972-1DEC-84B1-E69F5C6D9953}"/>
              </a:ext>
            </a:extLst>
          </p:cNvPr>
          <p:cNvSpPr txBox="1"/>
          <p:nvPr/>
        </p:nvSpPr>
        <p:spPr>
          <a:xfrm>
            <a:off x="5113982" y="898806"/>
            <a:ext cx="32080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relative to a random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1409F27-B961-DD25-EDB9-1F4D3E29C8BF}"/>
                  </a:ext>
                </a:extLst>
              </p:cNvPr>
              <p:cNvSpPr txBox="1"/>
              <p:nvPr/>
            </p:nvSpPr>
            <p:spPr>
              <a:xfrm>
                <a:off x="838200" y="5328252"/>
                <a:ext cx="7564800" cy="1261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random circuit lower bounds are hard, then all circuit lower bounds relative to a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hard!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1409F27-B961-DD25-EDB9-1F4D3E29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28252"/>
                <a:ext cx="7564800" cy="1261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B8B23A83-05E5-93FC-C1BC-FA9AFE26F44C}"/>
              </a:ext>
            </a:extLst>
          </p:cNvPr>
          <p:cNvGrpSpPr/>
          <p:nvPr/>
        </p:nvGrpSpPr>
        <p:grpSpPr>
          <a:xfrm>
            <a:off x="7352955" y="3098800"/>
            <a:ext cx="4678265" cy="1222771"/>
            <a:chOff x="7352956" y="3086388"/>
            <a:chExt cx="4678265" cy="1222771"/>
          </a:xfrm>
        </p:grpSpPr>
        <p:sp>
          <p:nvSpPr>
            <p:cNvPr id="36" name="对话气泡: 圆角矩形 35">
              <a:extLst>
                <a:ext uri="{FF2B5EF4-FFF2-40B4-BE49-F238E27FC236}">
                  <a16:creationId xmlns:a16="http://schemas.microsoft.com/office/drawing/2014/main" id="{1C4DB8BE-6AA9-02FE-4B45-07534B272688}"/>
                </a:ext>
              </a:extLst>
            </p:cNvPr>
            <p:cNvSpPr/>
            <p:nvPr/>
          </p:nvSpPr>
          <p:spPr>
            <a:xfrm>
              <a:off x="7352956" y="3086388"/>
              <a:ext cx="4678265" cy="1222771"/>
            </a:xfrm>
            <a:prstGeom prst="wedgeRoundRectCallout">
              <a:avLst>
                <a:gd name="adj1" fmla="val -64648"/>
                <a:gd name="adj2" fmla="val -5418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D27C97A-5311-8264-DED1-53B5A948BDE9}"/>
                </a:ext>
              </a:extLst>
            </p:cNvPr>
            <p:cNvGrpSpPr/>
            <p:nvPr/>
          </p:nvGrpSpPr>
          <p:grpSpPr>
            <a:xfrm>
              <a:off x="7498536" y="3108830"/>
              <a:ext cx="4475836" cy="1200329"/>
              <a:chOff x="7403286" y="3079000"/>
              <a:chExt cx="4475836" cy="1200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C8CDD991-86D5-5161-0FDB-51BD93357FA3}"/>
                      </a:ext>
                    </a:extLst>
                  </p:cNvPr>
                  <p:cNvSpPr txBox="1"/>
                  <p:nvPr/>
                </p:nvSpPr>
                <p:spPr>
                  <a:xfrm>
                    <a:off x="7403286" y="3079000"/>
                    <a:ext cx="4475836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If </a:t>
                    </a:r>
                    <a14:m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oMath>
                    </a14:m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can’t prove            is hard, then </a:t>
                    </a:r>
                    <a14:m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𝒫</m:t>
                        </m:r>
                      </m:oMath>
                    </a14:m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can’t prove            is hard relative to            as well.</a:t>
                    </a:r>
                  </a:p>
                </p:txBody>
              </p:sp>
            </mc:Choice>
            <mc:Fallback xmlns="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C8CDD991-86D5-5161-0FDB-51BD93357F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3286" y="3079000"/>
                    <a:ext cx="4475836" cy="120032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044" t="-3553" b="-1116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746D22D-1FBB-8A7A-2309-1139D6E2F683}"/>
                  </a:ext>
                </a:extLst>
              </p:cNvPr>
              <p:cNvSpPr/>
              <p:nvPr/>
            </p:nvSpPr>
            <p:spPr>
              <a:xfrm>
                <a:off x="10055236" y="3622127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75000">
                    <a:srgbClr val="002060"/>
                  </a:gs>
                  <a:gs pos="25000">
                    <a:schemeClr val="accent4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5332FBB-6146-3873-AFA9-11E7E3F4BAEE}"/>
                  </a:ext>
                </a:extLst>
              </p:cNvPr>
              <p:cNvSpPr/>
              <p:nvPr/>
            </p:nvSpPr>
            <p:spPr>
              <a:xfrm>
                <a:off x="9560115" y="3969188"/>
                <a:ext cx="876758" cy="133991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83F08B-65F6-BEA7-6BA9-81A25E46AA42}"/>
                  </a:ext>
                </a:extLst>
              </p:cNvPr>
              <p:cNvSpPr/>
              <p:nvPr/>
            </p:nvSpPr>
            <p:spPr>
              <a:xfrm>
                <a:off x="9631679" y="3252795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FF7F7F"/>
                  </a:gs>
                  <a:gs pos="75000">
                    <a:srgbClr val="7FBAEF"/>
                  </a:gs>
                  <a:gs pos="25000">
                    <a:srgbClr val="FFC07F"/>
                  </a:gs>
                  <a:gs pos="50000">
                    <a:srgbClr val="7FDDAA"/>
                  </a:gs>
                  <a:gs pos="100000">
                    <a:srgbClr val="A990DC"/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" name="矩形 4">
            <a:hlinkClick r:id="rId12" action="ppaction://hlinksldjump"/>
            <a:extLst>
              <a:ext uri="{FF2B5EF4-FFF2-40B4-BE49-F238E27FC236}">
                <a16:creationId xmlns:a16="http://schemas.microsoft.com/office/drawing/2014/main" id="{BC01179A-1D40-AB17-4EF6-E851DFEB7A99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矩形 5">
            <a:hlinkClick r:id="rId13" action="ppaction://hlinksldjump"/>
            <a:extLst>
              <a:ext uri="{FF2B5EF4-FFF2-40B4-BE49-F238E27FC236}">
                <a16:creationId xmlns:a16="http://schemas.microsoft.com/office/drawing/2014/main" id="{3DA5E7F4-553D-7EDD-790C-E00CA2C1A21B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4" action="ppaction://hlinksldjump"/>
            <a:extLst>
              <a:ext uri="{FF2B5EF4-FFF2-40B4-BE49-F238E27FC236}">
                <a16:creationId xmlns:a16="http://schemas.microsoft.com/office/drawing/2014/main" id="{A7DD400F-1544-C7A1-05D6-BDB3F7C172AA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5" action="ppaction://hlinksldjump"/>
            <a:extLst>
              <a:ext uri="{FF2B5EF4-FFF2-40B4-BE49-F238E27FC236}">
                <a16:creationId xmlns:a16="http://schemas.microsoft.com/office/drawing/2014/main" id="{5DC08F1E-4765-D12D-D60F-6408D205488F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6" action="ppaction://hlinksldjump"/>
            <a:extLst>
              <a:ext uri="{FF2B5EF4-FFF2-40B4-BE49-F238E27FC236}">
                <a16:creationId xmlns:a16="http://schemas.microsoft.com/office/drawing/2014/main" id="{5E9F48E3-D8ED-D98E-7EC0-9D53E17276A1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7" action="ppaction://hlinksldjump"/>
            <a:extLst>
              <a:ext uri="{FF2B5EF4-FFF2-40B4-BE49-F238E27FC236}">
                <a16:creationId xmlns:a16="http://schemas.microsoft.com/office/drawing/2014/main" id="{0E166AEC-6DA3-936E-D3CF-4DE6F80EC94D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8" action="ppaction://hlinksldjump"/>
            <a:extLst>
              <a:ext uri="{FF2B5EF4-FFF2-40B4-BE49-F238E27FC236}">
                <a16:creationId xmlns:a16="http://schemas.microsoft.com/office/drawing/2014/main" id="{45454B9F-1C73-5630-5268-EEFD4778046F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9" action="ppaction://hlinksldjump"/>
            <a:extLst>
              <a:ext uri="{FF2B5EF4-FFF2-40B4-BE49-F238E27FC236}">
                <a16:creationId xmlns:a16="http://schemas.microsoft.com/office/drawing/2014/main" id="{317D8206-367B-2BAE-A2B8-32FF857129B4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20" action="ppaction://hlinksldjump"/>
            <a:extLst>
              <a:ext uri="{FF2B5EF4-FFF2-40B4-BE49-F238E27FC236}">
                <a16:creationId xmlns:a16="http://schemas.microsoft.com/office/drawing/2014/main" id="{88196886-7BF3-F32B-34A2-38D81ECA2BF5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21" action="ppaction://hlinksldjump"/>
            <a:extLst>
              <a:ext uri="{FF2B5EF4-FFF2-40B4-BE49-F238E27FC236}">
                <a16:creationId xmlns:a16="http://schemas.microsoft.com/office/drawing/2014/main" id="{6C2C7B2A-B23E-C7B8-DE02-ACF37A3BE466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2" action="ppaction://hlinksldjump"/>
            <a:extLst>
              <a:ext uri="{FF2B5EF4-FFF2-40B4-BE49-F238E27FC236}">
                <a16:creationId xmlns:a16="http://schemas.microsoft.com/office/drawing/2014/main" id="{9DB62991-9B4E-C363-8845-08DC7820962C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3" action="ppaction://hlinksldjump"/>
            <a:extLst>
              <a:ext uri="{FF2B5EF4-FFF2-40B4-BE49-F238E27FC236}">
                <a16:creationId xmlns:a16="http://schemas.microsoft.com/office/drawing/2014/main" id="{C60D13A5-5F8B-FECA-8B55-74CFA9A8F7F9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4" action="ppaction://hlinksldjump"/>
            <a:extLst>
              <a:ext uri="{FF2B5EF4-FFF2-40B4-BE49-F238E27FC236}">
                <a16:creationId xmlns:a16="http://schemas.microsoft.com/office/drawing/2014/main" id="{BFF90175-7670-2B53-22A8-D29F5B62EE98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5" action="ppaction://hlinksldjump"/>
            <a:extLst>
              <a:ext uri="{FF2B5EF4-FFF2-40B4-BE49-F238E27FC236}">
                <a16:creationId xmlns:a16="http://schemas.microsoft.com/office/drawing/2014/main" id="{DDD14ACF-C5AC-390F-B4AF-91A4131C8BC5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6" action="ppaction://hlinksldjump"/>
            <a:extLst>
              <a:ext uri="{FF2B5EF4-FFF2-40B4-BE49-F238E27FC236}">
                <a16:creationId xmlns:a16="http://schemas.microsoft.com/office/drawing/2014/main" id="{88536BA4-969D-CBFE-65FF-BC753CDE9A86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7" action="ppaction://hlinksldjump"/>
            <a:extLst>
              <a:ext uri="{FF2B5EF4-FFF2-40B4-BE49-F238E27FC236}">
                <a16:creationId xmlns:a16="http://schemas.microsoft.com/office/drawing/2014/main" id="{0E752BE7-3C92-C90D-32B6-0F01F4D1402C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8" action="ppaction://hlinksldjump"/>
            <a:extLst>
              <a:ext uri="{FF2B5EF4-FFF2-40B4-BE49-F238E27FC236}">
                <a16:creationId xmlns:a16="http://schemas.microsoft.com/office/drawing/2014/main" id="{BB8D4B84-CF7E-13C4-8CF9-BEC4390A70C8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29" action="ppaction://hlinksldjump"/>
            <a:extLst>
              <a:ext uri="{FF2B5EF4-FFF2-40B4-BE49-F238E27FC236}">
                <a16:creationId xmlns:a16="http://schemas.microsoft.com/office/drawing/2014/main" id="{BB7296EF-596C-8E0C-D650-9A9BDFC46073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30" action="ppaction://hlinksldjump"/>
            <a:extLst>
              <a:ext uri="{FF2B5EF4-FFF2-40B4-BE49-F238E27FC236}">
                <a16:creationId xmlns:a16="http://schemas.microsoft.com/office/drawing/2014/main" id="{24385ED8-59BD-D2FF-AFF4-DFAD7EFA7A53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矩形 53">
            <a:hlinkClick r:id="rId31" action="ppaction://hlinksldjump"/>
            <a:extLst>
              <a:ext uri="{FF2B5EF4-FFF2-40B4-BE49-F238E27FC236}">
                <a16:creationId xmlns:a16="http://schemas.microsoft.com/office/drawing/2014/main" id="{06DB5760-DEAD-ACEB-9DB5-BB00DAD4F77F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矩形 54">
            <a:hlinkClick r:id="rId32" action="ppaction://hlinksldjump"/>
            <a:extLst>
              <a:ext uri="{FF2B5EF4-FFF2-40B4-BE49-F238E27FC236}">
                <a16:creationId xmlns:a16="http://schemas.microsoft.com/office/drawing/2014/main" id="{D52909E3-0C5A-44F6-15AB-81B8B975BD95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矩形 55">
            <a:hlinkClick r:id="rId33" action="ppaction://hlinksldjump"/>
            <a:extLst>
              <a:ext uri="{FF2B5EF4-FFF2-40B4-BE49-F238E27FC236}">
                <a16:creationId xmlns:a16="http://schemas.microsoft.com/office/drawing/2014/main" id="{C86E6566-45B9-4D98-EF27-6847A4EA8F06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矩形 56">
            <a:hlinkClick r:id="rId34" action="ppaction://hlinksldjump"/>
            <a:extLst>
              <a:ext uri="{FF2B5EF4-FFF2-40B4-BE49-F238E27FC236}">
                <a16:creationId xmlns:a16="http://schemas.microsoft.com/office/drawing/2014/main" id="{CF9E0764-F953-4DDE-EC7A-98FEF8742A57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2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295D-2787-175E-A188-B1D68543B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95058-49FB-472A-A3E2-EFA49D51F08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9442244-41A9-E6D6-BAAB-0F7CA7C69BD8}"/>
                  </a:ext>
                </a:extLst>
              </p:cNvPr>
              <p:cNvSpPr txBox="1"/>
              <p:nvPr/>
            </p:nvSpPr>
            <p:spPr>
              <a:xfrm>
                <a:off x="355601" y="2032946"/>
                <a:ext cx="6799943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lower bounds are hard to prove, then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w.h.p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over an oracle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lower bounds are hard to prove!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9442244-41A9-E6D6-BAAB-0F7CA7C6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" y="2032946"/>
                <a:ext cx="6799943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67E94C-4793-A343-D7C1-E45291793613}"/>
                  </a:ext>
                </a:extLst>
              </p:cNvPr>
              <p:cNvSpPr txBox="1"/>
              <p:nvPr/>
            </p:nvSpPr>
            <p:spPr>
              <a:xfrm>
                <a:off x="1947061" y="4340248"/>
                <a:ext cx="8297878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generator, then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𝐬𝐞𝐚𝐫𝐜𝐡𝐍𝐏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fails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some instance of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GB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altLang="zh-CN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altLang="zh-CN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67E94C-4793-A343-D7C1-E4529179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1" y="4340248"/>
                <a:ext cx="8297878" cy="200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41B9FCB9-2475-30EB-9597-71C1DD7B8753}"/>
                  </a:ext>
                </a:extLst>
              </p:cNvPr>
              <p:cNvSpPr/>
              <p:nvPr/>
            </p:nvSpPr>
            <p:spPr>
              <a:xfrm>
                <a:off x="7503885" y="2531790"/>
                <a:ext cx="4332514" cy="1346200"/>
              </a:xfrm>
              <a:prstGeom prst="wedgeRoundRectCallout">
                <a:avLst>
                  <a:gd name="adj1" fmla="val -69912"/>
                  <a:gd name="adj2" fmla="val 1506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prove “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hard”, guess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prove “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relative to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41B9FCB9-2475-30EB-9597-71C1DD7B8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85" y="2531790"/>
                <a:ext cx="4332514" cy="1346200"/>
              </a:xfrm>
              <a:prstGeom prst="wedgeRoundRectCallout">
                <a:avLst>
                  <a:gd name="adj1" fmla="val -69912"/>
                  <a:gd name="adj2" fmla="val 1506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510613C6-CAC0-BCBC-C400-D5E7F1B8A722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05CEE1BE-E3D2-A052-918D-4D98E16EF42D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932F36B1-8544-D6FE-05F7-2AD28046B642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47A99F59-ED2F-62A6-DD18-730FEC089271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9E2CFCAB-FEFD-C027-1ACB-B272A7B2BC56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1" action="ppaction://hlinksldjump"/>
            <a:extLst>
              <a:ext uri="{FF2B5EF4-FFF2-40B4-BE49-F238E27FC236}">
                <a16:creationId xmlns:a16="http://schemas.microsoft.com/office/drawing/2014/main" id="{C2C8C927-E9EC-99AD-1D52-8DB9783559FC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2" action="ppaction://hlinksldjump"/>
            <a:extLst>
              <a:ext uri="{FF2B5EF4-FFF2-40B4-BE49-F238E27FC236}">
                <a16:creationId xmlns:a16="http://schemas.microsoft.com/office/drawing/2014/main" id="{1B79997C-A0FC-F01B-85FA-A8DFD90AA3EC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3" action="ppaction://hlinksldjump"/>
            <a:extLst>
              <a:ext uri="{FF2B5EF4-FFF2-40B4-BE49-F238E27FC236}">
                <a16:creationId xmlns:a16="http://schemas.microsoft.com/office/drawing/2014/main" id="{52AB046A-FFA6-9D0D-4AE9-E3962634CDD3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4" action="ppaction://hlinksldjump"/>
            <a:extLst>
              <a:ext uri="{FF2B5EF4-FFF2-40B4-BE49-F238E27FC236}">
                <a16:creationId xmlns:a16="http://schemas.microsoft.com/office/drawing/2014/main" id="{096B8E9A-57A5-6504-1FE2-6A33E1545315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5" action="ppaction://hlinksldjump"/>
            <a:extLst>
              <a:ext uri="{FF2B5EF4-FFF2-40B4-BE49-F238E27FC236}">
                <a16:creationId xmlns:a16="http://schemas.microsoft.com/office/drawing/2014/main" id="{BFAEF65F-4762-44F3-4A66-A98511655E85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6" action="ppaction://hlinksldjump"/>
            <a:extLst>
              <a:ext uri="{FF2B5EF4-FFF2-40B4-BE49-F238E27FC236}">
                <a16:creationId xmlns:a16="http://schemas.microsoft.com/office/drawing/2014/main" id="{07B72C77-2BDC-246F-AE6C-D73471205A61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7" action="ppaction://hlinksldjump"/>
            <a:extLst>
              <a:ext uri="{FF2B5EF4-FFF2-40B4-BE49-F238E27FC236}">
                <a16:creationId xmlns:a16="http://schemas.microsoft.com/office/drawing/2014/main" id="{36F036D6-55A2-1154-6565-4124AB99C8DF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8" action="ppaction://hlinksldjump"/>
            <a:extLst>
              <a:ext uri="{FF2B5EF4-FFF2-40B4-BE49-F238E27FC236}">
                <a16:creationId xmlns:a16="http://schemas.microsoft.com/office/drawing/2014/main" id="{115BBBCC-CEE0-CEE0-AE0D-1DD5E99D6478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9" action="ppaction://hlinksldjump"/>
            <a:extLst>
              <a:ext uri="{FF2B5EF4-FFF2-40B4-BE49-F238E27FC236}">
                <a16:creationId xmlns:a16="http://schemas.microsoft.com/office/drawing/2014/main" id="{EC909E86-C2EA-8E74-F01F-26BAA3ED7000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0" action="ppaction://hlinksldjump"/>
            <a:extLst>
              <a:ext uri="{FF2B5EF4-FFF2-40B4-BE49-F238E27FC236}">
                <a16:creationId xmlns:a16="http://schemas.microsoft.com/office/drawing/2014/main" id="{D93C2E1E-FDB4-09AE-3BD1-3FB10578C0C2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1" action="ppaction://hlinksldjump"/>
            <a:extLst>
              <a:ext uri="{FF2B5EF4-FFF2-40B4-BE49-F238E27FC236}">
                <a16:creationId xmlns:a16="http://schemas.microsoft.com/office/drawing/2014/main" id="{BDA4B004-7B3E-C1D9-B942-6BF55A725C83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2" action="ppaction://hlinksldjump"/>
            <a:extLst>
              <a:ext uri="{FF2B5EF4-FFF2-40B4-BE49-F238E27FC236}">
                <a16:creationId xmlns:a16="http://schemas.microsoft.com/office/drawing/2014/main" id="{7BDF0170-71F1-1C44-2DE1-90D1C3813952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3" action="ppaction://hlinksldjump"/>
            <a:extLst>
              <a:ext uri="{FF2B5EF4-FFF2-40B4-BE49-F238E27FC236}">
                <a16:creationId xmlns:a16="http://schemas.microsoft.com/office/drawing/2014/main" id="{F526EAEA-19EE-4157-65AC-2A6CADF5C333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4" action="ppaction://hlinksldjump"/>
            <a:extLst>
              <a:ext uri="{FF2B5EF4-FFF2-40B4-BE49-F238E27FC236}">
                <a16:creationId xmlns:a16="http://schemas.microsoft.com/office/drawing/2014/main" id="{5A9039DD-C441-CA41-B8C0-3D34056BFF41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5" action="ppaction://hlinksldjump"/>
            <a:extLst>
              <a:ext uri="{FF2B5EF4-FFF2-40B4-BE49-F238E27FC236}">
                <a16:creationId xmlns:a16="http://schemas.microsoft.com/office/drawing/2014/main" id="{C5D43557-C69F-E3C2-3119-5D8DFD0A9D55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6" action="ppaction://hlinksldjump"/>
            <a:extLst>
              <a:ext uri="{FF2B5EF4-FFF2-40B4-BE49-F238E27FC236}">
                <a16:creationId xmlns:a16="http://schemas.microsoft.com/office/drawing/2014/main" id="{AA4BBFDF-BBFA-5808-F282-FE6ED9CBF05D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7" action="ppaction://hlinksldjump"/>
            <a:extLst>
              <a:ext uri="{FF2B5EF4-FFF2-40B4-BE49-F238E27FC236}">
                <a16:creationId xmlns:a16="http://schemas.microsoft.com/office/drawing/2014/main" id="{294514D4-995F-7234-C477-AF89D6EA9A9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8" action="ppaction://hlinksldjump"/>
            <a:extLst>
              <a:ext uri="{FF2B5EF4-FFF2-40B4-BE49-F238E27FC236}">
                <a16:creationId xmlns:a16="http://schemas.microsoft.com/office/drawing/2014/main" id="{F64F7B03-4DB7-5BC7-D806-7D7137766CF3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EDDE4-4FBE-25FA-0E37-DF03E04F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EABCC0B-31BD-BE94-8724-B93EEC57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162" y="161926"/>
            <a:ext cx="10287000" cy="66351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8027D6-5F36-7AA2-7685-2C897EFEDC05}"/>
              </a:ext>
            </a:extLst>
          </p:cNvPr>
          <p:cNvSpPr txBox="1"/>
          <p:nvPr/>
        </p:nvSpPr>
        <p:spPr>
          <a:xfrm>
            <a:off x="6377182" y="3984218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Super-bits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ABBB50-D265-4D24-6D67-114CE790F5CA}"/>
              </a:ext>
            </a:extLst>
          </p:cNvPr>
          <p:cNvSpPr txBox="1"/>
          <p:nvPr/>
        </p:nvSpPr>
        <p:spPr>
          <a:xfrm>
            <a:off x="5877313" y="5231528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Demi-bits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EE2859A-A920-C277-A08E-D99CE7B6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5350" y="4793740"/>
            <a:ext cx="1371600" cy="2057400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24A4F18-68A2-B44B-05B1-C6D042E6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50340A-056E-8E8A-6946-B05DC109C9D4}"/>
              </a:ext>
            </a:extLst>
          </p:cNvPr>
          <p:cNvSpPr txBox="1"/>
          <p:nvPr/>
        </p:nvSpPr>
        <p:spPr>
          <a:xfrm>
            <a:off x="1992993" y="21295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Unprovability of circuit lower bounds?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44347BE-E3F5-A515-F10F-6E6623248D0C}"/>
                  </a:ext>
                </a:extLst>
              </p:cNvPr>
              <p:cNvSpPr txBox="1"/>
              <p:nvPr/>
            </p:nvSpPr>
            <p:spPr>
              <a:xfrm>
                <a:off x="5438969" y="5814229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Hardness of </a:t>
                </a:r>
                <a14:m>
                  <m:oMath xmlns:m="http://schemas.openxmlformats.org/officeDocument/2006/math">
                    <m:r>
                      <a:rPr lang="en-GB" altLang="zh-CN" sz="2000" b="1" i="0" smtClean="0">
                        <a:ln w="12700">
                          <a:solidFill>
                            <a:schemeClr val="accent5"/>
                          </a:solidFill>
                          <a:prstDash val="solid"/>
                        </a:ln>
                        <a:pattFill prst="ltDnDiag">
                          <a:fgClr>
                            <a:schemeClr val="accent5">
                              <a:lumMod val="60000"/>
                              <a:lumOff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  <a:latin typeface="Cambria Math" panose="02040503050406030204" pitchFamily="18" charset="0"/>
                      </a:rPr>
                      <m:t>𝐀𝐕𝐎𝐈𝐃</m:t>
                    </m:r>
                  </m:oMath>
                </a14:m>
                <a:endParaRPr lang="en-GB" sz="2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44347BE-E3F5-A515-F10F-6E662324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69" y="5814229"/>
                <a:ext cx="2590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9E1230F-4011-4588-9EA0-13DFC586179B}"/>
              </a:ext>
            </a:extLst>
          </p:cNvPr>
          <p:cNvSpPr txBox="1"/>
          <p:nvPr/>
        </p:nvSpPr>
        <p:spPr>
          <a:xfrm>
            <a:off x="1161856" y="3276332"/>
            <a:ext cx="2633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Metamathematical difficulties of complexity theory?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F9FD45-1150-9345-7B10-576FEFA50F1F}"/>
              </a:ext>
            </a:extLst>
          </p:cNvPr>
          <p:cNvSpPr/>
          <p:nvPr/>
        </p:nvSpPr>
        <p:spPr>
          <a:xfrm>
            <a:off x="529878" y="5169973"/>
            <a:ext cx="3475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1416DA-752F-EB99-5D5A-A36614EE2915}"/>
              </a:ext>
            </a:extLst>
          </p:cNvPr>
          <p:cNvSpPr txBox="1"/>
          <p:nvPr/>
        </p:nvSpPr>
        <p:spPr>
          <a:xfrm>
            <a:off x="0" y="6512586"/>
            <a:ext cx="3383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 to GPT for images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hlinkClick r:id="rId5" action="ppaction://hlinksldjump"/>
            <a:extLst>
              <a:ext uri="{FF2B5EF4-FFF2-40B4-BE49-F238E27FC236}">
                <a16:creationId xmlns:a16="http://schemas.microsoft.com/office/drawing/2014/main" id="{517D132D-0A84-AC49-3523-E53D6E6CA124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矩形 16">
            <a:hlinkClick r:id="rId6" action="ppaction://hlinksldjump"/>
            <a:extLst>
              <a:ext uri="{FF2B5EF4-FFF2-40B4-BE49-F238E27FC236}">
                <a16:creationId xmlns:a16="http://schemas.microsoft.com/office/drawing/2014/main" id="{D17A47C7-7300-21CF-451E-3802187828A7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7" action="ppaction://hlinksldjump"/>
            <a:extLst>
              <a:ext uri="{FF2B5EF4-FFF2-40B4-BE49-F238E27FC236}">
                <a16:creationId xmlns:a16="http://schemas.microsoft.com/office/drawing/2014/main" id="{E1C9F197-EDFB-BE73-15C2-E352D0AB9E9C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8" action="ppaction://hlinksldjump"/>
            <a:extLst>
              <a:ext uri="{FF2B5EF4-FFF2-40B4-BE49-F238E27FC236}">
                <a16:creationId xmlns:a16="http://schemas.microsoft.com/office/drawing/2014/main" id="{F9F611EF-9B5C-94FC-0156-840CA00CEF32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9" action="ppaction://hlinksldjump"/>
            <a:extLst>
              <a:ext uri="{FF2B5EF4-FFF2-40B4-BE49-F238E27FC236}">
                <a16:creationId xmlns:a16="http://schemas.microsoft.com/office/drawing/2014/main" id="{8E25E92B-D99C-1A86-384C-DA6497FF27A3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0" action="ppaction://hlinksldjump"/>
            <a:extLst>
              <a:ext uri="{FF2B5EF4-FFF2-40B4-BE49-F238E27FC236}">
                <a16:creationId xmlns:a16="http://schemas.microsoft.com/office/drawing/2014/main" id="{B36F2799-F4CA-966E-10D6-A5645C3B0581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1" action="ppaction://hlinksldjump"/>
            <a:extLst>
              <a:ext uri="{FF2B5EF4-FFF2-40B4-BE49-F238E27FC236}">
                <a16:creationId xmlns:a16="http://schemas.microsoft.com/office/drawing/2014/main" id="{4E0405DA-5C27-3D99-7797-916C4D56E232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12" action="ppaction://hlinksldjump"/>
            <a:extLst>
              <a:ext uri="{FF2B5EF4-FFF2-40B4-BE49-F238E27FC236}">
                <a16:creationId xmlns:a16="http://schemas.microsoft.com/office/drawing/2014/main" id="{1C487FC0-29F2-75CF-3EC1-08291AC74E84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13" action="ppaction://hlinksldjump"/>
            <a:extLst>
              <a:ext uri="{FF2B5EF4-FFF2-40B4-BE49-F238E27FC236}">
                <a16:creationId xmlns:a16="http://schemas.microsoft.com/office/drawing/2014/main" id="{F1D10B7C-1B9B-E241-0CF1-3A3B3493CF6A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4" action="ppaction://hlinksldjump"/>
            <a:extLst>
              <a:ext uri="{FF2B5EF4-FFF2-40B4-BE49-F238E27FC236}">
                <a16:creationId xmlns:a16="http://schemas.microsoft.com/office/drawing/2014/main" id="{4A92ACA3-C00F-2116-5175-BA65A0956198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5" action="ppaction://hlinksldjump"/>
            <a:extLst>
              <a:ext uri="{FF2B5EF4-FFF2-40B4-BE49-F238E27FC236}">
                <a16:creationId xmlns:a16="http://schemas.microsoft.com/office/drawing/2014/main" id="{8D21168D-77C5-2825-7165-5D565AD9E8D7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6" action="ppaction://hlinksldjump"/>
            <a:extLst>
              <a:ext uri="{FF2B5EF4-FFF2-40B4-BE49-F238E27FC236}">
                <a16:creationId xmlns:a16="http://schemas.microsoft.com/office/drawing/2014/main" id="{5E13DD81-E77F-0698-FCA7-5A47C76A934C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7" action="ppaction://hlinksldjump"/>
            <a:extLst>
              <a:ext uri="{FF2B5EF4-FFF2-40B4-BE49-F238E27FC236}">
                <a16:creationId xmlns:a16="http://schemas.microsoft.com/office/drawing/2014/main" id="{F8CD024A-8B7A-CBDA-F91D-C879D33ECE1E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8" action="ppaction://hlinksldjump"/>
            <a:extLst>
              <a:ext uri="{FF2B5EF4-FFF2-40B4-BE49-F238E27FC236}">
                <a16:creationId xmlns:a16="http://schemas.microsoft.com/office/drawing/2014/main" id="{F981F5EF-CD36-E17B-CB38-7C0B921F975F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19" action="ppaction://hlinksldjump"/>
            <a:extLst>
              <a:ext uri="{FF2B5EF4-FFF2-40B4-BE49-F238E27FC236}">
                <a16:creationId xmlns:a16="http://schemas.microsoft.com/office/drawing/2014/main" id="{80DFD278-D4C1-8EDE-4AB4-1708F745C3B2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0" action="ppaction://hlinksldjump"/>
            <a:extLst>
              <a:ext uri="{FF2B5EF4-FFF2-40B4-BE49-F238E27FC236}">
                <a16:creationId xmlns:a16="http://schemas.microsoft.com/office/drawing/2014/main" id="{F5E30987-B59B-602A-39BF-5C21DE5C9735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1" action="ppaction://hlinksldjump"/>
            <a:extLst>
              <a:ext uri="{FF2B5EF4-FFF2-40B4-BE49-F238E27FC236}">
                <a16:creationId xmlns:a16="http://schemas.microsoft.com/office/drawing/2014/main" id="{29E4BAF0-EB2F-BE88-F128-5AD528D9E4CC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2" action="ppaction://hlinksldjump"/>
            <a:extLst>
              <a:ext uri="{FF2B5EF4-FFF2-40B4-BE49-F238E27FC236}">
                <a16:creationId xmlns:a16="http://schemas.microsoft.com/office/drawing/2014/main" id="{15390F22-0B70-E102-FE73-0FCEBCD77DC5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3" action="ppaction://hlinksldjump"/>
            <a:extLst>
              <a:ext uri="{FF2B5EF4-FFF2-40B4-BE49-F238E27FC236}">
                <a16:creationId xmlns:a16="http://schemas.microsoft.com/office/drawing/2014/main" id="{944E85DC-6D0B-CA74-86FC-1824FEB3C90A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4" action="ppaction://hlinksldjump"/>
            <a:extLst>
              <a:ext uri="{FF2B5EF4-FFF2-40B4-BE49-F238E27FC236}">
                <a16:creationId xmlns:a16="http://schemas.microsoft.com/office/drawing/2014/main" id="{3CDFC7BB-0548-33C7-C13B-2A4E81B0B140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5" action="ppaction://hlinksldjump"/>
            <a:extLst>
              <a:ext uri="{FF2B5EF4-FFF2-40B4-BE49-F238E27FC236}">
                <a16:creationId xmlns:a16="http://schemas.microsoft.com/office/drawing/2014/main" id="{0A7F274E-6A12-87A6-2477-B298A891552F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6" action="ppaction://hlinksldjump"/>
            <a:extLst>
              <a:ext uri="{FF2B5EF4-FFF2-40B4-BE49-F238E27FC236}">
                <a16:creationId xmlns:a16="http://schemas.microsoft.com/office/drawing/2014/main" id="{5C0BBEFE-7E5A-ADBB-DF45-B00942F2B417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7" action="ppaction://hlinksldjump"/>
            <a:extLst>
              <a:ext uri="{FF2B5EF4-FFF2-40B4-BE49-F238E27FC236}">
                <a16:creationId xmlns:a16="http://schemas.microsoft.com/office/drawing/2014/main" id="{6942EBF0-0524-D281-C59F-6B605E9EA89E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F3807CB-458C-5EEE-C1A3-EB5CFB34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162" y="161926"/>
            <a:ext cx="10287000" cy="66351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D5DF82-9ECF-7B7A-3AE1-E202D69747DC}"/>
              </a:ext>
            </a:extLst>
          </p:cNvPr>
          <p:cNvSpPr txBox="1"/>
          <p:nvPr/>
        </p:nvSpPr>
        <p:spPr>
          <a:xfrm>
            <a:off x="9096375" y="4705024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One-way Functions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72AB8E-4004-4307-952A-70B34B2E7FF4}"/>
              </a:ext>
            </a:extLst>
          </p:cNvPr>
          <p:cNvSpPr txBox="1"/>
          <p:nvPr/>
        </p:nvSpPr>
        <p:spPr>
          <a:xfrm>
            <a:off x="5981700" y="4419214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Key exchange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832C14-F9CF-1D78-525D-937B787E65B2}"/>
              </a:ext>
            </a:extLst>
          </p:cNvPr>
          <p:cNvSpPr txBox="1"/>
          <p:nvPr/>
        </p:nvSpPr>
        <p:spPr>
          <a:xfrm>
            <a:off x="5667374" y="5507461"/>
            <a:ext cx="277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Public-key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B5F7866-8D97-E8FB-3AD4-7D7F2E03EA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5350" y="4793740"/>
            <a:ext cx="1371600" cy="20574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58C68AC-4551-27EC-3332-FA76357D6131}"/>
              </a:ext>
            </a:extLst>
          </p:cNvPr>
          <p:cNvSpPr txBox="1"/>
          <p:nvPr/>
        </p:nvSpPr>
        <p:spPr>
          <a:xfrm>
            <a:off x="9629774" y="5947742"/>
            <a:ext cx="238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Diffie-Hellman ‘76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Rivest-Shamir-Adleman ‘77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4A6A0DB0-8218-7266-4A90-EA26D65FD27F}"/>
              </a:ext>
            </a:extLst>
          </p:cNvPr>
          <p:cNvSpPr/>
          <p:nvPr/>
        </p:nvSpPr>
        <p:spPr>
          <a:xfrm>
            <a:off x="6496050" y="1276350"/>
            <a:ext cx="4610100" cy="1095376"/>
          </a:xfrm>
          <a:prstGeom prst="wedgeRoundRectCallout">
            <a:avLst>
              <a:gd name="adj1" fmla="val 7240"/>
              <a:gd name="adj2" fmla="val 27871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Yes, there is “cryptography” against time-bounded adversaries!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(Plausibly?)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they can do more than we think…</a:t>
            </a:r>
          </a:p>
        </p:txBody>
      </p:sp>
    </p:spTree>
    <p:extLst>
      <p:ext uri="{BB962C8B-B14F-4D97-AF65-F5344CB8AC3E}">
        <p14:creationId xmlns:p14="http://schemas.microsoft.com/office/powerpoint/2010/main" val="137022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A065F6D-229B-F73C-4F4E-83282F75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6BB338A-E28F-128C-2C6A-41BE3843B14A}"/>
              </a:ext>
            </a:extLst>
          </p:cNvPr>
          <p:cNvSpPr txBox="1"/>
          <p:nvPr/>
        </p:nvSpPr>
        <p:spPr>
          <a:xfrm>
            <a:off x="9096375" y="4705024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One-way Functions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3443EB-5D9D-1702-D4F0-35396C324FF9}"/>
              </a:ext>
            </a:extLst>
          </p:cNvPr>
          <p:cNvSpPr txBox="1"/>
          <p:nvPr/>
        </p:nvSpPr>
        <p:spPr>
          <a:xfrm>
            <a:off x="5981700" y="4419214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Key exchange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5C3749-8A30-E569-76BE-1B060AB61E6F}"/>
              </a:ext>
            </a:extLst>
          </p:cNvPr>
          <p:cNvSpPr txBox="1"/>
          <p:nvPr/>
        </p:nvSpPr>
        <p:spPr>
          <a:xfrm>
            <a:off x="5667374" y="5507461"/>
            <a:ext cx="277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Public-key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4E849C-5DF7-F19A-E36C-6975676608A9}"/>
              </a:ext>
            </a:extLst>
          </p:cNvPr>
          <p:cNvSpPr txBox="1"/>
          <p:nvPr/>
        </p:nvSpPr>
        <p:spPr>
          <a:xfrm>
            <a:off x="8315325" y="2862558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Collision-resistant hash functions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4188D9-2F93-D4E4-D9A2-4C9BE6409085}"/>
              </a:ext>
            </a:extLst>
          </p:cNvPr>
          <p:cNvSpPr txBox="1"/>
          <p:nvPr/>
        </p:nvSpPr>
        <p:spPr>
          <a:xfrm>
            <a:off x="1807965" y="41114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Fully homomorphic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B51064-5F72-2380-5FA0-255D021AF83D}"/>
              </a:ext>
            </a:extLst>
          </p:cNvPr>
          <p:cNvSpPr txBox="1"/>
          <p:nvPr/>
        </p:nvSpPr>
        <p:spPr>
          <a:xfrm>
            <a:off x="4752975" y="43478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Indistinguishability obfuscation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D753B5-9D6A-14AE-6CF1-A614890B4126}"/>
              </a:ext>
            </a:extLst>
          </p:cNvPr>
          <p:cNvSpPr txBox="1"/>
          <p:nvPr/>
        </p:nvSpPr>
        <p:spPr>
          <a:xfrm>
            <a:off x="4443411" y="1263945"/>
            <a:ext cx="24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Witness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75AF0C-74F2-29ED-7CA8-0B708E5AB3E9}"/>
              </a:ext>
            </a:extLst>
          </p:cNvPr>
          <p:cNvSpPr txBox="1"/>
          <p:nvPr/>
        </p:nvSpPr>
        <p:spPr>
          <a:xfrm>
            <a:off x="6852046" y="3866294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Zero knowledge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E1FD22-80FC-0AEC-70C0-7AD45446A525}"/>
              </a:ext>
            </a:extLst>
          </p:cNvPr>
          <p:cNvSpPr txBox="1"/>
          <p:nvPr/>
        </p:nvSpPr>
        <p:spPr>
          <a:xfrm>
            <a:off x="7086597" y="2194206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NIZK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99E6A9-8E50-8F88-C98C-9035CAD8E9EF}"/>
              </a:ext>
            </a:extLst>
          </p:cNvPr>
          <p:cNvSpPr txBox="1"/>
          <p:nvPr/>
        </p:nvSpPr>
        <p:spPr>
          <a:xfrm>
            <a:off x="8998146" y="3893703"/>
            <a:ext cx="131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PRGs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FA035E-2DAC-9771-A979-98D50CB8ACDE}"/>
              </a:ext>
            </a:extLst>
          </p:cNvPr>
          <p:cNvSpPr txBox="1"/>
          <p:nvPr/>
        </p:nvSpPr>
        <p:spPr>
          <a:xfrm>
            <a:off x="4270770" y="3570444"/>
            <a:ext cx="24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Oblivious Transfer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86272A-00B7-E0DC-8B18-65E7638A0F0E}"/>
              </a:ext>
            </a:extLst>
          </p:cNvPr>
          <p:cNvSpPr txBox="1"/>
          <p:nvPr/>
        </p:nvSpPr>
        <p:spPr>
          <a:xfrm>
            <a:off x="3529012" y="5017230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Private information retrieval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A5E7B2-2D0F-6A35-69BE-C4867036E48F}"/>
              </a:ext>
            </a:extLst>
          </p:cNvPr>
          <p:cNvSpPr txBox="1"/>
          <p:nvPr/>
        </p:nvSpPr>
        <p:spPr>
          <a:xfrm>
            <a:off x="2297311" y="2721114"/>
            <a:ext cx="224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Attribute-Based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F1A7B6A-4CE6-F7B1-9675-7FBEA17994BD}"/>
              </a:ext>
            </a:extLst>
          </p:cNvPr>
          <p:cNvSpPr txBox="1"/>
          <p:nvPr/>
        </p:nvSpPr>
        <p:spPr>
          <a:xfrm>
            <a:off x="2166937" y="1792475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Pairings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C6A7944-641D-3D2B-048C-9D74EA8A252E}"/>
              </a:ext>
            </a:extLst>
          </p:cNvPr>
          <p:cNvSpPr txBox="1"/>
          <p:nvPr/>
        </p:nvSpPr>
        <p:spPr>
          <a:xfrm>
            <a:off x="2028825" y="459536"/>
            <a:ext cx="1500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Multilinear maps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1E8669D-6B49-860A-2C70-5CBCF9242177}"/>
              </a:ext>
            </a:extLst>
          </p:cNvPr>
          <p:cNvSpPr txBox="1"/>
          <p:nvPr/>
        </p:nvSpPr>
        <p:spPr>
          <a:xfrm>
            <a:off x="6412701" y="2803387"/>
            <a:ext cx="199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Commitment Schemes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D159D2-A116-2B17-FD97-DD2FCF7BF4F3}"/>
              </a:ext>
            </a:extLst>
          </p:cNvPr>
          <p:cNvSpPr txBox="1"/>
          <p:nvPr/>
        </p:nvSpPr>
        <p:spPr>
          <a:xfrm>
            <a:off x="7174704" y="794613"/>
            <a:ext cx="188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Functional encryption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EA92850-03AE-F07B-7392-9783A7072F7C}"/>
              </a:ext>
            </a:extLst>
          </p:cNvPr>
          <p:cNvSpPr txBox="1"/>
          <p:nvPr/>
        </p:nvSpPr>
        <p:spPr>
          <a:xfrm>
            <a:off x="9386886" y="459536"/>
            <a:ext cx="97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…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684F43-F814-B746-1613-6AED9DF8C78D}"/>
              </a:ext>
            </a:extLst>
          </p:cNvPr>
          <p:cNvSpPr txBox="1"/>
          <p:nvPr/>
        </p:nvSpPr>
        <p:spPr>
          <a:xfrm>
            <a:off x="5057764" y="2504379"/>
            <a:ext cx="135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SNARGs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264DF02-1A57-83D1-7968-34AB3127FA01}"/>
              </a:ext>
            </a:extLst>
          </p:cNvPr>
          <p:cNvSpPr txBox="1"/>
          <p:nvPr/>
        </p:nvSpPr>
        <p:spPr>
          <a:xfrm>
            <a:off x="8315325" y="1733620"/>
            <a:ext cx="280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Correlation intractable hash functions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02865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E0D1A-1239-6592-2F47-5A1AA111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3B3EC6A-4607-1583-9A23-DF55AE103371}"/>
              </a:ext>
            </a:extLst>
          </p:cNvPr>
          <p:cNvGrpSpPr/>
          <p:nvPr/>
        </p:nvGrpSpPr>
        <p:grpSpPr>
          <a:xfrm>
            <a:off x="7419975" y="3238500"/>
            <a:ext cx="4564663" cy="1175103"/>
            <a:chOff x="7702809" y="3406797"/>
            <a:chExt cx="4147285" cy="1014073"/>
          </a:xfrm>
        </p:grpSpPr>
        <p:sp>
          <p:nvSpPr>
            <p:cNvPr id="2" name="思想气泡: 云 1">
              <a:extLst>
                <a:ext uri="{FF2B5EF4-FFF2-40B4-BE49-F238E27FC236}">
                  <a16:creationId xmlns:a16="http://schemas.microsoft.com/office/drawing/2014/main" id="{E214C7BE-E226-A605-086A-B9E823C2746E}"/>
                </a:ext>
              </a:extLst>
            </p:cNvPr>
            <p:cNvSpPr/>
            <p:nvPr/>
          </p:nvSpPr>
          <p:spPr>
            <a:xfrm rot="255182">
              <a:off x="7702809" y="3406797"/>
              <a:ext cx="4113358" cy="1014073"/>
            </a:xfrm>
            <a:prstGeom prst="cloudCallout">
              <a:avLst>
                <a:gd name="adj1" fmla="val -45029"/>
                <a:gd name="adj2" fmla="val 8989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97E7AAF-849F-B13C-E0E3-8BAAC89EB729}"/>
                </a:ext>
              </a:extLst>
            </p:cNvPr>
            <p:cNvSpPr txBox="1"/>
            <p:nvPr/>
          </p:nvSpPr>
          <p:spPr>
            <a:xfrm>
              <a:off x="8081922" y="3617791"/>
              <a:ext cx="3768172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Can we build “cryptography” against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nondeterministic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adversaries?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BD137BE-2C92-2607-5FBF-1516612B4397}"/>
              </a:ext>
            </a:extLst>
          </p:cNvPr>
          <p:cNvGrpSpPr/>
          <p:nvPr/>
        </p:nvGrpSpPr>
        <p:grpSpPr>
          <a:xfrm>
            <a:off x="4019550" y="3638550"/>
            <a:ext cx="2552700" cy="933451"/>
            <a:chOff x="4019550" y="3638550"/>
            <a:chExt cx="2552700" cy="933451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927C32DC-AF7A-7AD6-D6EA-2ACC17FB86EC}"/>
                </a:ext>
              </a:extLst>
            </p:cNvPr>
            <p:cNvSpPr/>
            <p:nvPr/>
          </p:nvSpPr>
          <p:spPr>
            <a:xfrm>
              <a:off x="4019550" y="3638550"/>
              <a:ext cx="2552700" cy="933451"/>
            </a:xfrm>
            <a:prstGeom prst="cloudCallout">
              <a:avLst>
                <a:gd name="adj1" fmla="val 44839"/>
                <a:gd name="adj2" fmla="val 7780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919B618-F8BC-55CD-1186-819257653B6A}"/>
                </a:ext>
              </a:extLst>
            </p:cNvPr>
            <p:cNvSpPr txBox="1"/>
            <p:nvPr/>
          </p:nvSpPr>
          <p:spPr>
            <a:xfrm>
              <a:off x="4311762" y="3786871"/>
              <a:ext cx="213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What can such “cryptography”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67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CCF53-3734-2DD1-355B-2B9C953C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3251A4A-2558-952B-7A86-5C755952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162" y="161926"/>
            <a:ext cx="10287000" cy="66351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C314D35-A4E7-276B-8E45-3EC7B54EFCFE}"/>
              </a:ext>
            </a:extLst>
          </p:cNvPr>
          <p:cNvSpPr txBox="1"/>
          <p:nvPr/>
        </p:nvSpPr>
        <p:spPr>
          <a:xfrm>
            <a:off x="6377182" y="3984218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Super-bits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65ED44-5E2F-1FB0-0E76-CFD617D4C392}"/>
              </a:ext>
            </a:extLst>
          </p:cNvPr>
          <p:cNvSpPr txBox="1"/>
          <p:nvPr/>
        </p:nvSpPr>
        <p:spPr>
          <a:xfrm>
            <a:off x="5877313" y="5231528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Demi-bits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E066CC3-C6B9-B84A-8E24-790B16BE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5350" y="4793740"/>
            <a:ext cx="1371600" cy="20574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77B95CD-8A02-795F-D100-9B88DEFC4E6D}"/>
              </a:ext>
            </a:extLst>
          </p:cNvPr>
          <p:cNvSpPr txBox="1"/>
          <p:nvPr/>
        </p:nvSpPr>
        <p:spPr>
          <a:xfrm>
            <a:off x="9629774" y="5947742"/>
            <a:ext cx="238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Rudich’97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EA214811-AE3F-10B3-756F-CC9C7BFB0786}"/>
              </a:ext>
            </a:extLst>
          </p:cNvPr>
          <p:cNvSpPr/>
          <p:nvPr/>
        </p:nvSpPr>
        <p:spPr>
          <a:xfrm>
            <a:off x="6667500" y="1047750"/>
            <a:ext cx="4438651" cy="1323976"/>
          </a:xfrm>
          <a:prstGeom prst="wedgeRoundRectCallout">
            <a:avLst>
              <a:gd name="adj1" fmla="val 9540"/>
              <a:gd name="adj2" fmla="val 27569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Yes, there is “cryptography” against nondeterministic adversaries! (plausibly????????)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can these “cryptography” do?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C82D9B-97AF-CF3D-2753-323B9DDE048B}"/>
              </a:ext>
            </a:extLst>
          </p:cNvPr>
          <p:cNvSpPr txBox="1"/>
          <p:nvPr/>
        </p:nvSpPr>
        <p:spPr>
          <a:xfrm>
            <a:off x="4305300" y="5231528"/>
            <a:ext cx="131445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9264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0D56-305B-EC2B-1D18-59F22ED1B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BAFAE-92FE-A6F8-6BE6-7CD8EA80128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Spoiler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6B8A1C-B0FC-99DB-5A90-80C9EA6F4AFD}"/>
              </a:ext>
            </a:extLst>
          </p:cNvPr>
          <p:cNvSpPr txBox="1"/>
          <p:nvPr/>
        </p:nvSpPr>
        <p:spPr>
          <a:xfrm>
            <a:off x="718457" y="2162630"/>
            <a:ext cx="810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proved some interesting phenomenon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0BC0F7-DDFD-868D-3175-AA4E84A859CA}"/>
              </a:ext>
            </a:extLst>
          </p:cNvPr>
          <p:cNvSpPr txBox="1"/>
          <p:nvPr/>
        </p:nvSpPr>
        <p:spPr>
          <a:xfrm>
            <a:off x="1625600" y="2868620"/>
            <a:ext cx="96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that seems unique in the world of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“cryptography against nondeterministic adversaries”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29CE89-E3D5-0AD4-DA88-FB240A298C58}"/>
              </a:ext>
            </a:extLst>
          </p:cNvPr>
          <p:cNvSpPr txBox="1"/>
          <p:nvPr/>
        </p:nvSpPr>
        <p:spPr>
          <a:xfrm>
            <a:off x="2213428" y="4067053"/>
            <a:ext cx="810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with a very simple proof!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(featured in this talk)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0E6991-8566-675C-BE65-D8AC905DD733}"/>
              </a:ext>
            </a:extLst>
          </p:cNvPr>
          <p:cNvSpPr txBox="1"/>
          <p:nvPr/>
        </p:nvSpPr>
        <p:spPr>
          <a:xfrm>
            <a:off x="2912324" y="4853153"/>
            <a:ext cx="8106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…only to discover that Rahul Ilango independently found an even simpler proof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(also featured in this talk)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hlinkClick r:id="rId3" action="ppaction://hlinksldjump"/>
            <a:extLst>
              <a:ext uri="{FF2B5EF4-FFF2-40B4-BE49-F238E27FC236}">
                <a16:creationId xmlns:a16="http://schemas.microsoft.com/office/drawing/2014/main" id="{A70B6D8F-7C50-A131-32C6-C301290E1A18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矩形 13">
            <a:hlinkClick r:id="rId4" action="ppaction://hlinksldjump"/>
            <a:extLst>
              <a:ext uri="{FF2B5EF4-FFF2-40B4-BE49-F238E27FC236}">
                <a16:creationId xmlns:a16="http://schemas.microsoft.com/office/drawing/2014/main" id="{E76F7993-E5DA-31FA-1281-B3C0C50E34FA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5" action="ppaction://hlinksldjump"/>
            <a:extLst>
              <a:ext uri="{FF2B5EF4-FFF2-40B4-BE49-F238E27FC236}">
                <a16:creationId xmlns:a16="http://schemas.microsoft.com/office/drawing/2014/main" id="{F723180D-28C1-64DA-E282-97742CD65F27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6" action="ppaction://hlinksldjump"/>
            <a:extLst>
              <a:ext uri="{FF2B5EF4-FFF2-40B4-BE49-F238E27FC236}">
                <a16:creationId xmlns:a16="http://schemas.microsoft.com/office/drawing/2014/main" id="{642A318A-ABDF-3531-7317-2A19F8CAB132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E8DC170C-E4E6-29E3-04C1-BFC303DC9FBD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8" action="ppaction://hlinksldjump"/>
            <a:extLst>
              <a:ext uri="{FF2B5EF4-FFF2-40B4-BE49-F238E27FC236}">
                <a16:creationId xmlns:a16="http://schemas.microsoft.com/office/drawing/2014/main" id="{8FA130AF-F6C4-C478-C52F-9459F1B74204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9" action="ppaction://hlinksldjump"/>
            <a:extLst>
              <a:ext uri="{FF2B5EF4-FFF2-40B4-BE49-F238E27FC236}">
                <a16:creationId xmlns:a16="http://schemas.microsoft.com/office/drawing/2014/main" id="{62C627CC-8978-2DBA-06FD-C502D3F69A37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0" action="ppaction://hlinksldjump"/>
            <a:extLst>
              <a:ext uri="{FF2B5EF4-FFF2-40B4-BE49-F238E27FC236}">
                <a16:creationId xmlns:a16="http://schemas.microsoft.com/office/drawing/2014/main" id="{06B2B524-CDC2-D7C6-6262-F4BE1FC0E6ED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1" action="ppaction://hlinksldjump"/>
            <a:extLst>
              <a:ext uri="{FF2B5EF4-FFF2-40B4-BE49-F238E27FC236}">
                <a16:creationId xmlns:a16="http://schemas.microsoft.com/office/drawing/2014/main" id="{97B403C1-C550-A521-7400-4AEE0D5DFE09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2" action="ppaction://hlinksldjump"/>
            <a:extLst>
              <a:ext uri="{FF2B5EF4-FFF2-40B4-BE49-F238E27FC236}">
                <a16:creationId xmlns:a16="http://schemas.microsoft.com/office/drawing/2014/main" id="{3AC99BB5-D6FA-1AFE-D371-019408671197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3" action="ppaction://hlinksldjump"/>
            <a:extLst>
              <a:ext uri="{FF2B5EF4-FFF2-40B4-BE49-F238E27FC236}">
                <a16:creationId xmlns:a16="http://schemas.microsoft.com/office/drawing/2014/main" id="{53F6604C-6EAB-F9AE-BA66-E9A6A62B3B0E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4" action="ppaction://hlinksldjump"/>
            <a:extLst>
              <a:ext uri="{FF2B5EF4-FFF2-40B4-BE49-F238E27FC236}">
                <a16:creationId xmlns:a16="http://schemas.microsoft.com/office/drawing/2014/main" id="{6F9D91F0-0C50-B436-0678-EAAD18AE3F97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5" action="ppaction://hlinksldjump"/>
            <a:extLst>
              <a:ext uri="{FF2B5EF4-FFF2-40B4-BE49-F238E27FC236}">
                <a16:creationId xmlns:a16="http://schemas.microsoft.com/office/drawing/2014/main" id="{929B3142-6843-7D45-7422-45AEB5AD5F3C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16" action="ppaction://hlinksldjump"/>
            <a:extLst>
              <a:ext uri="{FF2B5EF4-FFF2-40B4-BE49-F238E27FC236}">
                <a16:creationId xmlns:a16="http://schemas.microsoft.com/office/drawing/2014/main" id="{C49BC39C-8E84-634D-B2AA-6EA603002828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7" action="ppaction://hlinksldjump"/>
            <a:extLst>
              <a:ext uri="{FF2B5EF4-FFF2-40B4-BE49-F238E27FC236}">
                <a16:creationId xmlns:a16="http://schemas.microsoft.com/office/drawing/2014/main" id="{7C124BEA-4E3A-35C5-4462-A22AFBC3C36F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8" action="ppaction://hlinksldjump"/>
            <a:extLst>
              <a:ext uri="{FF2B5EF4-FFF2-40B4-BE49-F238E27FC236}">
                <a16:creationId xmlns:a16="http://schemas.microsoft.com/office/drawing/2014/main" id="{327C85B8-7452-384A-D12F-649F9ACC9176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9" action="ppaction://hlinksldjump"/>
            <a:extLst>
              <a:ext uri="{FF2B5EF4-FFF2-40B4-BE49-F238E27FC236}">
                <a16:creationId xmlns:a16="http://schemas.microsoft.com/office/drawing/2014/main" id="{0429D75F-67C0-E6DA-61CD-11A5C3D00A21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0" action="ppaction://hlinksldjump"/>
            <a:extLst>
              <a:ext uri="{FF2B5EF4-FFF2-40B4-BE49-F238E27FC236}">
                <a16:creationId xmlns:a16="http://schemas.microsoft.com/office/drawing/2014/main" id="{C9A73396-3929-7600-2543-2B9CF24220D0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1" action="ppaction://hlinksldjump"/>
            <a:extLst>
              <a:ext uri="{FF2B5EF4-FFF2-40B4-BE49-F238E27FC236}">
                <a16:creationId xmlns:a16="http://schemas.microsoft.com/office/drawing/2014/main" id="{D7562E4F-2B2F-2498-D5C7-E9BBCA305D23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2" action="ppaction://hlinksldjump"/>
            <a:extLst>
              <a:ext uri="{FF2B5EF4-FFF2-40B4-BE49-F238E27FC236}">
                <a16:creationId xmlns:a16="http://schemas.microsoft.com/office/drawing/2014/main" id="{9C8F51AE-45E7-0C08-1E79-D06C62A6684D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3" action="ppaction://hlinksldjump"/>
            <a:extLst>
              <a:ext uri="{FF2B5EF4-FFF2-40B4-BE49-F238E27FC236}">
                <a16:creationId xmlns:a16="http://schemas.microsoft.com/office/drawing/2014/main" id="{EE63BF1A-11EB-3C72-0E68-C9F6290DD959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4" action="ppaction://hlinksldjump"/>
            <a:extLst>
              <a:ext uri="{FF2B5EF4-FFF2-40B4-BE49-F238E27FC236}">
                <a16:creationId xmlns:a16="http://schemas.microsoft.com/office/drawing/2014/main" id="{271B1494-567B-6177-A7E2-4AB71A3E5D2D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5" action="ppaction://hlinksldjump"/>
            <a:extLst>
              <a:ext uri="{FF2B5EF4-FFF2-40B4-BE49-F238E27FC236}">
                <a16:creationId xmlns:a16="http://schemas.microsoft.com/office/drawing/2014/main" id="{EA859C6D-D524-8D65-D895-47B3D5DC313D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FF45E5-0B4C-5801-C7E9-D110F065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4299" y="1745739"/>
            <a:ext cx="3590926" cy="5386390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9FD2B87-C957-03D6-E6B5-1037F3705B60}"/>
              </a:ext>
            </a:extLst>
          </p:cNvPr>
          <p:cNvSpPr/>
          <p:nvPr/>
        </p:nvSpPr>
        <p:spPr>
          <a:xfrm>
            <a:off x="685800" y="923925"/>
            <a:ext cx="5895975" cy="2047875"/>
          </a:xfrm>
          <a:prstGeom prst="wedgeRoundRectCallout">
            <a:avLst>
              <a:gd name="adj1" fmla="val 71875"/>
              <a:gd name="adj2" fmla="val 3877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What is “cryptography against nondeterministic adversaries”?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D8719CD4-B1DB-DA26-B4C9-FB3BE0FB3874}"/>
              </a:ext>
            </a:extLst>
          </p:cNvPr>
          <p:cNvSpPr/>
          <p:nvPr/>
        </p:nvSpPr>
        <p:spPr>
          <a:xfrm>
            <a:off x="485775" y="3590925"/>
            <a:ext cx="6095999" cy="2047875"/>
          </a:xfrm>
          <a:prstGeom prst="wedgeRoundRectCallout">
            <a:avLst>
              <a:gd name="adj1" fmla="val 71713"/>
              <a:gd name="adj2" fmla="val -4866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Is such “cryptography” interesting / useful?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hlinkClick r:id="rId3" action="ppaction://hlinksldjump"/>
            <a:extLst>
              <a:ext uri="{FF2B5EF4-FFF2-40B4-BE49-F238E27FC236}">
                <a16:creationId xmlns:a16="http://schemas.microsoft.com/office/drawing/2014/main" id="{EEE8057D-245D-2C76-2466-CF5FC5E344E9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矩形 8">
            <a:hlinkClick r:id="rId4" action="ppaction://hlinksldjump"/>
            <a:extLst>
              <a:ext uri="{FF2B5EF4-FFF2-40B4-BE49-F238E27FC236}">
                <a16:creationId xmlns:a16="http://schemas.microsoft.com/office/drawing/2014/main" id="{BD2DB22F-3CAB-956D-2D75-DAB0D2C8372D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5" action="ppaction://hlinksldjump"/>
            <a:extLst>
              <a:ext uri="{FF2B5EF4-FFF2-40B4-BE49-F238E27FC236}">
                <a16:creationId xmlns:a16="http://schemas.microsoft.com/office/drawing/2014/main" id="{79FBDEB6-FABA-3232-1A68-D6018AEF0E48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6" action="ppaction://hlinksldjump"/>
            <a:extLst>
              <a:ext uri="{FF2B5EF4-FFF2-40B4-BE49-F238E27FC236}">
                <a16:creationId xmlns:a16="http://schemas.microsoft.com/office/drawing/2014/main" id="{5850A8A8-524D-EAF3-9559-1882856257D9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7" action="ppaction://hlinksldjump"/>
            <a:extLst>
              <a:ext uri="{FF2B5EF4-FFF2-40B4-BE49-F238E27FC236}">
                <a16:creationId xmlns:a16="http://schemas.microsoft.com/office/drawing/2014/main" id="{5741B9FC-9E96-27B8-8A13-6C8C67DE83D8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8" action="ppaction://hlinksldjump"/>
            <a:extLst>
              <a:ext uri="{FF2B5EF4-FFF2-40B4-BE49-F238E27FC236}">
                <a16:creationId xmlns:a16="http://schemas.microsoft.com/office/drawing/2014/main" id="{3C8A6601-5088-52A4-3D93-3310E07C9896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9" action="ppaction://hlinksldjump"/>
            <a:extLst>
              <a:ext uri="{FF2B5EF4-FFF2-40B4-BE49-F238E27FC236}">
                <a16:creationId xmlns:a16="http://schemas.microsoft.com/office/drawing/2014/main" id="{6FC5F00C-870F-6ECF-022E-DB3ABCA06E3C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0" action="ppaction://hlinksldjump"/>
            <a:extLst>
              <a:ext uri="{FF2B5EF4-FFF2-40B4-BE49-F238E27FC236}">
                <a16:creationId xmlns:a16="http://schemas.microsoft.com/office/drawing/2014/main" id="{42FF3581-6CD2-64BF-CECA-44BA251ABC78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1" action="ppaction://hlinksldjump"/>
            <a:extLst>
              <a:ext uri="{FF2B5EF4-FFF2-40B4-BE49-F238E27FC236}">
                <a16:creationId xmlns:a16="http://schemas.microsoft.com/office/drawing/2014/main" id="{5380B4C0-A539-C05F-610F-6F88CBC82434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2" action="ppaction://hlinksldjump"/>
            <a:extLst>
              <a:ext uri="{FF2B5EF4-FFF2-40B4-BE49-F238E27FC236}">
                <a16:creationId xmlns:a16="http://schemas.microsoft.com/office/drawing/2014/main" id="{9B551CDD-D7D9-44F2-2748-C15A38428E30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3" action="ppaction://hlinksldjump"/>
            <a:extLst>
              <a:ext uri="{FF2B5EF4-FFF2-40B4-BE49-F238E27FC236}">
                <a16:creationId xmlns:a16="http://schemas.microsoft.com/office/drawing/2014/main" id="{260D94C0-2E59-88D6-7D38-FEC7911F3685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4" action="ppaction://hlinksldjump"/>
            <a:extLst>
              <a:ext uri="{FF2B5EF4-FFF2-40B4-BE49-F238E27FC236}">
                <a16:creationId xmlns:a16="http://schemas.microsoft.com/office/drawing/2014/main" id="{D0882F32-686E-77AA-683A-6ABE99F2661B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5" action="ppaction://hlinksldjump"/>
            <a:extLst>
              <a:ext uri="{FF2B5EF4-FFF2-40B4-BE49-F238E27FC236}">
                <a16:creationId xmlns:a16="http://schemas.microsoft.com/office/drawing/2014/main" id="{4E89CDED-EC13-E0B3-0D3D-B9BB7CBBE8A2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6" action="ppaction://hlinksldjump"/>
            <a:extLst>
              <a:ext uri="{FF2B5EF4-FFF2-40B4-BE49-F238E27FC236}">
                <a16:creationId xmlns:a16="http://schemas.microsoft.com/office/drawing/2014/main" id="{3639770E-2404-0BA4-FF5F-531C04938034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7" action="ppaction://hlinksldjump"/>
            <a:extLst>
              <a:ext uri="{FF2B5EF4-FFF2-40B4-BE49-F238E27FC236}">
                <a16:creationId xmlns:a16="http://schemas.microsoft.com/office/drawing/2014/main" id="{EC4BCCB1-7874-F569-28BF-49EECB8107D4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8" action="ppaction://hlinksldjump"/>
            <a:extLst>
              <a:ext uri="{FF2B5EF4-FFF2-40B4-BE49-F238E27FC236}">
                <a16:creationId xmlns:a16="http://schemas.microsoft.com/office/drawing/2014/main" id="{42244CC9-A300-FC4E-6FAB-B269299C9ADE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9" action="ppaction://hlinksldjump"/>
            <a:extLst>
              <a:ext uri="{FF2B5EF4-FFF2-40B4-BE49-F238E27FC236}">
                <a16:creationId xmlns:a16="http://schemas.microsoft.com/office/drawing/2014/main" id="{29142398-FCC3-F77A-1CCE-17B964F2CCE9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0" action="ppaction://hlinksldjump"/>
            <a:extLst>
              <a:ext uri="{FF2B5EF4-FFF2-40B4-BE49-F238E27FC236}">
                <a16:creationId xmlns:a16="http://schemas.microsoft.com/office/drawing/2014/main" id="{DA830ECC-8B66-4634-1B53-C9F9E186AC6B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1" action="ppaction://hlinksldjump"/>
            <a:extLst>
              <a:ext uri="{FF2B5EF4-FFF2-40B4-BE49-F238E27FC236}">
                <a16:creationId xmlns:a16="http://schemas.microsoft.com/office/drawing/2014/main" id="{2EF1671A-D2EE-581D-E49E-2403215C21DA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2" action="ppaction://hlinksldjump"/>
            <a:extLst>
              <a:ext uri="{FF2B5EF4-FFF2-40B4-BE49-F238E27FC236}">
                <a16:creationId xmlns:a16="http://schemas.microsoft.com/office/drawing/2014/main" id="{8ADFEE71-2F3A-54D2-2DD1-4E2783CA4A83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3" action="ppaction://hlinksldjump"/>
            <a:extLst>
              <a:ext uri="{FF2B5EF4-FFF2-40B4-BE49-F238E27FC236}">
                <a16:creationId xmlns:a16="http://schemas.microsoft.com/office/drawing/2014/main" id="{F4181F9B-D24D-2C35-05F7-D10ABFF6363F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4" action="ppaction://hlinksldjump"/>
            <a:extLst>
              <a:ext uri="{FF2B5EF4-FFF2-40B4-BE49-F238E27FC236}">
                <a16:creationId xmlns:a16="http://schemas.microsoft.com/office/drawing/2014/main" id="{025DF6B6-B83B-F51F-B166-44D2F2CAF978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5" action="ppaction://hlinksldjump"/>
            <a:extLst>
              <a:ext uri="{FF2B5EF4-FFF2-40B4-BE49-F238E27FC236}">
                <a16:creationId xmlns:a16="http://schemas.microsoft.com/office/drawing/2014/main" id="{6469F209-0C3E-F158-E827-9EB8315AE03C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62190-3A05-DACE-8905-871656184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73BDDFE-2C99-2406-D807-17CA9F319F8B}"/>
                  </a:ext>
                </a:extLst>
              </p:cNvPr>
              <p:cNvSpPr txBox="1"/>
              <p:nvPr/>
            </p:nvSpPr>
            <p:spPr>
              <a:xfrm>
                <a:off x="721519" y="4514850"/>
                <a:ext cx="10737055" cy="17394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(naïve):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PRG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against nondeterministic adversaries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for every 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poly-size adversary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73BDDFE-2C99-2406-D807-17CA9F31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9" y="4514850"/>
                <a:ext cx="10737055" cy="1739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82571256-BB98-C04E-AA7C-53A6CA769DB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What is “cryptography against nondeterministic adversaries”?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E14BD2E-801D-B6FD-060B-F330161CBE06}"/>
              </a:ext>
            </a:extLst>
          </p:cNvPr>
          <p:cNvGrpSpPr/>
          <p:nvPr/>
        </p:nvGrpSpPr>
        <p:grpSpPr>
          <a:xfrm>
            <a:off x="838200" y="2121959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D1252CF8-06ED-6E21-9895-6139BE886A82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7DEA091C-58D3-E744-7E27-0E814DEEEF9A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8028E07-72D2-E202-8065-8243AA182CF3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6B34A5F-A44B-224C-6BE8-295294443863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32248C-5054-4A01-70AA-7C942117ECC7}"/>
                  </a:ext>
                </a:extLst>
              </p:cNvPr>
              <p:cNvSpPr txBox="1"/>
              <p:nvPr/>
            </p:nvSpPr>
            <p:spPr>
              <a:xfrm>
                <a:off x="1685923" y="4514850"/>
                <a:ext cx="8820150" cy="17394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Definition: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pseudorandom generator (PRG) if for every deterministic poly-size adversary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𝒰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32248C-5054-4A01-70AA-7C942117E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3" y="4514850"/>
                <a:ext cx="8820150" cy="1739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立方体 23">
                <a:extLst>
                  <a:ext uri="{FF2B5EF4-FFF2-40B4-BE49-F238E27FC236}">
                    <a16:creationId xmlns:a16="http://schemas.microsoft.com/office/drawing/2014/main" id="{2C79AC74-9EB0-4BE2-4DF0-6E197DDB10B5}"/>
                  </a:ext>
                </a:extLst>
              </p:cNvPr>
              <p:cNvSpPr/>
              <p:nvPr/>
            </p:nvSpPr>
            <p:spPr>
              <a:xfrm>
                <a:off x="3958008" y="2898207"/>
                <a:ext cx="1143000" cy="1143000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4" name="立方体 23">
                <a:extLst>
                  <a:ext uri="{FF2B5EF4-FFF2-40B4-BE49-F238E27FC236}">
                    <a16:creationId xmlns:a16="http://schemas.microsoft.com/office/drawing/2014/main" id="{2C79AC74-9EB0-4BE2-4DF0-6E197DDB1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08" y="2898207"/>
                <a:ext cx="1143000" cy="1143000"/>
              </a:xfrm>
              <a:prstGeom prst="cube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1BD0CD41-B9FF-872F-6207-AB381CAED89D}"/>
                  </a:ext>
                </a:extLst>
              </p:cNvPr>
              <p:cNvSpPr/>
              <p:nvPr/>
            </p:nvSpPr>
            <p:spPr>
              <a:xfrm>
                <a:off x="5349537" y="1843805"/>
                <a:ext cx="3190874" cy="971550"/>
              </a:xfrm>
              <a:prstGeom prst="wedgeRoundRectCallout">
                <a:avLst>
                  <a:gd name="adj1" fmla="val -54500"/>
                  <a:gd name="adj2" fmla="val 7426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then accept, otherwise reject.</a:t>
                </a:r>
              </a:p>
            </p:txBody>
          </p:sp>
        </mc:Choice>
        <mc:Fallback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1BD0CD41-B9FF-872F-6207-AB381CAED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537" y="1843805"/>
                <a:ext cx="3190874" cy="971550"/>
              </a:xfrm>
              <a:prstGeom prst="wedgeRoundRectCallout">
                <a:avLst>
                  <a:gd name="adj1" fmla="val -54500"/>
                  <a:gd name="adj2" fmla="val 7426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404921F-9B24-79A0-92D5-A325E6E8FF69}"/>
                  </a:ext>
                </a:extLst>
              </p:cNvPr>
              <p:cNvSpPr txBox="1"/>
              <p:nvPr/>
            </p:nvSpPr>
            <p:spPr>
              <a:xfrm>
                <a:off x="9072385" y="2232573"/>
                <a:ext cx="2981324" cy="61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404921F-9B24-79A0-92D5-A325E6E8F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385" y="2232573"/>
                <a:ext cx="2981324" cy="6183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7F9615A-EFBD-941D-82E2-C99C59C0D3FF}"/>
                  </a:ext>
                </a:extLst>
              </p:cNvPr>
              <p:cNvSpPr txBox="1"/>
              <p:nvPr/>
            </p:nvSpPr>
            <p:spPr>
              <a:xfrm>
                <a:off x="8442781" y="3171656"/>
                <a:ext cx="3490734" cy="6452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7F9615A-EFBD-941D-82E2-C99C59C0D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781" y="3171656"/>
                <a:ext cx="3490734" cy="6452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544CFACE-9109-E632-973F-76CCFDE86A13}"/>
              </a:ext>
            </a:extLst>
          </p:cNvPr>
          <p:cNvGrpSpPr/>
          <p:nvPr/>
        </p:nvGrpSpPr>
        <p:grpSpPr>
          <a:xfrm>
            <a:off x="5349537" y="3158830"/>
            <a:ext cx="2994363" cy="1026397"/>
            <a:chOff x="5349537" y="3158830"/>
            <a:chExt cx="2994363" cy="1026397"/>
          </a:xfrm>
        </p:grpSpPr>
        <p:sp>
          <p:nvSpPr>
            <p:cNvPr id="35" name="思想气泡: 云 34">
              <a:extLst>
                <a:ext uri="{FF2B5EF4-FFF2-40B4-BE49-F238E27FC236}">
                  <a16:creationId xmlns:a16="http://schemas.microsoft.com/office/drawing/2014/main" id="{36245EA7-C7D1-6BFE-FBDB-BDA56887843B}"/>
                </a:ext>
              </a:extLst>
            </p:cNvPr>
            <p:cNvSpPr/>
            <p:nvPr/>
          </p:nvSpPr>
          <p:spPr>
            <a:xfrm>
              <a:off x="5349537" y="3158830"/>
              <a:ext cx="2994363" cy="1026397"/>
            </a:xfrm>
            <a:prstGeom prst="cloudCallout">
              <a:avLst>
                <a:gd name="adj1" fmla="val -54320"/>
                <a:gd name="adj2" fmla="val -4329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90404D5-B97F-7DFA-2D35-8CAE46BBF333}"/>
                </a:ext>
              </a:extLst>
            </p:cNvPr>
            <p:cNvSpPr txBox="1"/>
            <p:nvPr/>
          </p:nvSpPr>
          <p:spPr>
            <a:xfrm>
              <a:off x="5671604" y="3311160"/>
              <a:ext cx="2546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Maybe no adversary can reverse this?</a:t>
              </a:r>
            </a:p>
          </p:txBody>
        </p:sp>
      </p:grpSp>
      <p:sp>
        <p:nvSpPr>
          <p:cNvPr id="37" name="矩形 36">
            <a:hlinkClick r:id="rId14" action="ppaction://hlinksldjump"/>
            <a:extLst>
              <a:ext uri="{FF2B5EF4-FFF2-40B4-BE49-F238E27FC236}">
                <a16:creationId xmlns:a16="http://schemas.microsoft.com/office/drawing/2014/main" id="{28D9F3BC-43CC-E1AF-8A32-23CD4BE7B316}"/>
              </a:ext>
            </a:extLst>
          </p:cNvPr>
          <p:cNvSpPr/>
          <p:nvPr/>
        </p:nvSpPr>
        <p:spPr>
          <a:xfrm>
            <a:off x="0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矩形 37">
            <a:hlinkClick r:id="rId15" action="ppaction://hlinksldjump"/>
            <a:extLst>
              <a:ext uri="{FF2B5EF4-FFF2-40B4-BE49-F238E27FC236}">
                <a16:creationId xmlns:a16="http://schemas.microsoft.com/office/drawing/2014/main" id="{6F1EEB65-8ED6-EB83-CABB-0D2776CEFC45}"/>
              </a:ext>
            </a:extLst>
          </p:cNvPr>
          <p:cNvSpPr/>
          <p:nvPr/>
        </p:nvSpPr>
        <p:spPr>
          <a:xfrm>
            <a:off x="182033" y="0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6" action="ppaction://hlinksldjump"/>
            <a:extLst>
              <a:ext uri="{FF2B5EF4-FFF2-40B4-BE49-F238E27FC236}">
                <a16:creationId xmlns:a16="http://schemas.microsoft.com/office/drawing/2014/main" id="{CCFAB3F7-92D3-14BC-91D6-8C782438D3BB}"/>
              </a:ext>
            </a:extLst>
          </p:cNvPr>
          <p:cNvSpPr/>
          <p:nvPr/>
        </p:nvSpPr>
        <p:spPr>
          <a:xfrm>
            <a:off x="364066" y="-1"/>
            <a:ext cx="182033" cy="182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17" action="ppaction://hlinksldjump"/>
            <a:extLst>
              <a:ext uri="{FF2B5EF4-FFF2-40B4-BE49-F238E27FC236}">
                <a16:creationId xmlns:a16="http://schemas.microsoft.com/office/drawing/2014/main" id="{925382C5-14DD-F26B-8E3F-71059F288658}"/>
              </a:ext>
            </a:extLst>
          </p:cNvPr>
          <p:cNvSpPr/>
          <p:nvPr/>
        </p:nvSpPr>
        <p:spPr>
          <a:xfrm>
            <a:off x="546099" y="-2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18" action="ppaction://hlinksldjump"/>
            <a:extLst>
              <a:ext uri="{FF2B5EF4-FFF2-40B4-BE49-F238E27FC236}">
                <a16:creationId xmlns:a16="http://schemas.microsoft.com/office/drawing/2014/main" id="{9881A17C-FFD4-35D2-7562-7432098D3F06}"/>
              </a:ext>
            </a:extLst>
          </p:cNvPr>
          <p:cNvSpPr/>
          <p:nvPr/>
        </p:nvSpPr>
        <p:spPr>
          <a:xfrm>
            <a:off x="728132" y="-3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19" action="ppaction://hlinksldjump"/>
            <a:extLst>
              <a:ext uri="{FF2B5EF4-FFF2-40B4-BE49-F238E27FC236}">
                <a16:creationId xmlns:a16="http://schemas.microsoft.com/office/drawing/2014/main" id="{EA15BC36-9419-70BB-14FB-7B7D14B26718}"/>
              </a:ext>
            </a:extLst>
          </p:cNvPr>
          <p:cNvSpPr/>
          <p:nvPr/>
        </p:nvSpPr>
        <p:spPr>
          <a:xfrm>
            <a:off x="910165" y="-4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0" action="ppaction://hlinksldjump"/>
            <a:extLst>
              <a:ext uri="{FF2B5EF4-FFF2-40B4-BE49-F238E27FC236}">
                <a16:creationId xmlns:a16="http://schemas.microsoft.com/office/drawing/2014/main" id="{3624E7F6-DF74-40E4-ABF0-875ACC1E5BC0}"/>
              </a:ext>
            </a:extLst>
          </p:cNvPr>
          <p:cNvSpPr/>
          <p:nvPr/>
        </p:nvSpPr>
        <p:spPr>
          <a:xfrm>
            <a:off x="1092198" y="0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1" action="ppaction://hlinksldjump"/>
            <a:extLst>
              <a:ext uri="{FF2B5EF4-FFF2-40B4-BE49-F238E27FC236}">
                <a16:creationId xmlns:a16="http://schemas.microsoft.com/office/drawing/2014/main" id="{75F610BD-105D-2940-C633-C5EED9E803FE}"/>
              </a:ext>
            </a:extLst>
          </p:cNvPr>
          <p:cNvSpPr/>
          <p:nvPr/>
        </p:nvSpPr>
        <p:spPr>
          <a:xfrm>
            <a:off x="1274231" y="-5"/>
            <a:ext cx="182033" cy="182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2" action="ppaction://hlinksldjump"/>
            <a:extLst>
              <a:ext uri="{FF2B5EF4-FFF2-40B4-BE49-F238E27FC236}">
                <a16:creationId xmlns:a16="http://schemas.microsoft.com/office/drawing/2014/main" id="{593978F4-3EED-9F6A-D7FB-3BE5083F4011}"/>
              </a:ext>
            </a:extLst>
          </p:cNvPr>
          <p:cNvSpPr/>
          <p:nvPr/>
        </p:nvSpPr>
        <p:spPr>
          <a:xfrm>
            <a:off x="1456264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3" action="ppaction://hlinksldjump"/>
            <a:extLst>
              <a:ext uri="{FF2B5EF4-FFF2-40B4-BE49-F238E27FC236}">
                <a16:creationId xmlns:a16="http://schemas.microsoft.com/office/drawing/2014/main" id="{6130FF7F-1280-51DE-E3AE-7F63EF3BBD9C}"/>
              </a:ext>
            </a:extLst>
          </p:cNvPr>
          <p:cNvSpPr/>
          <p:nvPr/>
        </p:nvSpPr>
        <p:spPr>
          <a:xfrm>
            <a:off x="1638297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4" action="ppaction://hlinksldjump"/>
            <a:extLst>
              <a:ext uri="{FF2B5EF4-FFF2-40B4-BE49-F238E27FC236}">
                <a16:creationId xmlns:a16="http://schemas.microsoft.com/office/drawing/2014/main" id="{B39C07FB-2B79-D9F2-166A-65AE1BD1E1FF}"/>
              </a:ext>
            </a:extLst>
          </p:cNvPr>
          <p:cNvSpPr/>
          <p:nvPr/>
        </p:nvSpPr>
        <p:spPr>
          <a:xfrm>
            <a:off x="1820330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25" action="ppaction://hlinksldjump"/>
            <a:extLst>
              <a:ext uri="{FF2B5EF4-FFF2-40B4-BE49-F238E27FC236}">
                <a16:creationId xmlns:a16="http://schemas.microsoft.com/office/drawing/2014/main" id="{2B2FAF20-B35B-CB97-0451-E8B38346648F}"/>
              </a:ext>
            </a:extLst>
          </p:cNvPr>
          <p:cNvSpPr/>
          <p:nvPr/>
        </p:nvSpPr>
        <p:spPr>
          <a:xfrm>
            <a:off x="2002363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26" action="ppaction://hlinksldjump"/>
            <a:extLst>
              <a:ext uri="{FF2B5EF4-FFF2-40B4-BE49-F238E27FC236}">
                <a16:creationId xmlns:a16="http://schemas.microsoft.com/office/drawing/2014/main" id="{E5DE7F98-3E68-F3D5-4EF3-79E126CBD738}"/>
              </a:ext>
            </a:extLst>
          </p:cNvPr>
          <p:cNvSpPr/>
          <p:nvPr/>
        </p:nvSpPr>
        <p:spPr>
          <a:xfrm>
            <a:off x="2184396" y="0"/>
            <a:ext cx="182033" cy="182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27" action="ppaction://hlinksldjump"/>
            <a:extLst>
              <a:ext uri="{FF2B5EF4-FFF2-40B4-BE49-F238E27FC236}">
                <a16:creationId xmlns:a16="http://schemas.microsoft.com/office/drawing/2014/main" id="{AE0EE725-CE50-6E77-E631-80403B513A24}"/>
              </a:ext>
            </a:extLst>
          </p:cNvPr>
          <p:cNvSpPr/>
          <p:nvPr/>
        </p:nvSpPr>
        <p:spPr>
          <a:xfrm>
            <a:off x="2366429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28" action="ppaction://hlinksldjump"/>
            <a:extLst>
              <a:ext uri="{FF2B5EF4-FFF2-40B4-BE49-F238E27FC236}">
                <a16:creationId xmlns:a16="http://schemas.microsoft.com/office/drawing/2014/main" id="{DEBE35C6-3384-CEB1-6070-BC33CACF3D96}"/>
              </a:ext>
            </a:extLst>
          </p:cNvPr>
          <p:cNvSpPr/>
          <p:nvPr/>
        </p:nvSpPr>
        <p:spPr>
          <a:xfrm>
            <a:off x="2548462" y="-6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29" action="ppaction://hlinksldjump"/>
            <a:extLst>
              <a:ext uri="{FF2B5EF4-FFF2-40B4-BE49-F238E27FC236}">
                <a16:creationId xmlns:a16="http://schemas.microsoft.com/office/drawing/2014/main" id="{55CA92A3-92BE-52E0-3F65-B7A4C3B14301}"/>
              </a:ext>
            </a:extLst>
          </p:cNvPr>
          <p:cNvSpPr/>
          <p:nvPr/>
        </p:nvSpPr>
        <p:spPr>
          <a:xfrm>
            <a:off x="2730291" y="0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30" action="ppaction://hlinksldjump"/>
            <a:extLst>
              <a:ext uri="{FF2B5EF4-FFF2-40B4-BE49-F238E27FC236}">
                <a16:creationId xmlns:a16="http://schemas.microsoft.com/office/drawing/2014/main" id="{31D97E16-6036-7C8D-A6AB-44C3AB49AD79}"/>
              </a:ext>
            </a:extLst>
          </p:cNvPr>
          <p:cNvSpPr/>
          <p:nvPr/>
        </p:nvSpPr>
        <p:spPr>
          <a:xfrm>
            <a:off x="2912324" y="-7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矩形 53">
            <a:hlinkClick r:id="rId31" action="ppaction://hlinksldjump"/>
            <a:extLst>
              <a:ext uri="{FF2B5EF4-FFF2-40B4-BE49-F238E27FC236}">
                <a16:creationId xmlns:a16="http://schemas.microsoft.com/office/drawing/2014/main" id="{6A6B8D92-72E3-6317-4226-2D8A8D50CED6}"/>
              </a:ext>
            </a:extLst>
          </p:cNvPr>
          <p:cNvSpPr/>
          <p:nvPr/>
        </p:nvSpPr>
        <p:spPr>
          <a:xfrm>
            <a:off x="3094153" y="-14"/>
            <a:ext cx="182033" cy="182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矩形 54">
            <a:hlinkClick r:id="rId32" action="ppaction://hlinksldjump"/>
            <a:extLst>
              <a:ext uri="{FF2B5EF4-FFF2-40B4-BE49-F238E27FC236}">
                <a16:creationId xmlns:a16="http://schemas.microsoft.com/office/drawing/2014/main" id="{17A0F01F-FC24-8842-74E4-A0FCA6F54758}"/>
              </a:ext>
            </a:extLst>
          </p:cNvPr>
          <p:cNvSpPr/>
          <p:nvPr/>
        </p:nvSpPr>
        <p:spPr>
          <a:xfrm>
            <a:off x="3275982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矩形 55">
            <a:hlinkClick r:id="rId33" action="ppaction://hlinksldjump"/>
            <a:extLst>
              <a:ext uri="{FF2B5EF4-FFF2-40B4-BE49-F238E27FC236}">
                <a16:creationId xmlns:a16="http://schemas.microsoft.com/office/drawing/2014/main" id="{0519A2FC-A778-3B88-4608-E56B2FB3D31B}"/>
              </a:ext>
            </a:extLst>
          </p:cNvPr>
          <p:cNvSpPr/>
          <p:nvPr/>
        </p:nvSpPr>
        <p:spPr>
          <a:xfrm>
            <a:off x="3457811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矩形 56">
            <a:hlinkClick r:id="rId34" action="ppaction://hlinksldjump"/>
            <a:extLst>
              <a:ext uri="{FF2B5EF4-FFF2-40B4-BE49-F238E27FC236}">
                <a16:creationId xmlns:a16="http://schemas.microsoft.com/office/drawing/2014/main" id="{1FBA8E2B-BD6F-24BB-EB25-9B432A1D6C93}"/>
              </a:ext>
            </a:extLst>
          </p:cNvPr>
          <p:cNvSpPr/>
          <p:nvPr/>
        </p:nvSpPr>
        <p:spPr>
          <a:xfrm>
            <a:off x="3639640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矩形 57">
            <a:hlinkClick r:id="rId35" action="ppaction://hlinksldjump"/>
            <a:extLst>
              <a:ext uri="{FF2B5EF4-FFF2-40B4-BE49-F238E27FC236}">
                <a16:creationId xmlns:a16="http://schemas.microsoft.com/office/drawing/2014/main" id="{9774DFBA-3AD0-7EBA-8FF5-54A18F6C4130}"/>
              </a:ext>
            </a:extLst>
          </p:cNvPr>
          <p:cNvSpPr/>
          <p:nvPr/>
        </p:nvSpPr>
        <p:spPr>
          <a:xfrm>
            <a:off x="3821469" y="0"/>
            <a:ext cx="182033" cy="1820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矩形 58">
            <a:hlinkClick r:id="rId36" action="ppaction://hlinksldjump"/>
            <a:extLst>
              <a:ext uri="{FF2B5EF4-FFF2-40B4-BE49-F238E27FC236}">
                <a16:creationId xmlns:a16="http://schemas.microsoft.com/office/drawing/2014/main" id="{F754FA9C-9B3B-3501-39E9-2CDDEB9870D6}"/>
              </a:ext>
            </a:extLst>
          </p:cNvPr>
          <p:cNvSpPr/>
          <p:nvPr/>
        </p:nvSpPr>
        <p:spPr>
          <a:xfrm>
            <a:off x="4003298" y="-15"/>
            <a:ext cx="182033" cy="182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4" grpId="2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CE89AA-8F27-40EC-B96A-5F916F856323}">
  <we:reference id="4b785c87-866c-4bad-85d8-5d1ae467ac9a" version="3.3.0.0" store="EXCatalog" storeType="EXCatalog"/>
  <we:alternateReferences>
    <we:reference id="WA104381909" version="3.3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55730</TotalTime>
  <Words>2345</Words>
  <Application>Microsoft Office PowerPoint</Application>
  <PresentationFormat>宽屏</PresentationFormat>
  <Paragraphs>348</Paragraphs>
  <Slides>29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等线</vt:lpstr>
      <vt:lpstr>等线 Light</vt:lpstr>
      <vt:lpstr>Arial</vt:lpstr>
      <vt:lpstr>Cambria Math</vt:lpstr>
      <vt:lpstr>Consolas</vt:lpstr>
      <vt:lpstr>Office 主题​​</vt:lpstr>
      <vt:lpstr>Hardness of Range Avoidance and Proof Complexity Generators from Demi-Bits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Spoiler</vt:lpstr>
      <vt:lpstr>PowerPoint 演示文稿</vt:lpstr>
      <vt:lpstr>What is “cryptography against nondeterministic adversaries”?</vt:lpstr>
      <vt:lpstr>What is “cryptography against nondeterministic adversaries”?</vt:lpstr>
      <vt:lpstr>Demi-bits generators</vt:lpstr>
      <vt:lpstr>Proof systems</vt:lpstr>
      <vt:lpstr>Demi-bits generators</vt:lpstr>
      <vt:lpstr>So, are there demi-bits generators?</vt:lpstr>
      <vt:lpstr>PowerPoint 演示文稿</vt:lpstr>
      <vt:lpstr>How hard is it to prove circuit lower bounds?</vt:lpstr>
      <vt:lpstr>Hardness of Range Avoidance?</vt:lpstr>
      <vt:lpstr>Hardness of Range Avoidance?</vt:lpstr>
      <vt:lpstr>Our Results</vt:lpstr>
      <vt:lpstr>Proof 1</vt:lpstr>
      <vt:lpstr>Idea: add a hash function!</vt:lpstr>
      <vt:lpstr>Universal hash functions</vt:lpstr>
      <vt:lpstr>Analysis: Why do we accept many strings?</vt:lpstr>
      <vt:lpstr>Wrap up</vt:lpstr>
      <vt:lpstr>Proof 2 by BPP⊆PH</vt:lpstr>
      <vt:lpstr>If random circuit lower bounds are hard, then all circuit lower bounds are hard?</vt:lpstr>
      <vt:lpstr>If random circuit lower bounds are hard, then all ___________ are hard</vt:lpstr>
      <vt:lpstr>Wrap up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3005</cp:revision>
  <dcterms:created xsi:type="dcterms:W3CDTF">2019-12-25T22:18:45Z</dcterms:created>
  <dcterms:modified xsi:type="dcterms:W3CDTF">2026-03-20T04:29:06Z</dcterms:modified>
</cp:coreProperties>
</file>