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51" r:id="rId2"/>
    <p:sldId id="497" r:id="rId3"/>
    <p:sldId id="500" r:id="rId4"/>
    <p:sldId id="552" r:id="rId5"/>
    <p:sldId id="553" r:id="rId6"/>
    <p:sldId id="554" r:id="rId7"/>
    <p:sldId id="556" r:id="rId8"/>
    <p:sldId id="573" r:id="rId9"/>
    <p:sldId id="557" r:id="rId10"/>
    <p:sldId id="558" r:id="rId11"/>
    <p:sldId id="559" r:id="rId12"/>
    <p:sldId id="560" r:id="rId13"/>
    <p:sldId id="561" r:id="rId14"/>
    <p:sldId id="478" r:id="rId15"/>
    <p:sldId id="563" r:id="rId16"/>
    <p:sldId id="565" r:id="rId17"/>
    <p:sldId id="564" r:id="rId18"/>
    <p:sldId id="570" r:id="rId19"/>
    <p:sldId id="571" r:id="rId20"/>
    <p:sldId id="572" r:id="rId21"/>
    <p:sldId id="566" r:id="rId22"/>
    <p:sldId id="567" r:id="rId23"/>
    <p:sldId id="568" r:id="rId24"/>
    <p:sldId id="574" r:id="rId25"/>
    <p:sldId id="49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551"/>
            <p14:sldId id="497"/>
            <p14:sldId id="500"/>
            <p14:sldId id="552"/>
            <p14:sldId id="553"/>
            <p14:sldId id="554"/>
            <p14:sldId id="556"/>
            <p14:sldId id="573"/>
            <p14:sldId id="557"/>
            <p14:sldId id="558"/>
            <p14:sldId id="559"/>
            <p14:sldId id="560"/>
            <p14:sldId id="561"/>
            <p14:sldId id="478"/>
            <p14:sldId id="563"/>
            <p14:sldId id="565"/>
            <p14:sldId id="564"/>
            <p14:sldId id="570"/>
            <p14:sldId id="571"/>
            <p14:sldId id="572"/>
            <p14:sldId id="566"/>
            <p14:sldId id="567"/>
            <p14:sldId id="568"/>
            <p14:sldId id="574"/>
            <p14:sldId id="4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600"/>
    <a:srgbClr val="FFD57F"/>
    <a:srgbClr val="FF9797"/>
    <a:srgbClr val="F6B99F"/>
    <a:srgbClr val="A990DC"/>
    <a:srgbClr val="7FBAEF"/>
    <a:srgbClr val="7FDDAA"/>
    <a:srgbClr val="FFC07F"/>
    <a:srgbClr val="FF7F7F"/>
    <a:srgbClr val="F35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3451" autoAdjust="0"/>
  </p:normalViewPr>
  <p:slideViewPr>
    <p:cSldViewPr snapToGrid="0">
      <p:cViewPr varScale="1">
        <p:scale>
          <a:sx n="89" d="100"/>
          <a:sy n="89" d="100"/>
        </p:scale>
        <p:origin x="3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03:10:42.78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1013 24575,'117'2'0,"129"-5"0,-115-21 0,-107 21 0,0-2 0,0 0 0,-1-2 0,1 0 0,43-22 0,-34 15 0,57-17 0,-35 18 0,-1-2 0,-1-3 0,-1-2 0,62-32 0,-36 5 0,-3-2 0,-1-4 0,66-63 0,-55 30 0,63-78 0,-136 149 0,0 0 0,-1 0 0,0-1 0,-1 0 0,8-21 0,-7 15 0,1 1 0,20-27 0,-11 15-1365,-14 17-5461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38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999D4-4917-3910-DBF4-F8C53AA2F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CD595D-5001-AA86-5C74-B3F851E89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3C7EEC5-A7BC-3A6B-AF1D-F54333773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72D6D6-B355-1B40-7469-2C5BCB019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718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EBD35-C38E-EED5-F543-5A1A9792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D16130-C833-6B86-B413-2297426A9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165F44-1C9D-85B4-03FB-55B6C9F32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A1C586-A57D-374B-7858-487011CEA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626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AAF79-0ADF-5CF0-D37D-B4D6AA641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2CEDF2-A1A2-D227-6AD2-AE4C459D9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E6D146-4160-001A-7514-AC082E50A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The correctness of crypto assumptions is a subjective issue, but my feeling is that TT should be a pretty secure demi-bits generator </a:t>
            </a:r>
            <a:r>
              <a:rPr lang="en-GB" altLang="zh-CN" dirty="0">
                <a:sym typeface="Wingdings" panose="05000000000000000000" pitchFamily="2" charset="2"/>
              </a:rPr>
              <a:t>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F07AF0-8757-C28E-E858-9C5395E67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432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BA661-CD32-DA28-6FD7-F2E539188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640EC1-DAE7-3C18-FAE0-303AA68B9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D58717-2B6F-B167-8025-3DF4808AE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D92ED8-4361-277C-E79D-583BABDA1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71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42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E2A54-2D94-8292-0F36-D708F4820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08672BF-3E47-D5F5-7FE5-65E1AC1D8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536BAD6-73AB-4A09-0142-9A59DA359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45DF32-E324-303B-47CB-022A5B0C4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B79CB-1797-A8B0-17B6-54773655A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9C1897-27BB-9311-0CE2-BA69FF0B8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1B60F1-66B7-F37F-E390-1E718CAA2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1ABB8E-20B4-40BA-1B40-8C677217E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961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540DB-5B5A-3472-C98E-E608E427B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9072D5A-F7C5-8E97-3C37-D7E77BC72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895649-767A-09F7-F9D1-A2DC3B68F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We will argue about (a) in the next slide, but maybe pause here for you guys to see why this doesn’t work for a randomized algorithm for AVOID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A3277D-0B41-D587-A991-00C461355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078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80233-990D-035F-7114-B43B20FA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244C0A-F762-4CFE-46D7-8E1D3FE64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89B295-3EE7-088E-E8FA-BCDD5CC69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FA82B-4F52-3A1D-1799-DEAC3B443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282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5A8B2-2047-42A4-EDE8-40A519FF1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00C8DB6-1090-2C55-77E5-52ECF27F2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D997ADE-8A88-1513-8AF6-DFB9630CB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DF9CD1-18D2-3A44-9815-D9FCB8EB2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4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226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452A-6627-7CD9-A052-22EA55788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200EE0-006E-A715-405B-AB7BAF558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329075-432F-1D64-B8DC-C1BAA84AC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182BF5-F001-496D-E1F4-885B2839E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BE12-2FBA-132A-6578-75E91B789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7098DB-7850-B6B2-08DD-38BEA4EA9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0A7C5ED-B278-25A6-D2D7-0E60058B3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3165F-79BD-8863-5CC5-2367CCEBA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017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142EA-7890-A73C-82BB-FB7B17E98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A006CD-8AAC-8C16-C4B9-A1B778F81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600C88-BD36-3F82-7C54-050DD1DAD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 err="1"/>
              <a:t>donghua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332A71-19B0-DABC-E93B-2A4FE15D0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20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15F60-AE8D-2BF0-FE28-A985494D3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90F684-8F4F-39E5-BDE7-72F34A015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A7BED2-8693-9397-C1CC-D86B2D272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AD8ABC-74D5-0340-BD0D-C5E3B8FB9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11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9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7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FE838-2828-D212-D5AF-30ADBD7B1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074166-BB59-338F-C8BF-7293FA53E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C03940-8A88-165D-E38B-AF5D2E4D5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40346B-4BE0-7178-8810-881AFE0F5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62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F00FA-0B35-DB0E-238B-987C60EE8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5489535-4D29-D413-47D7-A0D15B6B9F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B53D0F-6BDE-2A08-3D02-A4B10D155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In fact, when we say a proof complexity generator against some proof system in literature, we nearly always mean best-case hardness. But I’m </a:t>
            </a:r>
            <a:r>
              <a:rPr lang="en-GB" altLang="zh-CN" dirty="0" err="1"/>
              <a:t>gonna</a:t>
            </a:r>
            <a:r>
              <a:rPr lang="en-GB" altLang="zh-CN" dirty="0"/>
              <a:t> talk about average-case hardness as </a:t>
            </a:r>
            <a:r>
              <a:rPr lang="en-GB" altLang="zh-CN" dirty="0" err="1"/>
              <a:t>wel</a:t>
            </a:r>
            <a:r>
              <a:rPr lang="en-GB" altLang="zh-CN" dirty="0"/>
              <a:t> so let me always add “best-case hardness” for clarity.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D7E3A0-F9F8-44F5-15D4-95D2B7DEB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66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E119D-CF3C-CBB2-A5A4-C2E284973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D47CFA-ABA1-811A-A01F-1D4D3FCF3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8C9C6AE-50FD-F204-3E19-BE81E180C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71EBA6-C4B7-14FD-480A-436513A72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95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E3748-6EEA-E26F-33E6-EC9895D0A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C598FA-BBD1-3ECA-A17F-EA330952B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A6729C-C778-2431-DE5B-6E1372EA9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Best-case really means that you can’t prove lower bounds even if you’re allowed to pick your </a:t>
            </a:r>
            <a:r>
              <a:rPr lang="en-GB" altLang="zh-CN" dirty="0" err="1"/>
              <a:t>favorite</a:t>
            </a:r>
            <a:r>
              <a:rPr lang="en-GB" altLang="zh-CN" dirty="0"/>
              <a:t> hard function…</a:t>
            </a:r>
          </a:p>
          <a:p>
            <a:r>
              <a:rPr lang="en-GB" altLang="zh-CN" dirty="0"/>
              <a:t>Lb has description length 2^n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00EB39-D653-9FDD-87CF-BD4EEAB5D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41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9505-70C3-D2F5-F85E-3D07B22AD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789182-F983-6FD4-AC7D-CB12A0578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D41AB0B-98B0-CA8C-5E27-88DA5E969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228638-205B-7487-9F5D-2E4BA9753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53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259B8-BC9B-08C4-3264-6F930F0A3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21A12D-15AF-DB66-96C1-2AF03D1F5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F23BBCD-75DA-9B78-4526-20FF9E7BB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F0F603-FC1A-4F17-27DF-BAF27E014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0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4" Type="http://schemas.openxmlformats.org/officeDocument/2006/relationships/image" Target="../media/image71.png"/><Relationship Id="rId9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76.png"/><Relationship Id="rId7" Type="http://schemas.openxmlformats.org/officeDocument/2006/relationships/image" Target="../media/image71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66.png"/><Relationship Id="rId15" Type="http://schemas.openxmlformats.org/officeDocument/2006/relationships/image" Target="../media/image72.png"/><Relationship Id="rId10" Type="http://schemas.openxmlformats.org/officeDocument/2006/relationships/image" Target="../media/image74.png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3.png"/><Relationship Id="rId7" Type="http://schemas.openxmlformats.org/officeDocument/2006/relationships/image" Target="../media/image710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81.png"/><Relationship Id="rId10" Type="http://schemas.openxmlformats.org/officeDocument/2006/relationships/image" Target="../media/image80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7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410.png"/><Relationship Id="rId10" Type="http://schemas.openxmlformats.org/officeDocument/2006/relationships/image" Target="../media/image90.png"/><Relationship Id="rId4" Type="http://schemas.openxmlformats.org/officeDocument/2006/relationships/image" Target="../media/image87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0.png"/><Relationship Id="rId3" Type="http://schemas.openxmlformats.org/officeDocument/2006/relationships/image" Target="../media/image91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89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5.png"/><Relationship Id="rId5" Type="http://schemas.openxmlformats.org/officeDocument/2006/relationships/image" Target="../media/image98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72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89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6.png"/><Relationship Id="rId10" Type="http://schemas.openxmlformats.org/officeDocument/2006/relationships/image" Target="../media/image132.png"/><Relationship Id="rId4" Type="http://schemas.openxmlformats.org/officeDocument/2006/relationships/image" Target="../media/image72.png"/><Relationship Id="rId9" Type="http://schemas.openxmlformats.org/officeDocument/2006/relationships/image" Target="../media/image131.png"/><Relationship Id="rId14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8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4.jpeg"/><Relationship Id="rId4" Type="http://schemas.openxmlformats.org/officeDocument/2006/relationships/image" Target="../media/image142.png"/><Relationship Id="rId9" Type="http://schemas.openxmlformats.org/officeDocument/2006/relationships/image" Target="../media/image1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4.jpe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5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9.png"/><Relationship Id="rId4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5.png"/><Relationship Id="rId21" Type="http://schemas.openxmlformats.org/officeDocument/2006/relationships/image" Target="../media/image611.pn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23" Type="http://schemas.openxmlformats.org/officeDocument/2006/relationships/image" Target="../media/image39.png"/><Relationship Id="rId10" Type="http://schemas.openxmlformats.org/officeDocument/2006/relationships/image" Target="../media/image9.jpeg"/><Relationship Id="rId19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8.png"/><Relationship Id="rId14" Type="http://schemas.openxmlformats.org/officeDocument/2006/relationships/image" Target="../media/image32.png"/><Relationship Id="rId22" Type="http://schemas.openxmlformats.org/officeDocument/2006/relationships/image" Target="../media/image7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71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0.jpe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3.png"/><Relationship Id="rId1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49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19" Type="http://schemas.openxmlformats.org/officeDocument/2006/relationships/image" Target="../media/image64.png"/><Relationship Id="rId4" Type="http://schemas.openxmlformats.org/officeDocument/2006/relationships/image" Target="../media/image51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7" Type="http://schemas.openxmlformats.org/officeDocument/2006/relationships/image" Target="../media/image71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69.png"/><Relationship Id="rId10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2339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Hardness of </a:t>
            </a:r>
            <a:r>
              <a:rPr lang="en-GB" altLang="zh-CN" sz="5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  <a:r>
              <a:rPr lang="en-GB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zh-CN" sz="5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Complexity Generators</a:t>
            </a:r>
            <a:r>
              <a:rPr lang="en-GB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GB" altLang="zh-CN" sz="5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Demi-Bits</a:t>
            </a:r>
            <a:endParaRPr lang="zh-CN" altLang="en-US" sz="5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154D0D-F047-81C4-B3FD-C315A7382233}"/>
              </a:ext>
            </a:extLst>
          </p:cNvPr>
          <p:cNvSpPr txBox="1"/>
          <p:nvPr/>
        </p:nvSpPr>
        <p:spPr>
          <a:xfrm>
            <a:off x="385761" y="5211972"/>
            <a:ext cx="2423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Institute for Advanced Study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F086E00-A79C-139B-9102-0C1C0DFFB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36" y="3266653"/>
            <a:ext cx="1528073" cy="1755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610C158-4E55-1C56-DE57-5E28669C1E3B}"/>
              </a:ext>
            </a:extLst>
          </p:cNvPr>
          <p:cNvSpPr txBox="1"/>
          <p:nvPr/>
        </p:nvSpPr>
        <p:spPr>
          <a:xfrm>
            <a:off x="2569165" y="5211972"/>
            <a:ext cx="2579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Yichuan Wang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California, Berkeley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C6BBC29-9E2E-EE01-9567-421C3B3D2C03}"/>
              </a:ext>
            </a:extLst>
          </p:cNvPr>
          <p:cNvSpPr txBox="1"/>
          <p:nvPr/>
        </p:nvSpPr>
        <p:spPr>
          <a:xfrm>
            <a:off x="5243604" y="5211972"/>
            <a:ext cx="1997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Yan Zhong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Johns Hopkins University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 descr="蓝色头发的小孩&#10;&#10;AI 生成的内容可能不正确。">
            <a:extLst>
              <a:ext uri="{FF2B5EF4-FFF2-40B4-BE49-F238E27FC236}">
                <a16:creationId xmlns:a16="http://schemas.microsoft.com/office/drawing/2014/main" id="{260B7200-44C0-55E8-3945-3DC5B8BA6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687" y="3266653"/>
            <a:ext cx="1564039" cy="1755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女人戴着眼镜&#10;&#10;AI 生成的内容可能不正确。">
            <a:extLst>
              <a:ext uri="{FF2B5EF4-FFF2-40B4-BE49-F238E27FC236}">
                <a16:creationId xmlns:a16="http://schemas.microsoft.com/office/drawing/2014/main" id="{2F7EDCCE-96D7-9473-B799-6130DED10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004" y="3266653"/>
            <a:ext cx="1748718" cy="1755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918CF0F-6AC2-F8ED-664F-1E2B80D50F44}"/>
              </a:ext>
            </a:extLst>
          </p:cNvPr>
          <p:cNvSpPr txBox="1"/>
          <p:nvPr/>
        </p:nvSpPr>
        <p:spPr>
          <a:xfrm>
            <a:off x="7332251" y="3630078"/>
            <a:ext cx="23884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and concurrent work of</a:t>
            </a:r>
            <a:b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(ECCC TR25-190 &amp; TR25-191)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ahul Ilango">
            <a:extLst>
              <a:ext uri="{FF2B5EF4-FFF2-40B4-BE49-F238E27FC236}">
                <a16:creationId xmlns:a16="http://schemas.microsoft.com/office/drawing/2014/main" id="{E95E9CD3-A3EF-EABD-4147-F81BB1251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077" y="3266653"/>
            <a:ext cx="1748718" cy="1748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2807CB2-8661-52C8-8CD2-3733739E0E97}"/>
              </a:ext>
            </a:extLst>
          </p:cNvPr>
          <p:cNvSpPr txBox="1"/>
          <p:nvPr/>
        </p:nvSpPr>
        <p:spPr>
          <a:xfrm>
            <a:off x="9256826" y="5211972"/>
            <a:ext cx="2423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Rahul Ilango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Institute for Advanced Study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EFB268D-5FA5-E00A-9989-6DB1C7BFFCB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0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DD3AB-BAAC-0F94-90CB-CDE2463B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2B945-ECEF-2CE6-B028-6AEEFEA72C1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Average-case hardness…?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082E23-FB52-678E-F298-0151052CC7D9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6220D21-447F-BBC1-F39E-366DA57D3124}"/>
                  </a:ext>
                </a:extLst>
              </p:cNvPr>
              <p:cNvSpPr txBox="1"/>
              <p:nvPr/>
            </p:nvSpPr>
            <p:spPr>
              <a:xfrm>
                <a:off x="4092001" y="1980811"/>
                <a:ext cx="4007997" cy="1703800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Average-case hardness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 randomly selected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∖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statement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(with good prob.).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6220D21-447F-BBC1-F39E-366DA57D3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01" y="1980811"/>
                <a:ext cx="4007997" cy="170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4EA528-1247-4839-B1B6-C9A4A7BB3F8A}"/>
                  </a:ext>
                </a:extLst>
              </p:cNvPr>
              <p:cNvSpPr txBox="1"/>
              <p:nvPr/>
            </p:nvSpPr>
            <p:spPr>
              <a:xfrm>
                <a:off x="1748327" y="4567768"/>
                <a:ext cx="6063676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(Cryptographic) Pseudorandom Generators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 poly-time adversary can distinguish between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random string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random output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4EA528-1247-4839-B1B6-C9A4A7BB3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27" y="4567768"/>
                <a:ext cx="6063676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48369CFC-6C88-B95E-7013-89B2FAB2EF93}"/>
              </a:ext>
            </a:extLst>
          </p:cNvPr>
          <p:cNvGrpSpPr/>
          <p:nvPr/>
        </p:nvGrpSpPr>
        <p:grpSpPr>
          <a:xfrm>
            <a:off x="617489" y="2084106"/>
            <a:ext cx="2996237" cy="1713969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836A3296-E861-4604-7D49-5C681D5381CB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CFBA5F84-60AE-F11B-5E51-F05E56BD5B1A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77140C0B-67D7-F229-F4F0-5EA99DF0477A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DC8BE8D4-F29C-26AF-B872-EAF2CC6DA454}"/>
                    </a:ext>
                  </a:extLst>
                </p:cNvPr>
                <p:cNvSpPr txBox="1"/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DC8BE8D4-F29C-26AF-B872-EAF2CC6DA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7529B05-6827-B9F2-6F34-C11747DA4D27}"/>
              </a:ext>
            </a:extLst>
          </p:cNvPr>
          <p:cNvGrpSpPr/>
          <p:nvPr/>
        </p:nvGrpSpPr>
        <p:grpSpPr>
          <a:xfrm>
            <a:off x="9398401" y="3594186"/>
            <a:ext cx="1707345" cy="2805464"/>
            <a:chOff x="10164880" y="3594186"/>
            <a:chExt cx="1707345" cy="2805464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B3266107-A426-9C24-29BD-8507E290F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1491" y="3594186"/>
              <a:ext cx="1614124" cy="2436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19D868A-5F5D-10C4-28AD-424D64855A93}"/>
                </a:ext>
              </a:extLst>
            </p:cNvPr>
            <p:cNvSpPr txBox="1"/>
            <p:nvPr/>
          </p:nvSpPr>
          <p:spPr>
            <a:xfrm>
              <a:off x="10164880" y="6030318"/>
              <a:ext cx="170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Steven Rudich</a:t>
              </a:r>
            </a:p>
          </p:txBody>
        </p:sp>
      </p:grp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05660DF0-730B-5E73-A8B6-3053087E1A36}"/>
              </a:ext>
            </a:extLst>
          </p:cNvPr>
          <p:cNvSpPr/>
          <p:nvPr/>
        </p:nvSpPr>
        <p:spPr>
          <a:xfrm>
            <a:off x="8257592" y="1980811"/>
            <a:ext cx="3687450" cy="1140097"/>
          </a:xfrm>
          <a:prstGeom prst="wedgeRoundRectCallout">
            <a:avLst>
              <a:gd name="adj1" fmla="val 2609"/>
              <a:gd name="adj2" fmla="val 8820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theory of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cryptography /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pseudorandomness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nondeterministic adversaries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[Rudich ’97]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85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3771B-528C-4B90-E8C3-7FC21156B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5F590-E10E-88AD-CED8-C49505D7855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to define </a:t>
            </a:r>
            <a:r>
              <a:rPr lang="en-GB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pseudorandomness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against </a:t>
            </a:r>
            <a:r>
              <a:rPr lang="en-GB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nondet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. adversaries?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C76DE9-3CDC-75A6-AE66-C6664F53954C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DE6764-5741-F0D9-C12E-38F48E383ECB}"/>
              </a:ext>
            </a:extLst>
          </p:cNvPr>
          <p:cNvGrpSpPr/>
          <p:nvPr/>
        </p:nvGrpSpPr>
        <p:grpSpPr>
          <a:xfrm>
            <a:off x="617489" y="2084106"/>
            <a:ext cx="2996237" cy="1713969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492EEF9E-D867-375C-9E15-9908B54C2709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9E00DBEB-274A-6A1D-47E5-18E3192BB756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0FB17B5E-77E1-306F-6FB2-94FA9EC1161E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C5FE207-1D18-C219-8FBC-9758ACF9D8E6}"/>
                    </a:ext>
                  </a:extLst>
                </p:cNvPr>
                <p:cNvSpPr txBox="1"/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C5FE207-1D18-C219-8FBC-9758ACF9D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6C084F3-0C37-6FC0-CFAE-FF26E0F4A23C}"/>
                  </a:ext>
                </a:extLst>
              </p:cNvPr>
              <p:cNvSpPr txBox="1"/>
              <p:nvPr/>
            </p:nvSpPr>
            <p:spPr>
              <a:xfrm>
                <a:off x="4221804" y="2084106"/>
                <a:ext cx="7247107" cy="98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attempt: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pseudorandom if for any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adversary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GB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6C084F3-0C37-6FC0-CFAE-FF26E0F4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804" y="2084106"/>
                <a:ext cx="7247107" cy="98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E8BA5F24-CDDE-9AD4-C5D5-1C336A5CB52C}"/>
                  </a:ext>
                </a:extLst>
              </p:cNvPr>
              <p:cNvSpPr/>
              <p:nvPr/>
            </p:nvSpPr>
            <p:spPr>
              <a:xfrm>
                <a:off x="723090" y="4083397"/>
                <a:ext cx="3604820" cy="1162265"/>
              </a:xfrm>
              <a:prstGeom prst="wedgeRoundRectCallout">
                <a:avLst>
                  <a:gd name="adj1" fmla="val 64926"/>
                  <a:gd name="adj2" fmla="val -7351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doesn’t work because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just guess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accept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E8BA5F24-CDDE-9AD4-C5D5-1C336A5CB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0" y="4083397"/>
                <a:ext cx="3604820" cy="1162265"/>
              </a:xfrm>
              <a:prstGeom prst="wedgeRoundRectCallout">
                <a:avLst>
                  <a:gd name="adj1" fmla="val 64926"/>
                  <a:gd name="adj2" fmla="val -73515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emoji-timeline">
            <a:extLst>
              <a:ext uri="{FF2B5EF4-FFF2-40B4-BE49-F238E27FC236}">
                <a16:creationId xmlns:a16="http://schemas.microsoft.com/office/drawing/2014/main" id="{DAC59732-9A41-8330-5B47-CCA8AE07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53" y="3171020"/>
            <a:ext cx="982000" cy="9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6D191906-D860-5ED3-E4FC-60EF298F9E48}"/>
              </a:ext>
            </a:extLst>
          </p:cNvPr>
          <p:cNvGrpSpPr/>
          <p:nvPr/>
        </p:nvGrpSpPr>
        <p:grpSpPr>
          <a:xfrm>
            <a:off x="6096000" y="3763362"/>
            <a:ext cx="5885234" cy="1300017"/>
            <a:chOff x="6096000" y="3763362"/>
            <a:chExt cx="5885234" cy="1300017"/>
          </a:xfrm>
        </p:grpSpPr>
        <p:sp>
          <p:nvSpPr>
            <p:cNvPr id="6" name="思想气泡: 云 5">
              <a:extLst>
                <a:ext uri="{FF2B5EF4-FFF2-40B4-BE49-F238E27FC236}">
                  <a16:creationId xmlns:a16="http://schemas.microsoft.com/office/drawing/2014/main" id="{D1C720DF-0791-271E-ABF3-DA743BA3B780}"/>
                </a:ext>
              </a:extLst>
            </p:cNvPr>
            <p:cNvSpPr/>
            <p:nvPr/>
          </p:nvSpPr>
          <p:spPr>
            <a:xfrm>
              <a:off x="6096000" y="3763362"/>
              <a:ext cx="5885234" cy="1300017"/>
            </a:xfrm>
            <a:prstGeom prst="cloudCallout">
              <a:avLst>
                <a:gd name="adj1" fmla="val -53574"/>
                <a:gd name="adj2" fmla="val -4064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B0E39A6-AA23-D8AF-FE35-0E0A61369B69}"/>
                    </a:ext>
                  </a:extLst>
                </p:cNvPr>
                <p:cNvSpPr txBox="1"/>
                <p:nvPr/>
              </p:nvSpPr>
              <p:spPr>
                <a:xfrm>
                  <a:off x="6738025" y="3886334"/>
                  <a:ext cx="4834647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</m:oMath>
                  </a14:m>
                  <a:r>
                    <a:rPr lang="en-GB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accepts </a:t>
                  </a:r>
                  <a:r>
                    <a:rPr lang="en-US" altLang="zh-CN" sz="2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very few (</a:t>
                  </a:r>
                  <a14:m>
                    <m:oMath xmlns:m="http://schemas.openxmlformats.org/officeDocument/2006/math">
                      <m:r>
                        <a:rPr lang="en-GB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en-GB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GB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GB" sz="2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 strings</a:t>
                  </a:r>
                  <a:r>
                    <a:rPr lang="en-GB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but accepts </a:t>
                  </a:r>
                  <a:r>
                    <a:rPr lang="en-GB" sz="20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every string outputted by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GB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!</a:t>
                  </a:r>
                </a:p>
                <a:p>
                  <a:r>
                    <a:rPr lang="en-GB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Maybe no adversary can “reverse” this?</a:t>
                  </a: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B0E39A6-AA23-D8AF-FE35-0E0A61369B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8025" y="3886334"/>
                  <a:ext cx="4834647" cy="1015663"/>
                </a:xfrm>
                <a:prstGeom prst="rect">
                  <a:avLst/>
                </a:prstGeom>
                <a:blipFill>
                  <a:blip r:embed="rId12"/>
                  <a:stretch>
                    <a:fillRect l="-1261" t="-3012" b="-10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4A992AF-37EC-7F6E-695A-F6CD44D3665E}"/>
                  </a:ext>
                </a:extLst>
              </p:cNvPr>
              <p:cNvSpPr txBox="1"/>
              <p:nvPr/>
            </p:nvSpPr>
            <p:spPr>
              <a:xfrm>
                <a:off x="452336" y="5633352"/>
                <a:ext cx="7728626" cy="8818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</a:t>
                </a:r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“</a:t>
                </a:r>
                <a:r>
                  <a:rPr lang="en-GB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super-bits generator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if for any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adversary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4A992AF-37EC-7F6E-695A-F6CD44D36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36" y="5633352"/>
                <a:ext cx="7728626" cy="8818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99750F5-1347-7AA0-4C48-0FC162981D7F}"/>
                  </a:ext>
                </a:extLst>
              </p:cNvPr>
              <p:cNvSpPr txBox="1"/>
              <p:nvPr/>
            </p:nvSpPr>
            <p:spPr>
              <a:xfrm>
                <a:off x="8514943" y="5270295"/>
                <a:ext cx="3057729" cy="105528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Attention: We removed the absolute value &amp; put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before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99750F5-1347-7AA0-4C48-0FC162981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943" y="5270295"/>
                <a:ext cx="3057729" cy="10552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emoji-timeline">
            <a:extLst>
              <a:ext uri="{FF2B5EF4-FFF2-40B4-BE49-F238E27FC236}">
                <a16:creationId xmlns:a16="http://schemas.microsoft.com/office/drawing/2014/main" id="{BB8B9AB4-3637-6F7E-B8F3-EFE06626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3" y="4885699"/>
            <a:ext cx="747653" cy="7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7D6F8-CADE-A40F-480F-BBBCDAF3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CFD4B-6318-A123-8DEC-64459F25485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Demi-bits generators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B94B1D-1F8C-E117-1D8F-B21271B9B345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3D49F40-D05E-7F58-0F13-56FAE1EA82F5}"/>
              </a:ext>
            </a:extLst>
          </p:cNvPr>
          <p:cNvGrpSpPr/>
          <p:nvPr/>
        </p:nvGrpSpPr>
        <p:grpSpPr>
          <a:xfrm>
            <a:off x="617489" y="2084106"/>
            <a:ext cx="2996237" cy="1713969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31C3056E-34E4-9D72-45EB-9785FCDE2A70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02ABC56F-F7EA-34D4-D69D-D065B1976B78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F5C630AA-1519-FAF6-E90A-D75F605821F6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7659B95-C3FF-07B0-8EBD-B3A28EDF0D5C}"/>
                    </a:ext>
                  </a:extLst>
                </p:cNvPr>
                <p:cNvSpPr txBox="1"/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7659B95-C3FF-07B0-8EBD-B3A28EDF0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D97F47F-3F5A-B351-DEB9-9F77489F904A}"/>
                  </a:ext>
                </a:extLst>
              </p:cNvPr>
              <p:cNvSpPr txBox="1"/>
              <p:nvPr/>
            </p:nvSpPr>
            <p:spPr>
              <a:xfrm>
                <a:off x="4109936" y="2117065"/>
                <a:ext cx="7728626" cy="8818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</a:t>
                </a:r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“</a:t>
                </a:r>
                <a:r>
                  <a:rPr lang="en-GB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super-bits generator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if for any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adversary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D97F47F-3F5A-B351-DEB9-9F77489F9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36" y="2117065"/>
                <a:ext cx="7728626" cy="881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6164891-9A5A-329A-4AB9-171BDAA32275}"/>
                  </a:ext>
                </a:extLst>
              </p:cNvPr>
              <p:cNvSpPr txBox="1"/>
              <p:nvPr/>
            </p:nvSpPr>
            <p:spPr>
              <a:xfrm>
                <a:off x="3931546" y="2204044"/>
                <a:ext cx="808540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</a:t>
                </a:r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“</a:t>
                </a:r>
                <a:r>
                  <a:rPr lang="en-GB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demi-bits generator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if for any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adversary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accepts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lot of strings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to accept </a:t>
                </a:r>
                <a:r>
                  <a:rPr lang="en-GB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some string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6164891-9A5A-329A-4AB9-171BDAA3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546" y="2204044"/>
                <a:ext cx="808540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F8EE989-F85B-7830-A543-78438ADAC1C0}"/>
                  </a:ext>
                </a:extLst>
              </p:cNvPr>
              <p:cNvSpPr txBox="1"/>
              <p:nvPr/>
            </p:nvSpPr>
            <p:spPr>
              <a:xfrm>
                <a:off x="4170013" y="3684611"/>
                <a:ext cx="3827666" cy="1703800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Average-case hardness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 randomly selected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∖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statement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(with good prob.).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F8EE989-F85B-7830-A543-78438ADAC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013" y="3684611"/>
                <a:ext cx="3827666" cy="17038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1AE2387-3A4D-BB0A-52A8-261503FACE10}"/>
                  </a:ext>
                </a:extLst>
              </p:cNvPr>
              <p:cNvSpPr txBox="1"/>
              <p:nvPr/>
            </p:nvSpPr>
            <p:spPr>
              <a:xfrm>
                <a:off x="5814511" y="3073053"/>
                <a:ext cx="800219" cy="4863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1AE2387-3A4D-BB0A-52A8-261503FAC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511" y="3073053"/>
                <a:ext cx="800219" cy="4863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86C994A-1AEA-E8DB-DBFB-381B20D10E8E}"/>
                  </a:ext>
                </a:extLst>
              </p:cNvPr>
              <p:cNvSpPr txBox="1"/>
              <p:nvPr/>
            </p:nvSpPr>
            <p:spPr>
              <a:xfrm>
                <a:off x="7863241" y="2992103"/>
                <a:ext cx="41537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Think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as a proof system trying to prove some string is not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86C994A-1AEA-E8DB-DBFB-381B20D10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241" y="2992103"/>
                <a:ext cx="4153711" cy="646331"/>
              </a:xfrm>
              <a:prstGeom prst="rect">
                <a:avLst/>
              </a:prstGeom>
              <a:blipFill>
                <a:blip r:embed="rId13"/>
                <a:stretch>
                  <a:fillRect l="-1322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F4EB812B-D6BB-6D93-EB7A-356692335723}"/>
                  </a:ext>
                </a:extLst>
              </p:cNvPr>
              <p:cNvSpPr/>
              <p:nvPr/>
            </p:nvSpPr>
            <p:spPr>
              <a:xfrm>
                <a:off x="182514" y="4552667"/>
                <a:ext cx="3866184" cy="1533526"/>
              </a:xfrm>
              <a:prstGeom prst="wedgeRoundRectCallout">
                <a:avLst>
                  <a:gd name="adj1" fmla="val 51959"/>
                  <a:gd name="adj2" fmla="val -8779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Natural Proof 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(Razborov-Rudich’97)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(truth table generator) is a demi-bits generator, then there is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“</a:t>
                </a:r>
                <a14:m>
                  <m:oMath xmlns:m="http://schemas.openxmlformats.org/officeDocument/2006/math">
                    <m:r>
                      <a:rPr lang="en-GB" sz="20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-natural” proofs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F4EB812B-D6BB-6D93-EB7A-356692335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4" y="4552667"/>
                <a:ext cx="3866184" cy="1533526"/>
              </a:xfrm>
              <a:prstGeom prst="wedgeRoundRectCallout">
                <a:avLst>
                  <a:gd name="adj1" fmla="val 51959"/>
                  <a:gd name="adj2" fmla="val -87798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539328F5-41F5-242E-6B4F-5C8742859968}"/>
              </a:ext>
            </a:extLst>
          </p:cNvPr>
          <p:cNvSpPr/>
          <p:nvPr/>
        </p:nvSpPr>
        <p:spPr>
          <a:xfrm>
            <a:off x="8118994" y="4536511"/>
            <a:ext cx="4073006" cy="1533526"/>
          </a:xfrm>
          <a:prstGeom prst="wedgeRoundRectCallout">
            <a:avLst>
              <a:gd name="adj1" fmla="val -52222"/>
              <a:gd name="adj2" fmla="val -8655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Demi-bits are arguably one of the most fundamental primitives in “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cryptography against nondeterministic adversaries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68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4" grpId="0" animBg="1"/>
      <p:bldP spid="17" grpId="0"/>
      <p:bldP spid="18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88650-148B-3567-C912-2E4FBB8C0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F2E6B6-2A65-1C8C-DA0F-36E59694978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13BE20F-7977-4FC1-51EB-CCB08825680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11FA34-F45F-0002-F7AF-DB9FB42011DD}"/>
                  </a:ext>
                </a:extLst>
              </p:cNvPr>
              <p:cNvSpPr txBox="1"/>
              <p:nvPr/>
            </p:nvSpPr>
            <p:spPr>
              <a:xfrm>
                <a:off x="1468877" y="1984443"/>
                <a:ext cx="9549676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there is a </a:t>
                </a:r>
                <a:r>
                  <a:rPr lang="en-GB" sz="3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demi-bits generator</a:t>
                </a: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for any proof system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</a:t>
                </a:r>
                <a:r>
                  <a:rPr lang="en-GB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 complexity generator</a:t>
                </a: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against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11FA34-F45F-0002-F7AF-DB9FB42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77" y="1984443"/>
                <a:ext cx="954967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3631495E-D969-18DE-C17E-6A860BFCDBA8}"/>
              </a:ext>
            </a:extLst>
          </p:cNvPr>
          <p:cNvSpPr/>
          <p:nvPr/>
        </p:nvSpPr>
        <p:spPr>
          <a:xfrm>
            <a:off x="330741" y="4083016"/>
            <a:ext cx="3754876" cy="1325562"/>
          </a:xfrm>
          <a:prstGeom prst="wedgeRoundRectCallout">
            <a:avLst>
              <a:gd name="adj1" fmla="val 42473"/>
              <a:gd name="adj2" fmla="val -8943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Transforming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average-case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hardness to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best-case hardness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F587D9-C548-3402-E039-140F971B93CD}"/>
              </a:ext>
            </a:extLst>
          </p:cNvPr>
          <p:cNvSpPr txBox="1"/>
          <p:nvPr/>
        </p:nvSpPr>
        <p:spPr>
          <a:xfrm>
            <a:off x="4677384" y="3964999"/>
            <a:ext cx="641924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Intuitive (but not quite </a:t>
            </a:r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) version: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circuit lower bounds are hard to prove, then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circuit lower bound is hard to prove.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29E4B4-459F-A145-295A-F79CA24D789C}"/>
              </a:ext>
            </a:extLst>
          </p:cNvPr>
          <p:cNvSpPr txBox="1"/>
          <p:nvPr/>
        </p:nvSpPr>
        <p:spPr>
          <a:xfrm>
            <a:off x="7790236" y="5165328"/>
            <a:ext cx="374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Open question: prove this version?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2E48193-1717-9BC1-BBC2-A979A5ED8C9C}"/>
              </a:ext>
            </a:extLst>
          </p:cNvPr>
          <p:cNvSpPr txBox="1"/>
          <p:nvPr/>
        </p:nvSpPr>
        <p:spPr>
          <a:xfrm>
            <a:off x="838200" y="5674497"/>
            <a:ext cx="99506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Contrapositive view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 (from an anonymous reviewer)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certify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string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in the range, then you can certify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95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Range Avoidance (</a:t>
                </a:r>
                <a14:m>
                  <m:oMath xmlns:m="http://schemas.openxmlformats.org/officeDocument/2006/math">
                    <m:r>
                      <a:rPr lang="en-GB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𝐀𝐕𝐎𝐈𝐃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1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694934" y="3429000"/>
            <a:ext cx="3175708" cy="1816634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8219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8219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122" name="Picture 2" descr="Coin PNGs for Free Download">
            <a:extLst>
              <a:ext uri="{FF2B5EF4-FFF2-40B4-BE49-F238E27FC236}">
                <a16:creationId xmlns:a16="http://schemas.microsoft.com/office/drawing/2014/main" id="{E0F93A74-9C0D-EEE7-2B0D-E8ECA0CB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7245">
            <a:off x="4258364" y="4230976"/>
            <a:ext cx="1724849" cy="18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A5728A-0905-57DB-09AF-91141DC16D8C}"/>
              </a:ext>
            </a:extLst>
          </p:cNvPr>
          <p:cNvSpPr txBox="1"/>
          <p:nvPr/>
        </p:nvSpPr>
        <p:spPr>
          <a:xfrm>
            <a:off x="0" y="6704112"/>
            <a:ext cx="85214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zh-CN" sz="10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https://www.vecteezy.com/png/20716945-3d-glossy-dollar-coin-golden-reflective-dollar-coin-3d-illustration</a:t>
            </a:r>
            <a:endParaRPr lang="zh-CN" altLang="en-US" sz="10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25A5-332E-F4BC-3FD3-3EB0F68F7E07}"/>
              </a:ext>
            </a:extLst>
          </p:cNvPr>
          <p:cNvSpPr txBox="1"/>
          <p:nvPr/>
        </p:nvSpPr>
        <p:spPr>
          <a:xfrm rot="19355917">
            <a:off x="4081197" y="4092206"/>
            <a:ext cx="125486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A0F7E5-8F86-0997-1855-F1B861F03165}"/>
              </a:ext>
            </a:extLst>
          </p:cNvPr>
          <p:cNvSpPr txBox="1"/>
          <p:nvPr/>
        </p:nvSpPr>
        <p:spPr>
          <a:xfrm rot="19198290">
            <a:off x="4871054" y="5459539"/>
            <a:ext cx="190405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Proof complexity generators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9E1E8D-EE6F-925F-989E-89C6108F2DB6}"/>
              </a:ext>
            </a:extLst>
          </p:cNvPr>
          <p:cNvGrpSpPr/>
          <p:nvPr/>
        </p:nvGrpSpPr>
        <p:grpSpPr>
          <a:xfrm>
            <a:off x="7091703" y="3479470"/>
            <a:ext cx="4420884" cy="2062104"/>
            <a:chOff x="7091703" y="3479470"/>
            <a:chExt cx="4420884" cy="2062104"/>
          </a:xfrm>
        </p:grpSpPr>
        <p:sp>
          <p:nvSpPr>
            <p:cNvPr id="10" name="对话气泡: 圆角矩形 9">
              <a:extLst>
                <a:ext uri="{FF2B5EF4-FFF2-40B4-BE49-F238E27FC236}">
                  <a16:creationId xmlns:a16="http://schemas.microsoft.com/office/drawing/2014/main" id="{F29F9B08-28FC-334A-ED2E-9741D084B9B5}"/>
                </a:ext>
              </a:extLst>
            </p:cNvPr>
            <p:cNvSpPr/>
            <p:nvPr/>
          </p:nvSpPr>
          <p:spPr>
            <a:xfrm>
              <a:off x="7096577" y="3479470"/>
              <a:ext cx="4416010" cy="2062103"/>
            </a:xfrm>
            <a:prstGeom prst="wedgeRoundRectCallout">
              <a:avLst>
                <a:gd name="adj1" fmla="val -77865"/>
                <a:gd name="adj2" fmla="val -538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5739E23-3EF3-ADA7-CD78-BAFE2160F89B}"/>
                    </a:ext>
                  </a:extLst>
                </p:cNvPr>
                <p:cNvSpPr txBox="1"/>
                <p:nvPr/>
              </p:nvSpPr>
              <p:spPr>
                <a:xfrm>
                  <a:off x="7091703" y="3479471"/>
                  <a:ext cx="4405363" cy="2062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Observation</a:t>
                  </a:r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[</a:t>
                  </a:r>
                  <a:r>
                    <a:rPr lang="en-GB" dirty="0">
                      <a:solidFill>
                        <a:srgbClr val="F359D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SW’22]</a:t>
                  </a:r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 following are equivalent.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20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Range Avoidance</a:t>
                  </a:r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can be solved by a </a:t>
                  </a:r>
                  <a14:m>
                    <m:oMath xmlns:m="http://schemas.openxmlformats.org/officeDocument/2006/math">
                      <m:r>
                        <a:rPr lang="en-GB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𝐒𝐞𝐚𝐫𝐜𝐡𝐍𝐏</m:t>
                      </m:r>
                    </m:oMath>
                  </a14:m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algorithm.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There is a </a:t>
                  </a:r>
                  <a:r>
                    <a:rPr lang="en-GB" sz="2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proof system </a:t>
                  </a:r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breaking every </a:t>
                  </a:r>
                  <a:r>
                    <a:rPr lang="en-GB" sz="20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proof complexity generator</a:t>
                  </a:r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5739E23-3EF3-ADA7-CD78-BAFE2160F8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703" y="3479471"/>
                  <a:ext cx="4405363" cy="2062103"/>
                </a:xfrm>
                <a:prstGeom prst="rect">
                  <a:avLst/>
                </a:prstGeom>
                <a:blipFill>
                  <a:blip r:embed="rId10"/>
                  <a:stretch>
                    <a:fillRect l="-1383" t="-3254" b="-473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77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23F2E-19EE-9E1A-E55F-87426A41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A5414E1-A5ED-8354-B767-2F67CD0CCF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GB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𝐀𝐕𝐎𝐈𝐃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A5414E1-A5ED-8354-B767-2F67CD0CC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EBBAAB72-894E-C612-ACB3-13EDFB4ECBB5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0303AEBC-87B7-4910-3315-6F56C53F8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easy for randomized algorithms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Just output a random string </a:t>
                </a:r>
                <a14:m>
                  <m:oMath xmlns:m="http://schemas.openxmlformats.org/officeDocument/2006/math">
                    <m:r>
                      <a:rPr lang="en-GB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it will be outside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high probability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Are there good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algorithms?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0303AEBC-87B7-4910-3315-6F56C53F8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A42C1AB7-C56D-F96E-48D1-636762C3D124}"/>
                  </a:ext>
                </a:extLst>
              </p:cNvPr>
              <p:cNvSpPr/>
              <p:nvPr/>
            </p:nvSpPr>
            <p:spPr>
              <a:xfrm>
                <a:off x="74953" y="3693276"/>
                <a:ext cx="3511686" cy="1325563"/>
              </a:xfrm>
              <a:prstGeom prst="wedgeRoundRectCallout">
                <a:avLst>
                  <a:gd name="adj1" fmla="val 67256"/>
                  <a:gd name="adj2" fmla="val 5149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[Ilango-Li-Williams ’23]:</a:t>
                </a:r>
              </a:p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No, if we assume certain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cryptographic assumptions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𝐜𝐨𝐍𝐏</m:t>
                    </m:r>
                  </m:oMath>
                </a14:m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A42C1AB7-C56D-F96E-48D1-636762C3D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" y="3693276"/>
                <a:ext cx="3511686" cy="1325563"/>
              </a:xfrm>
              <a:prstGeom prst="wedgeRoundRectCallout">
                <a:avLst>
                  <a:gd name="adj1" fmla="val 67256"/>
                  <a:gd name="adj2" fmla="val 5149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对话气泡: 圆角矩形 14">
                <a:extLst>
                  <a:ext uri="{FF2B5EF4-FFF2-40B4-BE49-F238E27FC236}">
                    <a16:creationId xmlns:a16="http://schemas.microsoft.com/office/drawing/2014/main" id="{37706D3A-D675-B279-2692-BE9573804C0E}"/>
                  </a:ext>
                </a:extLst>
              </p:cNvPr>
              <p:cNvSpPr/>
              <p:nvPr/>
            </p:nvSpPr>
            <p:spPr>
              <a:xfrm>
                <a:off x="7903447" y="2737639"/>
                <a:ext cx="3687419" cy="1645667"/>
              </a:xfrm>
              <a:prstGeom prst="wedgeRoundRectCallout">
                <a:avLst>
                  <a:gd name="adj1" fmla="val -64687"/>
                  <a:gd name="adj2" fmla="val 7409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[Chen-Li ’24]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(building on ILW’ 23)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even in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𝐒𝐞𝐚𝐫𝐜𝐡𝐍𝐏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assume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LWE or LPN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against nondeterministic algorithms!</a:t>
                </a:r>
                <a:endParaRPr lang="en-GB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对话气泡: 圆角矩形 14">
                <a:extLst>
                  <a:ext uri="{FF2B5EF4-FFF2-40B4-BE49-F238E27FC236}">
                    <a16:creationId xmlns:a16="http://schemas.microsoft.com/office/drawing/2014/main" id="{37706D3A-D675-B279-2692-BE9573804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447" y="2737639"/>
                <a:ext cx="3687419" cy="1645667"/>
              </a:xfrm>
              <a:prstGeom prst="wedgeRoundRectCallout">
                <a:avLst>
                  <a:gd name="adj1" fmla="val -64687"/>
                  <a:gd name="adj2" fmla="val 74095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19DE3C65-13D5-86D3-FAD0-EB46F6FBC4F3}"/>
              </a:ext>
            </a:extLst>
          </p:cNvPr>
          <p:cNvGrpSpPr/>
          <p:nvPr/>
        </p:nvGrpSpPr>
        <p:grpSpPr>
          <a:xfrm>
            <a:off x="4016541" y="4007509"/>
            <a:ext cx="3175708" cy="1816634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F8F57D95-26BB-D3AD-92F0-EF5EFC7D6675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梯形 17">
              <a:extLst>
                <a:ext uri="{FF2B5EF4-FFF2-40B4-BE49-F238E27FC236}">
                  <a16:creationId xmlns:a16="http://schemas.microsoft.com/office/drawing/2014/main" id="{E766096A-6896-0205-2D6C-104EFEF1A842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CB552767-3329-0529-709A-9DCB5CB35DEB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30D2686-56D1-E35F-6EC5-68FF3247F88E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8219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30D2686-56D1-E35F-6EC5-68FF3247F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8219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126AB57E-A56D-B395-9DAD-4E44642BD525}"/>
                  </a:ext>
                </a:extLst>
              </p:cNvPr>
              <p:cNvSpPr/>
              <p:nvPr/>
            </p:nvSpPr>
            <p:spPr>
              <a:xfrm>
                <a:off x="7903447" y="4712913"/>
                <a:ext cx="3951760" cy="1567829"/>
              </a:xfrm>
              <a:prstGeom prst="wedgeRoundRectCallout">
                <a:avLst>
                  <a:gd name="adj1" fmla="val -66047"/>
                  <a:gd name="adj2" fmla="val -32577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results</a:t>
                </a:r>
                <a:r>
                  <a:rPr lang="en-GB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(building on CL ’24)</a:t>
                </a:r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[Ilango ’25]:</a:t>
                </a:r>
                <a:endParaRPr lang="en-GB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exists a </a:t>
                </a:r>
                <a:r>
                  <a:rPr lang="en-GB" sz="2000" b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demi-bits generator</a:t>
                </a:r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(of suitable stretch),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in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𝐒𝐞𝐚𝐫𝐜𝐡𝐍𝐏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126AB57E-A56D-B395-9DAD-4E44642BD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447" y="4712913"/>
                <a:ext cx="3951760" cy="1567829"/>
              </a:xfrm>
              <a:prstGeom prst="wedgeRoundRectCallout">
                <a:avLst>
                  <a:gd name="adj1" fmla="val -66047"/>
                  <a:gd name="adj2" fmla="val -32577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683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9FAC5A6-13AE-480D-8A5F-E5F3C721CB13}"/>
                  </a:ext>
                </a:extLst>
              </p:cNvPr>
              <p:cNvSpPr txBox="1"/>
              <p:nvPr/>
            </p:nvSpPr>
            <p:spPr>
              <a:xfrm>
                <a:off x="1235413" y="729575"/>
                <a:ext cx="9549676" cy="206210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there is a </a:t>
                </a:r>
                <a:r>
                  <a:rPr lang="en-GB" sz="3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demi-bits generator</a:t>
                </a: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any proof system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</a:t>
                </a:r>
                <a:r>
                  <a:rPr lang="en-GB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 complexity generator</a:t>
                </a: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against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be solve by </a:t>
                </a:r>
                <a14:m>
                  <m:oMath xmlns:m="http://schemas.openxmlformats.org/officeDocument/2006/math">
                    <m:r>
                      <a:rPr lang="en-GB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𝐒𝐞𝐚𝐫𝐜𝐡𝐍𝐏</m:t>
                    </m:r>
                  </m:oMath>
                </a14:m>
                <a:r>
                  <a:rPr lang="en-GB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algorithms.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9FAC5A6-13AE-480D-8A5F-E5F3C721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413" y="729575"/>
                <a:ext cx="9549676" cy="20621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右 4">
            <a:extLst>
              <a:ext uri="{FF2B5EF4-FFF2-40B4-BE49-F238E27FC236}">
                <a16:creationId xmlns:a16="http://schemas.microsoft.com/office/drawing/2014/main" id="{B8641A05-7162-2684-6515-CCA408F3E5AE}"/>
              </a:ext>
            </a:extLst>
          </p:cNvPr>
          <p:cNvSpPr/>
          <p:nvPr/>
        </p:nvSpPr>
        <p:spPr>
          <a:xfrm>
            <a:off x="8998085" y="5496128"/>
            <a:ext cx="2519464" cy="88521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63383573-2285-56E2-6926-9CB5EA5B69FD}"/>
              </a:ext>
            </a:extLst>
          </p:cNvPr>
          <p:cNvSpPr/>
          <p:nvPr/>
        </p:nvSpPr>
        <p:spPr>
          <a:xfrm>
            <a:off x="4075889" y="3316972"/>
            <a:ext cx="5603132" cy="1653862"/>
          </a:xfrm>
          <a:prstGeom prst="wedgeRoundRectCallout">
            <a:avLst>
              <a:gd name="adj1" fmla="val 60541"/>
              <a:gd name="adj2" fmla="val 8401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Rest of this talk: two (!) different proofs of this result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(One by us &amp; one by Rahul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635386-18B2-84DD-C88F-63A2240661C8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1A953-8B84-DB2D-8FAD-60D3C3F2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F114F10B-1E8A-B964-E2C1-0758890B27F1}"/>
              </a:ext>
            </a:extLst>
          </p:cNvPr>
          <p:cNvGrpSpPr/>
          <p:nvPr/>
        </p:nvGrpSpPr>
        <p:grpSpPr>
          <a:xfrm>
            <a:off x="6201665" y="4236427"/>
            <a:ext cx="3863880" cy="2411356"/>
            <a:chOff x="6173088" y="4207238"/>
            <a:chExt cx="3863880" cy="2411356"/>
          </a:xfrm>
        </p:grpSpPr>
        <p:pic>
          <p:nvPicPr>
            <p:cNvPr id="12292" name="Picture 4" descr="emoji-timeline">
              <a:extLst>
                <a:ext uri="{FF2B5EF4-FFF2-40B4-BE49-F238E27FC236}">
                  <a16:creationId xmlns:a16="http://schemas.microsoft.com/office/drawing/2014/main" id="{B98F42A5-36BB-1F18-1487-25F220422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9774" y="5094594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276386F5-69C8-8E7D-0B0C-3D9B6C24BD89}"/>
                    </a:ext>
                  </a:extLst>
                </p:cNvPr>
                <p:cNvSpPr/>
                <p:nvPr/>
              </p:nvSpPr>
              <p:spPr>
                <a:xfrm>
                  <a:off x="6950869" y="4400647"/>
                  <a:ext cx="3086099" cy="30496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276386F5-69C8-8E7D-0B0C-3D9B6C24B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869" y="4400647"/>
                  <a:ext cx="3086099" cy="304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294" name="Picture 6" descr="emoji-timeline">
              <a:extLst>
                <a:ext uri="{FF2B5EF4-FFF2-40B4-BE49-F238E27FC236}">
                  <a16:creationId xmlns:a16="http://schemas.microsoft.com/office/drawing/2014/main" id="{371B0520-8961-67C4-8AFA-5F6620BF4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088" y="4207238"/>
              <a:ext cx="772585" cy="772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DF540634-D03D-E0BC-4920-C3EE6979BFB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Proof 1 by universal hash functions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EC20060-A1AF-6BAF-D8AE-89ADDE38A369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16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CE83CE1-4DD0-24D1-387C-3C4F68F68428}"/>
              </a:ext>
            </a:extLst>
          </p:cNvPr>
          <p:cNvSpPr txBox="1"/>
          <p:nvPr/>
        </p:nvSpPr>
        <p:spPr>
          <a:xfrm>
            <a:off x="10243226" y="1413689"/>
            <a:ext cx="11105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solidFill>
                  <a:srgbClr val="F35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WZ’ 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3E901B-102E-C337-C131-DBB59144DB06}"/>
                  </a:ext>
                </a:extLst>
              </p:cNvPr>
              <p:cNvSpPr txBox="1"/>
              <p:nvPr/>
            </p:nvSpPr>
            <p:spPr>
              <a:xfrm>
                <a:off x="838200" y="2014539"/>
                <a:ext cx="4079081" cy="507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3E901B-102E-C337-C131-DBB59144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4539"/>
                <a:ext cx="4079081" cy="507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839A63A-8A24-DF26-EDA2-691DA4F1FBCB}"/>
                  </a:ext>
                </a:extLst>
              </p:cNvPr>
              <p:cNvSpPr txBox="1"/>
              <p:nvPr/>
            </p:nvSpPr>
            <p:spPr>
              <a:xfrm>
                <a:off x="631031" y="2736502"/>
                <a:ext cx="4412457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element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corresponds to an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×ℓ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839A63A-8A24-DF26-EDA2-691DA4F1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1" y="2736502"/>
                <a:ext cx="4412457" cy="1384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378FA9E-428E-0FEE-063D-1F55515F4416}"/>
                  </a:ext>
                </a:extLst>
              </p:cNvPr>
              <p:cNvSpPr txBox="1"/>
              <p:nvPr/>
            </p:nvSpPr>
            <p:spPr>
              <a:xfrm>
                <a:off x="5700259" y="2014539"/>
                <a:ext cx="5829298" cy="21390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Leftover Hash Lemma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[ILL’ 89]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any function (comp. unbounded)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sz="20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GB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-fools</a:t>
                </a:r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Lemma: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ℓ=10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-fooled by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99%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fraction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378FA9E-428E-0FEE-063D-1F55515F4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259" y="2014539"/>
                <a:ext cx="5829298" cy="21390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组合 42">
            <a:extLst>
              <a:ext uri="{FF2B5EF4-FFF2-40B4-BE49-F238E27FC236}">
                <a16:creationId xmlns:a16="http://schemas.microsoft.com/office/drawing/2014/main" id="{DA8BC585-2058-345B-4339-93BDCF7EA1FE}"/>
              </a:ext>
            </a:extLst>
          </p:cNvPr>
          <p:cNvGrpSpPr/>
          <p:nvPr/>
        </p:nvGrpSpPr>
        <p:grpSpPr>
          <a:xfrm>
            <a:off x="631031" y="4705249"/>
            <a:ext cx="4079081" cy="1480058"/>
            <a:chOff x="631031" y="4705249"/>
            <a:chExt cx="4079081" cy="1480058"/>
          </a:xfrm>
        </p:grpSpPr>
        <p:pic>
          <p:nvPicPr>
            <p:cNvPr id="12290" name="Picture 2" descr="emoji-timeline">
              <a:extLst>
                <a:ext uri="{FF2B5EF4-FFF2-40B4-BE49-F238E27FC236}">
                  <a16:creationId xmlns:a16="http://schemas.microsoft.com/office/drawing/2014/main" id="{4971DF3D-2B06-A505-54CA-89B3807062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31" y="5022152"/>
              <a:ext cx="1159669" cy="1159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A300A75-735A-4B60-BD82-CD8F65AD1F07}"/>
                    </a:ext>
                  </a:extLst>
                </p:cNvPr>
                <p:cNvSpPr txBox="1"/>
                <p:nvPr/>
              </p:nvSpPr>
              <p:spPr>
                <a:xfrm>
                  <a:off x="692943" y="4705249"/>
                  <a:ext cx="10358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A300A75-735A-4B60-BD82-CD8F65AD1F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43" y="4705249"/>
                  <a:ext cx="1035844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B253AB7D-FB42-7A80-14E7-1022F880872F}"/>
                    </a:ext>
                  </a:extLst>
                </p:cNvPr>
                <p:cNvSpPr/>
                <p:nvPr/>
              </p:nvSpPr>
              <p:spPr>
                <a:xfrm>
                  <a:off x="2126455" y="4925261"/>
                  <a:ext cx="1007269" cy="8215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B253AB7D-FB42-7A80-14E7-1022F88087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455" y="4925261"/>
                  <a:ext cx="1007269" cy="8215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8246FFD2-1883-ED25-D9FC-01119C9B6E0E}"/>
                    </a:ext>
                  </a:extLst>
                </p:cNvPr>
                <p:cNvSpPr/>
                <p:nvPr/>
              </p:nvSpPr>
              <p:spPr>
                <a:xfrm>
                  <a:off x="2126455" y="5892742"/>
                  <a:ext cx="996550" cy="215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8246FFD2-1883-ED25-D9FC-01119C9B6E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455" y="5892742"/>
                  <a:ext cx="996550" cy="2157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AF5216C-E11D-9AA6-DEFF-7A1A18DCB18F}"/>
                </a:ext>
              </a:extLst>
            </p:cNvPr>
            <p:cNvSpPr txBox="1"/>
            <p:nvPr/>
          </p:nvSpPr>
          <p:spPr>
            <a:xfrm>
              <a:off x="3133724" y="5151360"/>
              <a:ext cx="157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hash function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5BF3FB2-3092-8A6C-E5FA-5A0FFCB7BD0E}"/>
                    </a:ext>
                  </a:extLst>
                </p:cNvPr>
                <p:cNvSpPr txBox="1"/>
                <p:nvPr/>
              </p:nvSpPr>
              <p:spPr>
                <a:xfrm>
                  <a:off x="3188492" y="5815975"/>
                  <a:ext cx="1466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-bit output</a:t>
                  </a: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5BF3FB2-3092-8A6C-E5FA-5A0FFCB7B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8492" y="5815975"/>
                  <a:ext cx="1466851" cy="369332"/>
                </a:xfrm>
                <a:prstGeom prst="rect">
                  <a:avLst/>
                </a:prstGeom>
                <a:blipFill>
                  <a:blip r:embed="rId13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C9ADA52-1D11-1E50-C54D-E3F7AAE71412}"/>
                </a:ext>
              </a:extLst>
            </p:cNvPr>
            <p:cNvCxnSpPr>
              <a:stCxn id="12290" idx="3"/>
              <a:endCxn id="10" idx="1"/>
            </p:cNvCxnSpPr>
            <p:nvPr/>
          </p:nvCxnSpPr>
          <p:spPr>
            <a:xfrm flipV="1">
              <a:off x="1790700" y="5336027"/>
              <a:ext cx="335755" cy="26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B1F97C7-E319-CF10-7750-3A3B5FE3D442}"/>
                </a:ext>
              </a:extLst>
            </p:cNvPr>
            <p:cNvCxnSpPr>
              <a:cxnSpLocks/>
              <a:stCxn id="12290" idx="3"/>
              <a:endCxn id="11" idx="1"/>
            </p:cNvCxnSpPr>
            <p:nvPr/>
          </p:nvCxnSpPr>
          <p:spPr>
            <a:xfrm>
              <a:off x="1790700" y="5601987"/>
              <a:ext cx="335755" cy="3986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5BBD0DE-4519-46BF-7A99-95F2B6A03EB5}"/>
              </a:ext>
            </a:extLst>
          </p:cNvPr>
          <p:cNvCxnSpPr/>
          <p:nvPr/>
        </p:nvCxnSpPr>
        <p:spPr>
          <a:xfrm>
            <a:off x="4917281" y="4400647"/>
            <a:ext cx="0" cy="232171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716C27B-BE95-8C65-80C8-F3A156CB94B0}"/>
              </a:ext>
            </a:extLst>
          </p:cNvPr>
          <p:cNvGrpSpPr/>
          <p:nvPr/>
        </p:nvGrpSpPr>
        <p:grpSpPr>
          <a:xfrm>
            <a:off x="5314948" y="5038926"/>
            <a:ext cx="2755106" cy="1413556"/>
            <a:chOff x="5314948" y="4992271"/>
            <a:chExt cx="2755106" cy="1413556"/>
          </a:xfrm>
        </p:grpSpPr>
        <p:sp>
          <p:nvSpPr>
            <p:cNvPr id="33" name="对话气泡: 圆角矩形 32">
              <a:extLst>
                <a:ext uri="{FF2B5EF4-FFF2-40B4-BE49-F238E27FC236}">
                  <a16:creationId xmlns:a16="http://schemas.microsoft.com/office/drawing/2014/main" id="{433416B7-12D4-1A06-5DD3-A2471FC88BA6}"/>
                </a:ext>
              </a:extLst>
            </p:cNvPr>
            <p:cNvSpPr/>
            <p:nvPr/>
          </p:nvSpPr>
          <p:spPr>
            <a:xfrm>
              <a:off x="5314948" y="4992271"/>
              <a:ext cx="2172887" cy="1413556"/>
            </a:xfrm>
            <a:prstGeom prst="wedgeRoundRectCallout">
              <a:avLst>
                <a:gd name="adj1" fmla="val 73195"/>
                <a:gd name="adj2" fmla="val -1482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303F2F7B-8F58-7746-6F5C-E82EBDE83EEE}"/>
                    </a:ext>
                  </a:extLst>
                </p:cNvPr>
                <p:cNvSpPr/>
                <p:nvPr/>
              </p:nvSpPr>
              <p:spPr>
                <a:xfrm>
                  <a:off x="5486400" y="5062327"/>
                  <a:ext cx="1007269" cy="8215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303F2F7B-8F58-7746-6F5C-E82EBDE83E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5062327"/>
                  <a:ext cx="1007269" cy="8215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BD87893D-1A26-780F-E4E5-793670DE5FDC}"/>
                    </a:ext>
                  </a:extLst>
                </p:cNvPr>
                <p:cNvSpPr/>
                <p:nvPr/>
              </p:nvSpPr>
              <p:spPr>
                <a:xfrm>
                  <a:off x="5486400" y="6025991"/>
                  <a:ext cx="996550" cy="215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BD87893D-1A26-780F-E4E5-793670DE5F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6025991"/>
                  <a:ext cx="996550" cy="2157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5BD2283-DAE3-300F-B965-5D30D6796124}"/>
                </a:ext>
              </a:extLst>
            </p:cNvPr>
            <p:cNvSpPr txBox="1"/>
            <p:nvPr/>
          </p:nvSpPr>
          <p:spPr>
            <a:xfrm>
              <a:off x="6493666" y="5288494"/>
              <a:ext cx="157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random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E34A404-4740-B213-ADA8-4E82C5AF36EE}"/>
                </a:ext>
              </a:extLst>
            </p:cNvPr>
            <p:cNvSpPr txBox="1"/>
            <p:nvPr/>
          </p:nvSpPr>
          <p:spPr>
            <a:xfrm>
              <a:off x="6493666" y="5953029"/>
              <a:ext cx="1466851" cy="370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36426AF-19EF-E037-C315-3E2B0A3BDC3C}"/>
              </a:ext>
            </a:extLst>
          </p:cNvPr>
          <p:cNvGrpSpPr/>
          <p:nvPr/>
        </p:nvGrpSpPr>
        <p:grpSpPr>
          <a:xfrm>
            <a:off x="9535713" y="5038926"/>
            <a:ext cx="2283754" cy="1413556"/>
            <a:chOff x="9535713" y="4992271"/>
            <a:chExt cx="2283754" cy="1413556"/>
          </a:xfrm>
        </p:grpSpPr>
        <p:sp>
          <p:nvSpPr>
            <p:cNvPr id="38" name="对话气泡: 圆角矩形 37">
              <a:extLst>
                <a:ext uri="{FF2B5EF4-FFF2-40B4-BE49-F238E27FC236}">
                  <a16:creationId xmlns:a16="http://schemas.microsoft.com/office/drawing/2014/main" id="{3DD276E8-E348-75BD-7BC4-20FC4BD5EEFB}"/>
                </a:ext>
              </a:extLst>
            </p:cNvPr>
            <p:cNvSpPr/>
            <p:nvPr/>
          </p:nvSpPr>
          <p:spPr>
            <a:xfrm>
              <a:off x="9535713" y="4992271"/>
              <a:ext cx="2172887" cy="1413556"/>
            </a:xfrm>
            <a:prstGeom prst="wedgeRoundRectCallout">
              <a:avLst>
                <a:gd name="adj1" fmla="val -71463"/>
                <a:gd name="adj2" fmla="val -17854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1F8E9090-7027-E843-729B-A0847B5D3085}"/>
                    </a:ext>
                  </a:extLst>
                </p:cNvPr>
                <p:cNvSpPr/>
                <p:nvPr/>
              </p:nvSpPr>
              <p:spPr>
                <a:xfrm>
                  <a:off x="9707165" y="5062327"/>
                  <a:ext cx="1007269" cy="8215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1F8E9090-7027-E843-729B-A0847B5D30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7165" y="5062327"/>
                  <a:ext cx="1007269" cy="8215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20AD6764-706F-B4F0-920C-4431C0DE9A00}"/>
                    </a:ext>
                  </a:extLst>
                </p:cNvPr>
                <p:cNvSpPr/>
                <p:nvPr/>
              </p:nvSpPr>
              <p:spPr>
                <a:xfrm>
                  <a:off x="9707165" y="6025991"/>
                  <a:ext cx="996550" cy="215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20AD6764-706F-B4F0-920C-4431C0DE9A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7165" y="6025991"/>
                  <a:ext cx="996550" cy="2157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9FE95D5-EA5C-AE10-B901-B971E359E9B0}"/>
                </a:ext>
              </a:extLst>
            </p:cNvPr>
            <p:cNvSpPr txBox="1"/>
            <p:nvPr/>
          </p:nvSpPr>
          <p:spPr>
            <a:xfrm>
              <a:off x="10714431" y="5288494"/>
              <a:ext cx="1105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random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AC245A1F-F270-B217-2A10-326BB15B30BC}"/>
                    </a:ext>
                  </a:extLst>
                </p:cNvPr>
                <p:cNvSpPr txBox="1"/>
                <p:nvPr/>
              </p:nvSpPr>
              <p:spPr>
                <a:xfrm>
                  <a:off x="10714432" y="5953029"/>
                  <a:ext cx="846538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AC245A1F-F270-B217-2A10-326BB15B3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4432" y="5953029"/>
                  <a:ext cx="846538" cy="370294"/>
                </a:xfrm>
                <a:prstGeom prst="rect">
                  <a:avLst/>
                </a:prstGeom>
                <a:blipFill>
                  <a:blip r:embed="rId1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99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184A3-07B1-BB32-1E7B-B4DDD8882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F7A3AF2-9685-EF17-DE74-3A9A047939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Breaking demi-bits by solving </a:t>
                </a:r>
                <a14:m>
                  <m:oMath xmlns:m="http://schemas.openxmlformats.org/officeDocument/2006/math">
                    <m:r>
                      <a:rPr lang="en-GB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𝐀𝐕𝐎𝐈𝐃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F7A3AF2-9685-EF17-DE74-3A9A04793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8F72F7F4-77AC-05F9-A9AB-471042DAD8C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17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A0B64B-3F0D-AF4A-7E3D-953564816235}"/>
                  </a:ext>
                </a:extLst>
              </p:cNvPr>
              <p:cNvSpPr txBox="1"/>
              <p:nvPr/>
            </p:nvSpPr>
            <p:spPr>
              <a:xfrm>
                <a:off x="3760128" y="1863604"/>
                <a:ext cx="5698198" cy="1396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Goal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 a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nondeterministic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distinguisher that: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Accepts a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fraction of strings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Rejects everything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A0B64B-3F0D-AF4A-7E3D-953564816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28" y="1863604"/>
                <a:ext cx="5698198" cy="13960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882D3C0A-4450-ADE6-776F-B2FFDD2DFEE2}"/>
              </a:ext>
            </a:extLst>
          </p:cNvPr>
          <p:cNvGrpSpPr/>
          <p:nvPr/>
        </p:nvGrpSpPr>
        <p:grpSpPr>
          <a:xfrm>
            <a:off x="213161" y="3860246"/>
            <a:ext cx="3175708" cy="2330813"/>
            <a:chOff x="213161" y="3860246"/>
            <a:chExt cx="3175708" cy="2330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B936BC7C-ED8E-68A0-C1E7-D6BBEDE17CBF}"/>
                    </a:ext>
                  </a:extLst>
                </p:cNvPr>
                <p:cNvSpPr/>
                <p:nvPr/>
              </p:nvSpPr>
              <p:spPr>
                <a:xfrm>
                  <a:off x="897342" y="5430464"/>
                  <a:ext cx="1807340" cy="23448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B936BC7C-ED8E-68A0-C1E7-D6BBEDE17C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42" y="5430464"/>
                  <a:ext cx="1807340" cy="2344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梯形 5">
              <a:extLst>
                <a:ext uri="{FF2B5EF4-FFF2-40B4-BE49-F238E27FC236}">
                  <a16:creationId xmlns:a16="http://schemas.microsoft.com/office/drawing/2014/main" id="{6EC37DA4-FCD6-E85F-24CE-9F18F648672D}"/>
                </a:ext>
              </a:extLst>
            </p:cNvPr>
            <p:cNvSpPr/>
            <p:nvPr/>
          </p:nvSpPr>
          <p:spPr>
            <a:xfrm rot="10800000">
              <a:off x="213162" y="4208795"/>
              <a:ext cx="3175707" cy="1113494"/>
            </a:xfrm>
            <a:prstGeom prst="trapezoid">
              <a:avLst>
                <a:gd name="adj" fmla="val 6065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98F6045E-AE04-4C49-E957-FC49CCAD46C8}"/>
                    </a:ext>
                  </a:extLst>
                </p:cNvPr>
                <p:cNvSpPr/>
                <p:nvPr/>
              </p:nvSpPr>
              <p:spPr>
                <a:xfrm>
                  <a:off x="213161" y="3860246"/>
                  <a:ext cx="3175708" cy="23448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98F6045E-AE04-4C49-E957-FC49CCAD46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161" y="3860246"/>
                  <a:ext cx="3175708" cy="23448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79C1255-74A4-8EAF-F080-3BDD452B328F}"/>
                    </a:ext>
                  </a:extLst>
                </p:cNvPr>
                <p:cNvSpPr txBox="1"/>
                <p:nvPr/>
              </p:nvSpPr>
              <p:spPr>
                <a:xfrm>
                  <a:off x="1411734" y="4434210"/>
                  <a:ext cx="77855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79C1255-74A4-8EAF-F080-3BDD452B32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734" y="4434210"/>
                  <a:ext cx="778558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7E0C224-19FA-EF6B-D0B2-1C3644D13C51}"/>
                    </a:ext>
                  </a:extLst>
                </p:cNvPr>
                <p:cNvSpPr txBox="1"/>
                <p:nvPr/>
              </p:nvSpPr>
              <p:spPr>
                <a:xfrm>
                  <a:off x="341250" y="5790949"/>
                  <a:ext cx="29195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demi-bits generator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7E0C224-19FA-EF6B-D0B2-1C3644D13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50" y="5790949"/>
                  <a:ext cx="2919525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626" t="-7576" b="-2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F38D2E-D7F2-FD5B-E5EC-E95ECC4AB6B1}"/>
                  </a:ext>
                </a:extLst>
              </p:cNvPr>
              <p:cNvSpPr txBox="1"/>
              <p:nvPr/>
            </p:nvSpPr>
            <p:spPr>
              <a:xfrm>
                <a:off x="3859392" y="3598374"/>
                <a:ext cx="5937949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Available Tool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deterministic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takes a circuit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input and outputs a string outside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F38D2E-D7F2-FD5B-E5EC-E95ECC4AB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92" y="3598374"/>
                <a:ext cx="5937949" cy="138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D301464E-1056-7910-9915-AC823C752F50}"/>
              </a:ext>
            </a:extLst>
          </p:cNvPr>
          <p:cNvGrpSpPr/>
          <p:nvPr/>
        </p:nvGrpSpPr>
        <p:grpSpPr>
          <a:xfrm>
            <a:off x="213161" y="2265299"/>
            <a:ext cx="3175708" cy="1468942"/>
            <a:chOff x="213161" y="2265299"/>
            <a:chExt cx="3175708" cy="1468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梯形 16">
                  <a:extLst>
                    <a:ext uri="{FF2B5EF4-FFF2-40B4-BE49-F238E27FC236}">
                      <a16:creationId xmlns:a16="http://schemas.microsoft.com/office/drawing/2014/main" id="{CC6B0C61-1DD1-138E-F0DC-2B406B5AA581}"/>
                    </a:ext>
                  </a:extLst>
                </p:cNvPr>
                <p:cNvSpPr/>
                <p:nvPr/>
              </p:nvSpPr>
              <p:spPr>
                <a:xfrm>
                  <a:off x="213161" y="2619816"/>
                  <a:ext cx="3175708" cy="1114425"/>
                </a:xfrm>
                <a:prstGeom prst="trapezoid">
                  <a:avLst>
                    <a:gd name="adj" fmla="val 37820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17" name="梯形 16">
                  <a:extLst>
                    <a:ext uri="{FF2B5EF4-FFF2-40B4-BE49-F238E27FC236}">
                      <a16:creationId xmlns:a16="http://schemas.microsoft.com/office/drawing/2014/main" id="{CC6B0C61-1DD1-138E-F0DC-2B406B5AA5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161" y="2619816"/>
                  <a:ext cx="3175708" cy="1114425"/>
                </a:xfrm>
                <a:prstGeom prst="trapezoid">
                  <a:avLst>
                    <a:gd name="adj" fmla="val 37820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BC86C519-4DB1-DCD0-D635-CD33E205C30E}"/>
                    </a:ext>
                  </a:extLst>
                </p:cNvPr>
                <p:cNvSpPr/>
                <p:nvPr/>
              </p:nvSpPr>
              <p:spPr>
                <a:xfrm>
                  <a:off x="644915" y="2265299"/>
                  <a:ext cx="2312194" cy="23448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BC86C519-4DB1-DCD0-D635-CD33E205C3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15" y="2265299"/>
                  <a:ext cx="2312194" cy="2344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B14B0AC-9C8A-6E65-777A-35CB6914189B}"/>
              </a:ext>
            </a:extLst>
          </p:cNvPr>
          <p:cNvGrpSpPr/>
          <p:nvPr/>
        </p:nvGrpSpPr>
        <p:grpSpPr>
          <a:xfrm>
            <a:off x="8728254" y="2996500"/>
            <a:ext cx="3277751" cy="1203748"/>
            <a:chOff x="8728254" y="2996500"/>
            <a:chExt cx="3277751" cy="1203748"/>
          </a:xfrm>
        </p:grpSpPr>
        <p:sp>
          <p:nvSpPr>
            <p:cNvPr id="19" name="思想气泡: 云 18">
              <a:extLst>
                <a:ext uri="{FF2B5EF4-FFF2-40B4-BE49-F238E27FC236}">
                  <a16:creationId xmlns:a16="http://schemas.microsoft.com/office/drawing/2014/main" id="{937DBDC6-13AD-4859-17DD-B087572F0016}"/>
                </a:ext>
              </a:extLst>
            </p:cNvPr>
            <p:cNvSpPr/>
            <p:nvPr/>
          </p:nvSpPr>
          <p:spPr>
            <a:xfrm>
              <a:off x="8728254" y="2996500"/>
              <a:ext cx="3277751" cy="1203748"/>
            </a:xfrm>
            <a:prstGeom prst="cloudCallout">
              <a:avLst>
                <a:gd name="adj1" fmla="val -62679"/>
                <a:gd name="adj2" fmla="val 4766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1486486-0846-A92B-5F7A-123D95C69DF7}"/>
                    </a:ext>
                  </a:extLst>
                </p:cNvPr>
                <p:cNvSpPr txBox="1"/>
                <p:nvPr/>
              </p:nvSpPr>
              <p:spPr>
                <a:xfrm>
                  <a:off x="9113703" y="3141234"/>
                  <a:ext cx="278405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 argument also works for a nondeterministic algorithm for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AVOID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</a:t>
                  </a: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1486486-0846-A92B-5F7A-123D95C69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3703" y="3141234"/>
                  <a:ext cx="2784052" cy="923330"/>
                </a:xfrm>
                <a:prstGeom prst="rect">
                  <a:avLst/>
                </a:prstGeom>
                <a:blipFill>
                  <a:blip r:embed="rId12"/>
                  <a:stretch>
                    <a:fillRect l="-1751" t="-3289" r="-2845" b="-92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7410591E-8DEA-9E56-7DC0-D4BDB7C327C4}"/>
              </a:ext>
            </a:extLst>
          </p:cNvPr>
          <p:cNvSpPr txBox="1"/>
          <p:nvPr/>
        </p:nvSpPr>
        <p:spPr>
          <a:xfrm>
            <a:off x="9896608" y="6144387"/>
            <a:ext cx="178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b) is satisfied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837EDC8-40E5-E3A7-17F9-73E3E4BF918B}"/>
                  </a:ext>
                </a:extLst>
              </p:cNvPr>
              <p:cNvSpPr txBox="1"/>
              <p:nvPr/>
            </p:nvSpPr>
            <p:spPr>
              <a:xfrm>
                <a:off x="4061321" y="5440509"/>
                <a:ext cx="3250746" cy="769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attempt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𝓑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837EDC8-40E5-E3A7-17F9-73E3E4BF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321" y="5440509"/>
                <a:ext cx="325074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0D0ECB4-B3D7-C9F7-6C6E-021761B0383A}"/>
                  </a:ext>
                </a:extLst>
              </p:cNvPr>
              <p:cNvSpPr txBox="1"/>
              <p:nvPr/>
            </p:nvSpPr>
            <p:spPr>
              <a:xfrm>
                <a:off x="3897184" y="5188768"/>
                <a:ext cx="3579020" cy="1396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distinguisher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a hash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endParaRPr lang="en-GB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0D0ECB4-B3D7-C9F7-6C6E-021761B03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184" y="5188768"/>
                <a:ext cx="3579020" cy="13960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对话气泡: 圆角矩形 19">
                <a:extLst>
                  <a:ext uri="{FF2B5EF4-FFF2-40B4-BE49-F238E27FC236}">
                    <a16:creationId xmlns:a16="http://schemas.microsoft.com/office/drawing/2014/main" id="{6644A9EC-221E-2FB5-0B83-D5B69D37438B}"/>
                  </a:ext>
                </a:extLst>
              </p:cNvPr>
              <p:cNvSpPr/>
              <p:nvPr/>
            </p:nvSpPr>
            <p:spPr>
              <a:xfrm>
                <a:off x="7984518" y="5142096"/>
                <a:ext cx="3579019" cy="1002291"/>
              </a:xfrm>
              <a:prstGeom prst="wedgeRoundRectCallout">
                <a:avLst>
                  <a:gd name="adj1" fmla="val -67071"/>
                  <a:gd name="adj2" fmla="val -407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would never output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对话气泡: 圆角矩形 19">
                <a:extLst>
                  <a:ext uri="{FF2B5EF4-FFF2-40B4-BE49-F238E27FC236}">
                    <a16:creationId xmlns:a16="http://schemas.microsoft.com/office/drawing/2014/main" id="{6644A9EC-221E-2FB5-0B83-D5B69D374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18" y="5142096"/>
                <a:ext cx="3579019" cy="1002291"/>
              </a:xfrm>
              <a:prstGeom prst="wedgeRoundRectCallout">
                <a:avLst>
                  <a:gd name="adj1" fmla="val -67071"/>
                  <a:gd name="adj2" fmla="val -4076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4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/>
      <p:bldP spid="26" grpId="0" animBg="1"/>
      <p:bldP spid="14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C40BA-91F6-424B-E796-297F8F121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096BD-5063-0D6C-9560-2396B43C461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Analysis: Why do we accept many strings?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38A3A95-9C50-242C-8F5C-B60394CA424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18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A9D596-4DAE-0DAC-AF3A-87109FF9FD8D}"/>
                  </a:ext>
                </a:extLst>
              </p:cNvPr>
              <p:cNvSpPr txBox="1"/>
              <p:nvPr/>
            </p:nvSpPr>
            <p:spPr>
              <a:xfrm>
                <a:off x="838200" y="1904668"/>
                <a:ext cx="3579020" cy="1396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distinguisher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a hash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endParaRPr lang="en-GB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A9D596-4DAE-0DAC-AF3A-87109FF9F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4668"/>
                <a:ext cx="3579020" cy="1396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组合 56">
            <a:extLst>
              <a:ext uri="{FF2B5EF4-FFF2-40B4-BE49-F238E27FC236}">
                <a16:creationId xmlns:a16="http://schemas.microsoft.com/office/drawing/2014/main" id="{5E0285DD-CC23-D1F0-736C-5C1F049F6D70}"/>
              </a:ext>
            </a:extLst>
          </p:cNvPr>
          <p:cNvGrpSpPr/>
          <p:nvPr/>
        </p:nvGrpSpPr>
        <p:grpSpPr>
          <a:xfrm>
            <a:off x="445294" y="4740968"/>
            <a:ext cx="4079081" cy="1480058"/>
            <a:chOff x="445294" y="4740968"/>
            <a:chExt cx="4079081" cy="1480058"/>
          </a:xfrm>
        </p:grpSpPr>
        <p:pic>
          <p:nvPicPr>
            <p:cNvPr id="42" name="Picture 2" descr="emoji-timeline">
              <a:extLst>
                <a:ext uri="{FF2B5EF4-FFF2-40B4-BE49-F238E27FC236}">
                  <a16:creationId xmlns:a16="http://schemas.microsoft.com/office/drawing/2014/main" id="{F45A5305-7AFF-2903-EACC-7DE23F1C7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94" y="5057871"/>
              <a:ext cx="1159669" cy="1159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BAEE70BE-63C4-EFB3-6C6D-14168CCE17BA}"/>
                    </a:ext>
                  </a:extLst>
                </p:cNvPr>
                <p:cNvSpPr txBox="1"/>
                <p:nvPr/>
              </p:nvSpPr>
              <p:spPr>
                <a:xfrm>
                  <a:off x="507206" y="4740968"/>
                  <a:ext cx="10358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BAEE70BE-63C4-EFB3-6C6D-14168CCE1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206" y="4740968"/>
                  <a:ext cx="103584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40A4F617-A2EC-B68B-588D-3B3D32D81235}"/>
                    </a:ext>
                  </a:extLst>
                </p:cNvPr>
                <p:cNvSpPr/>
                <p:nvPr/>
              </p:nvSpPr>
              <p:spPr>
                <a:xfrm>
                  <a:off x="1940718" y="4960980"/>
                  <a:ext cx="1007269" cy="8215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40A4F617-A2EC-B68B-588D-3B3D32D812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718" y="4960980"/>
                  <a:ext cx="1007269" cy="8215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AADBD94-8DC6-7905-52A4-8BB28E7D98AD}"/>
                    </a:ext>
                  </a:extLst>
                </p:cNvPr>
                <p:cNvSpPr/>
                <p:nvPr/>
              </p:nvSpPr>
              <p:spPr>
                <a:xfrm>
                  <a:off x="1940718" y="5928461"/>
                  <a:ext cx="996550" cy="215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AADBD94-8DC6-7905-52A4-8BB28E7D98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718" y="5928461"/>
                  <a:ext cx="996550" cy="2157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F0FF99B-EB23-5139-C22B-287DF2F39C0F}"/>
                </a:ext>
              </a:extLst>
            </p:cNvPr>
            <p:cNvSpPr txBox="1"/>
            <p:nvPr/>
          </p:nvSpPr>
          <p:spPr>
            <a:xfrm>
              <a:off x="2947987" y="5187079"/>
              <a:ext cx="157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hash function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8DBF0F19-FDF3-EA0C-BC1E-5EA17ED7ACFC}"/>
                    </a:ext>
                  </a:extLst>
                </p:cNvPr>
                <p:cNvSpPr txBox="1"/>
                <p:nvPr/>
              </p:nvSpPr>
              <p:spPr>
                <a:xfrm>
                  <a:off x="3002755" y="5851694"/>
                  <a:ext cx="1466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-bit output</a:t>
                  </a:r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8DBF0F19-FDF3-EA0C-BC1E-5EA17ED7A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5" y="5851694"/>
                  <a:ext cx="1466851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65FE2C1B-79F4-D63C-62D4-D31FFB4E108B}"/>
                </a:ext>
              </a:extLst>
            </p:cNvPr>
            <p:cNvCxnSpPr>
              <a:stCxn id="42" idx="3"/>
              <a:endCxn id="44" idx="1"/>
            </p:cNvCxnSpPr>
            <p:nvPr/>
          </p:nvCxnSpPr>
          <p:spPr>
            <a:xfrm flipV="1">
              <a:off x="1604963" y="5371746"/>
              <a:ext cx="335755" cy="26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0E7CB1D-E53D-CF66-F644-075338CD2DBC}"/>
                </a:ext>
              </a:extLst>
            </p:cNvPr>
            <p:cNvCxnSpPr>
              <a:cxnSpLocks/>
              <a:stCxn id="42" idx="3"/>
              <a:endCxn id="45" idx="1"/>
            </p:cNvCxnSpPr>
            <p:nvPr/>
          </p:nvCxnSpPr>
          <p:spPr>
            <a:xfrm>
              <a:off x="1604963" y="5637706"/>
              <a:ext cx="335755" cy="3986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对话气泡: 圆角矩形 49">
                <a:extLst>
                  <a:ext uri="{FF2B5EF4-FFF2-40B4-BE49-F238E27FC236}">
                    <a16:creationId xmlns:a16="http://schemas.microsoft.com/office/drawing/2014/main" id="{AB137446-852B-21ED-6042-7A9E4608C45D}"/>
                  </a:ext>
                </a:extLst>
              </p:cNvPr>
              <p:cNvSpPr/>
              <p:nvPr/>
            </p:nvSpPr>
            <p:spPr>
              <a:xfrm>
                <a:off x="1348977" y="3635322"/>
                <a:ext cx="3307556" cy="985855"/>
              </a:xfrm>
              <a:prstGeom prst="wedgeRoundRectCallout">
                <a:avLst>
                  <a:gd name="adj1" fmla="val -47831"/>
                  <a:gd name="adj2" fmla="val 7554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对话气泡: 圆角矩形 49">
                <a:extLst>
                  <a:ext uri="{FF2B5EF4-FFF2-40B4-BE49-F238E27FC236}">
                    <a16:creationId xmlns:a16="http://schemas.microsoft.com/office/drawing/2014/main" id="{AB137446-852B-21ED-6042-7A9E4608C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977" y="3635322"/>
                <a:ext cx="3307556" cy="985855"/>
              </a:xfrm>
              <a:prstGeom prst="wedgeRoundRectCallout">
                <a:avLst>
                  <a:gd name="adj1" fmla="val -47831"/>
                  <a:gd name="adj2" fmla="val 75543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C340783-8603-047B-B6A9-7EBD586588EB}"/>
                  </a:ext>
                </a:extLst>
              </p:cNvPr>
              <p:cNvSpPr txBox="1"/>
              <p:nvPr/>
            </p:nvSpPr>
            <p:spPr>
              <a:xfrm>
                <a:off x="5022057" y="1909330"/>
                <a:ext cx="3479006" cy="9707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Claim: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C340783-8603-047B-B6A9-7EBD58658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57" y="1909330"/>
                <a:ext cx="3479006" cy="970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对话气泡: 圆角矩形 51">
                <a:extLst>
                  <a:ext uri="{FF2B5EF4-FFF2-40B4-BE49-F238E27FC236}">
                    <a16:creationId xmlns:a16="http://schemas.microsoft.com/office/drawing/2014/main" id="{F8224FC1-5DE1-C85F-5360-C2DBCEE27B32}"/>
                  </a:ext>
                </a:extLst>
              </p:cNvPr>
              <p:cNvSpPr/>
              <p:nvPr/>
            </p:nvSpPr>
            <p:spPr>
              <a:xfrm>
                <a:off x="8802867" y="1834344"/>
                <a:ext cx="2803039" cy="1045701"/>
              </a:xfrm>
              <a:prstGeom prst="wedgeRoundRectCallout">
                <a:avLst>
                  <a:gd name="adj1" fmla="val -68605"/>
                  <a:gd name="adj2" fmla="val -1448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happens to be equal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对话气泡: 圆角矩形 51">
                <a:extLst>
                  <a:ext uri="{FF2B5EF4-FFF2-40B4-BE49-F238E27FC236}">
                    <a16:creationId xmlns:a16="http://schemas.microsoft.com/office/drawing/2014/main" id="{F8224FC1-5DE1-C85F-5360-C2DBCEE27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867" y="1834344"/>
                <a:ext cx="2803039" cy="1045701"/>
              </a:xfrm>
              <a:prstGeom prst="wedgeRoundRectCallout">
                <a:avLst>
                  <a:gd name="adj1" fmla="val -68605"/>
                  <a:gd name="adj2" fmla="val -14488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76709CA-7E78-DEEC-B42B-1485EFA60311}"/>
                  </a:ext>
                </a:extLst>
              </p:cNvPr>
              <p:cNvSpPr txBox="1"/>
              <p:nvPr/>
            </p:nvSpPr>
            <p:spPr>
              <a:xfrm>
                <a:off x="5416407" y="3159394"/>
                <a:ext cx="6169311" cy="9688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Now,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-fools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76709CA-7E78-DEEC-B42B-1485EFA60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407" y="3159394"/>
                <a:ext cx="6169311" cy="9688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4" descr="emoji-timeline">
            <a:extLst>
              <a:ext uri="{FF2B5EF4-FFF2-40B4-BE49-F238E27FC236}">
                <a16:creationId xmlns:a16="http://schemas.microsoft.com/office/drawing/2014/main" id="{C62CF4C2-E4F8-02B2-9D5C-AE2A32BA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53" y="440759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对话气泡: 圆角矩形 54">
                <a:extLst>
                  <a:ext uri="{FF2B5EF4-FFF2-40B4-BE49-F238E27FC236}">
                    <a16:creationId xmlns:a16="http://schemas.microsoft.com/office/drawing/2014/main" id="{0930517C-6588-B750-7D81-B160455C291F}"/>
                  </a:ext>
                </a:extLst>
              </p:cNvPr>
              <p:cNvSpPr/>
              <p:nvPr/>
            </p:nvSpPr>
            <p:spPr>
              <a:xfrm>
                <a:off x="4855452" y="4407598"/>
                <a:ext cx="5015255" cy="1655367"/>
              </a:xfrm>
              <a:prstGeom prst="wedgeRoundRectCallout">
                <a:avLst>
                  <a:gd name="adj1" fmla="val 61747"/>
                  <a:gd name="adj2" fmla="val -3248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 and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accepts!</a:t>
                </a: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we guess some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对话气泡: 圆角矩形 54">
                <a:extLst>
                  <a:ext uri="{FF2B5EF4-FFF2-40B4-BE49-F238E27FC236}">
                    <a16:creationId xmlns:a16="http://schemas.microsoft.com/office/drawing/2014/main" id="{0930517C-6588-B750-7D81-B160455C2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52" y="4407598"/>
                <a:ext cx="5015255" cy="1655367"/>
              </a:xfrm>
              <a:prstGeom prst="wedgeRoundRectCallout">
                <a:avLst>
                  <a:gd name="adj1" fmla="val 61747"/>
                  <a:gd name="adj2" fmla="val -32488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CEBB2102-4ADC-9A34-8E0B-2048BBD2313D}"/>
                  </a:ext>
                </a:extLst>
              </p:cNvPr>
              <p:cNvSpPr txBox="1"/>
              <p:nvPr/>
            </p:nvSpPr>
            <p:spPr>
              <a:xfrm>
                <a:off x="6188868" y="6036360"/>
                <a:ext cx="41552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happens for the vast majority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by Leftover Hash Lemma.</a:t>
                </a: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CEBB2102-4ADC-9A34-8E0B-2048BBD23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68" y="6036360"/>
                <a:ext cx="4155282" cy="707886"/>
              </a:xfrm>
              <a:prstGeom prst="rect">
                <a:avLst/>
              </a:prstGeom>
              <a:blipFill>
                <a:blip r:embed="rId15"/>
                <a:stretch>
                  <a:fillRect l="-1466" t="-3448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775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5" grpId="0" animBg="1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 this talk…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FFA94A-7C78-CEEA-EE0F-35E3C9FAB701}"/>
              </a:ext>
            </a:extLst>
          </p:cNvPr>
          <p:cNvSpPr txBox="1"/>
          <p:nvPr/>
        </p:nvSpPr>
        <p:spPr>
          <a:xfrm>
            <a:off x="838199" y="2019300"/>
            <a:ext cx="4508242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Proof complexity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60A5F2-94CD-67E2-3042-C48990E7EF75}"/>
              </a:ext>
            </a:extLst>
          </p:cNvPr>
          <p:cNvSpPr txBox="1"/>
          <p:nvPr/>
        </p:nvSpPr>
        <p:spPr>
          <a:xfrm>
            <a:off x="838199" y="3114675"/>
            <a:ext cx="4508242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Circuit complexity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C46555-1E3A-B84A-4F9B-08F8A5B6D743}"/>
              </a:ext>
            </a:extLst>
          </p:cNvPr>
          <p:cNvSpPr txBox="1"/>
          <p:nvPr/>
        </p:nvSpPr>
        <p:spPr>
          <a:xfrm>
            <a:off x="838199" y="4210050"/>
            <a:ext cx="4508242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Average-case complexity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76564D-7F1D-4A15-F8FA-D8B4DFB89CA1}"/>
              </a:ext>
            </a:extLst>
          </p:cNvPr>
          <p:cNvSpPr txBox="1"/>
          <p:nvPr/>
        </p:nvSpPr>
        <p:spPr>
          <a:xfrm>
            <a:off x="6184252" y="2020163"/>
            <a:ext cx="364807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New methods for constructing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complexity generators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F187B0-D6C1-1344-8C67-5FAEFA9B14E9}"/>
              </a:ext>
            </a:extLst>
          </p:cNvPr>
          <p:cNvSpPr txBox="1"/>
          <p:nvPr/>
        </p:nvSpPr>
        <p:spPr>
          <a:xfrm>
            <a:off x="6184252" y="3114675"/>
            <a:ext cx="364807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are </a:t>
            </a: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lower bounds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hard? (Speculative)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BFE852E-428B-DAA3-E240-C991E11B9C6F}"/>
              </a:ext>
            </a:extLst>
          </p:cNvPr>
          <p:cNvSpPr txBox="1"/>
          <p:nvPr/>
        </p:nvSpPr>
        <p:spPr>
          <a:xfrm>
            <a:off x="6184253" y="4203869"/>
            <a:ext cx="508635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Average-case to </a:t>
            </a:r>
            <a:r>
              <a:rPr lang="en-GB" sz="2000" dirty="0">
                <a:solidFill>
                  <a:srgbClr val="E19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best-case (??)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reductions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(in the nondeterministic setting)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AA9828C-D88D-2603-829A-FFA381C3E874}"/>
              </a:ext>
            </a:extLst>
          </p:cNvPr>
          <p:cNvSpPr txBox="1"/>
          <p:nvPr/>
        </p:nvSpPr>
        <p:spPr>
          <a:xfrm>
            <a:off x="838199" y="5305425"/>
            <a:ext cx="4508242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audience?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A2D4EA-8C56-4E1F-3952-0D93DE617D9E}"/>
              </a:ext>
            </a:extLst>
          </p:cNvPr>
          <p:cNvSpPr txBox="1"/>
          <p:nvPr/>
        </p:nvSpPr>
        <p:spPr>
          <a:xfrm>
            <a:off x="6184252" y="5305425"/>
            <a:ext cx="433387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complete proof of the main result!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(Very simple)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FE06DF8-10C7-A97D-E595-807695AD3873}"/>
              </a:ext>
            </a:extLst>
          </p:cNvPr>
          <p:cNvCxnSpPr>
            <a:cxnSpLocks/>
          </p:cNvCxnSpPr>
          <p:nvPr/>
        </p:nvCxnSpPr>
        <p:spPr>
          <a:xfrm>
            <a:off x="6279501" y="5356801"/>
            <a:ext cx="1875454" cy="381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A18933E-1776-8576-B9C0-479C0F11C769}"/>
              </a:ext>
            </a:extLst>
          </p:cNvPr>
          <p:cNvCxnSpPr>
            <a:cxnSpLocks/>
          </p:cNvCxnSpPr>
          <p:nvPr/>
        </p:nvCxnSpPr>
        <p:spPr>
          <a:xfrm flipV="1">
            <a:off x="6279500" y="5362575"/>
            <a:ext cx="1885952" cy="3201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7A1F2060-6A76-E737-1A2F-EB4549507F50}"/>
              </a:ext>
            </a:extLst>
          </p:cNvPr>
          <p:cNvSpPr txBox="1"/>
          <p:nvPr/>
        </p:nvSpPr>
        <p:spPr>
          <a:xfrm>
            <a:off x="7527280" y="4984025"/>
            <a:ext cx="3157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complete proofs (!!!)</a:t>
            </a:r>
          </a:p>
        </p:txBody>
      </p:sp>
    </p:spTree>
    <p:extLst>
      <p:ext uri="{BB962C8B-B14F-4D97-AF65-F5344CB8AC3E}">
        <p14:creationId xmlns:p14="http://schemas.microsoft.com/office/powerpoint/2010/main" val="9634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906BA-313C-360A-3967-4951502F5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FE06F-2F49-AE0F-B6ED-B7CD43A9CFF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03E4C6F-77CA-3304-E328-EA4C0164CA1F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19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63CCA6F-1582-D09A-B459-F5BCCA1CF53C}"/>
                  </a:ext>
                </a:extLst>
              </p:cNvPr>
              <p:cNvSpPr txBox="1"/>
              <p:nvPr/>
            </p:nvSpPr>
            <p:spPr>
              <a:xfrm>
                <a:off x="342900" y="3540170"/>
                <a:ext cx="6905626" cy="31216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demi-bits generator, then: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No nondeterministic poly-time algorithms can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even over the instances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∘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ℋ</m:t>
                        </m:r>
                      </m:sub>
                    </m:sSub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proof system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∘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proof complexity generator against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63CCA6F-1582-D09A-B459-F5BCCA1CF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540170"/>
                <a:ext cx="6905626" cy="3121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2CC840B-827F-60EE-1DFF-0A141E3911BB}"/>
                  </a:ext>
                </a:extLst>
              </p:cNvPr>
              <p:cNvSpPr txBox="1"/>
              <p:nvPr/>
            </p:nvSpPr>
            <p:spPr>
              <a:xfrm>
                <a:off x="500063" y="2243534"/>
                <a:ext cx="659130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(non)deterministic algorithm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AVOID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can break any demi-bits generator!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2CC840B-827F-60EE-1DFF-0A141E391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3" y="2243534"/>
                <a:ext cx="65913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49E13A8B-5F7E-43F0-9D39-F694604107B4}"/>
              </a:ext>
            </a:extLst>
          </p:cNvPr>
          <p:cNvSpPr/>
          <p:nvPr/>
        </p:nvSpPr>
        <p:spPr>
          <a:xfrm>
            <a:off x="7377589" y="4220383"/>
            <a:ext cx="4471511" cy="1527175"/>
          </a:xfrm>
          <a:prstGeom prst="wedgeRoundRectCallout">
            <a:avLst>
              <a:gd name="adj1" fmla="val -60813"/>
              <a:gd name="adj2" fmla="val -74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Our proof complexity generators are also pseudo-surjective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[Krajíček’ 04]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some parameter regime.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1E538B-671B-9FDF-0E55-0019595350CF}"/>
                  </a:ext>
                </a:extLst>
              </p:cNvPr>
              <p:cNvSpPr txBox="1"/>
              <p:nvPr/>
            </p:nvSpPr>
            <p:spPr>
              <a:xfrm>
                <a:off x="7931944" y="1870715"/>
                <a:ext cx="3579020" cy="1396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distinguisher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𝓑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a hash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endParaRPr lang="en-GB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Accept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1E538B-671B-9FDF-0E55-001959535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44" y="1870715"/>
                <a:ext cx="3579020" cy="1396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7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A4E4F-6353-D45C-3197-5D961DA4B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B614C7B-CC4B-1AB1-5B5C-20A720FF8F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2 by </a:t>
                </a:r>
                <a14:m>
                  <m:oMath xmlns:m="http://schemas.openxmlformats.org/officeDocument/2006/math">
                    <m:r>
                      <a:rPr lang="en-GB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  <m:r>
                      <a:rPr lang="en-GB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GB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𝐏𝐇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B614C7B-CC4B-1AB1-5B5C-20A720FF8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C1E65907-4950-071C-99EF-F97713AA2D2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20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31ACFE-6DE2-C6A9-3695-67AF0A137716}"/>
              </a:ext>
            </a:extLst>
          </p:cNvPr>
          <p:cNvSpPr txBox="1"/>
          <p:nvPr/>
        </p:nvSpPr>
        <p:spPr>
          <a:xfrm>
            <a:off x="10243226" y="1413689"/>
            <a:ext cx="11105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Ilango’ 26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5210817-814F-D835-9D26-2DA59A3FEDA8}"/>
              </a:ext>
            </a:extLst>
          </p:cNvPr>
          <p:cNvGrpSpPr/>
          <p:nvPr/>
        </p:nvGrpSpPr>
        <p:grpSpPr>
          <a:xfrm>
            <a:off x="953310" y="2071990"/>
            <a:ext cx="2500009" cy="4166953"/>
            <a:chOff x="953310" y="2071990"/>
            <a:chExt cx="2500009" cy="416695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3D2543F-6BA1-4A4E-2FA8-48356EC64979}"/>
                </a:ext>
              </a:extLst>
            </p:cNvPr>
            <p:cNvSpPr/>
            <p:nvPr/>
          </p:nvSpPr>
          <p:spPr>
            <a:xfrm>
              <a:off x="953310" y="2071990"/>
              <a:ext cx="2354093" cy="37856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2E946AFD-3F88-1848-6888-9A7E6FEF7243}"/>
                    </a:ext>
                  </a:extLst>
                </p:cNvPr>
                <p:cNvSpPr txBox="1"/>
                <p:nvPr/>
              </p:nvSpPr>
              <p:spPr>
                <a:xfrm>
                  <a:off x="2626468" y="5869611"/>
                  <a:ext cx="826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2E946AFD-3F88-1848-6888-9A7E6FEF72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468" y="5869611"/>
                  <a:ext cx="82685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6B2FE174-4AD8-290D-1D43-7656E26E95C0}"/>
                  </a:ext>
                </a:extLst>
              </p:cNvPr>
              <p:cNvSpPr/>
              <p:nvPr/>
            </p:nvSpPr>
            <p:spPr>
              <a:xfrm>
                <a:off x="1128409" y="2937753"/>
                <a:ext cx="2042808" cy="2675107"/>
              </a:xfrm>
              <a:custGeom>
                <a:avLst/>
                <a:gdLst>
                  <a:gd name="csX0" fmla="*/ 680936 w 2042808"/>
                  <a:gd name="csY0" fmla="*/ 9728 h 2675107"/>
                  <a:gd name="csX1" fmla="*/ 680936 w 2042808"/>
                  <a:gd name="csY1" fmla="*/ 9728 h 2675107"/>
                  <a:gd name="csX2" fmla="*/ 476655 w 2042808"/>
                  <a:gd name="csY2" fmla="*/ 19456 h 2675107"/>
                  <a:gd name="csX3" fmla="*/ 0 w 2042808"/>
                  <a:gd name="csY3" fmla="*/ 505838 h 2675107"/>
                  <a:gd name="csX4" fmla="*/ 544748 w 2042808"/>
                  <a:gd name="csY4" fmla="*/ 603115 h 2675107"/>
                  <a:gd name="csX5" fmla="*/ 19455 w 2042808"/>
                  <a:gd name="csY5" fmla="*/ 1303507 h 2675107"/>
                  <a:gd name="csX6" fmla="*/ 136187 w 2042808"/>
                  <a:gd name="csY6" fmla="*/ 2645924 h 2675107"/>
                  <a:gd name="csX7" fmla="*/ 1848255 w 2042808"/>
                  <a:gd name="csY7" fmla="*/ 2675107 h 2675107"/>
                  <a:gd name="csX8" fmla="*/ 2042808 w 2042808"/>
                  <a:gd name="csY8" fmla="*/ 1585609 h 2675107"/>
                  <a:gd name="csX9" fmla="*/ 1488331 w 2042808"/>
                  <a:gd name="csY9" fmla="*/ 953311 h 2675107"/>
                  <a:gd name="csX10" fmla="*/ 963038 w 2042808"/>
                  <a:gd name="csY10" fmla="*/ 1974715 h 2675107"/>
                  <a:gd name="csX11" fmla="*/ 1332689 w 2042808"/>
                  <a:gd name="csY11" fmla="*/ 535021 h 2675107"/>
                  <a:gd name="csX12" fmla="*/ 1935804 w 2042808"/>
                  <a:gd name="csY12" fmla="*/ 0 h 2675107"/>
                  <a:gd name="csX13" fmla="*/ 680936 w 2042808"/>
                  <a:gd name="csY13" fmla="*/ 9728 h 2675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042808" h="2675107">
                    <a:moveTo>
                      <a:pt x="680936" y="9728"/>
                    </a:moveTo>
                    <a:lnTo>
                      <a:pt x="680936" y="9728"/>
                    </a:lnTo>
                    <a:lnTo>
                      <a:pt x="476655" y="19456"/>
                    </a:lnTo>
                    <a:lnTo>
                      <a:pt x="0" y="505838"/>
                    </a:lnTo>
                    <a:lnTo>
                      <a:pt x="544748" y="603115"/>
                    </a:lnTo>
                    <a:lnTo>
                      <a:pt x="19455" y="1303507"/>
                    </a:lnTo>
                    <a:lnTo>
                      <a:pt x="136187" y="2645924"/>
                    </a:lnTo>
                    <a:lnTo>
                      <a:pt x="1848255" y="2675107"/>
                    </a:lnTo>
                    <a:lnTo>
                      <a:pt x="2042808" y="1585609"/>
                    </a:lnTo>
                    <a:lnTo>
                      <a:pt x="1488331" y="953311"/>
                    </a:lnTo>
                    <a:lnTo>
                      <a:pt x="963038" y="1974715"/>
                    </a:lnTo>
                    <a:lnTo>
                      <a:pt x="1332689" y="535021"/>
                    </a:lnTo>
                    <a:lnTo>
                      <a:pt x="1935804" y="0"/>
                    </a:lnTo>
                    <a:lnTo>
                      <a:pt x="680936" y="9728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6B2FE174-4AD8-290D-1D43-7656E26E9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09" y="2937753"/>
                <a:ext cx="2042808" cy="2675107"/>
              </a:xfrm>
              <a:custGeom>
                <a:avLst/>
                <a:gdLst>
                  <a:gd name="csX0" fmla="*/ 680936 w 2042808"/>
                  <a:gd name="csY0" fmla="*/ 9728 h 2675107"/>
                  <a:gd name="csX1" fmla="*/ 680936 w 2042808"/>
                  <a:gd name="csY1" fmla="*/ 9728 h 2675107"/>
                  <a:gd name="csX2" fmla="*/ 476655 w 2042808"/>
                  <a:gd name="csY2" fmla="*/ 19456 h 2675107"/>
                  <a:gd name="csX3" fmla="*/ 0 w 2042808"/>
                  <a:gd name="csY3" fmla="*/ 505838 h 2675107"/>
                  <a:gd name="csX4" fmla="*/ 544748 w 2042808"/>
                  <a:gd name="csY4" fmla="*/ 603115 h 2675107"/>
                  <a:gd name="csX5" fmla="*/ 19455 w 2042808"/>
                  <a:gd name="csY5" fmla="*/ 1303507 h 2675107"/>
                  <a:gd name="csX6" fmla="*/ 136187 w 2042808"/>
                  <a:gd name="csY6" fmla="*/ 2645924 h 2675107"/>
                  <a:gd name="csX7" fmla="*/ 1848255 w 2042808"/>
                  <a:gd name="csY7" fmla="*/ 2675107 h 2675107"/>
                  <a:gd name="csX8" fmla="*/ 2042808 w 2042808"/>
                  <a:gd name="csY8" fmla="*/ 1585609 h 2675107"/>
                  <a:gd name="csX9" fmla="*/ 1488331 w 2042808"/>
                  <a:gd name="csY9" fmla="*/ 953311 h 2675107"/>
                  <a:gd name="csX10" fmla="*/ 963038 w 2042808"/>
                  <a:gd name="csY10" fmla="*/ 1974715 h 2675107"/>
                  <a:gd name="csX11" fmla="*/ 1332689 w 2042808"/>
                  <a:gd name="csY11" fmla="*/ 535021 h 2675107"/>
                  <a:gd name="csX12" fmla="*/ 1935804 w 2042808"/>
                  <a:gd name="csY12" fmla="*/ 0 h 2675107"/>
                  <a:gd name="csX13" fmla="*/ 680936 w 2042808"/>
                  <a:gd name="csY13" fmla="*/ 9728 h 2675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042808" h="2675107">
                    <a:moveTo>
                      <a:pt x="680936" y="9728"/>
                    </a:moveTo>
                    <a:lnTo>
                      <a:pt x="680936" y="9728"/>
                    </a:lnTo>
                    <a:lnTo>
                      <a:pt x="476655" y="19456"/>
                    </a:lnTo>
                    <a:lnTo>
                      <a:pt x="0" y="505838"/>
                    </a:lnTo>
                    <a:lnTo>
                      <a:pt x="544748" y="603115"/>
                    </a:lnTo>
                    <a:lnTo>
                      <a:pt x="19455" y="1303507"/>
                    </a:lnTo>
                    <a:lnTo>
                      <a:pt x="136187" y="2645924"/>
                    </a:lnTo>
                    <a:lnTo>
                      <a:pt x="1848255" y="2675107"/>
                    </a:lnTo>
                    <a:lnTo>
                      <a:pt x="2042808" y="1585609"/>
                    </a:lnTo>
                    <a:lnTo>
                      <a:pt x="1488331" y="953311"/>
                    </a:lnTo>
                    <a:lnTo>
                      <a:pt x="963038" y="1974715"/>
                    </a:lnTo>
                    <a:lnTo>
                      <a:pt x="1332689" y="535021"/>
                    </a:lnTo>
                    <a:lnTo>
                      <a:pt x="1935804" y="0"/>
                    </a:lnTo>
                    <a:lnTo>
                      <a:pt x="680936" y="972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0FEEE74F-65D3-E317-5C59-AA832BE0ABDB}"/>
              </a:ext>
            </a:extLst>
          </p:cNvPr>
          <p:cNvSpPr/>
          <p:nvPr/>
        </p:nvSpPr>
        <p:spPr>
          <a:xfrm>
            <a:off x="496111" y="3548053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5C5BD23-FBF2-F825-1CAE-AFC9EE93BC6F}"/>
              </a:ext>
            </a:extLst>
          </p:cNvPr>
          <p:cNvSpPr/>
          <p:nvPr/>
        </p:nvSpPr>
        <p:spPr>
          <a:xfrm>
            <a:off x="369652" y="1722590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C5E7CD3-3270-7C29-E397-F631C7E73873}"/>
              </a:ext>
            </a:extLst>
          </p:cNvPr>
          <p:cNvSpPr/>
          <p:nvPr/>
        </p:nvSpPr>
        <p:spPr>
          <a:xfrm>
            <a:off x="1108952" y="1265866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D3251EA5-2BF3-B40A-43E0-DF90B32D69D3}"/>
              </a:ext>
            </a:extLst>
          </p:cNvPr>
          <p:cNvSpPr/>
          <p:nvPr/>
        </p:nvSpPr>
        <p:spPr>
          <a:xfrm>
            <a:off x="2305455" y="1994170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9C20AF77-6D54-608F-CB1D-91055BCDA616}"/>
              </a:ext>
            </a:extLst>
          </p:cNvPr>
          <p:cNvSpPr/>
          <p:nvPr/>
        </p:nvSpPr>
        <p:spPr>
          <a:xfrm>
            <a:off x="1517515" y="1756636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DDAA2FD-7623-45A8-8E0B-F8C44727F90D}"/>
                  </a:ext>
                </a:extLst>
              </p:cNvPr>
              <p:cNvSpPr txBox="1"/>
              <p:nvPr/>
            </p:nvSpPr>
            <p:spPr>
              <a:xfrm>
                <a:off x="4634258" y="1849338"/>
                <a:ext cx="3758443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</a:t>
                </a:r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DDAA2FD-7623-45A8-8E0B-F8C44727F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58" y="1849338"/>
                <a:ext cx="375844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对话气泡: 圆角矩形 31">
                <a:extLst>
                  <a:ext uri="{FF2B5EF4-FFF2-40B4-BE49-F238E27FC236}">
                    <a16:creationId xmlns:a16="http://schemas.microsoft.com/office/drawing/2014/main" id="{52CDD375-2DE1-E1E6-6B09-D7A524AB8A8E}"/>
                  </a:ext>
                </a:extLst>
              </p:cNvPr>
              <p:cNvSpPr/>
              <p:nvPr/>
            </p:nvSpPr>
            <p:spPr>
              <a:xfrm>
                <a:off x="8971156" y="2002717"/>
                <a:ext cx="2544139" cy="966361"/>
              </a:xfrm>
              <a:prstGeom prst="wedgeRoundRectCallout">
                <a:avLst>
                  <a:gd name="adj1" fmla="val -64262"/>
                  <a:gd name="adj2" fmla="val -4868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constant fraction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strings.</a:t>
                </a:r>
              </a:p>
            </p:txBody>
          </p:sp>
        </mc:Choice>
        <mc:Fallback xmlns="">
          <p:sp>
            <p:nvSpPr>
              <p:cNvPr id="32" name="对话气泡: 圆角矩形 31">
                <a:extLst>
                  <a:ext uri="{FF2B5EF4-FFF2-40B4-BE49-F238E27FC236}">
                    <a16:creationId xmlns:a16="http://schemas.microsoft.com/office/drawing/2014/main" id="{52CDD375-2DE1-E1E6-6B09-D7A524AB8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156" y="2002717"/>
                <a:ext cx="2544139" cy="966361"/>
              </a:xfrm>
              <a:prstGeom prst="wedgeRoundRectCallout">
                <a:avLst>
                  <a:gd name="adj1" fmla="val -64262"/>
                  <a:gd name="adj2" fmla="val -48682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3ECD754-10D8-4D67-C5F9-BA354C04D272}"/>
                  </a:ext>
                </a:extLst>
              </p:cNvPr>
              <p:cNvSpPr txBox="1"/>
              <p:nvPr/>
            </p:nvSpPr>
            <p:spPr>
              <a:xfrm>
                <a:off x="5033243" y="2466473"/>
                <a:ext cx="3252932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Shifts of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3ECD754-10D8-4D67-C5F9-BA354C04D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43" y="2466473"/>
                <a:ext cx="3252932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7FD8245-8580-A935-E035-2E314E6AF123}"/>
                  </a:ext>
                </a:extLst>
              </p:cNvPr>
              <p:cNvSpPr txBox="1"/>
              <p:nvPr/>
            </p:nvSpPr>
            <p:spPr>
              <a:xfrm>
                <a:off x="4569810" y="3699161"/>
                <a:ext cx="4566651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(Lautemann’83): there are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shifts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every string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covered by one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7FD8245-8580-A935-E035-2E314E6AF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10" y="3699161"/>
                <a:ext cx="4566651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对话气泡: 圆角矩形 34">
            <a:extLst>
              <a:ext uri="{FF2B5EF4-FFF2-40B4-BE49-F238E27FC236}">
                <a16:creationId xmlns:a16="http://schemas.microsoft.com/office/drawing/2014/main" id="{E4ABE8BF-F028-56BE-9557-AF4716291962}"/>
              </a:ext>
            </a:extLst>
          </p:cNvPr>
          <p:cNvSpPr/>
          <p:nvPr/>
        </p:nvSpPr>
        <p:spPr>
          <a:xfrm>
            <a:off x="3652897" y="5670196"/>
            <a:ext cx="5333515" cy="870769"/>
          </a:xfrm>
          <a:prstGeom prst="wedgeRoundRectCallout">
            <a:avLst>
              <a:gd name="adj1" fmla="val -2217"/>
              <a:gd name="adj2" fmla="val -8955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Proof: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pick these shifts randomly and use Chernoff bound + union bound.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3130CD8-CD4B-0F29-585D-DDE5FA2F8B5B}"/>
                  </a:ext>
                </a:extLst>
              </p:cNvPr>
              <p:cNvSpPr txBox="1"/>
              <p:nvPr/>
            </p:nvSpPr>
            <p:spPr>
              <a:xfrm>
                <a:off x="9258461" y="4214722"/>
                <a:ext cx="2832047" cy="15611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Core idea behind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GB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𝐏𝐇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(Lautemann’83)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also Rahul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Ilango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’s proof!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3130CD8-CD4B-0F29-585D-DDE5FA2F8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461" y="4214722"/>
                <a:ext cx="2832047" cy="15611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7B186696-59E5-32A9-8F7D-0AA31E2034AE}"/>
              </a:ext>
            </a:extLst>
          </p:cNvPr>
          <p:cNvSpPr/>
          <p:nvPr/>
        </p:nvSpPr>
        <p:spPr>
          <a:xfrm>
            <a:off x="1235412" y="3331723"/>
            <a:ext cx="2042808" cy="2675107"/>
          </a:xfrm>
          <a:custGeom>
            <a:avLst/>
            <a:gdLst>
              <a:gd name="csX0" fmla="*/ 680936 w 2042808"/>
              <a:gd name="csY0" fmla="*/ 9728 h 2675107"/>
              <a:gd name="csX1" fmla="*/ 680936 w 2042808"/>
              <a:gd name="csY1" fmla="*/ 9728 h 2675107"/>
              <a:gd name="csX2" fmla="*/ 476655 w 2042808"/>
              <a:gd name="csY2" fmla="*/ 19456 h 2675107"/>
              <a:gd name="csX3" fmla="*/ 0 w 2042808"/>
              <a:gd name="csY3" fmla="*/ 505838 h 2675107"/>
              <a:gd name="csX4" fmla="*/ 544748 w 2042808"/>
              <a:gd name="csY4" fmla="*/ 603115 h 2675107"/>
              <a:gd name="csX5" fmla="*/ 19455 w 2042808"/>
              <a:gd name="csY5" fmla="*/ 1303507 h 2675107"/>
              <a:gd name="csX6" fmla="*/ 136187 w 2042808"/>
              <a:gd name="csY6" fmla="*/ 2645924 h 2675107"/>
              <a:gd name="csX7" fmla="*/ 1848255 w 2042808"/>
              <a:gd name="csY7" fmla="*/ 2675107 h 2675107"/>
              <a:gd name="csX8" fmla="*/ 2042808 w 2042808"/>
              <a:gd name="csY8" fmla="*/ 1585609 h 2675107"/>
              <a:gd name="csX9" fmla="*/ 1488331 w 2042808"/>
              <a:gd name="csY9" fmla="*/ 953311 h 2675107"/>
              <a:gd name="csX10" fmla="*/ 963038 w 2042808"/>
              <a:gd name="csY10" fmla="*/ 1974715 h 2675107"/>
              <a:gd name="csX11" fmla="*/ 1332689 w 2042808"/>
              <a:gd name="csY11" fmla="*/ 535021 h 2675107"/>
              <a:gd name="csX12" fmla="*/ 1935804 w 2042808"/>
              <a:gd name="csY12" fmla="*/ 0 h 2675107"/>
              <a:gd name="csX13" fmla="*/ 680936 w 2042808"/>
              <a:gd name="csY13" fmla="*/ 9728 h 2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42808" h="2675107">
                <a:moveTo>
                  <a:pt x="680936" y="9728"/>
                </a:moveTo>
                <a:lnTo>
                  <a:pt x="680936" y="9728"/>
                </a:lnTo>
                <a:lnTo>
                  <a:pt x="476655" y="19456"/>
                </a:lnTo>
                <a:lnTo>
                  <a:pt x="0" y="505838"/>
                </a:lnTo>
                <a:lnTo>
                  <a:pt x="544748" y="603115"/>
                </a:lnTo>
                <a:lnTo>
                  <a:pt x="19455" y="1303507"/>
                </a:lnTo>
                <a:lnTo>
                  <a:pt x="136187" y="2645924"/>
                </a:lnTo>
                <a:lnTo>
                  <a:pt x="1848255" y="2675107"/>
                </a:lnTo>
                <a:lnTo>
                  <a:pt x="2042808" y="1585609"/>
                </a:lnTo>
                <a:lnTo>
                  <a:pt x="1488331" y="953311"/>
                </a:lnTo>
                <a:lnTo>
                  <a:pt x="963038" y="1974715"/>
                </a:lnTo>
                <a:lnTo>
                  <a:pt x="1332689" y="535021"/>
                </a:lnTo>
                <a:lnTo>
                  <a:pt x="1935804" y="0"/>
                </a:lnTo>
                <a:lnTo>
                  <a:pt x="680936" y="972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9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04544 0.057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7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8334D-2884-B295-A9EB-E5EE388B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B9312-DEC9-F9A1-3F3C-2DC7F04C9D3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If random circuit lower bounds are hard, then all circuit lower bounds are hard?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E156A9-14F9-9CAA-6FCF-51A392558CA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21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D845530-BB2C-1AED-CBDB-BCB35AB43459}"/>
              </a:ext>
            </a:extLst>
          </p:cNvPr>
          <p:cNvGrpSpPr/>
          <p:nvPr/>
        </p:nvGrpSpPr>
        <p:grpSpPr>
          <a:xfrm>
            <a:off x="953310" y="2071990"/>
            <a:ext cx="2500009" cy="4192216"/>
            <a:chOff x="953310" y="2071990"/>
            <a:chExt cx="2500009" cy="41922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2218D74-D227-E8D3-3710-30572E0885A7}"/>
                </a:ext>
              </a:extLst>
            </p:cNvPr>
            <p:cNvSpPr/>
            <p:nvPr/>
          </p:nvSpPr>
          <p:spPr>
            <a:xfrm>
              <a:off x="953310" y="2071990"/>
              <a:ext cx="2354093" cy="37856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D9B0AFD-926A-BF9D-3250-1B4F3EB1D2B2}"/>
                    </a:ext>
                  </a:extLst>
                </p:cNvPr>
                <p:cNvSpPr txBox="1"/>
                <p:nvPr/>
              </p:nvSpPr>
              <p:spPr>
                <a:xfrm>
                  <a:off x="2626468" y="5869611"/>
                  <a:ext cx="826851" cy="3945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D9B0AFD-926A-BF9D-3250-1B4F3EB1D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468" y="5869611"/>
                  <a:ext cx="826851" cy="3945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D9240C87-B085-2CFC-5068-AB87FDCE396E}"/>
                    </a:ext>
                  </a:extLst>
                </p:cNvPr>
                <p:cNvSpPr/>
                <p:nvPr/>
              </p:nvSpPr>
              <p:spPr>
                <a:xfrm>
                  <a:off x="1128409" y="2937753"/>
                  <a:ext cx="2042808" cy="2675107"/>
                </a:xfrm>
                <a:custGeom>
                  <a:avLst/>
                  <a:gdLst>
                    <a:gd name="csX0" fmla="*/ 680936 w 2042808"/>
                    <a:gd name="csY0" fmla="*/ 9728 h 2675107"/>
                    <a:gd name="csX1" fmla="*/ 680936 w 2042808"/>
                    <a:gd name="csY1" fmla="*/ 9728 h 2675107"/>
                    <a:gd name="csX2" fmla="*/ 476655 w 2042808"/>
                    <a:gd name="csY2" fmla="*/ 19456 h 2675107"/>
                    <a:gd name="csX3" fmla="*/ 0 w 2042808"/>
                    <a:gd name="csY3" fmla="*/ 505838 h 2675107"/>
                    <a:gd name="csX4" fmla="*/ 544748 w 2042808"/>
                    <a:gd name="csY4" fmla="*/ 603115 h 2675107"/>
                    <a:gd name="csX5" fmla="*/ 19455 w 2042808"/>
                    <a:gd name="csY5" fmla="*/ 1303507 h 2675107"/>
                    <a:gd name="csX6" fmla="*/ 136187 w 2042808"/>
                    <a:gd name="csY6" fmla="*/ 2645924 h 2675107"/>
                    <a:gd name="csX7" fmla="*/ 1848255 w 2042808"/>
                    <a:gd name="csY7" fmla="*/ 2675107 h 2675107"/>
                    <a:gd name="csX8" fmla="*/ 2042808 w 2042808"/>
                    <a:gd name="csY8" fmla="*/ 1585609 h 2675107"/>
                    <a:gd name="csX9" fmla="*/ 1488331 w 2042808"/>
                    <a:gd name="csY9" fmla="*/ 953311 h 2675107"/>
                    <a:gd name="csX10" fmla="*/ 963038 w 2042808"/>
                    <a:gd name="csY10" fmla="*/ 1974715 h 2675107"/>
                    <a:gd name="csX11" fmla="*/ 1332689 w 2042808"/>
                    <a:gd name="csY11" fmla="*/ 535021 h 2675107"/>
                    <a:gd name="csX12" fmla="*/ 1935804 w 2042808"/>
                    <a:gd name="csY12" fmla="*/ 0 h 2675107"/>
                    <a:gd name="csX13" fmla="*/ 680936 w 2042808"/>
                    <a:gd name="csY13" fmla="*/ 9728 h 2675107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</a:cxnLst>
                  <a:rect l="l" t="t" r="r" b="b"/>
                  <a:pathLst>
                    <a:path w="2042808" h="2675107">
                      <a:moveTo>
                        <a:pt x="680936" y="9728"/>
                      </a:moveTo>
                      <a:lnTo>
                        <a:pt x="680936" y="9728"/>
                      </a:lnTo>
                      <a:lnTo>
                        <a:pt x="476655" y="19456"/>
                      </a:lnTo>
                      <a:lnTo>
                        <a:pt x="0" y="505838"/>
                      </a:lnTo>
                      <a:lnTo>
                        <a:pt x="544748" y="603115"/>
                      </a:lnTo>
                      <a:lnTo>
                        <a:pt x="19455" y="1303507"/>
                      </a:lnTo>
                      <a:lnTo>
                        <a:pt x="136187" y="2645924"/>
                      </a:lnTo>
                      <a:lnTo>
                        <a:pt x="1848255" y="2675107"/>
                      </a:lnTo>
                      <a:lnTo>
                        <a:pt x="2042808" y="1585609"/>
                      </a:lnTo>
                      <a:lnTo>
                        <a:pt x="1488331" y="953311"/>
                      </a:lnTo>
                      <a:lnTo>
                        <a:pt x="963038" y="1974715"/>
                      </a:lnTo>
                      <a:lnTo>
                        <a:pt x="1332689" y="535021"/>
                      </a:lnTo>
                      <a:lnTo>
                        <a:pt x="1935804" y="0"/>
                      </a:lnTo>
                      <a:lnTo>
                        <a:pt x="680936" y="9728"/>
                      </a:lnTo>
                      <a:close/>
                    </a:path>
                  </a:pathLst>
                </a:cu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D9240C87-B085-2CFC-5068-AB87FDCE39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409" y="2937753"/>
                  <a:ext cx="2042808" cy="2675107"/>
                </a:xfrm>
                <a:custGeom>
                  <a:avLst/>
                  <a:gdLst>
                    <a:gd name="csX0" fmla="*/ 680936 w 2042808"/>
                    <a:gd name="csY0" fmla="*/ 9728 h 2675107"/>
                    <a:gd name="csX1" fmla="*/ 680936 w 2042808"/>
                    <a:gd name="csY1" fmla="*/ 9728 h 2675107"/>
                    <a:gd name="csX2" fmla="*/ 476655 w 2042808"/>
                    <a:gd name="csY2" fmla="*/ 19456 h 2675107"/>
                    <a:gd name="csX3" fmla="*/ 0 w 2042808"/>
                    <a:gd name="csY3" fmla="*/ 505838 h 2675107"/>
                    <a:gd name="csX4" fmla="*/ 544748 w 2042808"/>
                    <a:gd name="csY4" fmla="*/ 603115 h 2675107"/>
                    <a:gd name="csX5" fmla="*/ 19455 w 2042808"/>
                    <a:gd name="csY5" fmla="*/ 1303507 h 2675107"/>
                    <a:gd name="csX6" fmla="*/ 136187 w 2042808"/>
                    <a:gd name="csY6" fmla="*/ 2645924 h 2675107"/>
                    <a:gd name="csX7" fmla="*/ 1848255 w 2042808"/>
                    <a:gd name="csY7" fmla="*/ 2675107 h 2675107"/>
                    <a:gd name="csX8" fmla="*/ 2042808 w 2042808"/>
                    <a:gd name="csY8" fmla="*/ 1585609 h 2675107"/>
                    <a:gd name="csX9" fmla="*/ 1488331 w 2042808"/>
                    <a:gd name="csY9" fmla="*/ 953311 h 2675107"/>
                    <a:gd name="csX10" fmla="*/ 963038 w 2042808"/>
                    <a:gd name="csY10" fmla="*/ 1974715 h 2675107"/>
                    <a:gd name="csX11" fmla="*/ 1332689 w 2042808"/>
                    <a:gd name="csY11" fmla="*/ 535021 h 2675107"/>
                    <a:gd name="csX12" fmla="*/ 1935804 w 2042808"/>
                    <a:gd name="csY12" fmla="*/ 0 h 2675107"/>
                    <a:gd name="csX13" fmla="*/ 680936 w 2042808"/>
                    <a:gd name="csY13" fmla="*/ 9728 h 2675107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</a:cxnLst>
                  <a:rect l="l" t="t" r="r" b="b"/>
                  <a:pathLst>
                    <a:path w="2042808" h="2675107">
                      <a:moveTo>
                        <a:pt x="680936" y="9728"/>
                      </a:moveTo>
                      <a:lnTo>
                        <a:pt x="680936" y="9728"/>
                      </a:lnTo>
                      <a:lnTo>
                        <a:pt x="476655" y="19456"/>
                      </a:lnTo>
                      <a:lnTo>
                        <a:pt x="0" y="505838"/>
                      </a:lnTo>
                      <a:lnTo>
                        <a:pt x="544748" y="603115"/>
                      </a:lnTo>
                      <a:lnTo>
                        <a:pt x="19455" y="1303507"/>
                      </a:lnTo>
                      <a:lnTo>
                        <a:pt x="136187" y="2645924"/>
                      </a:lnTo>
                      <a:lnTo>
                        <a:pt x="1848255" y="2675107"/>
                      </a:lnTo>
                      <a:lnTo>
                        <a:pt x="2042808" y="1585609"/>
                      </a:lnTo>
                      <a:lnTo>
                        <a:pt x="1488331" y="953311"/>
                      </a:lnTo>
                      <a:lnTo>
                        <a:pt x="963038" y="1974715"/>
                      </a:lnTo>
                      <a:lnTo>
                        <a:pt x="1332689" y="535021"/>
                      </a:lnTo>
                      <a:lnTo>
                        <a:pt x="1935804" y="0"/>
                      </a:lnTo>
                      <a:lnTo>
                        <a:pt x="680936" y="9728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85C033D-61CC-AB99-F897-59A648906C4D}"/>
              </a:ext>
            </a:extLst>
          </p:cNvPr>
          <p:cNvGrpSpPr/>
          <p:nvPr/>
        </p:nvGrpSpPr>
        <p:grpSpPr>
          <a:xfrm>
            <a:off x="10040324" y="4285161"/>
            <a:ext cx="1909461" cy="2278793"/>
            <a:chOff x="10040324" y="4285161"/>
            <a:chExt cx="1909461" cy="2278793"/>
          </a:xfrm>
        </p:grpSpPr>
        <p:pic>
          <p:nvPicPr>
            <p:cNvPr id="9218" name="Picture 2" descr="Rahul Ilango">
              <a:extLst>
                <a:ext uri="{FF2B5EF4-FFF2-40B4-BE49-F238E27FC236}">
                  <a16:creationId xmlns:a16="http://schemas.microsoft.com/office/drawing/2014/main" id="{C4BAD968-1B46-1A80-2C0E-C2AB7EE8E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24" y="4285161"/>
              <a:ext cx="1909461" cy="1909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8D7439A-E83D-051C-AEBF-9FA1F07F18CF}"/>
                </a:ext>
              </a:extLst>
            </p:cNvPr>
            <p:cNvSpPr txBox="1"/>
            <p:nvPr/>
          </p:nvSpPr>
          <p:spPr>
            <a:xfrm>
              <a:off x="10230013" y="6194622"/>
              <a:ext cx="153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Rahul Ilango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F5AC3292-9D4F-8603-88FC-23860C3AF93E}"/>
                  </a:ext>
                </a:extLst>
              </p:cNvPr>
              <p:cNvSpPr/>
              <p:nvPr/>
            </p:nvSpPr>
            <p:spPr>
              <a:xfrm>
                <a:off x="4780056" y="3609693"/>
                <a:ext cx="4452652" cy="1659855"/>
              </a:xfrm>
              <a:prstGeom prst="wedgeRoundRectCallout">
                <a:avLst>
                  <a:gd name="adj1" fmla="val 74491"/>
                  <a:gd name="adj2" fmla="val 3269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Lautemann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’83: Every length-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truth table is covered by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F5AC3292-9D4F-8603-88FC-23860C3AF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056" y="3609693"/>
                <a:ext cx="4452652" cy="1659855"/>
              </a:xfrm>
              <a:prstGeom prst="wedgeRoundRectCallout">
                <a:avLst>
                  <a:gd name="adj1" fmla="val 74491"/>
                  <a:gd name="adj2" fmla="val 3269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F0FD862D-202C-6FCC-924D-F00837DF5592}"/>
              </a:ext>
            </a:extLst>
          </p:cNvPr>
          <p:cNvSpPr txBox="1"/>
          <p:nvPr/>
        </p:nvSpPr>
        <p:spPr>
          <a:xfrm>
            <a:off x="8152751" y="1680302"/>
            <a:ext cx="379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couldn’t quite prove that!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37423F-7650-CB31-E4DF-41C724623EAC}"/>
                  </a:ext>
                </a:extLst>
              </p:cNvPr>
              <p:cNvSpPr txBox="1"/>
              <p:nvPr/>
            </p:nvSpPr>
            <p:spPr>
              <a:xfrm>
                <a:off x="5440416" y="3085490"/>
                <a:ext cx="6644904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random circuit lower bounds are hard,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37423F-7650-CB31-E4DF-41C724623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416" y="3085490"/>
                <a:ext cx="664490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6910D0E7-31DC-5A5C-0D6A-6390BCDEA569}"/>
              </a:ext>
            </a:extLst>
          </p:cNvPr>
          <p:cNvGrpSpPr/>
          <p:nvPr/>
        </p:nvGrpSpPr>
        <p:grpSpPr>
          <a:xfrm>
            <a:off x="404996" y="1245140"/>
            <a:ext cx="4090479" cy="5350026"/>
            <a:chOff x="340469" y="1289896"/>
            <a:chExt cx="4090479" cy="5350026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3282592-DC87-CE58-BFE9-959F69CA3772}"/>
                </a:ext>
              </a:extLst>
            </p:cNvPr>
            <p:cNvSpPr/>
            <p:nvPr/>
          </p:nvSpPr>
          <p:spPr>
            <a:xfrm>
              <a:off x="466928" y="3572083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1992272-DB0C-10ED-3FDC-C9BA439DE40F}"/>
                </a:ext>
              </a:extLst>
            </p:cNvPr>
            <p:cNvSpPr/>
            <p:nvPr/>
          </p:nvSpPr>
          <p:spPr>
            <a:xfrm>
              <a:off x="340469" y="1746620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DD7CCA37-3526-0CE6-6E7C-782B0D6121DC}"/>
                </a:ext>
              </a:extLst>
            </p:cNvPr>
            <p:cNvSpPr/>
            <p:nvPr/>
          </p:nvSpPr>
          <p:spPr>
            <a:xfrm>
              <a:off x="1079769" y="1289896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D3D840E-1B52-32C2-2368-73706C512BBD}"/>
                </a:ext>
              </a:extLst>
            </p:cNvPr>
            <p:cNvSpPr/>
            <p:nvPr/>
          </p:nvSpPr>
          <p:spPr>
            <a:xfrm>
              <a:off x="2276272" y="2018200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EACEDFE-6AD2-5996-E2E4-BD52EEAC6007}"/>
                </a:ext>
              </a:extLst>
            </p:cNvPr>
            <p:cNvSpPr/>
            <p:nvPr/>
          </p:nvSpPr>
          <p:spPr>
            <a:xfrm>
              <a:off x="1574059" y="1780666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5BF0A101-836C-40E0-F7D1-FE802EFD259F}"/>
                </a:ext>
              </a:extLst>
            </p:cNvPr>
            <p:cNvSpPr/>
            <p:nvPr/>
          </p:nvSpPr>
          <p:spPr>
            <a:xfrm>
              <a:off x="1238454" y="3236987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45190277-278C-D005-F802-46081FF0CD12}"/>
                </a:ext>
              </a:extLst>
            </p:cNvPr>
            <p:cNvSpPr/>
            <p:nvPr/>
          </p:nvSpPr>
          <p:spPr>
            <a:xfrm>
              <a:off x="1772867" y="3964815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57E601A-D4D3-3B1D-663E-C8DCD93F5B84}"/>
                </a:ext>
              </a:extLst>
            </p:cNvPr>
            <p:cNvSpPr/>
            <p:nvPr/>
          </p:nvSpPr>
          <p:spPr>
            <a:xfrm>
              <a:off x="2388140" y="3115359"/>
              <a:ext cx="2042808" cy="2675107"/>
            </a:xfrm>
            <a:custGeom>
              <a:avLst/>
              <a:gdLst>
                <a:gd name="csX0" fmla="*/ 680936 w 2042808"/>
                <a:gd name="csY0" fmla="*/ 9728 h 2675107"/>
                <a:gd name="csX1" fmla="*/ 680936 w 2042808"/>
                <a:gd name="csY1" fmla="*/ 9728 h 2675107"/>
                <a:gd name="csX2" fmla="*/ 476655 w 2042808"/>
                <a:gd name="csY2" fmla="*/ 19456 h 2675107"/>
                <a:gd name="csX3" fmla="*/ 0 w 2042808"/>
                <a:gd name="csY3" fmla="*/ 505838 h 2675107"/>
                <a:gd name="csX4" fmla="*/ 544748 w 2042808"/>
                <a:gd name="csY4" fmla="*/ 603115 h 2675107"/>
                <a:gd name="csX5" fmla="*/ 19455 w 2042808"/>
                <a:gd name="csY5" fmla="*/ 1303507 h 2675107"/>
                <a:gd name="csX6" fmla="*/ 136187 w 2042808"/>
                <a:gd name="csY6" fmla="*/ 2645924 h 2675107"/>
                <a:gd name="csX7" fmla="*/ 1848255 w 2042808"/>
                <a:gd name="csY7" fmla="*/ 2675107 h 2675107"/>
                <a:gd name="csX8" fmla="*/ 2042808 w 2042808"/>
                <a:gd name="csY8" fmla="*/ 1585609 h 2675107"/>
                <a:gd name="csX9" fmla="*/ 1488331 w 2042808"/>
                <a:gd name="csY9" fmla="*/ 953311 h 2675107"/>
                <a:gd name="csX10" fmla="*/ 963038 w 2042808"/>
                <a:gd name="csY10" fmla="*/ 1974715 h 2675107"/>
                <a:gd name="csX11" fmla="*/ 1332689 w 2042808"/>
                <a:gd name="csY11" fmla="*/ 535021 h 2675107"/>
                <a:gd name="csX12" fmla="*/ 1935804 w 2042808"/>
                <a:gd name="csY12" fmla="*/ 0 h 2675107"/>
                <a:gd name="csX13" fmla="*/ 680936 w 2042808"/>
                <a:gd name="csY13" fmla="*/ 9728 h 26751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42808" h="2675107">
                  <a:moveTo>
                    <a:pt x="680936" y="9728"/>
                  </a:moveTo>
                  <a:lnTo>
                    <a:pt x="680936" y="9728"/>
                  </a:lnTo>
                  <a:lnTo>
                    <a:pt x="476655" y="19456"/>
                  </a:lnTo>
                  <a:lnTo>
                    <a:pt x="0" y="505838"/>
                  </a:lnTo>
                  <a:lnTo>
                    <a:pt x="544748" y="603115"/>
                  </a:lnTo>
                  <a:lnTo>
                    <a:pt x="19455" y="1303507"/>
                  </a:lnTo>
                  <a:lnTo>
                    <a:pt x="136187" y="2645924"/>
                  </a:lnTo>
                  <a:lnTo>
                    <a:pt x="1848255" y="2675107"/>
                  </a:lnTo>
                  <a:lnTo>
                    <a:pt x="2042808" y="1585609"/>
                  </a:lnTo>
                  <a:lnTo>
                    <a:pt x="1488331" y="953311"/>
                  </a:lnTo>
                  <a:lnTo>
                    <a:pt x="963038" y="1974715"/>
                  </a:lnTo>
                  <a:lnTo>
                    <a:pt x="1332689" y="535021"/>
                  </a:lnTo>
                  <a:lnTo>
                    <a:pt x="1935804" y="0"/>
                  </a:lnTo>
                  <a:lnTo>
                    <a:pt x="680936" y="9728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9543E0F-CC16-279B-EC97-BC731D11503E}"/>
                  </a:ext>
                </a:extLst>
              </p:cNvPr>
              <p:cNvSpPr txBox="1"/>
              <p:nvPr/>
            </p:nvSpPr>
            <p:spPr>
              <a:xfrm>
                <a:off x="4111121" y="2130400"/>
                <a:ext cx="7974199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truth tables that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thinks are “easy”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(i.e., for which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couldn’t prove lower bounds)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9543E0F-CC16-279B-EC97-BC731D115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21" y="2130400"/>
                <a:ext cx="7974199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对话气泡: 圆角矩形 32">
                <a:extLst>
                  <a:ext uri="{FF2B5EF4-FFF2-40B4-BE49-F238E27FC236}">
                    <a16:creationId xmlns:a16="http://schemas.microsoft.com/office/drawing/2014/main" id="{D749E791-7C46-C193-8430-EDB57746440A}"/>
                  </a:ext>
                </a:extLst>
              </p:cNvPr>
              <p:cNvSpPr/>
              <p:nvPr/>
            </p:nvSpPr>
            <p:spPr>
              <a:xfrm>
                <a:off x="4755792" y="5470101"/>
                <a:ext cx="4380587" cy="1022773"/>
              </a:xfrm>
              <a:prstGeom prst="wedgeRoundRectCallout">
                <a:avLst>
                  <a:gd name="adj1" fmla="val 68577"/>
                  <a:gd name="adj2" fmla="val -67881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thinks that every truth table is easy relative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对话气泡: 圆角矩形 32">
                <a:extLst>
                  <a:ext uri="{FF2B5EF4-FFF2-40B4-BE49-F238E27FC236}">
                    <a16:creationId xmlns:a16="http://schemas.microsoft.com/office/drawing/2014/main" id="{D749E791-7C46-C193-8430-EDB577464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92" y="5470101"/>
                <a:ext cx="4380587" cy="1022773"/>
              </a:xfrm>
              <a:prstGeom prst="wedgeRoundRectCallout">
                <a:avLst>
                  <a:gd name="adj1" fmla="val 68577"/>
                  <a:gd name="adj2" fmla="val -67881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31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A403-F654-960C-2854-9477F047F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F80ED508-0F9D-5642-8C4F-2DD4FB48FE27}"/>
              </a:ext>
            </a:extLst>
          </p:cNvPr>
          <p:cNvGrpSpPr/>
          <p:nvPr/>
        </p:nvGrpSpPr>
        <p:grpSpPr>
          <a:xfrm>
            <a:off x="4991085" y="1861191"/>
            <a:ext cx="1909461" cy="2278793"/>
            <a:chOff x="4991085" y="1861191"/>
            <a:chExt cx="1909461" cy="2278793"/>
          </a:xfrm>
        </p:grpSpPr>
        <p:pic>
          <p:nvPicPr>
            <p:cNvPr id="9218" name="Picture 2" descr="Rahul Ilango">
              <a:extLst>
                <a:ext uri="{FF2B5EF4-FFF2-40B4-BE49-F238E27FC236}">
                  <a16:creationId xmlns:a16="http://schemas.microsoft.com/office/drawing/2014/main" id="{259EB9DE-BD38-EC48-9463-63980B2D3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085" y="1861191"/>
              <a:ext cx="1909461" cy="1909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4E4FC4D-9362-E962-9984-0C3EC77668A3}"/>
                </a:ext>
              </a:extLst>
            </p:cNvPr>
            <p:cNvSpPr txBox="1"/>
            <p:nvPr/>
          </p:nvSpPr>
          <p:spPr>
            <a:xfrm>
              <a:off x="5180774" y="3770652"/>
              <a:ext cx="153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Rahul Ilango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E449A68-64C0-E9F2-D596-BA0117D36BDA}"/>
              </a:ext>
            </a:extLst>
          </p:cNvPr>
          <p:cNvGrpSpPr/>
          <p:nvPr/>
        </p:nvGrpSpPr>
        <p:grpSpPr>
          <a:xfrm>
            <a:off x="7352955" y="3098801"/>
            <a:ext cx="4678265" cy="1222771"/>
            <a:chOff x="7352956" y="3086388"/>
            <a:chExt cx="4678265" cy="1222771"/>
          </a:xfrm>
        </p:grpSpPr>
        <p:sp>
          <p:nvSpPr>
            <p:cNvPr id="46" name="对话气泡: 圆角矩形 45">
              <a:extLst>
                <a:ext uri="{FF2B5EF4-FFF2-40B4-BE49-F238E27FC236}">
                  <a16:creationId xmlns:a16="http://schemas.microsoft.com/office/drawing/2014/main" id="{4B500C9C-BD41-EF93-7E31-0D78AD06FE33}"/>
                </a:ext>
              </a:extLst>
            </p:cNvPr>
            <p:cNvSpPr/>
            <p:nvPr/>
          </p:nvSpPr>
          <p:spPr>
            <a:xfrm>
              <a:off x="7352956" y="3086388"/>
              <a:ext cx="4678265" cy="1222771"/>
            </a:xfrm>
            <a:prstGeom prst="wedgeRoundRectCallout">
              <a:avLst>
                <a:gd name="adj1" fmla="val -64648"/>
                <a:gd name="adj2" fmla="val -54185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0E24B8AC-41E6-4BAD-0692-6E5E54154E37}"/>
                </a:ext>
              </a:extLst>
            </p:cNvPr>
            <p:cNvGrpSpPr/>
            <p:nvPr/>
          </p:nvGrpSpPr>
          <p:grpSpPr>
            <a:xfrm>
              <a:off x="7498536" y="3108830"/>
              <a:ext cx="4475836" cy="830997"/>
              <a:chOff x="7403286" y="3079000"/>
              <a:chExt cx="4475836" cy="830997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CE6BEDA7-1CC3-CDAA-FD3D-F0B0B6F7E223}"/>
                  </a:ext>
                </a:extLst>
              </p:cNvPr>
              <p:cNvSpPr txBox="1"/>
              <p:nvPr/>
            </p:nvSpPr>
            <p:spPr>
              <a:xfrm>
                <a:off x="7403286" y="3079000"/>
                <a:ext cx="44758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           is easy, then            is easy relative to            .</a:t>
                </a: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6D7B1C1-5A89-AD57-C63E-8755328A1F7D}"/>
                  </a:ext>
                </a:extLst>
              </p:cNvPr>
              <p:cNvSpPr/>
              <p:nvPr/>
            </p:nvSpPr>
            <p:spPr>
              <a:xfrm>
                <a:off x="10437300" y="3252766"/>
                <a:ext cx="876758" cy="133991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75000">
                    <a:srgbClr val="002060"/>
                  </a:gs>
                  <a:gs pos="25000">
                    <a:schemeClr val="accent4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74831AB-ED63-76B5-8CD4-E4D531B7AEA9}"/>
                  </a:ext>
                </a:extLst>
              </p:cNvPr>
              <p:cNvSpPr/>
              <p:nvPr/>
            </p:nvSpPr>
            <p:spPr>
              <a:xfrm>
                <a:off x="9641204" y="3632056"/>
                <a:ext cx="876758" cy="133991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C793CEFA-0E48-94E6-8204-869CDB963A87}"/>
                  </a:ext>
                </a:extLst>
              </p:cNvPr>
              <p:cNvSpPr/>
              <p:nvPr/>
            </p:nvSpPr>
            <p:spPr>
              <a:xfrm>
                <a:off x="7724203" y="3248347"/>
                <a:ext cx="876758" cy="133991"/>
              </a:xfrm>
              <a:prstGeom prst="rect">
                <a:avLst/>
              </a:prstGeom>
              <a:gradFill>
                <a:gsLst>
                  <a:gs pos="0">
                    <a:srgbClr val="FF7F7F"/>
                  </a:gs>
                  <a:gs pos="75000">
                    <a:srgbClr val="7FBAEF"/>
                  </a:gs>
                  <a:gs pos="25000">
                    <a:srgbClr val="FFC07F"/>
                  </a:gs>
                  <a:gs pos="50000">
                    <a:srgbClr val="7FDDAA"/>
                  </a:gs>
                  <a:gs pos="100000">
                    <a:srgbClr val="A990DC"/>
                  </a:gs>
                </a:gsLst>
                <a:lin ang="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1E0A52D-0DFA-43C9-C943-A3BFE8ACC2F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If random circuit lower bounds are hard, then all ___________ are hard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DC564D-0FBD-C1C6-256C-56F7310BA4DC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22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6FFCABE0-F5E8-77EE-375C-6BA611F275DF}"/>
                  </a:ext>
                </a:extLst>
              </p:cNvPr>
              <p:cNvSpPr/>
              <p:nvPr/>
            </p:nvSpPr>
            <p:spPr>
              <a:xfrm>
                <a:off x="133071" y="1879853"/>
                <a:ext cx="4450130" cy="1659855"/>
              </a:xfrm>
              <a:prstGeom prst="wedgeRoundRectCallout">
                <a:avLst>
                  <a:gd name="adj1" fmla="val 66851"/>
                  <a:gd name="adj2" fmla="val -2652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Lautemann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’83: Every length-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truth table is covered by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6FFCABE0-F5E8-77EE-375C-6BA611F27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1" y="1879853"/>
                <a:ext cx="4450130" cy="1659855"/>
              </a:xfrm>
              <a:prstGeom prst="wedgeRoundRectCallout">
                <a:avLst>
                  <a:gd name="adj1" fmla="val 66851"/>
                  <a:gd name="adj2" fmla="val -2652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对话气泡: 圆角矩形 32">
                <a:extLst>
                  <a:ext uri="{FF2B5EF4-FFF2-40B4-BE49-F238E27FC236}">
                    <a16:creationId xmlns:a16="http://schemas.microsoft.com/office/drawing/2014/main" id="{F1307D62-AB93-44B5-7401-99A6ACBDF832}"/>
                  </a:ext>
                </a:extLst>
              </p:cNvPr>
              <p:cNvSpPr/>
              <p:nvPr/>
            </p:nvSpPr>
            <p:spPr>
              <a:xfrm>
                <a:off x="7403286" y="1883358"/>
                <a:ext cx="4380587" cy="1022773"/>
              </a:xfrm>
              <a:prstGeom prst="wedgeRoundRectCallout">
                <a:avLst>
                  <a:gd name="adj1" fmla="val -61364"/>
                  <a:gd name="adj2" fmla="val -1125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thinks that every truth table is easy relative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对话气泡: 圆角矩形 32">
                <a:extLst>
                  <a:ext uri="{FF2B5EF4-FFF2-40B4-BE49-F238E27FC236}">
                    <a16:creationId xmlns:a16="http://schemas.microsoft.com/office/drawing/2014/main" id="{F1307D62-AB93-44B5-7401-99A6ACBDF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86" y="1883358"/>
                <a:ext cx="4380587" cy="1022773"/>
              </a:xfrm>
              <a:prstGeom prst="wedgeRoundRectCallout">
                <a:avLst>
                  <a:gd name="adj1" fmla="val -61364"/>
                  <a:gd name="adj2" fmla="val -1125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471647FA-96DB-314F-F9AD-C86CE1684E1F}"/>
              </a:ext>
            </a:extLst>
          </p:cNvPr>
          <p:cNvGrpSpPr/>
          <p:nvPr/>
        </p:nvGrpSpPr>
        <p:grpSpPr>
          <a:xfrm>
            <a:off x="4583201" y="4664389"/>
            <a:ext cx="3299460" cy="581741"/>
            <a:chOff x="4583201" y="4664389"/>
            <a:chExt cx="3299460" cy="58174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505F59D-1EE4-8476-D82E-D3017AFE2094}"/>
                </a:ext>
              </a:extLst>
            </p:cNvPr>
            <p:cNvSpPr/>
            <p:nvPr/>
          </p:nvSpPr>
          <p:spPr>
            <a:xfrm>
              <a:off x="4693691" y="4664389"/>
              <a:ext cx="3078480" cy="212409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4A7CB9B-7FAD-7BB2-8167-486C18F9A892}"/>
                    </a:ext>
                  </a:extLst>
                </p:cNvPr>
                <p:cNvSpPr txBox="1"/>
                <p:nvPr/>
              </p:nvSpPr>
              <p:spPr>
                <a:xfrm>
                  <a:off x="4583201" y="4876798"/>
                  <a:ext cx="32994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4A7CB9B-7FAD-7BB2-8167-486C18F9A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01" y="4876798"/>
                  <a:ext cx="3299460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9DE650E-62B7-8866-F738-9AE6C3C45008}"/>
              </a:ext>
            </a:extLst>
          </p:cNvPr>
          <p:cNvGrpSpPr/>
          <p:nvPr/>
        </p:nvGrpSpPr>
        <p:grpSpPr>
          <a:xfrm>
            <a:off x="476250" y="4664388"/>
            <a:ext cx="3299460" cy="581744"/>
            <a:chOff x="476250" y="4664388"/>
            <a:chExt cx="3299460" cy="58174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B382BCE-D07F-1C03-03A3-4B1879C02CDA}"/>
                </a:ext>
              </a:extLst>
            </p:cNvPr>
            <p:cNvSpPr txBox="1"/>
            <p:nvPr/>
          </p:nvSpPr>
          <p:spPr>
            <a:xfrm>
              <a:off x="476250" y="4876800"/>
              <a:ext cx="3299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Arbitrary truth table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A9BACFB-60E1-9E50-40A0-7A525463A8CD}"/>
                </a:ext>
              </a:extLst>
            </p:cNvPr>
            <p:cNvSpPr/>
            <p:nvPr/>
          </p:nvSpPr>
          <p:spPr>
            <a:xfrm>
              <a:off x="586740" y="4664388"/>
              <a:ext cx="3078480" cy="212409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75000">
                  <a:srgbClr val="002060"/>
                </a:gs>
                <a:gs pos="25000">
                  <a:schemeClr val="accent4">
                    <a:lumMod val="75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D285D69-9D8E-9628-90D6-2ED2140C60E5}"/>
              </a:ext>
            </a:extLst>
          </p:cNvPr>
          <p:cNvGrpSpPr/>
          <p:nvPr/>
        </p:nvGrpSpPr>
        <p:grpSpPr>
          <a:xfrm>
            <a:off x="8690152" y="4664388"/>
            <a:ext cx="3299460" cy="858741"/>
            <a:chOff x="8690152" y="4664388"/>
            <a:chExt cx="3299460" cy="85874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F553828-13DE-AD34-7262-FB637B199C54}"/>
                </a:ext>
              </a:extLst>
            </p:cNvPr>
            <p:cNvSpPr/>
            <p:nvPr/>
          </p:nvSpPr>
          <p:spPr>
            <a:xfrm>
              <a:off x="8800642" y="4664388"/>
              <a:ext cx="3078480" cy="212409"/>
            </a:xfrm>
            <a:prstGeom prst="rect">
              <a:avLst/>
            </a:prstGeom>
            <a:gradFill>
              <a:gsLst>
                <a:gs pos="0">
                  <a:srgbClr val="FF7F7F"/>
                </a:gs>
                <a:gs pos="75000">
                  <a:srgbClr val="7FBAEF"/>
                </a:gs>
                <a:gs pos="25000">
                  <a:srgbClr val="FFC07F"/>
                </a:gs>
                <a:gs pos="50000">
                  <a:srgbClr val="7FDDAA"/>
                </a:gs>
                <a:gs pos="100000">
                  <a:srgbClr val="A990DC"/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7FC7FCD-560C-F0F5-61DD-A9978D48456D}"/>
                    </a:ext>
                  </a:extLst>
                </p:cNvPr>
                <p:cNvSpPr txBox="1"/>
                <p:nvPr/>
              </p:nvSpPr>
              <p:spPr>
                <a:xfrm>
                  <a:off x="8690152" y="4876798"/>
                  <a:ext cx="329946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Something in </a:t>
                  </a:r>
                  <a14:m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endParaRPr lang="en-GB" altLang="zh-CN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𝒫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thinks this is easy)</a:t>
                  </a: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7FC7FCD-560C-F0F5-61DD-A9978D484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152" y="4876798"/>
                  <a:ext cx="3299460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17CA37F-9650-BA70-4174-A0A4CBD54240}"/>
                  </a:ext>
                </a:extLst>
              </p:cNvPr>
              <p:cNvSpPr txBox="1"/>
              <p:nvPr/>
            </p:nvSpPr>
            <p:spPr>
              <a:xfrm>
                <a:off x="3901325" y="4447426"/>
                <a:ext cx="5562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17CA37F-9650-BA70-4174-A0A4CBD54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325" y="4447426"/>
                <a:ext cx="55626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CFB9FAB-16F6-1CCB-76DD-8FC0D438C0C2}"/>
                  </a:ext>
                </a:extLst>
              </p:cNvPr>
              <p:cNvSpPr txBox="1"/>
              <p:nvPr/>
            </p:nvSpPr>
            <p:spPr>
              <a:xfrm>
                <a:off x="8008276" y="4447425"/>
                <a:ext cx="5562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CFB9FAB-16F6-1CCB-76DD-8FC0D438C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276" y="4447425"/>
                <a:ext cx="55626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93AFCA3E-6972-1DEC-84B1-E69F5C6D9953}"/>
              </a:ext>
            </a:extLst>
          </p:cNvPr>
          <p:cNvSpPr txBox="1"/>
          <p:nvPr/>
        </p:nvSpPr>
        <p:spPr>
          <a:xfrm>
            <a:off x="5113982" y="898806"/>
            <a:ext cx="320803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relative to a random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1409F27-B961-DD25-EDB9-1F4D3E29C8BF}"/>
                  </a:ext>
                </a:extLst>
              </p:cNvPr>
              <p:cNvSpPr txBox="1"/>
              <p:nvPr/>
            </p:nvSpPr>
            <p:spPr>
              <a:xfrm>
                <a:off x="838200" y="5328252"/>
                <a:ext cx="7564800" cy="12618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random circuit lower bounds are hard, then all circuit lower bounds relative to a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hard!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1409F27-B961-DD25-EDB9-1F4D3E29C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28252"/>
                <a:ext cx="7564800" cy="12618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B8B23A83-05E5-93FC-C1BC-FA9AFE26F44C}"/>
              </a:ext>
            </a:extLst>
          </p:cNvPr>
          <p:cNvGrpSpPr/>
          <p:nvPr/>
        </p:nvGrpSpPr>
        <p:grpSpPr>
          <a:xfrm>
            <a:off x="7352955" y="3098800"/>
            <a:ext cx="4678265" cy="1222771"/>
            <a:chOff x="7352956" y="3086388"/>
            <a:chExt cx="4678265" cy="1222771"/>
          </a:xfrm>
        </p:grpSpPr>
        <p:sp>
          <p:nvSpPr>
            <p:cNvPr id="36" name="对话气泡: 圆角矩形 35">
              <a:extLst>
                <a:ext uri="{FF2B5EF4-FFF2-40B4-BE49-F238E27FC236}">
                  <a16:creationId xmlns:a16="http://schemas.microsoft.com/office/drawing/2014/main" id="{1C4DB8BE-6AA9-02FE-4B45-07534B272688}"/>
                </a:ext>
              </a:extLst>
            </p:cNvPr>
            <p:cNvSpPr/>
            <p:nvPr/>
          </p:nvSpPr>
          <p:spPr>
            <a:xfrm>
              <a:off x="7352956" y="3086388"/>
              <a:ext cx="4678265" cy="1222771"/>
            </a:xfrm>
            <a:prstGeom prst="wedgeRoundRectCallout">
              <a:avLst>
                <a:gd name="adj1" fmla="val -64648"/>
                <a:gd name="adj2" fmla="val -54185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D27C97A-5311-8264-DED1-53B5A948BDE9}"/>
                </a:ext>
              </a:extLst>
            </p:cNvPr>
            <p:cNvGrpSpPr/>
            <p:nvPr/>
          </p:nvGrpSpPr>
          <p:grpSpPr>
            <a:xfrm>
              <a:off x="7498536" y="3108830"/>
              <a:ext cx="4475836" cy="1200329"/>
              <a:chOff x="7403286" y="3079000"/>
              <a:chExt cx="4475836" cy="12003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C8CDD991-86D5-5161-0FDB-51BD93357FA3}"/>
                      </a:ext>
                    </a:extLst>
                  </p:cNvPr>
                  <p:cNvSpPr txBox="1"/>
                  <p:nvPr/>
                </p:nvSpPr>
                <p:spPr>
                  <a:xfrm>
                    <a:off x="7403286" y="3079000"/>
                    <a:ext cx="4475836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If </a:t>
                    </a:r>
                    <a14:m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oMath>
                    </a14:m>
                    <a:r>
                      <a: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can’t prove            is hard, then </a:t>
                    </a:r>
                    <a14:m>
                      <m:oMath xmlns:m="http://schemas.openxmlformats.org/officeDocument/2006/math"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𝒫</m:t>
                        </m:r>
                      </m:oMath>
                    </a14:m>
                    <a:r>
                      <a: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can’t prove            is hard relative to            as well.</a:t>
                    </a:r>
                  </a:p>
                </p:txBody>
              </p:sp>
            </mc:Choice>
            <mc:Fallback xmlns="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C8CDD991-86D5-5161-0FDB-51BD93357F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3286" y="3079000"/>
                    <a:ext cx="4475836" cy="120032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044" t="-3553" b="-1116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3746D22D-1FBB-8A7A-2309-1139D6E2F683}"/>
                  </a:ext>
                </a:extLst>
              </p:cNvPr>
              <p:cNvSpPr/>
              <p:nvPr/>
            </p:nvSpPr>
            <p:spPr>
              <a:xfrm>
                <a:off x="10055236" y="3622127"/>
                <a:ext cx="876758" cy="133991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75000">
                    <a:srgbClr val="002060"/>
                  </a:gs>
                  <a:gs pos="25000">
                    <a:schemeClr val="accent4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C5332FBB-6146-3873-AFA9-11E7E3F4BAEE}"/>
                  </a:ext>
                </a:extLst>
              </p:cNvPr>
              <p:cNvSpPr/>
              <p:nvPr/>
            </p:nvSpPr>
            <p:spPr>
              <a:xfrm>
                <a:off x="9560115" y="3969188"/>
                <a:ext cx="876758" cy="133991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083F08B-65F6-BEA7-6BA9-81A25E46AA42}"/>
                  </a:ext>
                </a:extLst>
              </p:cNvPr>
              <p:cNvSpPr/>
              <p:nvPr/>
            </p:nvSpPr>
            <p:spPr>
              <a:xfrm>
                <a:off x="9631679" y="3252795"/>
                <a:ext cx="876758" cy="133991"/>
              </a:xfrm>
              <a:prstGeom prst="rect">
                <a:avLst/>
              </a:prstGeom>
              <a:gradFill>
                <a:gsLst>
                  <a:gs pos="0">
                    <a:srgbClr val="FF7F7F"/>
                  </a:gs>
                  <a:gs pos="75000">
                    <a:srgbClr val="7FBAEF"/>
                  </a:gs>
                  <a:gs pos="25000">
                    <a:srgbClr val="FFC07F"/>
                  </a:gs>
                  <a:gs pos="50000">
                    <a:srgbClr val="7FDDAA"/>
                  </a:gs>
                  <a:gs pos="100000">
                    <a:srgbClr val="A990DC"/>
                  </a:gs>
                </a:gsLst>
                <a:lin ang="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222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2F657-7906-F86D-2C4E-55C8A6155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37DB4-3D52-4099-EB7C-1D8EA00CC65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Corollaries of Ilango’26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F0FEE6-FA9F-D33D-771A-3982BE54AC2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23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1D6D95B-9BB0-9D4E-8E5A-08BB8CC32D56}"/>
              </a:ext>
            </a:extLst>
          </p:cNvPr>
          <p:cNvCxnSpPr/>
          <p:nvPr/>
        </p:nvCxnSpPr>
        <p:spPr>
          <a:xfrm>
            <a:off x="6096000" y="1828800"/>
            <a:ext cx="0" cy="486124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2679BC3F-EF26-A551-488A-6CF4FFB7E86B}"/>
              </a:ext>
            </a:extLst>
          </p:cNvPr>
          <p:cNvSpPr txBox="1"/>
          <p:nvPr/>
        </p:nvSpPr>
        <p:spPr>
          <a:xfrm>
            <a:off x="884276" y="1871033"/>
            <a:ext cx="449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Proof Complexity Generators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A974F2-B0EC-CE86-41DC-5B246A3FFC3D}"/>
              </a:ext>
            </a:extLst>
          </p:cNvPr>
          <p:cNvSpPr txBox="1"/>
          <p:nvPr/>
        </p:nvSpPr>
        <p:spPr>
          <a:xfrm>
            <a:off x="7704585" y="1871033"/>
            <a:ext cx="280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DA99011-CD39-E24B-7A87-7AF865DCE534}"/>
                  </a:ext>
                </a:extLst>
              </p:cNvPr>
              <p:cNvSpPr txBox="1"/>
              <p:nvPr/>
            </p:nvSpPr>
            <p:spPr>
              <a:xfrm>
                <a:off x="502141" y="2513043"/>
                <a:ext cx="5168653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demi-bits generator, then for every proof system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high probability over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zh-CN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zh-CN" sz="20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zh-CN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proof complexity generator against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DA99011-CD39-E24B-7A87-7AF865DCE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41" y="2513043"/>
                <a:ext cx="5168653" cy="2000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对话气泡: 圆角矩形 14">
                <a:extLst>
                  <a:ext uri="{FF2B5EF4-FFF2-40B4-BE49-F238E27FC236}">
                    <a16:creationId xmlns:a16="http://schemas.microsoft.com/office/drawing/2014/main" id="{EA0B468C-F212-5DB0-6614-71186A5718F4}"/>
                  </a:ext>
                </a:extLst>
              </p:cNvPr>
              <p:cNvSpPr/>
              <p:nvPr/>
            </p:nvSpPr>
            <p:spPr>
              <a:xfrm>
                <a:off x="592259" y="4933949"/>
                <a:ext cx="4074985" cy="1247776"/>
              </a:xfrm>
              <a:prstGeom prst="wedgeRoundRectCallout">
                <a:avLst>
                  <a:gd name="adj1" fmla="val 40492"/>
                  <a:gd name="adj2" fmla="val -7402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Implies (a non-uniform version of) Krajíček’s conjecture:</a:t>
                </a:r>
              </a:p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-computable generator against all proof systems.</a:t>
                </a:r>
              </a:p>
            </p:txBody>
          </p:sp>
        </mc:Choice>
        <mc:Fallback xmlns="">
          <p:sp>
            <p:nvSpPr>
              <p:cNvPr id="15" name="对话气泡: 圆角矩形 14">
                <a:extLst>
                  <a:ext uri="{FF2B5EF4-FFF2-40B4-BE49-F238E27FC236}">
                    <a16:creationId xmlns:a16="http://schemas.microsoft.com/office/drawing/2014/main" id="{EA0B468C-F212-5DB0-6614-71186A571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59" y="4933949"/>
                <a:ext cx="4074985" cy="1247776"/>
              </a:xfrm>
              <a:prstGeom prst="wedgeRoundRectCallout">
                <a:avLst>
                  <a:gd name="adj1" fmla="val 40492"/>
                  <a:gd name="adj2" fmla="val -7402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E90B8B2-A86E-143A-FBD3-9AE0CB359B5A}"/>
                  </a:ext>
                </a:extLst>
              </p:cNvPr>
              <p:cNvSpPr txBox="1"/>
              <p:nvPr/>
            </p:nvSpPr>
            <p:spPr>
              <a:xfrm>
                <a:off x="6521207" y="2513043"/>
                <a:ext cx="5168653" cy="20154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demi-bits generator, then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𝐬𝐞𝐚𝐫𝐜𝐡𝐍𝐏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fails to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some instance of the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GB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GB" altLang="zh-CN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zh-CN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zh-CN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altLang="zh-CN" sz="2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zh-CN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zh-CN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E90B8B2-A86E-143A-FBD3-9AE0CB359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207" y="2513043"/>
                <a:ext cx="5168653" cy="2015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对话气泡: 圆角矩形 16">
                <a:extLst>
                  <a:ext uri="{FF2B5EF4-FFF2-40B4-BE49-F238E27FC236}">
                    <a16:creationId xmlns:a16="http://schemas.microsoft.com/office/drawing/2014/main" id="{612A6015-7841-47C7-4D96-68CA56A4D085}"/>
                  </a:ext>
                </a:extLst>
              </p:cNvPr>
              <p:cNvSpPr/>
              <p:nvPr/>
            </p:nvSpPr>
            <p:spPr>
              <a:xfrm>
                <a:off x="7524756" y="4933949"/>
                <a:ext cx="4074985" cy="1009651"/>
              </a:xfrm>
              <a:prstGeom prst="wedgeRoundRectCallout">
                <a:avLst>
                  <a:gd name="adj1" fmla="val -41084"/>
                  <a:gd name="adj2" fmla="val -7173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Implies (errorless) average-case 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𝐬𝐞𝐚𝐫𝐜𝐡𝐍𝐏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7" name="对话气泡: 圆角矩形 16">
                <a:extLst>
                  <a:ext uri="{FF2B5EF4-FFF2-40B4-BE49-F238E27FC236}">
                    <a16:creationId xmlns:a16="http://schemas.microsoft.com/office/drawing/2014/main" id="{612A6015-7841-47C7-4D96-68CA56A4D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6" y="4933949"/>
                <a:ext cx="4074985" cy="1009651"/>
              </a:xfrm>
              <a:prstGeom prst="wedgeRoundRectCallout">
                <a:avLst>
                  <a:gd name="adj1" fmla="val -41084"/>
                  <a:gd name="adj2" fmla="val -7173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9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24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951910C-BA91-6554-406E-2AA825566A5D}"/>
              </a:ext>
            </a:extLst>
          </p:cNvPr>
          <p:cNvSpPr/>
          <p:nvPr/>
        </p:nvSpPr>
        <p:spPr>
          <a:xfrm>
            <a:off x="5609177" y="4799866"/>
            <a:ext cx="3475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583C776-595B-118E-DCFB-99D34383A06A}"/>
              </a:ext>
            </a:extLst>
          </p:cNvPr>
          <p:cNvSpPr txBox="1"/>
          <p:nvPr/>
        </p:nvSpPr>
        <p:spPr>
          <a:xfrm>
            <a:off x="5876219" y="5791029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AAE05B-A756-5F30-2E27-C98AC1EC538E}"/>
              </a:ext>
            </a:extLst>
          </p:cNvPr>
          <p:cNvSpPr txBox="1"/>
          <p:nvPr/>
        </p:nvSpPr>
        <p:spPr>
          <a:xfrm>
            <a:off x="623887" y="2005726"/>
            <a:ext cx="5724525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Average-case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Best-case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reduction for breaking proof complexity generators!</a:t>
            </a: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F4677B35-C9DE-CE6D-8F73-496C26342CBA}"/>
              </a:ext>
            </a:extLst>
          </p:cNvPr>
          <p:cNvSpPr/>
          <p:nvPr/>
        </p:nvSpPr>
        <p:spPr>
          <a:xfrm>
            <a:off x="7000875" y="1815981"/>
            <a:ext cx="4876799" cy="1139827"/>
          </a:xfrm>
          <a:prstGeom prst="wedgeRoundRectCallout">
            <a:avLst>
              <a:gd name="adj1" fmla="val -61732"/>
              <a:gd name="adj2" fmla="val -3235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circuit lower bounds are hard to prove, then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circuit lower bound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(in most relativized worlds)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is hard to prove!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3AA8999-88B2-9C96-4F60-D2F551C09BE7}"/>
              </a:ext>
            </a:extLst>
          </p:cNvPr>
          <p:cNvGrpSpPr/>
          <p:nvPr/>
        </p:nvGrpSpPr>
        <p:grpSpPr>
          <a:xfrm>
            <a:off x="5518147" y="3208074"/>
            <a:ext cx="4639843" cy="1154627"/>
            <a:chOff x="5518147" y="3208074"/>
            <a:chExt cx="4639843" cy="1154627"/>
          </a:xfrm>
        </p:grpSpPr>
        <p:sp>
          <p:nvSpPr>
            <p:cNvPr id="57" name="思想气泡: 云 56">
              <a:extLst>
                <a:ext uri="{FF2B5EF4-FFF2-40B4-BE49-F238E27FC236}">
                  <a16:creationId xmlns:a16="http://schemas.microsoft.com/office/drawing/2014/main" id="{3BC76ABE-076B-D32F-B4D4-66373446B755}"/>
                </a:ext>
              </a:extLst>
            </p:cNvPr>
            <p:cNvSpPr/>
            <p:nvPr/>
          </p:nvSpPr>
          <p:spPr>
            <a:xfrm>
              <a:off x="5518147" y="3208074"/>
              <a:ext cx="4639843" cy="1154627"/>
            </a:xfrm>
            <a:prstGeom prst="cloudCallout">
              <a:avLst>
                <a:gd name="adj1" fmla="val 42806"/>
                <a:gd name="adj2" fmla="val 5672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25AF1B-13E8-4AC8-EEFE-D8637CFCB5DE}"/>
                </a:ext>
              </a:extLst>
            </p:cNvPr>
            <p:cNvSpPr txBox="1"/>
            <p:nvPr/>
          </p:nvSpPr>
          <p:spPr>
            <a:xfrm>
              <a:off x="5957876" y="3336803"/>
              <a:ext cx="40350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Maybe demi-bits are the fundamental reason that we’re so stuck at proving circuit lower bounds?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16392A1D-EE71-8E3F-44DE-D44175C42665}"/>
                  </a:ext>
                </a:extLst>
              </p:cNvPr>
              <p:cNvSpPr txBox="1"/>
              <p:nvPr/>
            </p:nvSpPr>
            <p:spPr>
              <a:xfrm>
                <a:off x="623887" y="3358897"/>
                <a:ext cx="4729163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I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[RWZ ’26]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leftover hash lemma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Guess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accept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AVOID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16392A1D-EE71-8E3F-44DE-D44175C42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7" y="3358897"/>
                <a:ext cx="4729163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FE4C2EDA-FD21-1A40-1907-0C3218B25812}"/>
                  </a:ext>
                </a:extLst>
              </p:cNvPr>
              <p:cNvSpPr txBox="1"/>
              <p:nvPr/>
            </p:nvSpPr>
            <p:spPr>
              <a:xfrm>
                <a:off x="623886" y="4896734"/>
                <a:ext cx="4729163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II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[Ilango ’26]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Lautemann’s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shifts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⊕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 is “easy”,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 is “easy”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 as well!</a:t>
                </a: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FE4C2EDA-FD21-1A40-1907-0C3218B25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6" y="4896734"/>
                <a:ext cx="472916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组合 63">
            <a:extLst>
              <a:ext uri="{FF2B5EF4-FFF2-40B4-BE49-F238E27FC236}">
                <a16:creationId xmlns:a16="http://schemas.microsoft.com/office/drawing/2014/main" id="{BD32877F-F9A6-0897-492A-DD412D0442B7}"/>
              </a:ext>
            </a:extLst>
          </p:cNvPr>
          <p:cNvGrpSpPr/>
          <p:nvPr/>
        </p:nvGrpSpPr>
        <p:grpSpPr>
          <a:xfrm>
            <a:off x="9686382" y="4035589"/>
            <a:ext cx="1857918" cy="2050545"/>
            <a:chOff x="9686382" y="4035589"/>
            <a:chExt cx="1857918" cy="2050545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F66F015A-2D57-E9F4-0037-CAD0A1424F2D}"/>
                </a:ext>
              </a:extLst>
            </p:cNvPr>
            <p:cNvGrpSpPr/>
            <p:nvPr/>
          </p:nvGrpSpPr>
          <p:grpSpPr>
            <a:xfrm>
              <a:off x="9686382" y="4035589"/>
              <a:ext cx="1857918" cy="2050545"/>
              <a:chOff x="9686382" y="4035589"/>
              <a:chExt cx="1857918" cy="2050545"/>
            </a:xfrm>
          </p:grpSpPr>
          <p:pic>
            <p:nvPicPr>
              <p:cNvPr id="43" name="Picture 4">
                <a:extLst>
                  <a:ext uri="{FF2B5EF4-FFF2-40B4-BE49-F238E27FC236}">
                    <a16:creationId xmlns:a16="http://schemas.microsoft.com/office/drawing/2014/main" id="{504EFA9A-3BB6-4C8D-275C-B6AB8D5E10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829798" y="4035589"/>
                <a:ext cx="1714502" cy="2050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emoji-timeline">
                <a:extLst>
                  <a:ext uri="{FF2B5EF4-FFF2-40B4-BE49-F238E27FC236}">
                    <a16:creationId xmlns:a16="http://schemas.microsoft.com/office/drawing/2014/main" id="{69624647-A4DD-D057-C9C5-0E380AA12E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58505">
                <a:off x="9686382" y="4461136"/>
                <a:ext cx="943216" cy="1199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9B222988-BDF5-0F0C-AB1F-1D85008A3196}"/>
                    </a:ext>
                  </a:extLst>
                </p14:cNvPr>
                <p14:cNvContentPartPr/>
                <p14:nvPr/>
              </p14:nvContentPartPr>
              <p14:xfrm>
                <a:off x="10580679" y="4664542"/>
                <a:ext cx="680040" cy="36576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9B222988-BDF5-0F0C-AB1F-1D85008A31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63039" y="4646542"/>
                  <a:ext cx="715680" cy="40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0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3" grpId="0" animBg="1"/>
      <p:bldP spid="5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42FF6E81-9791-C542-7D0C-68F572527575}"/>
              </a:ext>
            </a:extLst>
          </p:cNvPr>
          <p:cNvGrpSpPr/>
          <p:nvPr/>
        </p:nvGrpSpPr>
        <p:grpSpPr>
          <a:xfrm>
            <a:off x="1936551" y="2762251"/>
            <a:ext cx="4476750" cy="1904999"/>
            <a:chOff x="1076325" y="2447926"/>
            <a:chExt cx="4476750" cy="1904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对话气泡: 圆角矩形 11">
                  <a:extLst>
                    <a:ext uri="{FF2B5EF4-FFF2-40B4-BE49-F238E27FC236}">
                      <a16:creationId xmlns:a16="http://schemas.microsoft.com/office/drawing/2014/main" id="{BE3B0999-8802-385B-B13D-BD02828E10E4}"/>
                    </a:ext>
                  </a:extLst>
                </p:cNvPr>
                <p:cNvSpPr/>
                <p:nvPr/>
              </p:nvSpPr>
              <p:spPr>
                <a:xfrm>
                  <a:off x="1076325" y="2447926"/>
                  <a:ext cx="4476750" cy="1904999"/>
                </a:xfrm>
                <a:prstGeom prst="wedgeRoundRectCallout">
                  <a:avLst>
                    <a:gd name="adj1" fmla="val 38102"/>
                    <a:gd name="adj2" fmla="val -70266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Theorem: One cannot put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2026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pigeons into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2025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holes without a collision.</a:t>
                  </a:r>
                </a:p>
              </p:txBody>
            </p:sp>
          </mc:Choice>
          <mc:Fallback xmlns="">
            <p:sp>
              <p:nvSpPr>
                <p:cNvPr id="12" name="对话气泡: 圆角矩形 11">
                  <a:extLst>
                    <a:ext uri="{FF2B5EF4-FFF2-40B4-BE49-F238E27FC236}">
                      <a16:creationId xmlns:a16="http://schemas.microsoft.com/office/drawing/2014/main" id="{BE3B0999-8802-385B-B13D-BD02828E1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325" y="2447926"/>
                  <a:ext cx="4476750" cy="1904999"/>
                </a:xfrm>
                <a:prstGeom prst="wedgeRoundRectCallout">
                  <a:avLst>
                    <a:gd name="adj1" fmla="val 38102"/>
                    <a:gd name="adj2" fmla="val -70266"/>
                    <a:gd name="adj3" fmla="val 1666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A18266E-044E-D291-65D8-FF7B57620EC5}"/>
                </a:ext>
              </a:extLst>
            </p:cNvPr>
            <p:cNvGrpSpPr/>
            <p:nvPr/>
          </p:nvGrpSpPr>
          <p:grpSpPr>
            <a:xfrm>
              <a:off x="2188341" y="3190876"/>
              <a:ext cx="2091176" cy="1064261"/>
              <a:chOff x="931509" y="1933645"/>
              <a:chExt cx="2091176" cy="1064261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68D5F672-DBAB-0B55-5B4F-81CF0B092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509" y="1933645"/>
                <a:ext cx="429033" cy="4042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4545C3A9-6941-C353-2343-952285313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4771" y="1933645"/>
                <a:ext cx="442447" cy="4042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6B23CFF2-F0B1-D891-343D-55DABFB5C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6644" y="1933645"/>
                <a:ext cx="376041" cy="4042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Picture 2" descr="Blackness of space with black marked as centre of donut of orange and red gases">
                <a:extLst>
                  <a:ext uri="{FF2B5EF4-FFF2-40B4-BE49-F238E27FC236}">
                    <a16:creationId xmlns:a16="http://schemas.microsoft.com/office/drawing/2014/main" id="{8E860795-5E7D-E4CA-8BEA-35A2971506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7794" y="2568873"/>
                <a:ext cx="429033" cy="42903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Blackness of space with black marked as centre of donut of orange and red gases">
                <a:extLst>
                  <a:ext uri="{FF2B5EF4-FFF2-40B4-BE49-F238E27FC236}">
                    <a16:creationId xmlns:a16="http://schemas.microsoft.com/office/drawing/2014/main" id="{77680306-6713-903B-663F-F8747C36EC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7218" y="2568873"/>
                <a:ext cx="429033" cy="42903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B6431D1C-6217-3239-A8ED-FF8E511DB25F}"/>
                  </a:ext>
                </a:extLst>
              </p:cNvPr>
              <p:cNvCxnSpPr>
                <a:cxnSpLocks/>
                <a:stCxn id="4" idx="2"/>
                <a:endCxn id="7" idx="0"/>
              </p:cNvCxnSpPr>
              <p:nvPr/>
            </p:nvCxnSpPr>
            <p:spPr>
              <a:xfrm>
                <a:off x="1146026" y="2337926"/>
                <a:ext cx="406285" cy="23094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D2383075-AD3E-BB65-1E17-5B78EDCBAD42}"/>
                  </a:ext>
                </a:extLst>
              </p:cNvPr>
              <p:cNvCxnSpPr>
                <a:cxnSpLocks/>
                <a:stCxn id="5" idx="2"/>
                <a:endCxn id="7" idx="0"/>
              </p:cNvCxnSpPr>
              <p:nvPr/>
            </p:nvCxnSpPr>
            <p:spPr>
              <a:xfrm flipH="1">
                <a:off x="1552311" y="2337926"/>
                <a:ext cx="453684" cy="23094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388C6CC-4BC8-F797-B4C8-16D9D565251C}"/>
                  </a:ext>
                </a:extLst>
              </p:cNvPr>
              <p:cNvCxnSpPr>
                <a:cxnSpLocks/>
                <a:stCxn id="6" idx="2"/>
                <a:endCxn id="8" idx="0"/>
              </p:cNvCxnSpPr>
              <p:nvPr/>
            </p:nvCxnSpPr>
            <p:spPr>
              <a:xfrm flipH="1">
                <a:off x="2441735" y="2337926"/>
                <a:ext cx="392930" cy="23094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78DBFC5-C800-B94F-0E6A-D6882CC9963D}"/>
              </a:ext>
            </a:extLst>
          </p:cNvPr>
          <p:cNvGrpSpPr/>
          <p:nvPr/>
        </p:nvGrpSpPr>
        <p:grpSpPr>
          <a:xfrm>
            <a:off x="6883179" y="2762251"/>
            <a:ext cx="4476750" cy="1904999"/>
            <a:chOff x="6877049" y="2447926"/>
            <a:chExt cx="4476750" cy="1904999"/>
          </a:xfrm>
        </p:grpSpPr>
        <p:sp>
          <p:nvSpPr>
            <p:cNvPr id="14" name="对话气泡: 圆角矩形 13">
              <a:extLst>
                <a:ext uri="{FF2B5EF4-FFF2-40B4-BE49-F238E27FC236}">
                  <a16:creationId xmlns:a16="http://schemas.microsoft.com/office/drawing/2014/main" id="{A2283E3F-B72D-2561-9BF3-BAB89E743D1E}"/>
                </a:ext>
              </a:extLst>
            </p:cNvPr>
            <p:cNvSpPr/>
            <p:nvPr/>
          </p:nvSpPr>
          <p:spPr>
            <a:xfrm>
              <a:off x="6877049" y="2447926"/>
              <a:ext cx="4476750" cy="1904999"/>
            </a:xfrm>
            <a:prstGeom prst="wedgeRoundRectCallout">
              <a:avLst>
                <a:gd name="adj1" fmla="val -38493"/>
                <a:gd name="adj2" fmla="val -69415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Resolution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7F725FE-E9A6-0D2D-1DAE-7F80B76CF291}"/>
                </a:ext>
              </a:extLst>
            </p:cNvPr>
            <p:cNvGrpSpPr/>
            <p:nvPr/>
          </p:nvGrpSpPr>
          <p:grpSpPr>
            <a:xfrm>
              <a:off x="7138875" y="3121349"/>
              <a:ext cx="1729724" cy="920443"/>
              <a:chOff x="964407" y="3544828"/>
              <a:chExt cx="2091102" cy="1310846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BD2B054-3882-65F1-AB86-297ECE68D719}"/>
                  </a:ext>
                </a:extLst>
              </p:cNvPr>
              <p:cNvSpPr/>
              <p:nvPr/>
            </p:nvSpPr>
            <p:spPr>
              <a:xfrm>
                <a:off x="964407" y="3544828"/>
                <a:ext cx="2091102" cy="13108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Resolution rule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90B6C509-43B0-3446-7003-1AF5EB90DC58}"/>
                      </a:ext>
                    </a:extLst>
                  </p:cNvPr>
                  <p:cNvSpPr txBox="1"/>
                  <p:nvPr/>
                </p:nvSpPr>
                <p:spPr>
                  <a:xfrm>
                    <a:off x="1183912" y="3890298"/>
                    <a:ext cx="1652092" cy="7499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∨ℓ        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90B6C509-43B0-3446-7003-1AF5EB90D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912" y="3890298"/>
                    <a:ext cx="1652092" cy="74990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44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E36FA04-1A9E-6A37-1428-3BF3B3F0F1F5}"/>
                </a:ext>
              </a:extLst>
            </p:cNvPr>
            <p:cNvGrpSpPr/>
            <p:nvPr/>
          </p:nvGrpSpPr>
          <p:grpSpPr>
            <a:xfrm>
              <a:off x="9421199" y="3121349"/>
              <a:ext cx="1729725" cy="920444"/>
              <a:chOff x="964406" y="3562024"/>
              <a:chExt cx="2091103" cy="1172378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21F739E-CD5D-8F61-24B5-04ADE19EEDDE}"/>
                  </a:ext>
                </a:extLst>
              </p:cNvPr>
              <p:cNvSpPr/>
              <p:nvPr/>
            </p:nvSpPr>
            <p:spPr>
              <a:xfrm>
                <a:off x="964406" y="3562024"/>
                <a:ext cx="2091103" cy="11723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Weakening rule</a:t>
                </a:r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67EB3246-C60C-082E-4155-BBBA537A02B0}"/>
                      </a:ext>
                    </a:extLst>
                  </p:cNvPr>
                  <p:cNvSpPr txBox="1"/>
                  <p:nvPr/>
                </p:nvSpPr>
                <p:spPr>
                  <a:xfrm>
                    <a:off x="1426477" y="3901099"/>
                    <a:ext cx="1167775" cy="7068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67EB3246-C60C-082E-4155-BBBA537A02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6477" y="3901099"/>
                    <a:ext cx="1167775" cy="70685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对话气泡: 圆角矩形 75">
                <a:extLst>
                  <a:ext uri="{FF2B5EF4-FFF2-40B4-BE49-F238E27FC236}">
                    <a16:creationId xmlns:a16="http://schemas.microsoft.com/office/drawing/2014/main" id="{5F976B65-54F8-6930-D798-91D151224D59}"/>
                  </a:ext>
                </a:extLst>
              </p:cNvPr>
              <p:cNvSpPr/>
              <p:nvPr/>
            </p:nvSpPr>
            <p:spPr>
              <a:xfrm>
                <a:off x="6873692" y="2762251"/>
                <a:ext cx="4476750" cy="1904999"/>
              </a:xfrm>
              <a:prstGeom prst="wedgeRoundRectCallout">
                <a:avLst>
                  <a:gd name="adj1" fmla="val -38493"/>
                  <a:gd name="adj2" fmla="val -6941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GB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Definition:</a:t>
                </a:r>
                <a:r>
                  <a:rPr lang="en-GB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(Cook-</a:t>
                </a:r>
                <a:r>
                  <a:rPr lang="en-GB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Reckhow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GB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 system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deterministic algorithm </a:t>
                </a:r>
                <a14:m>
                  <m:oMath xmlns:m="http://schemas.openxmlformats.org/officeDocument/2006/math">
                    <m:r>
                      <a:rPr lang="en-GB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verifying membership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TAUT</m:t>
                    </m:r>
                  </m:oMath>
                </a14:m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d>
                      <m:d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d>
                        <m:r>
                          <a:rPr lang="en-GB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TAUT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⟹∃</m:t>
                    </m:r>
                    <m:r>
                      <a:rPr lang="en-GB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d>
                      <m:d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en-GB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GB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TAUT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⟹∀</m:t>
                    </m:r>
                    <m:r>
                      <a:rPr lang="en-GB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d>
                      <m:d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en-GB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对话气泡: 圆角矩形 75">
                <a:extLst>
                  <a:ext uri="{FF2B5EF4-FFF2-40B4-BE49-F238E27FC236}">
                    <a16:creationId xmlns:a16="http://schemas.microsoft.com/office/drawing/2014/main" id="{5F976B65-54F8-6930-D798-91D151224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692" y="2762251"/>
                <a:ext cx="4476750" cy="1904999"/>
              </a:xfrm>
              <a:prstGeom prst="wedgeRoundRectCallout">
                <a:avLst>
                  <a:gd name="adj1" fmla="val -38493"/>
                  <a:gd name="adj2" fmla="val -69415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组合 73">
            <a:extLst>
              <a:ext uri="{FF2B5EF4-FFF2-40B4-BE49-F238E27FC236}">
                <a16:creationId xmlns:a16="http://schemas.microsoft.com/office/drawing/2014/main" id="{24AFF766-7C61-B020-434C-C2ED749D9EAB}"/>
              </a:ext>
            </a:extLst>
          </p:cNvPr>
          <p:cNvGrpSpPr/>
          <p:nvPr/>
        </p:nvGrpSpPr>
        <p:grpSpPr>
          <a:xfrm>
            <a:off x="1946038" y="2762251"/>
            <a:ext cx="4476750" cy="1904999"/>
            <a:chOff x="1946038" y="2762251"/>
            <a:chExt cx="4476750" cy="1904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对话气泡: 圆角矩形 35">
                  <a:extLst>
                    <a:ext uri="{FF2B5EF4-FFF2-40B4-BE49-F238E27FC236}">
                      <a16:creationId xmlns:a16="http://schemas.microsoft.com/office/drawing/2014/main" id="{EE8292F7-07AC-B217-3E95-137FF8EB6B9A}"/>
                    </a:ext>
                  </a:extLst>
                </p:cNvPr>
                <p:cNvSpPr/>
                <p:nvPr/>
              </p:nvSpPr>
              <p:spPr>
                <a:xfrm>
                  <a:off x="1946038" y="2762251"/>
                  <a:ext cx="4476750" cy="1904999"/>
                </a:xfrm>
                <a:prstGeom prst="wedgeRoundRectCallout">
                  <a:avLst>
                    <a:gd name="adj1" fmla="val 38102"/>
                    <a:gd name="adj2" fmla="val -70266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tIns="0" rtlCol="0" anchor="t" anchorCtr="0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TAUT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={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set of tautological DNFs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}</m:t>
                      </m:r>
                    </m:oMath>
                  </a14:m>
                  <a:endParaRPr lang="en-GB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𝐜𝐨𝐍𝐏</m:t>
                      </m:r>
                    </m:oMath>
                  </a14:m>
                  <a:r>
                    <a:rPr lang="en-GB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-complete)</a:t>
                  </a:r>
                </a:p>
              </p:txBody>
            </p:sp>
          </mc:Choice>
          <mc:Fallback xmlns="">
            <p:sp>
              <p:nvSpPr>
                <p:cNvPr id="36" name="对话气泡: 圆角矩形 35">
                  <a:extLst>
                    <a:ext uri="{FF2B5EF4-FFF2-40B4-BE49-F238E27FC236}">
                      <a16:creationId xmlns:a16="http://schemas.microsoft.com/office/drawing/2014/main" id="{EE8292F7-07AC-B217-3E95-137FF8EB6B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038" y="2762251"/>
                  <a:ext cx="4476750" cy="1904999"/>
                </a:xfrm>
                <a:prstGeom prst="wedgeRoundRectCallout">
                  <a:avLst>
                    <a:gd name="adj1" fmla="val 38102"/>
                    <a:gd name="adj2" fmla="val -70266"/>
                    <a:gd name="adj3" fmla="val 16667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FE315843-D0EB-88D4-0EA6-ADEFF0EF4AE5}"/>
                </a:ext>
              </a:extLst>
            </p:cNvPr>
            <p:cNvGrpSpPr/>
            <p:nvPr/>
          </p:nvGrpSpPr>
          <p:grpSpPr>
            <a:xfrm>
              <a:off x="2504580" y="3462586"/>
              <a:ext cx="3236944" cy="1064982"/>
              <a:chOff x="415223" y="3828928"/>
              <a:chExt cx="3236944" cy="1064982"/>
            </a:xfrm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30A8B28-3B05-DF6D-18AC-ED7BC44BD9BD}"/>
                  </a:ext>
                </a:extLst>
              </p:cNvPr>
              <p:cNvSpPr/>
              <p:nvPr/>
            </p:nvSpPr>
            <p:spPr>
              <a:xfrm>
                <a:off x="931509" y="3828928"/>
                <a:ext cx="2325594" cy="1599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OR</a:t>
                </a:r>
                <a:endParaRPr lang="zh-CN" alt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0532006-72E0-33CA-EACC-D4F63E91FDB1}"/>
                  </a:ext>
                </a:extLst>
              </p:cNvPr>
              <p:cNvSpPr/>
              <p:nvPr/>
            </p:nvSpPr>
            <p:spPr>
              <a:xfrm>
                <a:off x="552793" y="4266726"/>
                <a:ext cx="563383" cy="2207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endParaRPr lang="zh-CN" alt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文本框 49">
                    <a:extLst>
                      <a:ext uri="{FF2B5EF4-FFF2-40B4-BE49-F238E27FC236}">
                        <a16:creationId xmlns:a16="http://schemas.microsoft.com/office/drawing/2014/main" id="{C94A4FE5-BB57-66DA-6904-7BBAEF0E103A}"/>
                      </a:ext>
                    </a:extLst>
                  </p:cNvPr>
                  <p:cNvSpPr txBox="1"/>
                  <p:nvPr/>
                </p:nvSpPr>
                <p:spPr>
                  <a:xfrm>
                    <a:off x="415223" y="4679197"/>
                    <a:ext cx="229284" cy="2147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 dirty="0"/>
                  </a:p>
                </p:txBody>
              </p:sp>
            </mc:Choice>
            <mc:Fallback xmlns="">
              <p:sp>
                <p:nvSpPr>
                  <p:cNvPr id="50" name="文本框 49">
                    <a:extLst>
                      <a:ext uri="{FF2B5EF4-FFF2-40B4-BE49-F238E27FC236}">
                        <a16:creationId xmlns:a16="http://schemas.microsoft.com/office/drawing/2014/main" id="{C94A4FE5-BB57-66DA-6904-7BBAEF0E10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223" y="4679197"/>
                    <a:ext cx="229284" cy="21471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AA5BCE79-E85C-724F-3636-5B9CC3BFD1BD}"/>
                      </a:ext>
                    </a:extLst>
                  </p:cNvPr>
                  <p:cNvSpPr txBox="1"/>
                  <p:nvPr/>
                </p:nvSpPr>
                <p:spPr>
                  <a:xfrm>
                    <a:off x="719843" y="4679197"/>
                    <a:ext cx="229284" cy="2147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 dirty="0"/>
                  </a:p>
                </p:txBody>
              </p:sp>
            </mc:Choice>
            <mc:Fallback xmlns="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AA5BCE79-E85C-724F-3636-5B9CC3BFD1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843" y="4679197"/>
                    <a:ext cx="229284" cy="21471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2FF17962-49A1-AD99-3D02-876F0258B8EA}"/>
                      </a:ext>
                    </a:extLst>
                  </p:cNvPr>
                  <p:cNvSpPr txBox="1"/>
                  <p:nvPr/>
                </p:nvSpPr>
                <p:spPr>
                  <a:xfrm>
                    <a:off x="1017912" y="4679197"/>
                    <a:ext cx="229284" cy="2147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 dirty="0"/>
                  </a:p>
                </p:txBody>
              </p:sp>
            </mc:Choice>
            <mc:Fallback xmlns=""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2FF17962-49A1-AD99-3D02-876F0258B8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7912" y="4679197"/>
                    <a:ext cx="229284" cy="21471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13BF1B0B-314E-D5FA-1CEC-DF81D2DC26AD}"/>
                  </a:ext>
                </a:extLst>
              </p:cNvPr>
              <p:cNvCxnSpPr>
                <a:cxnSpLocks/>
                <a:stCxn id="50" idx="0"/>
                <a:endCxn id="49" idx="2"/>
              </p:cNvCxnSpPr>
              <p:nvPr/>
            </p:nvCxnSpPr>
            <p:spPr>
              <a:xfrm flipV="1">
                <a:off x="529865" y="4487503"/>
                <a:ext cx="304620" cy="1916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0967B4DD-7C9C-D735-9EEC-3BD9EDC58B6F}"/>
                  </a:ext>
                </a:extLst>
              </p:cNvPr>
              <p:cNvCxnSpPr>
                <a:cxnSpLocks/>
                <a:stCxn id="51" idx="0"/>
                <a:endCxn id="49" idx="2"/>
              </p:cNvCxnSpPr>
              <p:nvPr/>
            </p:nvCxnSpPr>
            <p:spPr>
              <a:xfrm flipV="1">
                <a:off x="834485" y="4487503"/>
                <a:ext cx="0" cy="1916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37EC030C-91A0-F8A4-3FDA-2D6A70CBB1BB}"/>
                  </a:ext>
                </a:extLst>
              </p:cNvPr>
              <p:cNvCxnSpPr>
                <a:cxnSpLocks/>
                <a:stCxn id="52" idx="0"/>
                <a:endCxn id="49" idx="2"/>
              </p:cNvCxnSpPr>
              <p:nvPr/>
            </p:nvCxnSpPr>
            <p:spPr>
              <a:xfrm flipH="1" flipV="1">
                <a:off x="834485" y="4487503"/>
                <a:ext cx="298069" cy="1916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文本框 55">
                    <a:extLst>
                      <a:ext uri="{FF2B5EF4-FFF2-40B4-BE49-F238E27FC236}">
                        <a16:creationId xmlns:a16="http://schemas.microsoft.com/office/drawing/2014/main" id="{9CC066EC-5550-FBBF-0447-A61D104C7C52}"/>
                      </a:ext>
                    </a:extLst>
                  </p:cNvPr>
                  <p:cNvSpPr txBox="1"/>
                  <p:nvPr/>
                </p:nvSpPr>
                <p:spPr>
                  <a:xfrm>
                    <a:off x="1415469" y="4679197"/>
                    <a:ext cx="229284" cy="2147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 dirty="0"/>
                  </a:p>
                </p:txBody>
              </p:sp>
            </mc:Choice>
            <mc:Fallback xmlns="">
              <p:sp>
                <p:nvSpPr>
                  <p:cNvPr id="56" name="文本框 55">
                    <a:extLst>
                      <a:ext uri="{FF2B5EF4-FFF2-40B4-BE49-F238E27FC236}">
                        <a16:creationId xmlns:a16="http://schemas.microsoft.com/office/drawing/2014/main" id="{9CC066EC-5550-FBBF-0447-A61D104C7C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5469" y="4679197"/>
                    <a:ext cx="229284" cy="21471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文本框 56">
                    <a:extLst>
                      <a:ext uri="{FF2B5EF4-FFF2-40B4-BE49-F238E27FC236}">
                        <a16:creationId xmlns:a16="http://schemas.microsoft.com/office/drawing/2014/main" id="{C3D197D6-C3F3-F893-FCCC-131251BF7D44}"/>
                      </a:ext>
                    </a:extLst>
                  </p:cNvPr>
                  <p:cNvSpPr txBox="1"/>
                  <p:nvPr/>
                </p:nvSpPr>
                <p:spPr>
                  <a:xfrm>
                    <a:off x="1720089" y="4679197"/>
                    <a:ext cx="229284" cy="2147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 dirty="0"/>
                  </a:p>
                </p:txBody>
              </p:sp>
            </mc:Choice>
            <mc:Fallback xmlns="">
              <p:sp>
                <p:nvSpPr>
                  <p:cNvPr id="57" name="文本框 56">
                    <a:extLst>
                      <a:ext uri="{FF2B5EF4-FFF2-40B4-BE49-F238E27FC236}">
                        <a16:creationId xmlns:a16="http://schemas.microsoft.com/office/drawing/2014/main" id="{C3D197D6-C3F3-F893-FCCC-131251BF7D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0089" y="4679197"/>
                    <a:ext cx="229284" cy="21471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BC223BFE-5BBC-2A7F-8ED8-3A5AB0AB548F}"/>
                      </a:ext>
                    </a:extLst>
                  </p:cNvPr>
                  <p:cNvSpPr txBox="1"/>
                  <p:nvPr/>
                </p:nvSpPr>
                <p:spPr>
                  <a:xfrm>
                    <a:off x="2018158" y="4679197"/>
                    <a:ext cx="229284" cy="2147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 dirty="0"/>
                  </a:p>
                </p:txBody>
              </p:sp>
            </mc:Choice>
            <mc:Fallback xmlns=""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BC223BFE-5BBC-2A7F-8ED8-3A5AB0AB54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8158" y="4679197"/>
                    <a:ext cx="229284" cy="21471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D4496977-77E1-2B0B-9939-F956FCB2BBC6}"/>
                  </a:ext>
                </a:extLst>
              </p:cNvPr>
              <p:cNvSpPr/>
              <p:nvPr/>
            </p:nvSpPr>
            <p:spPr>
              <a:xfrm>
                <a:off x="1545589" y="4266726"/>
                <a:ext cx="563383" cy="2207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endParaRPr lang="zh-CN" alt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DA3FA852-01ED-EEA8-DBE4-17D2F2396ED6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 flipV="1">
                <a:off x="1522660" y="4487503"/>
                <a:ext cx="304620" cy="1916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73917E54-F0C9-9260-AF25-FDCB4840219A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 flipV="1">
                <a:off x="1827280" y="4487503"/>
                <a:ext cx="0" cy="1916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88934023-A84E-0586-430A-D58D37F7A8F9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 flipH="1" flipV="1">
                <a:off x="1827280" y="4487503"/>
                <a:ext cx="298069" cy="1916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D1EC85C2-94A8-5E71-4D49-77027DA1B291}"/>
                  </a:ext>
                </a:extLst>
              </p:cNvPr>
              <p:cNvSpPr/>
              <p:nvPr/>
            </p:nvSpPr>
            <p:spPr>
              <a:xfrm>
                <a:off x="2957764" y="4266726"/>
                <a:ext cx="563383" cy="2207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endParaRPr lang="zh-CN" alt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文本框 63">
                    <a:extLst>
                      <a:ext uri="{FF2B5EF4-FFF2-40B4-BE49-F238E27FC236}">
                        <a16:creationId xmlns:a16="http://schemas.microsoft.com/office/drawing/2014/main" id="{81F73A8E-0B88-A55B-E123-8BC8EAA901E5}"/>
                      </a:ext>
                    </a:extLst>
                  </p:cNvPr>
                  <p:cNvSpPr txBox="1"/>
                  <p:nvPr/>
                </p:nvSpPr>
                <p:spPr>
                  <a:xfrm>
                    <a:off x="2820194" y="4679197"/>
                    <a:ext cx="229284" cy="2147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 dirty="0"/>
                  </a:p>
                </p:txBody>
              </p:sp>
            </mc:Choice>
            <mc:Fallback xmlns="">
              <p:sp>
                <p:nvSpPr>
                  <p:cNvPr id="64" name="文本框 63">
                    <a:extLst>
                      <a:ext uri="{FF2B5EF4-FFF2-40B4-BE49-F238E27FC236}">
                        <a16:creationId xmlns:a16="http://schemas.microsoft.com/office/drawing/2014/main" id="{81F73A8E-0B88-A55B-E123-8BC8EAA901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0194" y="4679197"/>
                    <a:ext cx="229284" cy="214713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文本框 64">
                    <a:extLst>
                      <a:ext uri="{FF2B5EF4-FFF2-40B4-BE49-F238E27FC236}">
                        <a16:creationId xmlns:a16="http://schemas.microsoft.com/office/drawing/2014/main" id="{F678CA47-749D-948B-D0DA-D6FFAFD490A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814" y="4679197"/>
                    <a:ext cx="229284" cy="2147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 dirty="0"/>
                  </a:p>
                </p:txBody>
              </p:sp>
            </mc:Choice>
            <mc:Fallback xmlns="">
              <p:sp>
                <p:nvSpPr>
                  <p:cNvPr id="65" name="文本框 64">
                    <a:extLst>
                      <a:ext uri="{FF2B5EF4-FFF2-40B4-BE49-F238E27FC236}">
                        <a16:creationId xmlns:a16="http://schemas.microsoft.com/office/drawing/2014/main" id="{F678CA47-749D-948B-D0DA-D6FFAFD490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814" y="4679197"/>
                    <a:ext cx="229284" cy="214713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本框 65">
                    <a:extLst>
                      <a:ext uri="{FF2B5EF4-FFF2-40B4-BE49-F238E27FC236}">
                        <a16:creationId xmlns:a16="http://schemas.microsoft.com/office/drawing/2014/main" id="{5BF10CC0-6573-E683-2A89-74111F02D1D3}"/>
                      </a:ext>
                    </a:extLst>
                  </p:cNvPr>
                  <p:cNvSpPr txBox="1"/>
                  <p:nvPr/>
                </p:nvSpPr>
                <p:spPr>
                  <a:xfrm>
                    <a:off x="3422883" y="4679197"/>
                    <a:ext cx="229284" cy="2147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 dirty="0"/>
                  </a:p>
                </p:txBody>
              </p:sp>
            </mc:Choice>
            <mc:Fallback xmlns="">
              <p:sp>
                <p:nvSpPr>
                  <p:cNvPr id="66" name="文本框 65">
                    <a:extLst>
                      <a:ext uri="{FF2B5EF4-FFF2-40B4-BE49-F238E27FC236}">
                        <a16:creationId xmlns:a16="http://schemas.microsoft.com/office/drawing/2014/main" id="{5BF10CC0-6573-E683-2A89-74111F02D1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883" y="4679197"/>
                    <a:ext cx="229284" cy="21471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5206560F-D3A7-2BEB-7594-39203F71CB07}"/>
                  </a:ext>
                </a:extLst>
              </p:cNvPr>
              <p:cNvCxnSpPr>
                <a:cxnSpLocks/>
                <a:stCxn id="64" idx="0"/>
                <a:endCxn id="63" idx="2"/>
              </p:cNvCxnSpPr>
              <p:nvPr/>
            </p:nvCxnSpPr>
            <p:spPr>
              <a:xfrm flipV="1">
                <a:off x="2934836" y="4487503"/>
                <a:ext cx="304621" cy="1916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C5805D78-0F39-702D-1071-BBC4C5D4B72B}"/>
                  </a:ext>
                </a:extLst>
              </p:cNvPr>
              <p:cNvCxnSpPr>
                <a:cxnSpLocks/>
                <a:stCxn id="65" idx="0"/>
                <a:endCxn id="63" idx="2"/>
              </p:cNvCxnSpPr>
              <p:nvPr/>
            </p:nvCxnSpPr>
            <p:spPr>
              <a:xfrm flipV="1">
                <a:off x="3239456" y="4487503"/>
                <a:ext cx="1" cy="1916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21A991C0-62A1-191D-691F-492C97C25F45}"/>
                  </a:ext>
                </a:extLst>
              </p:cNvPr>
              <p:cNvCxnSpPr>
                <a:cxnSpLocks/>
                <a:stCxn id="66" idx="0"/>
                <a:endCxn id="63" idx="2"/>
              </p:cNvCxnSpPr>
              <p:nvPr/>
            </p:nvCxnSpPr>
            <p:spPr>
              <a:xfrm flipH="1" flipV="1">
                <a:off x="3239457" y="4487503"/>
                <a:ext cx="298068" cy="1916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4F883E1E-AD30-D795-9E79-AF2F139BE4B6}"/>
                  </a:ext>
                </a:extLst>
              </p:cNvPr>
              <p:cNvCxnSpPr>
                <a:stCxn id="49" idx="0"/>
                <a:endCxn id="48" idx="2"/>
              </p:cNvCxnSpPr>
              <p:nvPr/>
            </p:nvCxnSpPr>
            <p:spPr>
              <a:xfrm flipV="1">
                <a:off x="834485" y="3988839"/>
                <a:ext cx="1259821" cy="277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63AAF2FB-514D-5450-2871-B31C860606CC}"/>
                  </a:ext>
                </a:extLst>
              </p:cNvPr>
              <p:cNvCxnSpPr>
                <a:cxnSpLocks/>
                <a:stCxn id="59" idx="0"/>
                <a:endCxn id="48" idx="2"/>
              </p:cNvCxnSpPr>
              <p:nvPr/>
            </p:nvCxnSpPr>
            <p:spPr>
              <a:xfrm flipV="1">
                <a:off x="1827281" y="3988839"/>
                <a:ext cx="267025" cy="277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BCAF421B-1745-4511-4AB7-86FE578359B4}"/>
                  </a:ext>
                </a:extLst>
              </p:cNvPr>
              <p:cNvCxnSpPr>
                <a:cxnSpLocks/>
                <a:stCxn id="63" idx="0"/>
                <a:endCxn id="48" idx="2"/>
              </p:cNvCxnSpPr>
              <p:nvPr/>
            </p:nvCxnSpPr>
            <p:spPr>
              <a:xfrm flipH="1" flipV="1">
                <a:off x="2094306" y="3988839"/>
                <a:ext cx="1145150" cy="277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文本框 72">
                    <a:extLst>
                      <a:ext uri="{FF2B5EF4-FFF2-40B4-BE49-F238E27FC236}">
                        <a16:creationId xmlns:a16="http://schemas.microsoft.com/office/drawing/2014/main" id="{6439AE1E-660B-9C86-3D2C-2884E4804C80}"/>
                      </a:ext>
                    </a:extLst>
                  </p:cNvPr>
                  <p:cNvSpPr txBox="1"/>
                  <p:nvPr/>
                </p:nvSpPr>
                <p:spPr>
                  <a:xfrm>
                    <a:off x="2185474" y="4377114"/>
                    <a:ext cx="666328" cy="390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73" name="文本框 72">
                    <a:extLst>
                      <a:ext uri="{FF2B5EF4-FFF2-40B4-BE49-F238E27FC236}">
                        <a16:creationId xmlns:a16="http://schemas.microsoft.com/office/drawing/2014/main" id="{6439AE1E-660B-9C86-3D2C-2884E4804C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5474" y="4377114"/>
                    <a:ext cx="666328" cy="39038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E8B6B937-3667-4AF8-32B9-20FF6DDE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600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is it to prove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systems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(in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Proof 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Complexity 101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2780798B-74DA-381E-2723-DDBB2C2293BE}"/>
                  </a:ext>
                </a:extLst>
              </p:cNvPr>
              <p:cNvSpPr txBox="1"/>
              <p:nvPr/>
            </p:nvSpPr>
            <p:spPr>
              <a:xfrm>
                <a:off x="133560" y="5156696"/>
                <a:ext cx="5493322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Central question: Are there </a:t>
                </a:r>
                <a:r>
                  <a:rPr lang="en-GB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theorems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Fix a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 system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want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TAUT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any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GB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very long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2780798B-74DA-381E-2723-DDBB2C229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0" y="5156696"/>
                <a:ext cx="5493322" cy="10156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文本框 78">
            <a:extLst>
              <a:ext uri="{FF2B5EF4-FFF2-40B4-BE49-F238E27FC236}">
                <a16:creationId xmlns:a16="http://schemas.microsoft.com/office/drawing/2014/main" id="{2E7E3EC4-2840-BAD2-F679-D3E1956E7737}"/>
              </a:ext>
            </a:extLst>
          </p:cNvPr>
          <p:cNvSpPr txBox="1"/>
          <p:nvPr/>
        </p:nvSpPr>
        <p:spPr>
          <a:xfrm>
            <a:off x="5998795" y="4787013"/>
            <a:ext cx="535164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(Haken ’85)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requires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exponential-size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proof of the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Pigeonhole Principle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44A4E833-F593-B6FD-2C1A-7C072281CA5E}"/>
              </a:ext>
            </a:extLst>
          </p:cNvPr>
          <p:cNvSpPr txBox="1"/>
          <p:nvPr/>
        </p:nvSpPr>
        <p:spPr>
          <a:xfrm>
            <a:off x="5877683" y="5545733"/>
            <a:ext cx="562375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Informal Theorem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(Buss ’87, Bonet-Buss-Pitassi ’95,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Hrubeš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Tzameret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’15,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Frege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can prove many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theorems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(quasi)polynomial size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3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03FCC-FA7B-F75E-24B1-FD218CE1B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4BB5F0F-88BB-D3DA-D2EC-618A0A0F3274}"/>
                  </a:ext>
                </a:extLst>
              </p:cNvPr>
              <p:cNvSpPr txBox="1"/>
              <p:nvPr/>
            </p:nvSpPr>
            <p:spPr>
              <a:xfrm>
                <a:off x="4237527" y="5299456"/>
                <a:ext cx="6831126" cy="976036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Complexity Generators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” (Sometimes denoted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(with a suitable DNF encoding)</a:t>
                </a: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4BB5F0F-88BB-D3DA-D2EC-618A0A0F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527" y="5299456"/>
                <a:ext cx="6831126" cy="9760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55D29555-3547-1B51-79C8-7DA20FE8138D}"/>
                  </a:ext>
                </a:extLst>
              </p:cNvPr>
              <p:cNvSpPr txBox="1"/>
              <p:nvPr/>
            </p:nvSpPr>
            <p:spPr>
              <a:xfrm>
                <a:off x="4237527" y="5299456"/>
                <a:ext cx="6831126" cy="97603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Complexity Generators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” (Sometimes denoted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(with a suitable DNF encoding)</a:t>
                </a: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55D29555-3547-1B51-79C8-7DA20FE81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527" y="5299456"/>
                <a:ext cx="6831126" cy="976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88737BCD-5642-D912-F27E-37752202837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(Candidate) Hard Tautologies?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E490FCE-E781-ADAB-9026-523A906DA1BE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6F1C4C9-8A5F-75FD-CCCC-2301BCB6EABE}"/>
                  </a:ext>
                </a:extLst>
              </p:cNvPr>
              <p:cNvSpPr txBox="1"/>
              <p:nvPr/>
            </p:nvSpPr>
            <p:spPr>
              <a:xfrm>
                <a:off x="4123089" y="2123983"/>
                <a:ext cx="7102864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Pigeonhole Principle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“You cannot 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 without a collision”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Hard for Resolution, but </a:t>
                </a:r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for Frege!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6F1C4C9-8A5F-75FD-CCCC-2301BCB6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89" y="2123983"/>
                <a:ext cx="7102864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1345F23-D217-329F-7DD0-9D0C2B82475E}"/>
                  </a:ext>
                </a:extLst>
              </p:cNvPr>
              <p:cNvSpPr txBox="1"/>
              <p:nvPr/>
            </p:nvSpPr>
            <p:spPr>
              <a:xfrm>
                <a:off x="4591799" y="3747660"/>
                <a:ext cx="6165444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-DNFs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Conjectured to be hard against any fixed proof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Analogous to hardness of random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-SAT…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1345F23-D217-329F-7DD0-9D0C2B824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799" y="3747660"/>
                <a:ext cx="6165444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组合 63">
            <a:extLst>
              <a:ext uri="{FF2B5EF4-FFF2-40B4-BE49-F238E27FC236}">
                <a16:creationId xmlns:a16="http://schemas.microsoft.com/office/drawing/2014/main" id="{1534833D-3968-A8E9-F0A0-666CCAA36D93}"/>
              </a:ext>
            </a:extLst>
          </p:cNvPr>
          <p:cNvGrpSpPr/>
          <p:nvPr/>
        </p:nvGrpSpPr>
        <p:grpSpPr>
          <a:xfrm>
            <a:off x="931509" y="1981270"/>
            <a:ext cx="2091176" cy="1264286"/>
            <a:chOff x="931509" y="1981270"/>
            <a:chExt cx="2091176" cy="126428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EB8DE00-87D1-4B7B-42BD-F5A617071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509" y="1981270"/>
              <a:ext cx="429033" cy="4042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F55588-8EFE-7B3F-E0BC-63546D4EC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4771" y="1981270"/>
              <a:ext cx="442447" cy="4042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F0E5E74-11AE-B399-1E7F-98AE78FFC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46644" y="1981270"/>
              <a:ext cx="376041" cy="4042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2" descr="Blackness of space with black marked as centre of donut of orange and red gases">
              <a:extLst>
                <a:ext uri="{FF2B5EF4-FFF2-40B4-BE49-F238E27FC236}">
                  <a16:creationId xmlns:a16="http://schemas.microsoft.com/office/drawing/2014/main" id="{3A6AF66F-1290-8178-104B-DE0B309D0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794" y="2816523"/>
              <a:ext cx="429033" cy="4290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lackness of space with black marked as centre of donut of orange and red gases">
              <a:extLst>
                <a:ext uri="{FF2B5EF4-FFF2-40B4-BE49-F238E27FC236}">
                  <a16:creationId xmlns:a16="http://schemas.microsoft.com/office/drawing/2014/main" id="{05CB2D41-8282-38EE-321D-25F9E5A72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218" y="2816523"/>
              <a:ext cx="429033" cy="4290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CC84951-CE33-A14C-EF65-1253D30B4DAC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1146026" y="2385551"/>
              <a:ext cx="406285" cy="43097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6E32164-7390-914A-DB73-783DFC06149C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flipH="1">
              <a:off x="1552311" y="2385551"/>
              <a:ext cx="453684" cy="43097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5F472F7-147A-86D4-BE5C-4E5CFFA22DE3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2441735" y="2385551"/>
              <a:ext cx="392930" cy="43097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4D7D605-5D14-BF34-24DC-F38C5CAD914D}"/>
              </a:ext>
            </a:extLst>
          </p:cNvPr>
          <p:cNvGrpSpPr/>
          <p:nvPr/>
        </p:nvGrpSpPr>
        <p:grpSpPr>
          <a:xfrm>
            <a:off x="415223" y="3676528"/>
            <a:ext cx="3236944" cy="1064982"/>
            <a:chOff x="415223" y="3676528"/>
            <a:chExt cx="3236944" cy="1064982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228A81F-25B3-F103-5BDE-522954073B22}"/>
                </a:ext>
              </a:extLst>
            </p:cNvPr>
            <p:cNvSpPr/>
            <p:nvPr/>
          </p:nvSpPr>
          <p:spPr>
            <a:xfrm>
              <a:off x="931509" y="3676528"/>
              <a:ext cx="2325594" cy="1599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2CB002D-AD53-5B31-B1DE-C9654E035B1E}"/>
                </a:ext>
              </a:extLst>
            </p:cNvPr>
            <p:cNvSpPr/>
            <p:nvPr/>
          </p:nvSpPr>
          <p:spPr>
            <a:xfrm>
              <a:off x="552793" y="4114326"/>
              <a:ext cx="563383" cy="2207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A664F7EA-AE7C-0ED1-4295-8DF66CF411E0}"/>
                    </a:ext>
                  </a:extLst>
                </p:cNvPr>
                <p:cNvSpPr txBox="1"/>
                <p:nvPr/>
              </p:nvSpPr>
              <p:spPr>
                <a:xfrm>
                  <a:off x="415223" y="4526797"/>
                  <a:ext cx="229284" cy="2147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A664F7EA-AE7C-0ED1-4295-8DF66CF411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23" y="4526797"/>
                  <a:ext cx="229284" cy="21471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CF083007-6E4B-D9E0-8035-529238B26C03}"/>
                    </a:ext>
                  </a:extLst>
                </p:cNvPr>
                <p:cNvSpPr txBox="1"/>
                <p:nvPr/>
              </p:nvSpPr>
              <p:spPr>
                <a:xfrm>
                  <a:off x="719843" y="4526797"/>
                  <a:ext cx="229284" cy="2147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CF083007-6E4B-D9E0-8035-529238B26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843" y="4526797"/>
                  <a:ext cx="229284" cy="21471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27404D40-3FAF-6919-8F6D-783DE2C0EB6D}"/>
                    </a:ext>
                  </a:extLst>
                </p:cNvPr>
                <p:cNvSpPr txBox="1"/>
                <p:nvPr/>
              </p:nvSpPr>
              <p:spPr>
                <a:xfrm>
                  <a:off x="1017912" y="4526797"/>
                  <a:ext cx="229284" cy="2147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27404D40-3FAF-6919-8F6D-783DE2C0EB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912" y="4526797"/>
                  <a:ext cx="229284" cy="21471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830F925-E20E-A140-FAE3-2804092EB248}"/>
                </a:ext>
              </a:extLst>
            </p:cNvPr>
            <p:cNvCxnSpPr>
              <a:cxnSpLocks/>
              <a:stCxn id="28" idx="0"/>
              <a:endCxn id="27" idx="2"/>
            </p:cNvCxnSpPr>
            <p:nvPr/>
          </p:nvCxnSpPr>
          <p:spPr>
            <a:xfrm flipV="1">
              <a:off x="529865" y="4335103"/>
              <a:ext cx="304620" cy="1916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C7F61CA6-5264-AD00-D8AA-806C1100D4F8}"/>
                </a:ext>
              </a:extLst>
            </p:cNvPr>
            <p:cNvCxnSpPr>
              <a:cxnSpLocks/>
              <a:stCxn id="29" idx="0"/>
              <a:endCxn id="27" idx="2"/>
            </p:cNvCxnSpPr>
            <p:nvPr/>
          </p:nvCxnSpPr>
          <p:spPr>
            <a:xfrm flipV="1">
              <a:off x="834485" y="4335103"/>
              <a:ext cx="0" cy="1916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71240B9-B32B-2D04-13CF-B02E9001BC64}"/>
                </a:ext>
              </a:extLst>
            </p:cNvPr>
            <p:cNvCxnSpPr>
              <a:cxnSpLocks/>
              <a:stCxn id="30" idx="0"/>
              <a:endCxn id="27" idx="2"/>
            </p:cNvCxnSpPr>
            <p:nvPr/>
          </p:nvCxnSpPr>
          <p:spPr>
            <a:xfrm flipH="1" flipV="1">
              <a:off x="834485" y="4335103"/>
              <a:ext cx="298069" cy="1916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0E451801-C7C9-76A8-D853-CDA37C1557CA}"/>
                    </a:ext>
                  </a:extLst>
                </p:cNvPr>
                <p:cNvSpPr txBox="1"/>
                <p:nvPr/>
              </p:nvSpPr>
              <p:spPr>
                <a:xfrm>
                  <a:off x="1415469" y="4526797"/>
                  <a:ext cx="229284" cy="2147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0E451801-C7C9-76A8-D853-CDA37C1557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469" y="4526797"/>
                  <a:ext cx="229284" cy="21471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3C10C844-5A89-E055-DB0D-92551C150F55}"/>
                    </a:ext>
                  </a:extLst>
                </p:cNvPr>
                <p:cNvSpPr txBox="1"/>
                <p:nvPr/>
              </p:nvSpPr>
              <p:spPr>
                <a:xfrm>
                  <a:off x="1720089" y="4526797"/>
                  <a:ext cx="229284" cy="2147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3C10C844-5A89-E055-DB0D-92551C150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089" y="4526797"/>
                  <a:ext cx="229284" cy="21471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84A2E7B-DC28-6816-58B7-05EAC2C33527}"/>
                    </a:ext>
                  </a:extLst>
                </p:cNvPr>
                <p:cNvSpPr txBox="1"/>
                <p:nvPr/>
              </p:nvSpPr>
              <p:spPr>
                <a:xfrm>
                  <a:off x="2018158" y="4526797"/>
                  <a:ext cx="229284" cy="2147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84A2E7B-DC28-6816-58B7-05EAC2C335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8158" y="4526797"/>
                  <a:ext cx="229284" cy="21471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7BEEA38-3139-B6F4-FC23-75BDDC67A038}"/>
                </a:ext>
              </a:extLst>
            </p:cNvPr>
            <p:cNvSpPr/>
            <p:nvPr/>
          </p:nvSpPr>
          <p:spPr>
            <a:xfrm>
              <a:off x="1545589" y="4114326"/>
              <a:ext cx="563383" cy="2207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B930F5A-84F4-CC43-8C6C-83F27C172B71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V="1">
              <a:off x="1522660" y="4335103"/>
              <a:ext cx="304620" cy="1916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C3DEE511-BED6-713D-5C69-DE88238DF38C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V="1">
              <a:off x="1827280" y="4335103"/>
              <a:ext cx="0" cy="1916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7835E485-2534-6DB2-C8CC-BF8D846D3EE2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H="1" flipV="1">
              <a:off x="1827280" y="4335103"/>
              <a:ext cx="298069" cy="1916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A21033D-DD60-D94B-5389-B09561C1629D}"/>
                </a:ext>
              </a:extLst>
            </p:cNvPr>
            <p:cNvSpPr/>
            <p:nvPr/>
          </p:nvSpPr>
          <p:spPr>
            <a:xfrm>
              <a:off x="2957764" y="4114326"/>
              <a:ext cx="563383" cy="2207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2B6F35E0-ECD1-1C54-70E3-758A2600E511}"/>
                    </a:ext>
                  </a:extLst>
                </p:cNvPr>
                <p:cNvSpPr txBox="1"/>
                <p:nvPr/>
              </p:nvSpPr>
              <p:spPr>
                <a:xfrm>
                  <a:off x="2820194" y="4526797"/>
                  <a:ext cx="229284" cy="2147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2B6F35E0-ECD1-1C54-70E3-758A2600E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194" y="4526797"/>
                  <a:ext cx="229284" cy="21471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C04FC954-14FE-8376-A936-5315B9E392B0}"/>
                    </a:ext>
                  </a:extLst>
                </p:cNvPr>
                <p:cNvSpPr txBox="1"/>
                <p:nvPr/>
              </p:nvSpPr>
              <p:spPr>
                <a:xfrm>
                  <a:off x="3124814" y="4526797"/>
                  <a:ext cx="229284" cy="2147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C04FC954-14FE-8376-A936-5315B9E39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814" y="4526797"/>
                  <a:ext cx="229284" cy="21471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3A856627-17E8-4B89-1922-B3D1A67D4EFA}"/>
                    </a:ext>
                  </a:extLst>
                </p:cNvPr>
                <p:cNvSpPr txBox="1"/>
                <p:nvPr/>
              </p:nvSpPr>
              <p:spPr>
                <a:xfrm>
                  <a:off x="3422883" y="4526797"/>
                  <a:ext cx="229284" cy="2147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3A856627-17E8-4B89-1922-B3D1A67D4E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883" y="4526797"/>
                  <a:ext cx="229284" cy="21471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81F9B99-D39A-4659-A633-A19F17FE6AED}"/>
                </a:ext>
              </a:extLst>
            </p:cNvPr>
            <p:cNvCxnSpPr>
              <a:cxnSpLocks/>
              <a:stCxn id="42" idx="0"/>
              <a:endCxn id="41" idx="2"/>
            </p:cNvCxnSpPr>
            <p:nvPr/>
          </p:nvCxnSpPr>
          <p:spPr>
            <a:xfrm flipV="1">
              <a:off x="2934836" y="4335103"/>
              <a:ext cx="304621" cy="1916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AB1AF0EB-04A8-ADB2-574D-E6BBA6C942E7}"/>
                </a:ext>
              </a:extLst>
            </p:cNvPr>
            <p:cNvCxnSpPr>
              <a:cxnSpLocks/>
              <a:stCxn id="43" idx="0"/>
              <a:endCxn id="41" idx="2"/>
            </p:cNvCxnSpPr>
            <p:nvPr/>
          </p:nvCxnSpPr>
          <p:spPr>
            <a:xfrm flipV="1">
              <a:off x="3239456" y="4335103"/>
              <a:ext cx="1" cy="1916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728803A7-EDF6-49F7-9A14-262DD4CD8397}"/>
                </a:ext>
              </a:extLst>
            </p:cNvPr>
            <p:cNvCxnSpPr>
              <a:cxnSpLocks/>
              <a:stCxn id="44" idx="0"/>
              <a:endCxn id="41" idx="2"/>
            </p:cNvCxnSpPr>
            <p:nvPr/>
          </p:nvCxnSpPr>
          <p:spPr>
            <a:xfrm flipH="1" flipV="1">
              <a:off x="3239457" y="4335103"/>
              <a:ext cx="298068" cy="1916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59CBE563-D214-5EBA-A0A2-1FCF1B42166D}"/>
                </a:ext>
              </a:extLst>
            </p:cNvPr>
            <p:cNvCxnSpPr>
              <a:stCxn id="27" idx="0"/>
              <a:endCxn id="26" idx="2"/>
            </p:cNvCxnSpPr>
            <p:nvPr/>
          </p:nvCxnSpPr>
          <p:spPr>
            <a:xfrm flipV="1">
              <a:off x="834485" y="3836439"/>
              <a:ext cx="1259821" cy="277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DAD97566-7C04-32BF-692A-B697F2B732AB}"/>
                </a:ext>
              </a:extLst>
            </p:cNvPr>
            <p:cNvCxnSpPr>
              <a:cxnSpLocks/>
              <a:stCxn id="37" idx="0"/>
              <a:endCxn id="26" idx="2"/>
            </p:cNvCxnSpPr>
            <p:nvPr/>
          </p:nvCxnSpPr>
          <p:spPr>
            <a:xfrm flipV="1">
              <a:off x="1827281" y="3836439"/>
              <a:ext cx="267025" cy="277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DC949570-3F85-FE15-7D96-D0E217DBF23D}"/>
                </a:ext>
              </a:extLst>
            </p:cNvPr>
            <p:cNvCxnSpPr>
              <a:cxnSpLocks/>
              <a:stCxn id="41" idx="0"/>
              <a:endCxn id="26" idx="2"/>
            </p:cNvCxnSpPr>
            <p:nvPr/>
          </p:nvCxnSpPr>
          <p:spPr>
            <a:xfrm flipH="1" flipV="1">
              <a:off x="2094306" y="3836439"/>
              <a:ext cx="1145150" cy="277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1D53B0C8-78AD-C512-4DEF-E22B7C1B347B}"/>
                    </a:ext>
                  </a:extLst>
                </p:cNvPr>
                <p:cNvSpPr txBox="1"/>
                <p:nvPr/>
              </p:nvSpPr>
              <p:spPr>
                <a:xfrm>
                  <a:off x="2185474" y="4224714"/>
                  <a:ext cx="666328" cy="390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1D53B0C8-78AD-C512-4DEF-E22B7C1B3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474" y="4224714"/>
                  <a:ext cx="666328" cy="39038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B0F1771-3CFC-94A7-06D9-CEBEFCDEE5EE}"/>
              </a:ext>
            </a:extLst>
          </p:cNvPr>
          <p:cNvGrpSpPr/>
          <p:nvPr/>
        </p:nvGrpSpPr>
        <p:grpSpPr>
          <a:xfrm>
            <a:off x="849364" y="5127416"/>
            <a:ext cx="2313259" cy="1323278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F8C76088-D96C-A429-D9E4-EC46DF85ACA8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梯形 58">
              <a:extLst>
                <a:ext uri="{FF2B5EF4-FFF2-40B4-BE49-F238E27FC236}">
                  <a16:creationId xmlns:a16="http://schemas.microsoft.com/office/drawing/2014/main" id="{3DB9E04C-3822-F75C-6D9C-BED7D566C8B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88065B37-D7C1-5EB3-006B-60231078DB9D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2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19E830A6-11DC-68E5-D32C-7C66B10359F2}"/>
                    </a:ext>
                  </a:extLst>
                </p:cNvPr>
                <p:cNvSpPr txBox="1"/>
                <p:nvPr/>
              </p:nvSpPr>
              <p:spPr>
                <a:xfrm>
                  <a:off x="2398867" y="5074333"/>
                  <a:ext cx="904008" cy="834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19E830A6-11DC-68E5-D32C-7C66B1035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3"/>
                  <a:ext cx="904008" cy="8340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464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allAtOnce" animBg="1"/>
      <p:bldP spid="6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B06B2-57DD-6019-3170-FCB08C4AF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577A2AA-D0CB-89D1-ECC7-C4ECDC2155F7}"/>
                  </a:ext>
                </a:extLst>
              </p:cNvPr>
              <p:cNvSpPr txBox="1"/>
              <p:nvPr/>
            </p:nvSpPr>
            <p:spPr>
              <a:xfrm>
                <a:off x="8495801" y="4100582"/>
                <a:ext cx="3111480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Best-case hardness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statement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577A2AA-D0CB-89D1-ECC7-C4ECDC215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801" y="4100582"/>
                <a:ext cx="3111480" cy="1692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F2F0823-80A3-E97D-1E3B-EDBB1B9E4F9F}"/>
                  </a:ext>
                </a:extLst>
              </p:cNvPr>
              <p:cNvSpPr txBox="1"/>
              <p:nvPr/>
            </p:nvSpPr>
            <p:spPr>
              <a:xfrm>
                <a:off x="8494426" y="4100582"/>
                <a:ext cx="3111480" cy="1692771"/>
              </a:xfrm>
              <a:prstGeom prst="rect">
                <a:avLst/>
              </a:prstGeom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Best-case hardness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statement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F2F0823-80A3-E97D-1E3B-EDBB1B9E4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426" y="4100582"/>
                <a:ext cx="3111480" cy="1692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F5FEF5C5-BAC6-87E1-6C7B-AC87FFE79CD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Proof Complexity Generators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A573BA2-9279-D11F-91B9-DC9DA7F0AE5F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9133F73-ED41-AD5E-62AF-D7EC2A5B96B1}"/>
              </a:ext>
            </a:extLst>
          </p:cNvPr>
          <p:cNvGrpSpPr/>
          <p:nvPr/>
        </p:nvGrpSpPr>
        <p:grpSpPr>
          <a:xfrm>
            <a:off x="617489" y="2084106"/>
            <a:ext cx="2996237" cy="1713969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E373CDE2-397C-EBF7-8C20-AF5039348BB6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梯形 58">
              <a:extLst>
                <a:ext uri="{FF2B5EF4-FFF2-40B4-BE49-F238E27FC236}">
                  <a16:creationId xmlns:a16="http://schemas.microsoft.com/office/drawing/2014/main" id="{045067FE-B304-7672-CF37-DC0169181635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E18198F0-ADF8-8D70-7C38-46B33609C66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20DC4786-7723-488B-704C-69753248D457}"/>
                    </a:ext>
                  </a:extLst>
                </p:cNvPr>
                <p:cNvSpPr txBox="1"/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20DC4786-7723-488B-704C-69753248D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B537AC7-3B91-D65E-F3D9-668642E14649}"/>
                  </a:ext>
                </a:extLst>
              </p:cNvPr>
              <p:cNvSpPr txBox="1"/>
              <p:nvPr/>
            </p:nvSpPr>
            <p:spPr>
              <a:xfrm>
                <a:off x="4184984" y="2357091"/>
                <a:ext cx="6830008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b="0" dirty="0"/>
                  <a:t>“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800" dirty="0"/>
                  <a:t>”</a:t>
                </a: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(suitably encoded)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B537AC7-3B91-D65E-F3D9-668642E14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84" y="2357091"/>
                <a:ext cx="6830008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6BB5026-384F-A0DC-9EE5-52767B2AEBD0}"/>
                  </a:ext>
                </a:extLst>
              </p:cNvPr>
              <p:cNvSpPr txBox="1"/>
              <p:nvPr/>
            </p:nvSpPr>
            <p:spPr>
              <a:xfrm>
                <a:off x="504132" y="4100584"/>
                <a:ext cx="3302758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Worst-case hardness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exists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the statement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6BB5026-384F-A0DC-9EE5-52767B2AE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32" y="4100584"/>
                <a:ext cx="3302758" cy="1692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6547770-E270-6650-311B-56F2D3C87CBF}"/>
                  </a:ext>
                </a:extLst>
              </p:cNvPr>
              <p:cNvSpPr txBox="1"/>
              <p:nvPr/>
            </p:nvSpPr>
            <p:spPr>
              <a:xfrm>
                <a:off x="4147347" y="4100582"/>
                <a:ext cx="4007997" cy="17038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Average-case hardness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 randomly selected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∖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statement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(with good prob.).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6547770-E270-6650-311B-56F2D3C87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47" y="4100582"/>
                <a:ext cx="4007997" cy="17038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C2C1FAF-2C68-F763-4BA3-09C78837124A}"/>
                  </a:ext>
                </a:extLst>
              </p:cNvPr>
              <p:cNvSpPr txBox="1"/>
              <p:nvPr/>
            </p:nvSpPr>
            <p:spPr>
              <a:xfrm>
                <a:off x="8677469" y="5793352"/>
                <a:ext cx="29298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actually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 statement is automatically hard for any sound proof system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C2C1FAF-2C68-F763-4BA3-09C788371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469" y="5793352"/>
                <a:ext cx="2929812" cy="738664"/>
              </a:xfrm>
              <a:prstGeom prst="rect">
                <a:avLst/>
              </a:prstGeom>
              <a:blipFill>
                <a:blip r:embed="rId12"/>
                <a:stretch>
                  <a:fillRect l="-624" t="-820" r="-1871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045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3" grpId="0" animBg="1"/>
      <p:bldP spid="14" grpId="0" animBg="1"/>
      <p:bldP spid="17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1170A-2408-803B-F30D-D2E0265BB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18985-8D44-1058-E04D-12E757E21EB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Why best-case hardness?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C82F1E1-E256-2A03-EC06-518BB113520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5AB9A9D-8359-E40A-ADC5-EA50843F7406}"/>
                  </a:ext>
                </a:extLst>
              </p:cNvPr>
              <p:cNvSpPr txBox="1"/>
              <p:nvPr/>
            </p:nvSpPr>
            <p:spPr>
              <a:xfrm>
                <a:off x="4904814" y="1826365"/>
                <a:ext cx="3111480" cy="1692771"/>
              </a:xfrm>
              <a:prstGeom prst="rect">
                <a:avLst/>
              </a:prstGeom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Best-case hardness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statement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5AB9A9D-8359-E40A-ADC5-EA50843F7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14" y="1826365"/>
                <a:ext cx="3111480" cy="1692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对话气泡: 圆角矩形 3">
                <a:extLst>
                  <a:ext uri="{FF2B5EF4-FFF2-40B4-BE49-F238E27FC236}">
                    <a16:creationId xmlns:a16="http://schemas.microsoft.com/office/drawing/2014/main" id="{2E8591C7-0206-A8AF-129A-D854DB5CD527}"/>
                  </a:ext>
                </a:extLst>
              </p:cNvPr>
              <p:cNvSpPr/>
              <p:nvPr/>
            </p:nvSpPr>
            <p:spPr>
              <a:xfrm>
                <a:off x="214604" y="1919320"/>
                <a:ext cx="4292082" cy="1599816"/>
              </a:xfrm>
              <a:prstGeom prst="wedgeRoundRectCallout">
                <a:avLst>
                  <a:gd name="adj1" fmla="val 62823"/>
                  <a:gd name="adj2" fmla="val -4055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 1</a:t>
                </a:r>
              </a:p>
              <a:p>
                <a:pPr algn="ctr"/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Strong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yet </a:t>
                </a:r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plausible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formulation of 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pseudorandom against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GB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Alekhnovich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-Ben-Sasson-</a:t>
                </a:r>
                <a:r>
                  <a:rPr lang="en-GB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Razborov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Wigderson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’01, Krajíček ’01]</a:t>
                </a:r>
              </a:p>
            </p:txBody>
          </p:sp>
        </mc:Choice>
        <mc:Fallback xmlns="">
          <p:sp>
            <p:nvSpPr>
              <p:cNvPr id="4" name="对话气泡: 圆角矩形 3">
                <a:extLst>
                  <a:ext uri="{FF2B5EF4-FFF2-40B4-BE49-F238E27FC236}">
                    <a16:creationId xmlns:a16="http://schemas.microsoft.com/office/drawing/2014/main" id="{2E8591C7-0206-A8AF-129A-D854DB5CD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4" y="1919320"/>
                <a:ext cx="4292082" cy="1599816"/>
              </a:xfrm>
              <a:prstGeom prst="wedgeRoundRectCallout">
                <a:avLst>
                  <a:gd name="adj1" fmla="val 62823"/>
                  <a:gd name="adj2" fmla="val -4055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984B6E84-5F8B-A8F2-6138-205FCDEF87DC}"/>
              </a:ext>
            </a:extLst>
          </p:cNvPr>
          <p:cNvSpPr/>
          <p:nvPr/>
        </p:nvSpPr>
        <p:spPr>
          <a:xfrm>
            <a:off x="8669694" y="1926952"/>
            <a:ext cx="2684106" cy="1087239"/>
          </a:xfrm>
          <a:prstGeom prst="wedgeRoundRectCallout">
            <a:avLst>
              <a:gd name="adj1" fmla="val -68688"/>
              <a:gd name="adj2" fmla="val 5141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Reason 2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lower bounds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hard?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9271601-2AB3-B717-6AEF-C723389FA3E2}"/>
              </a:ext>
            </a:extLst>
          </p:cNvPr>
          <p:cNvGrpSpPr/>
          <p:nvPr/>
        </p:nvGrpSpPr>
        <p:grpSpPr>
          <a:xfrm>
            <a:off x="334105" y="4204800"/>
            <a:ext cx="2255196" cy="2288075"/>
            <a:chOff x="334105" y="4204800"/>
            <a:chExt cx="2255196" cy="2288075"/>
          </a:xfrm>
        </p:grpSpPr>
        <p:pic>
          <p:nvPicPr>
            <p:cNvPr id="1026" name="Picture 2" descr="A depiction of a generic Wojak. It is a simplistic black-and-white drawing of a bald man with a wistful expression.">
              <a:extLst>
                <a:ext uri="{FF2B5EF4-FFF2-40B4-BE49-F238E27FC236}">
                  <a16:creationId xmlns:a16="http://schemas.microsoft.com/office/drawing/2014/main" id="{A2DF0B46-B42D-DBDE-8146-EFADB8CF1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53" y="4204800"/>
              <a:ext cx="1714500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0BA524C-9227-4A1F-DFAF-EC58B9D6C567}"/>
                </a:ext>
              </a:extLst>
            </p:cNvPr>
            <p:cNvSpPr txBox="1"/>
            <p:nvPr/>
          </p:nvSpPr>
          <p:spPr>
            <a:xfrm>
              <a:off x="334105" y="5846544"/>
              <a:ext cx="2255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Complexity theorists in the 70s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对话气泡: 圆角矩形 29">
                <a:extLst>
                  <a:ext uri="{FF2B5EF4-FFF2-40B4-BE49-F238E27FC236}">
                    <a16:creationId xmlns:a16="http://schemas.microsoft.com/office/drawing/2014/main" id="{3499A620-9979-894C-4F90-EBE7BEA6BD58}"/>
                  </a:ext>
                </a:extLst>
              </p:cNvPr>
              <p:cNvSpPr/>
              <p:nvPr/>
            </p:nvSpPr>
            <p:spPr>
              <a:xfrm>
                <a:off x="2710774" y="3710920"/>
                <a:ext cx="3816220" cy="1162637"/>
              </a:xfrm>
              <a:prstGeom prst="wedgeRoundRectCallout">
                <a:avLst>
                  <a:gd name="adj1" fmla="val -63074"/>
                  <a:gd name="adj2" fmla="val 4281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super-poly circuit complexity.</a:t>
                </a:r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(which would imply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对话气泡: 圆角矩形 29">
                <a:extLst>
                  <a:ext uri="{FF2B5EF4-FFF2-40B4-BE49-F238E27FC236}">
                    <a16:creationId xmlns:a16="http://schemas.microsoft.com/office/drawing/2014/main" id="{3499A620-9979-894C-4F90-EBE7BEA6B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774" y="3710920"/>
                <a:ext cx="3816220" cy="1162637"/>
              </a:xfrm>
              <a:prstGeom prst="wedgeRoundRectCallout">
                <a:avLst>
                  <a:gd name="adj1" fmla="val -63074"/>
                  <a:gd name="adj2" fmla="val 4281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组合 34">
            <a:extLst>
              <a:ext uri="{FF2B5EF4-FFF2-40B4-BE49-F238E27FC236}">
                <a16:creationId xmlns:a16="http://schemas.microsoft.com/office/drawing/2014/main" id="{DA209AA5-0F4D-62C8-6B3A-AF41C6B6324E}"/>
              </a:ext>
            </a:extLst>
          </p:cNvPr>
          <p:cNvGrpSpPr/>
          <p:nvPr/>
        </p:nvGrpSpPr>
        <p:grpSpPr>
          <a:xfrm>
            <a:off x="9368951" y="4032014"/>
            <a:ext cx="2255196" cy="2460861"/>
            <a:chOff x="9368951" y="4032014"/>
            <a:chExt cx="2255196" cy="246086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339ABAF-0547-5863-1D17-A72C57951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39298" y="4032014"/>
              <a:ext cx="1714502" cy="2050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4C8F0F1-7CB6-CDD4-565B-FC1EBE1797EB}"/>
                </a:ext>
              </a:extLst>
            </p:cNvPr>
            <p:cNvSpPr txBox="1"/>
            <p:nvPr/>
          </p:nvSpPr>
          <p:spPr>
            <a:xfrm>
              <a:off x="9368951" y="5846544"/>
              <a:ext cx="2255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Complexity theorists nowadays…</a:t>
              </a:r>
            </a:p>
          </p:txBody>
        </p:sp>
      </p:grpSp>
      <p:sp>
        <p:nvSpPr>
          <p:cNvPr id="32" name="对话气泡: 圆角矩形 31">
            <a:extLst>
              <a:ext uri="{FF2B5EF4-FFF2-40B4-BE49-F238E27FC236}">
                <a16:creationId xmlns:a16="http://schemas.microsoft.com/office/drawing/2014/main" id="{EA5D56C8-E470-9713-FF9C-86180273FC66}"/>
              </a:ext>
            </a:extLst>
          </p:cNvPr>
          <p:cNvSpPr/>
          <p:nvPr/>
        </p:nvSpPr>
        <p:spPr>
          <a:xfrm>
            <a:off x="3859910" y="5197131"/>
            <a:ext cx="4779127" cy="1162637"/>
          </a:xfrm>
          <a:prstGeom prst="wedgeRoundRectCallout">
            <a:avLst>
              <a:gd name="adj1" fmla="val 66584"/>
              <a:gd name="adj2" fmla="val -5005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Ah this is SOOO hard?!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give me </a:t>
            </a:r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explicit function with super-poly circuit complexity?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0493B4C-2064-3FC5-D122-F47CD31E78F3}"/>
              </a:ext>
            </a:extLst>
          </p:cNvPr>
          <p:cNvSpPr txBox="1"/>
          <p:nvPr/>
        </p:nvSpPr>
        <p:spPr>
          <a:xfrm>
            <a:off x="0" y="6551552"/>
            <a:ext cx="49048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https://en.wikipedia.org/wiki/Wojak#/media/File:Wojak_cropped.jpg</a:t>
            </a:r>
          </a:p>
          <a:p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https://imgflip.com/memegenerator/254022862/cry-wojak</a:t>
            </a:r>
          </a:p>
        </p:txBody>
      </p:sp>
    </p:spTree>
    <p:extLst>
      <p:ext uri="{BB962C8B-B14F-4D97-AF65-F5344CB8AC3E}">
        <p14:creationId xmlns:p14="http://schemas.microsoft.com/office/powerpoint/2010/main" val="3157088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CF519-17AB-EA0A-17D1-427669DA4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5BAD7D-1932-10B6-3E77-6D20C861213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Why best-case hardness?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7EC4B1-4DF3-0FFA-EE3D-A85BD600AC09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F70881-4389-2470-8109-5BEDA1F98D79}"/>
                  </a:ext>
                </a:extLst>
              </p:cNvPr>
              <p:cNvSpPr/>
              <p:nvPr/>
            </p:nvSpPr>
            <p:spPr>
              <a:xfrm>
                <a:off x="7145767" y="3643605"/>
                <a:ext cx="4510508" cy="28074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4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Generator</a:t>
                </a:r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F70881-4389-2470-8109-5BEDA1F98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767" y="3643605"/>
                <a:ext cx="4510508" cy="2807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2F823002-97B2-1C32-6ACD-D99FA25E4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257" y="5817470"/>
            <a:ext cx="513114" cy="541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梯形 11">
            <a:extLst>
              <a:ext uri="{FF2B5EF4-FFF2-40B4-BE49-F238E27FC236}">
                <a16:creationId xmlns:a16="http://schemas.microsoft.com/office/drawing/2014/main" id="{3C7DF2E3-4722-94B2-2883-45E0A9C9332F}"/>
              </a:ext>
            </a:extLst>
          </p:cNvPr>
          <p:cNvSpPr/>
          <p:nvPr/>
        </p:nvSpPr>
        <p:spPr>
          <a:xfrm rot="10800000">
            <a:off x="7855390" y="4746057"/>
            <a:ext cx="2812596" cy="986176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93295BF-C5E0-1182-8236-BC89EAD7A642}"/>
                  </a:ext>
                </a:extLst>
              </p:cNvPr>
              <p:cNvSpPr txBox="1"/>
              <p:nvPr/>
            </p:nvSpPr>
            <p:spPr>
              <a:xfrm>
                <a:off x="8740524" y="5008312"/>
                <a:ext cx="1063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noProof="0" smtClean="0">
                          <a:latin typeface="Cambria Math" panose="02040503050406030204" pitchFamily="18" charset="0"/>
                        </a:rPr>
                        <m:t>𝑇𝑇</m:t>
                      </m:r>
                    </m:oMath>
                  </m:oMathPara>
                </a14:m>
                <a:endParaRPr lang="en-US" sz="2800" noProof="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93295BF-C5E0-1182-8236-BC89EAD7A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24" y="5008312"/>
                <a:ext cx="10634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D8810DD-9627-6DA9-67DA-28A159FA5D96}"/>
                  </a:ext>
                </a:extLst>
              </p:cNvPr>
              <p:cNvSpPr txBox="1"/>
              <p:nvPr/>
            </p:nvSpPr>
            <p:spPr>
              <a:xfrm>
                <a:off x="7390710" y="5787828"/>
                <a:ext cx="2021587" cy="59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a size-</a:t>
                </a:r>
                <a14:m>
                  <m:oMath xmlns:m="http://schemas.openxmlformats.org/officeDocument/2006/math">
                    <m:r>
                      <a:rPr lang="en-US" sz="16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sz="16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16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D8810DD-9627-6DA9-67DA-28A159FA5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710" y="5787828"/>
                <a:ext cx="2021587" cy="594009"/>
              </a:xfrm>
              <a:prstGeom prst="rect">
                <a:avLst/>
              </a:prstGeom>
              <a:blipFill>
                <a:blip r:embed="rId6"/>
                <a:stretch>
                  <a:fillRect l="-1506" t="-3061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39C8022-DA3E-AB9A-42E4-19BC4E55ED08}"/>
                  </a:ext>
                </a:extLst>
              </p:cNvPr>
              <p:cNvSpPr txBox="1"/>
              <p:nvPr/>
            </p:nvSpPr>
            <p:spPr>
              <a:xfrm>
                <a:off x="7855387" y="4422172"/>
                <a:ext cx="2812597" cy="24622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noProof="0" smtClean="0">
                          <a:latin typeface="Cambria Math" panose="02040503050406030204" pitchFamily="18" charset="0"/>
                        </a:rPr>
                        <m:t>0110010011…………001010</m:t>
                      </m:r>
                    </m:oMath>
                  </m:oMathPara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39C8022-DA3E-AB9A-42E4-19BC4E55E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387" y="4422172"/>
                <a:ext cx="2812597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33AE486-B774-9D15-BD15-248C701AF6F4}"/>
                  </a:ext>
                </a:extLst>
              </p:cNvPr>
              <p:cNvSpPr txBox="1"/>
              <p:nvPr/>
            </p:nvSpPr>
            <p:spPr>
              <a:xfrm>
                <a:off x="7222769" y="4083618"/>
                <a:ext cx="17602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</a:t>
                </a:r>
                <a14:m>
                  <m:oMath xmlns:m="http://schemas.openxmlformats.org/officeDocument/2006/math">
                    <m:r>
                      <a:rPr lang="en-US" sz="16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33AE486-B774-9D15-BD15-248C701AF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769" y="4083618"/>
                <a:ext cx="1760231" cy="338554"/>
              </a:xfrm>
              <a:prstGeom prst="rect">
                <a:avLst/>
              </a:prstGeom>
              <a:blipFill>
                <a:blip r:embed="rId8"/>
                <a:stretch>
                  <a:fillRect l="-2076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0CFD0BC-50BD-E724-183D-0586E5E460FA}"/>
                  </a:ext>
                </a:extLst>
              </p:cNvPr>
              <p:cNvSpPr txBox="1"/>
              <p:nvPr/>
            </p:nvSpPr>
            <p:spPr>
              <a:xfrm>
                <a:off x="10361338" y="5410145"/>
                <a:ext cx="1858681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0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noProof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16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600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noProof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0CFD0BC-50BD-E724-183D-0586E5E46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38" y="5410145"/>
                <a:ext cx="1858681" cy="370294"/>
              </a:xfrm>
              <a:prstGeom prst="rect">
                <a:avLst/>
              </a:prstGeom>
              <a:blipFill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F395494-D4AE-2021-AB00-373B59FD1015}"/>
                  </a:ext>
                </a:extLst>
              </p:cNvPr>
              <p:cNvSpPr txBox="1"/>
              <p:nvPr/>
            </p:nvSpPr>
            <p:spPr>
              <a:xfrm>
                <a:off x="10667984" y="4545317"/>
                <a:ext cx="9035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F395494-D4AE-2021-AB00-373B59FD1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4" y="4545317"/>
                <a:ext cx="903547" cy="338554"/>
              </a:xfrm>
              <a:prstGeom prst="rect">
                <a:avLst/>
              </a:prstGeom>
              <a:blipFill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B051801E-2E17-E440-4DE2-EAC76ECE4BE7}"/>
              </a:ext>
            </a:extLst>
          </p:cNvPr>
          <p:cNvGrpSpPr/>
          <p:nvPr/>
        </p:nvGrpSpPr>
        <p:grpSpPr>
          <a:xfrm>
            <a:off x="236094" y="4261458"/>
            <a:ext cx="2255196" cy="2323669"/>
            <a:chOff x="236094" y="4261458"/>
            <a:chExt cx="2255196" cy="2323669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80AD7F15-69FC-56DD-125F-22B1F92A3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5" y="4261458"/>
              <a:ext cx="1655934" cy="1980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DD6EBF8-0C70-8297-145C-1536FC0E4312}"/>
                </a:ext>
              </a:extLst>
            </p:cNvPr>
            <p:cNvSpPr txBox="1"/>
            <p:nvPr/>
          </p:nvSpPr>
          <p:spPr>
            <a:xfrm>
              <a:off x="236094" y="6215795"/>
              <a:ext cx="2255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Complexity theorists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F97149C-5423-C1A3-D42D-07AE7623282B}"/>
                  </a:ext>
                </a:extLst>
              </p:cNvPr>
              <p:cNvSpPr txBox="1"/>
              <p:nvPr/>
            </p:nvSpPr>
            <p:spPr>
              <a:xfrm>
                <a:off x="3376424" y="5337371"/>
                <a:ext cx="37330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cannot even </a:t>
                </a:r>
                <a:r>
                  <a:rPr lang="en-US" noProof="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pick your favorite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noProof="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and prove “the circuit complexity of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large”…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F97149C-5423-C1A3-D42D-07AE76232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424" y="5337371"/>
                <a:ext cx="3733015" cy="923330"/>
              </a:xfrm>
              <a:prstGeom prst="rect">
                <a:avLst/>
              </a:prstGeom>
              <a:blipFill>
                <a:blip r:embed="rId12"/>
                <a:stretch>
                  <a:fillRect l="-1471" t="-3974" r="-1307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B434AE04-9C35-DB1B-461F-7D310BCC5D8D}"/>
              </a:ext>
            </a:extLst>
          </p:cNvPr>
          <p:cNvGrpSpPr/>
          <p:nvPr/>
        </p:nvGrpSpPr>
        <p:grpSpPr>
          <a:xfrm>
            <a:off x="2915547" y="4010790"/>
            <a:ext cx="3533541" cy="1262951"/>
            <a:chOff x="2915547" y="4010790"/>
            <a:chExt cx="3533541" cy="1262951"/>
          </a:xfrm>
        </p:grpSpPr>
        <p:sp>
          <p:nvSpPr>
            <p:cNvPr id="6" name="对话气泡: 圆角矩形 5">
              <a:extLst>
                <a:ext uri="{FF2B5EF4-FFF2-40B4-BE49-F238E27FC236}">
                  <a16:creationId xmlns:a16="http://schemas.microsoft.com/office/drawing/2014/main" id="{A2C0A5D5-324F-B24B-7750-306B10C9C72F}"/>
                </a:ext>
              </a:extLst>
            </p:cNvPr>
            <p:cNvSpPr/>
            <p:nvPr/>
          </p:nvSpPr>
          <p:spPr>
            <a:xfrm>
              <a:off x="2915547" y="4010790"/>
              <a:ext cx="3533541" cy="1250775"/>
            </a:xfrm>
            <a:prstGeom prst="wedgeRoundRectCallout">
              <a:avLst>
                <a:gd name="adj1" fmla="val -69506"/>
                <a:gd name="adj2" fmla="val -1051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Okay, maybe the truth table generator is a proof complexity generator with </a:t>
              </a:r>
              <a:r>
                <a:rPr lang="en-US" sz="2000" noProof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best-case</a:t>
              </a:r>
              <a:r>
                <a:rPr lang="en-US" sz="20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hardness…</a:t>
              </a:r>
            </a:p>
          </p:txBody>
        </p:sp>
        <p:pic>
          <p:nvPicPr>
            <p:cNvPr id="2050" name="Picture 2" descr="emoji-timeline">
              <a:extLst>
                <a:ext uri="{FF2B5EF4-FFF2-40B4-BE49-F238E27FC236}">
                  <a16:creationId xmlns:a16="http://schemas.microsoft.com/office/drawing/2014/main" id="{F45848FA-8B9D-98E9-CD6A-0893FC30B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225" y="4921189"/>
              <a:ext cx="352552" cy="352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E48956B-2E5C-A137-8891-DE202B22E15B}"/>
                  </a:ext>
                </a:extLst>
              </p:cNvPr>
              <p:cNvSpPr txBox="1"/>
              <p:nvPr/>
            </p:nvSpPr>
            <p:spPr>
              <a:xfrm>
                <a:off x="535725" y="1839877"/>
                <a:ext cx="4892308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 tautologies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noProof="0" smtClean="0">
                          <a:latin typeface="Cambria Math" panose="02040503050406030204" pitchFamily="18" charset="0"/>
                        </a:rPr>
                        <m:t>𝑙𝑏</m:t>
                      </m:r>
                      <m:d>
                        <m:dPr>
                          <m:ctrlPr>
                            <a:rPr lang="en-US" sz="32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noProof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noProof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2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8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8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E48956B-2E5C-A137-8891-DE202B22E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25" y="1839877"/>
                <a:ext cx="4892308" cy="20005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DB72B64-50E0-7D92-413B-F44D6B69B250}"/>
                  </a:ext>
                </a:extLst>
              </p:cNvPr>
              <p:cNvSpPr txBox="1"/>
              <p:nvPr/>
            </p:nvSpPr>
            <p:spPr>
              <a:xfrm>
                <a:off x="823262" y="2835163"/>
                <a:ext cx="1906621" cy="92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(truth table of) a Boolean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GB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GB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DB72B64-50E0-7D92-413B-F44D6B69B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62" y="2835163"/>
                <a:ext cx="1906621" cy="924292"/>
              </a:xfrm>
              <a:prstGeom prst="rect">
                <a:avLst/>
              </a:prstGeom>
              <a:blipFill>
                <a:blip r:embed="rId15"/>
                <a:stretch>
                  <a:fillRect l="-2556" t="-3289" r="-2556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E8BEB46-F9EB-52FE-22A6-19F7C679966F}"/>
              </a:ext>
            </a:extLst>
          </p:cNvPr>
          <p:cNvCxnSpPr>
            <a:cxnSpLocks/>
          </p:cNvCxnSpPr>
          <p:nvPr/>
        </p:nvCxnSpPr>
        <p:spPr>
          <a:xfrm flipV="1">
            <a:off x="1979927" y="2732834"/>
            <a:ext cx="904672" cy="1712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2B21B65B-1B41-EA7A-DB9C-71836FA7852C}"/>
              </a:ext>
            </a:extLst>
          </p:cNvPr>
          <p:cNvSpPr txBox="1"/>
          <p:nvPr/>
        </p:nvSpPr>
        <p:spPr>
          <a:xfrm>
            <a:off x="2884599" y="2840105"/>
            <a:ext cx="176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size parameter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278F01C-819C-70AC-3F22-D8C4E6114433}"/>
              </a:ext>
            </a:extLst>
          </p:cNvPr>
          <p:cNvCxnSpPr>
            <a:cxnSpLocks/>
          </p:cNvCxnSpPr>
          <p:nvPr/>
        </p:nvCxnSpPr>
        <p:spPr>
          <a:xfrm flipH="1" flipV="1">
            <a:off x="3322344" y="2687198"/>
            <a:ext cx="341617" cy="2169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16C3D9F-FA7C-55D9-36C8-8350DCB4BA74}"/>
                  </a:ext>
                </a:extLst>
              </p:cNvPr>
              <p:cNvSpPr txBox="1"/>
              <p:nvPr/>
            </p:nvSpPr>
            <p:spPr>
              <a:xfrm>
                <a:off x="8653099" y="1975079"/>
                <a:ext cx="3282407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Apparently, no matter what </a:t>
                </a:r>
                <a14:m>
                  <m:oMath xmlns:m="http://schemas.openxmlformats.org/officeDocument/2006/math"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you choose, </a:t>
                </a:r>
                <a14:m>
                  <m:oMath xmlns:m="http://schemas.openxmlformats.org/officeDocument/2006/math"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𝑙𝑏</m:t>
                    </m:r>
                    <m:d>
                      <m:dPr>
                        <m:ctrlPr>
                          <a:rPr lang="en-US" sz="20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noProof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noProof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really hard to prove…</a:t>
                </a: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16C3D9F-FA7C-55D9-36C8-8350DCB4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099" y="1975079"/>
                <a:ext cx="3282407" cy="10156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A0CB7E84-13D8-A348-2E5D-D81C30AD95CF}"/>
              </a:ext>
            </a:extLst>
          </p:cNvPr>
          <p:cNvGrpSpPr/>
          <p:nvPr/>
        </p:nvGrpSpPr>
        <p:grpSpPr>
          <a:xfrm>
            <a:off x="4781492" y="2320470"/>
            <a:ext cx="3871607" cy="1043873"/>
            <a:chOff x="4781492" y="2320470"/>
            <a:chExt cx="3871607" cy="10438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对话气泡: 圆角矩形 30">
                  <a:extLst>
                    <a:ext uri="{FF2B5EF4-FFF2-40B4-BE49-F238E27FC236}">
                      <a16:creationId xmlns:a16="http://schemas.microsoft.com/office/drawing/2014/main" id="{BA5075CB-FE91-5BE0-A206-3CC79553B063}"/>
                    </a:ext>
                  </a:extLst>
                </p:cNvPr>
                <p:cNvSpPr/>
                <p:nvPr/>
              </p:nvSpPr>
              <p:spPr>
                <a:xfrm>
                  <a:off x="4781492" y="2320470"/>
                  <a:ext cx="3735421" cy="705319"/>
                </a:xfrm>
                <a:prstGeom prst="wedgeRoundRectCallout">
                  <a:avLst>
                    <a:gd name="adj1" fmla="val -70052"/>
                    <a:gd name="adj2" fmla="val -29905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noProof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(Propositional encoding of)</a:t>
                  </a:r>
                  <a:br>
                    <a:rPr lang="en-US" noProof="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noProof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noProof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cannot be computed in size </a:t>
                  </a:r>
                  <a14:m>
                    <m:oMath xmlns:m="http://schemas.openxmlformats.org/officeDocument/2006/math"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noProof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”</a:t>
                  </a:r>
                </a:p>
              </p:txBody>
            </p:sp>
          </mc:Choice>
          <mc:Fallback>
            <p:sp>
              <p:nvSpPr>
                <p:cNvPr id="31" name="对话气泡: 圆角矩形 30">
                  <a:extLst>
                    <a:ext uri="{FF2B5EF4-FFF2-40B4-BE49-F238E27FC236}">
                      <a16:creationId xmlns:a16="http://schemas.microsoft.com/office/drawing/2014/main" id="{BA5075CB-FE91-5BE0-A206-3CC79553B0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1492" y="2320470"/>
                  <a:ext cx="3735421" cy="705319"/>
                </a:xfrm>
                <a:prstGeom prst="wedgeRoundRectCallout">
                  <a:avLst>
                    <a:gd name="adj1" fmla="val -70052"/>
                    <a:gd name="adj2" fmla="val -29905"/>
                    <a:gd name="adj3" fmla="val 16667"/>
                  </a:avLst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3D7250C3-68FE-97CC-17DB-B29B418DF226}"/>
                    </a:ext>
                  </a:extLst>
                </p:cNvPr>
                <p:cNvSpPr txBox="1"/>
                <p:nvPr/>
              </p:nvSpPr>
              <p:spPr>
                <a:xfrm>
                  <a:off x="6096000" y="3025789"/>
                  <a:ext cx="25570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(a DNF of size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3D7250C3-68FE-97CC-17DB-B29B418DF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025789"/>
                  <a:ext cx="2557099" cy="338554"/>
                </a:xfrm>
                <a:prstGeom prst="rect">
                  <a:avLst/>
                </a:prstGeom>
                <a:blipFill>
                  <a:blip r:embed="rId19"/>
                  <a:stretch>
                    <a:fillRect l="-1193" t="-5357" b="-2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28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/>
      <p:bldP spid="16" grpId="0"/>
      <p:bldP spid="18" grpId="0" animBg="1"/>
      <p:bldP spid="22" grpId="0"/>
      <p:bldP spid="23" grpId="0"/>
      <p:bldP spid="24" grpId="0"/>
      <p:bldP spid="9" grpId="0"/>
      <p:bldP spid="14" grpId="0" animBg="1"/>
      <p:bldP spid="17" grpId="0"/>
      <p:bldP spid="27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055AB-D2C4-C08C-9049-0A954F995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iOS 18.4">
            <a:extLst>
              <a:ext uri="{FF2B5EF4-FFF2-40B4-BE49-F238E27FC236}">
                <a16:creationId xmlns:a16="http://schemas.microsoft.com/office/drawing/2014/main" id="{0AB5A572-7E73-B5BD-841C-80747F6F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45" y="3206579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FB01505-4C34-8C86-C256-AB808D5A550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Krajíček’s conjecture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52BFFB-4031-5E59-2E7C-DFAB4BF7A455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9AF1164-9227-E295-91BF-93081D891465}"/>
              </a:ext>
            </a:extLst>
          </p:cNvPr>
          <p:cNvGrpSpPr/>
          <p:nvPr/>
        </p:nvGrpSpPr>
        <p:grpSpPr>
          <a:xfrm>
            <a:off x="3765362" y="3968579"/>
            <a:ext cx="2050719" cy="2258067"/>
            <a:chOff x="838200" y="4091877"/>
            <a:chExt cx="2050719" cy="2258067"/>
          </a:xfrm>
        </p:grpSpPr>
        <p:pic>
          <p:nvPicPr>
            <p:cNvPr id="5" name="图片 4" descr="Jan Krajicek">
              <a:extLst>
                <a:ext uri="{FF2B5EF4-FFF2-40B4-BE49-F238E27FC236}">
                  <a16:creationId xmlns:a16="http://schemas.microsoft.com/office/drawing/2014/main" id="{99EB87A5-84F0-7D4C-E913-00A2DD1D6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4091877"/>
              <a:ext cx="2050719" cy="18755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C01145A-E261-73FC-3FBF-46DA75817973}"/>
                </a:ext>
              </a:extLst>
            </p:cNvPr>
            <p:cNvSpPr txBox="1"/>
            <p:nvPr/>
          </p:nvSpPr>
          <p:spPr>
            <a:xfrm>
              <a:off x="1042466" y="5967389"/>
              <a:ext cx="1642188" cy="38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Jan Krajíček</a:t>
              </a:r>
            </a:p>
          </p:txBody>
        </p:sp>
      </p:grp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349944EB-CD7E-6657-36EB-4532776F258D}"/>
              </a:ext>
            </a:extLst>
          </p:cNvPr>
          <p:cNvSpPr/>
          <p:nvPr/>
        </p:nvSpPr>
        <p:spPr>
          <a:xfrm>
            <a:off x="838200" y="2166852"/>
            <a:ext cx="5383763" cy="1325563"/>
          </a:xfrm>
          <a:prstGeom prst="wedgeRoundRectCallout">
            <a:avLst>
              <a:gd name="adj1" fmla="val 37446"/>
              <a:gd name="adj2" fmla="val 7858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Conjecture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(Krajíček ’04, ’23, ’24)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is a proof complexity generator that is (best-case) hard against all proof systems.</a:t>
            </a:r>
          </a:p>
        </p:txBody>
      </p:sp>
      <p:sp>
        <p:nvSpPr>
          <p:cNvPr id="35" name="对话气泡: 圆角矩形 34">
            <a:extLst>
              <a:ext uri="{FF2B5EF4-FFF2-40B4-BE49-F238E27FC236}">
                <a16:creationId xmlns:a16="http://schemas.microsoft.com/office/drawing/2014/main" id="{732D4955-ACB1-E0C3-B05D-DDE0B2273EB1}"/>
              </a:ext>
            </a:extLst>
          </p:cNvPr>
          <p:cNvSpPr/>
          <p:nvPr/>
        </p:nvSpPr>
        <p:spPr>
          <a:xfrm>
            <a:off x="6860779" y="1990713"/>
            <a:ext cx="4886462" cy="1107047"/>
          </a:xfrm>
          <a:prstGeom prst="wedgeRoundRectCallout">
            <a:avLst>
              <a:gd name="adj1" fmla="val -244"/>
              <a:gd name="adj2" fmla="val 6613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seems unclear whether this conjecture can be based on more “standard” assumptions in complexity theory.</a:t>
            </a:r>
          </a:p>
        </p:txBody>
      </p:sp>
      <p:sp>
        <p:nvSpPr>
          <p:cNvPr id="37" name="对话气泡: 圆角矩形 36">
            <a:extLst>
              <a:ext uri="{FF2B5EF4-FFF2-40B4-BE49-F238E27FC236}">
                <a16:creationId xmlns:a16="http://schemas.microsoft.com/office/drawing/2014/main" id="{28431734-619C-3243-BA73-F0FA5953B414}"/>
              </a:ext>
            </a:extLst>
          </p:cNvPr>
          <p:cNvSpPr/>
          <p:nvPr/>
        </p:nvSpPr>
        <p:spPr>
          <a:xfrm>
            <a:off x="6505647" y="4892348"/>
            <a:ext cx="5131837" cy="1524000"/>
          </a:xfrm>
          <a:prstGeom prst="wedgeRoundRectCallout">
            <a:avLst>
              <a:gd name="adj1" fmla="val -1742"/>
              <a:gd name="adj2" fmla="val -7035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…Partly because those assumptions are mostly about 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worst-case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average-case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hardness, while Krajíček’s conjecture is about </a:t>
            </a:r>
            <a:r>
              <a:rPr lang="en-US" sz="2000" dirty="0">
                <a:solidFill>
                  <a:srgbClr val="FF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best-case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hardness.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4B04F-D1E1-3382-0516-D872DE1E3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6BB56-3030-D4A8-C514-D00430CADB7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Proof Complexity Generators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36B343-27EC-0C98-5579-5100A2F30DC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24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565DEDB-AE87-CDA3-669D-548121BEDD24}"/>
              </a:ext>
            </a:extLst>
          </p:cNvPr>
          <p:cNvGrpSpPr/>
          <p:nvPr/>
        </p:nvGrpSpPr>
        <p:grpSpPr>
          <a:xfrm>
            <a:off x="617489" y="2084106"/>
            <a:ext cx="2996237" cy="1713969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994E8FEB-98B8-08A9-AC66-B3D429390A9E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梯形 58">
              <a:extLst>
                <a:ext uri="{FF2B5EF4-FFF2-40B4-BE49-F238E27FC236}">
                  <a16:creationId xmlns:a16="http://schemas.microsoft.com/office/drawing/2014/main" id="{A8417E93-F605-544E-C564-9F1F7785536C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5F65EA15-F10F-1630-393D-7B46C0E95835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49E5140E-5242-25A4-A0B7-8930F4ADF2D8}"/>
                    </a:ext>
                  </a:extLst>
                </p:cNvPr>
                <p:cNvSpPr txBox="1"/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49E5140E-5242-25A4-A0B7-8930F4ADF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3"/>
                  <a:ext cx="904008" cy="8711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9AF0E70-4FE7-644F-379C-E646C6FB4C60}"/>
                  </a:ext>
                </a:extLst>
              </p:cNvPr>
              <p:cNvSpPr txBox="1"/>
              <p:nvPr/>
            </p:nvSpPr>
            <p:spPr>
              <a:xfrm>
                <a:off x="4184984" y="2357091"/>
                <a:ext cx="6830008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b="0" dirty="0"/>
                  <a:t>“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800" dirty="0"/>
                  <a:t>”</a:t>
                </a: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(suitably encoded)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9AF0E70-4FE7-644F-379C-E646C6FB4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84" y="2357091"/>
                <a:ext cx="6830008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F954AC-228D-6657-87A5-ED7AFD28852F}"/>
                  </a:ext>
                </a:extLst>
              </p:cNvPr>
              <p:cNvSpPr txBox="1"/>
              <p:nvPr/>
            </p:nvSpPr>
            <p:spPr>
              <a:xfrm>
                <a:off x="504132" y="4100584"/>
                <a:ext cx="3302758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Worst-case hardness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exists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the statement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F954AC-228D-6657-87A5-ED7AFD288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32" y="4100584"/>
                <a:ext cx="3302758" cy="1692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84E1E19-56D6-91BF-A921-EBC6A8A8E93D}"/>
                  </a:ext>
                </a:extLst>
              </p:cNvPr>
              <p:cNvSpPr txBox="1"/>
              <p:nvPr/>
            </p:nvSpPr>
            <p:spPr>
              <a:xfrm>
                <a:off x="4147347" y="4100582"/>
                <a:ext cx="4007997" cy="1703800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Average-case hardness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 randomly selected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∖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statement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(with good prob.).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84E1E19-56D6-91BF-A921-EBC6A8A8E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47" y="4100582"/>
                <a:ext cx="4007997" cy="17038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B49E4D4-2FA7-705D-4388-F52146784E2E}"/>
                  </a:ext>
                </a:extLst>
              </p:cNvPr>
              <p:cNvSpPr txBox="1"/>
              <p:nvPr/>
            </p:nvSpPr>
            <p:spPr>
              <a:xfrm>
                <a:off x="8495801" y="4100582"/>
                <a:ext cx="3111480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Best-case hardness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statement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for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B49E4D4-2FA7-705D-4388-F52146784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801" y="4100582"/>
                <a:ext cx="3111480" cy="1692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05D189A-DD04-1EF4-E303-EAD78DF35C57}"/>
                  </a:ext>
                </a:extLst>
              </p:cNvPr>
              <p:cNvSpPr txBox="1"/>
              <p:nvPr/>
            </p:nvSpPr>
            <p:spPr>
              <a:xfrm>
                <a:off x="8677469" y="5793352"/>
                <a:ext cx="29298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actually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 statement is automatically hard for any sound proof system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05D189A-DD04-1EF4-E303-EAD78DF35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469" y="5793352"/>
                <a:ext cx="2929812" cy="738664"/>
              </a:xfrm>
              <a:prstGeom prst="rect">
                <a:avLst/>
              </a:prstGeom>
              <a:blipFill>
                <a:blip r:embed="rId13"/>
                <a:stretch>
                  <a:fillRect l="-624" t="-820" r="-1871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8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9CE89AA-8F27-40EC-B96A-5F916F856323}">
  <we:reference id="4b785c87-866c-4bad-85d8-5d1ae467ac9a" version="3.3.0.0" store="EXCatalog" storeType="EXCatalog"/>
  <we:alternateReferences>
    <we:reference id="WA104381909" version="3.3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54176</TotalTime>
  <Words>3066</Words>
  <Application>Microsoft Office PowerPoint</Application>
  <PresentationFormat>宽屏</PresentationFormat>
  <Paragraphs>449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Arial</vt:lpstr>
      <vt:lpstr>Cambria Math</vt:lpstr>
      <vt:lpstr>Consolas</vt:lpstr>
      <vt:lpstr>Wingdings</vt:lpstr>
      <vt:lpstr>Office 主题​​</vt:lpstr>
      <vt:lpstr>Hardness of Range Avoidance and Proof Complexity Generators from Demi-Bits</vt:lpstr>
      <vt:lpstr>In this talk…</vt:lpstr>
      <vt:lpstr>Proof Complexity 101</vt:lpstr>
      <vt:lpstr>(Candidate) Hard Tautologies?</vt:lpstr>
      <vt:lpstr>Proof Complexity Generators</vt:lpstr>
      <vt:lpstr>Why best-case hardness?</vt:lpstr>
      <vt:lpstr>Why best-case hardness?</vt:lpstr>
      <vt:lpstr>Krajíček’s conjecture</vt:lpstr>
      <vt:lpstr>Proof Complexity Generators</vt:lpstr>
      <vt:lpstr>Average-case hardness…?</vt:lpstr>
      <vt:lpstr>How to define pseudorandomness against nondet. adversaries?</vt:lpstr>
      <vt:lpstr>Demi-bits generators</vt:lpstr>
      <vt:lpstr>Our Results</vt:lpstr>
      <vt:lpstr>Range Avoidance (AVOID)</vt:lpstr>
      <vt:lpstr>Hardness of AVOID</vt:lpstr>
      <vt:lpstr>PowerPoint 演示文稿</vt:lpstr>
      <vt:lpstr>Proof 1 by universal hash functions</vt:lpstr>
      <vt:lpstr>Breaking demi-bits by solving AVOID</vt:lpstr>
      <vt:lpstr>Analysis: Why do we accept many strings?</vt:lpstr>
      <vt:lpstr>Wrap up</vt:lpstr>
      <vt:lpstr>Proof 2 by BPP⊆PH</vt:lpstr>
      <vt:lpstr>If random circuit lower bounds are hard, then all circuit lower bounds are hard?</vt:lpstr>
      <vt:lpstr>If random circuit lower bounds are hard, then all ___________ are hard</vt:lpstr>
      <vt:lpstr>Corollaries of Ilango’26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Avoidance</dc:title>
  <dc:creator>Hanlin Ren</dc:creator>
  <cp:lastModifiedBy>Hanlin Ren</cp:lastModifiedBy>
  <cp:revision>2871</cp:revision>
  <dcterms:created xsi:type="dcterms:W3CDTF">2019-12-25T22:18:45Z</dcterms:created>
  <dcterms:modified xsi:type="dcterms:W3CDTF">2026-01-05T16:08:35Z</dcterms:modified>
</cp:coreProperties>
</file>