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1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551" r:id="rId2"/>
    <p:sldId id="626" r:id="rId3"/>
    <p:sldId id="597" r:id="rId4"/>
    <p:sldId id="614" r:id="rId5"/>
    <p:sldId id="588" r:id="rId6"/>
    <p:sldId id="590" r:id="rId7"/>
    <p:sldId id="604" r:id="rId8"/>
    <p:sldId id="620" r:id="rId9"/>
    <p:sldId id="598" r:id="rId10"/>
    <p:sldId id="599" r:id="rId11"/>
    <p:sldId id="600" r:id="rId12"/>
    <p:sldId id="616" r:id="rId13"/>
    <p:sldId id="509" r:id="rId14"/>
    <p:sldId id="615" r:id="rId15"/>
    <p:sldId id="617" r:id="rId16"/>
    <p:sldId id="622" r:id="rId17"/>
    <p:sldId id="627" r:id="rId18"/>
    <p:sldId id="621" r:id="rId19"/>
    <p:sldId id="591" r:id="rId20"/>
    <p:sldId id="602" r:id="rId21"/>
    <p:sldId id="603" r:id="rId22"/>
    <p:sldId id="628" r:id="rId23"/>
    <p:sldId id="594" r:id="rId24"/>
    <p:sldId id="610" r:id="rId25"/>
    <p:sldId id="613" r:id="rId26"/>
    <p:sldId id="564" r:id="rId27"/>
    <p:sldId id="576" r:id="rId28"/>
    <p:sldId id="577" r:id="rId29"/>
    <p:sldId id="629" r:id="rId30"/>
    <p:sldId id="624" r:id="rId31"/>
    <p:sldId id="625" r:id="rId3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12C94A52-E98A-4745-AB20-1E93AC16C0FC}">
          <p14:sldIdLst>
            <p14:sldId id="551"/>
            <p14:sldId id="626"/>
            <p14:sldId id="597"/>
            <p14:sldId id="614"/>
            <p14:sldId id="588"/>
            <p14:sldId id="590"/>
            <p14:sldId id="604"/>
            <p14:sldId id="620"/>
            <p14:sldId id="598"/>
            <p14:sldId id="599"/>
            <p14:sldId id="600"/>
            <p14:sldId id="616"/>
            <p14:sldId id="509"/>
            <p14:sldId id="615"/>
            <p14:sldId id="617"/>
            <p14:sldId id="622"/>
            <p14:sldId id="627"/>
            <p14:sldId id="621"/>
            <p14:sldId id="591"/>
            <p14:sldId id="602"/>
            <p14:sldId id="603"/>
            <p14:sldId id="628"/>
            <p14:sldId id="594"/>
            <p14:sldId id="610"/>
            <p14:sldId id="613"/>
            <p14:sldId id="564"/>
            <p14:sldId id="576"/>
            <p14:sldId id="577"/>
            <p14:sldId id="629"/>
            <p14:sldId id="624"/>
            <p14:sldId id="62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90DC"/>
    <a:srgbClr val="F359D2"/>
    <a:srgbClr val="E19600"/>
    <a:srgbClr val="FFD57F"/>
    <a:srgbClr val="FF9797"/>
    <a:srgbClr val="F6B99F"/>
    <a:srgbClr val="7FBAEF"/>
    <a:srgbClr val="7FDDAA"/>
    <a:srgbClr val="FFC07F"/>
    <a:srgbClr val="F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深色样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40" autoAdjust="0"/>
    <p:restoredTop sz="93451" autoAdjust="0"/>
  </p:normalViewPr>
  <p:slideViewPr>
    <p:cSldViewPr snapToGrid="0">
      <p:cViewPr>
        <p:scale>
          <a:sx n="75" d="100"/>
          <a:sy n="75" d="100"/>
        </p:scale>
        <p:origin x="708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5T06:17:09.285"/>
    </inkml:context>
    <inkml:brush xml:id="br0">
      <inkml:brushProperty name="width" value="0.1" units="cm"/>
      <inkml:brushProperty name="height" value="0.1" units="cm"/>
      <inkml:brushProperty name="color" value="#FFC000"/>
    </inkml:brush>
  </inkml:definitions>
  <inkml:trace contextRef="#ctx0" brushRef="#br0">1 85 24575,'0'1'0,"1"0"0,-1 0 0,0 0 0,1 0 0,-1-1 0,1 1 0,-1 0 0,1 0 0,0-1 0,-1 1 0,1 0 0,0-1 0,-1 1 0,1-1 0,0 1 0,0-1 0,0 1 0,-1-1 0,1 0 0,0 1 0,0-1 0,0 0 0,0 1 0,0-1 0,0 0 0,0 0 0,0 0 0,33 4 0,-30-4 0,337 4 0,-187-6 0,511 2 0,-624 2 0,-1 2 0,51 12 0,-51-9 0,0 0 0,53 0 0,379-8 0,-443 2 0,44 8 0,13 1 0,378-7 0,-238-5 0,386 2 0,-483 11 0,-3-1 0,-103-8 0,36 6 0,10 0 0,172 25 0,-169-20 0,1-3 0,76 0 0,1158-11 0,-1267-1 0,41-7 0,32-1 0,81-11 0,-22 2 0,286 15 0,-244 6 0,399-2 0,-578-1 0,42-8 0,27-2 0,261 10 0,-173 3 0,-158-5 0,1 0 0,-1-2 0,51-15 0,-41 9 0,59-7 0,-94 18 0,208-28 0,-142 13 0,0 4 0,82-1 0,73-9 0,-1 0 0,-170 20 0,74-10 0,-61 4 0,135 5 0,-115 3 0,1211-1 0,-1241 3 0,87 15 0,46 3 0,130-21 0,46 0 0,-261 11 0,14-1 0,5 0 0,4 1 0,-6-1 0,18 1 0,1803-13 0,-1021 3 0,-696 10 0,17 0 0,-156-13 0,157 4 0,-156 8 0,29 1 0,542-12 0,-631 3 0,1 1 0,55 13 0,-54-8 0,0-2 0,45 2 0,417-8 0,-220-1 0,771 1-1365,-1030 0-5461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9EB0CA-A161-4E7E-9255-C0D5A9127F68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9DA434-F86C-47D1-8EF1-050784D727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387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43896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F00FA-0B35-DB0E-238B-987C60EE8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5489535-4D29-D413-47D7-A0D15B6B9F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2B53D0F-6BDE-2A08-3D02-A4B10D1552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FD7E3A0-F9F8-44F5-15D4-95D2B7DEB0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26693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E3748-6EEA-E26F-33E6-EC9895D0A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DC598FA-BBD1-3ECA-A17F-EA330952BB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EA6729C-C778-2431-DE5B-6E1372EA9B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700EB39-D653-9FDD-87CF-BD4EEAB5D4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64107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71145-18A0-90B9-3465-1078F8AF9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F82C7F7-430D-8BBB-33D4-D64481DB37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281E14E-722D-4276-9A32-F5A5C25B22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AA1ECA6-8B15-30EE-2DE5-634B2247A6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42099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55209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E7299-9EAC-6049-1017-ECB31255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C8B5717-3AFC-4569-0B39-3B30AD9C20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DEB5E18-FCA7-1B4F-F4A0-71AF406945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130B0AE-2D61-0436-CBA0-18AA4407D3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24476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FB256-034B-B8B2-DC9E-A97361438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A1E8DBE-9EC7-D840-175B-DA1FA0E559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7158709-BF6A-1954-BA95-3DAE5E3370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354696-A931-2548-0EB9-ADE87E5EE9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57088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85D63-4ACA-1357-5CE9-8C39E00B9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37B1A7F-AAB4-D28D-B9C6-01153CCDD2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E732B00-DB42-6A7D-80CD-382635092B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8B41569-ACD8-A6E0-83DD-341DA65217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87089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48478-1CE4-8C63-2F7E-15A223BB6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EC2CCA1-F3CF-169D-217C-4379FA5271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59E4F9B-214D-B4FB-21A7-C02514001C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6BA7804-5AD2-70B9-6CE0-4486AEEE53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2140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81485-3988-CDB6-2184-B1CD1174C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ACC646D-27E7-D15B-C53D-E40A368648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514D1FC-3417-F150-BD45-269274EDE5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D49C5BC-7E19-6CB7-4A6B-8C2CC32DBE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91007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F122C-8EA3-047F-A4AA-ACA66C075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A64D432-F8C2-A1F6-E1E1-79B356A82A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CAD1790-6A94-1406-19B4-3577E35128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3A29902-1C4C-2131-869B-B419CDBA06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0249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BFBE7-25A8-C72F-7332-C91DC1EA9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0FFF2C2-9BD6-75EF-2737-22727C84B9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DA4F6B4-5EC9-2436-847B-3861B58E6A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F4DB824-5E1E-31B7-089B-12A56A402F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39809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2C1B4-B7D2-A0AF-5041-82D5B1CC8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31CE115-4FCF-01EA-995F-D5AD5FA5DB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73ABF5F-35BF-4FD0-DDE1-472208208D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AF1766C-30AA-CFB6-0449-09895E9831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75511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A8092-E46E-15DA-059D-026423825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9785834-3E71-FD8A-6C63-AD21E2E977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ADBF3A5-0CFB-797F-82A5-AA1DF3AFF9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CD537B7-BD41-BBA8-CB8B-62D42519F6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17340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76D5C-DED5-224E-CB28-42A087C68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E708B04-C429-4277-B608-FD9423AE75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73A08CE-F002-F84D-FDC8-3F65B15243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A2261C8-4288-D76E-F459-7FAF9393C4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45414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EAC11-E6E6-F62D-9CCC-D0D5D492D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9D94C6F-1690-3DCE-F324-5039E653E1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09C4071-DEC3-803B-43BF-1C6D0E300B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AF67B0F-DA21-A630-E5DD-7CC66D6D42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04353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F240B-35D4-09B6-8E12-E9266DD29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B8F4577-AFC2-A1AB-D268-78E8544C16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13425F8-B19A-142B-7A29-1ACDCA31B0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AC23918-BAD4-4E46-DCB1-D5BDF17D86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36706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56FE4-9749-4CF7-954A-E2B8AA742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62220CB-A22D-BBDB-7A54-4C53FD1C48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2FB061D-EC89-5871-AABA-86620A7662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478616-3276-3EFE-E6A7-C641AE6D7F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17269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B79CB-1797-A8B0-17B6-54773655A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D9C1897-27BB-9311-0CE2-BA69FF0B81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91B60F1-66B7-F37F-E390-1E718CAA24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41ABB8E-20B4-40BA-1B40-8C677217EA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69614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E5D05-C2F5-B09E-9ED2-152E12607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6E89254-0DC3-B9E2-043E-9C673EB543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A616DB1-746D-1A96-A39E-C3FE720970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B9A5A76-6B4A-2F73-6863-5241417B3C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78988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34232-D621-EFF8-9258-1E0594D69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EF60206-62F8-5420-ACC5-D81D51C632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A10902A-3321-A0BA-9682-2ACD3A53DE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42A2A8F-C56D-1FAE-11A0-6B1D2D7A68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99031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9AF24-5E07-C4E2-7EBF-2D1B85C4E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4455B62-12B2-A3E9-07CB-DEF4A4B4D4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E0C4D5F-6240-A437-6662-33CD12D1A9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5B2E1EB-0D84-1A61-6A9D-F2FDE65BFE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3168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688C0-A4A5-FA5A-7E05-E7025796A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C1AA46E-E543-4524-7F73-CB0133A4CE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3365848-DDF6-905E-A1DC-15BBA47613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524B7C9-BC52-0E1D-459D-D102C93778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71429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641FD-240E-2B97-B75D-A4DEA7E17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9755750-678E-B9E3-1838-8C3CAA9C08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0889293-1607-78EB-4BE0-70664C9368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19B407-3ACA-4518-9BF9-E9B0DE0C48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09639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5B6C7-1B5A-7006-6B8F-B9F9D8766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47AF423-E10E-F532-895D-C64EB8E36E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B65F9BD-962E-0355-3D73-063A1CC4FF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CB8BE57-03F9-D3DB-993B-733AAA18E8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6664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70339-A49E-0423-CCB7-51AAC88D0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ED5A603-C769-C738-A38E-0292A8C2C2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F525D0A-CEB7-3322-0328-6F71FFCBF3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B0DA8DF-CD44-93F3-0039-376C54018E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140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EF041-98B7-EBC9-AC9F-0F51579B5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AD84547-C965-A843-EBEC-C5E3A37AC1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B54CF1C-B5E5-747A-B9E2-654C791670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1DA55EE-0AF9-8C33-AAC1-ACA002B60A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1557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69CBA-3E23-F37C-C3D6-25FC3C924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592D250-4384-6C2A-7F2D-7D8BE08E2A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84E01DD-D31D-8CFF-AE22-A137D33475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502296B-D455-1ADF-978C-3B543EE09B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5074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67D04-1A52-F6E6-AA91-038C59A2F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9B55A91-E490-30EB-44BD-8D900D54A6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0985F2C-4DEA-D9D2-A66A-CB42B0A112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DB5F8E3-0092-6C47-94B2-E3297A03FA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934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9E94F-F4C8-B189-D1EA-7502C4083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767E2DC-BC3E-4A45-8E32-9EBAFDF6DA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9C3CBDE-558E-0107-76EA-4B60C5030C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D12EC37-6B72-65C9-001E-B465CEA8BB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37015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774EC-D2C7-5C7D-C2C9-38C5B6E00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8B6F90C-1B1A-7493-D9F0-2148BF61F1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61E35C0-D047-3AF3-32B7-0FEE571E5A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70EBD41-6277-DF78-7D46-8EA9FEF3F2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6248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97F6C6-FC23-4138-A227-9EE502F715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BF4874C-AE94-4C23-B6A8-11C2F8C50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8109FB4-2603-44D0-BE8E-F7CE3AB52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EBD448-D15D-49B2-B0D7-9D1ADE1BE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B541811-836C-4C46-BD36-1C658EB2E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1000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0CF783-7BDF-43E9-8C79-2AF10995D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656679C-BDCB-4E33-9768-9F7662F66A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C815D80-6DC6-4348-8240-76A9C10FD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8442C5B-6DFF-4A7E-94E0-AFD9B949B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CEC7CC-DE9C-4132-8E1C-D414460D1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3979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933176D-963C-4E32-B7A8-7B29343DDA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5A27919-40CE-4856-83A2-B16ADD2943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D18FDFA-537D-4EB5-9240-B7C1291BB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79B4FD-AE29-4269-BB8D-5D52A7A4B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422041D-F8B5-489B-99D6-C95415537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697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1B182D-A715-4B57-8707-6EDC01E8F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3B2C632-54DE-4CD5-A868-8D779311E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FD3F326-4ABE-4E3B-B1FB-E25EC4683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0E674C-0AF8-4C43-A42D-AEB0ACCEE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6515C9-6490-45FA-BF2D-824CAEE0E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9331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A50657-24EB-45D1-AAA1-C2929486C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D33C4B7-C688-40F4-A7FA-3CCD9BB87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E34951-0E24-454B-AF5D-AB6CD36B9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412C29-DA40-48E4-851D-A6DBCD4FD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D2682CD-16D6-4BB7-BC4A-34496CF8E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784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7426F8-19CF-43EE-A7BA-DF72D7C3C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7B9058A-D27D-4DF0-BBD6-B0F63AE6EE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C6E2A5E-4BBD-47CC-8B53-9729B07B5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B110D84-AAE9-4052-82E5-84BFEF133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BB0B143-28E5-4CBD-9815-5C72163CA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45A4B51-97D1-4E8C-A611-482F3085F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5608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B2BDF8-474C-48A1-A122-4BDD7C5DA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C95C8B3-0350-4BAC-A8A3-1F3FCAD77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CF2244E-414D-4325-8B5A-893541919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6E8D5A0-3587-4CCA-88C4-5AEB75895D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BE0BAE6-022F-4091-B85B-81811BA0C5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9A835BD-53F5-4D96-87E9-01BB3A41D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724B869-1841-4E6D-B43B-CDBFC10CC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6E98316-E2BC-4859-9E8D-5277755AB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4901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C3B95E-0886-4CD4-BAC3-2F4AAB9C1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538C1A7-D9F1-4A01-9DF9-8CEE50B18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06B5A38-3452-4522-8155-F54CB7882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C8FA476-DCEF-4972-9C1F-05764E942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2643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2EFD32D-84A2-46BA-80BE-A5F97EC70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F08C92B-4B9A-4F7F-80E7-9F8F49747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991A30F-FEC6-4FAF-A164-A8FED3B44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5134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727976-E0C5-48F3-8C0A-71460A9C2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14F96F4-32B1-446F-BCC5-916BE24A1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E6090E0-21A4-4800-B098-5A150B834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FA409A2-3970-4823-B326-19A0B3B60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F1E1B21-030A-4FBE-8EA4-35F791427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854F7F9-E4E5-488E-B3BD-CBDBE54A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9065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D7991A-C1EC-48CD-AD2B-9011A1332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E0B8D6B-8CAB-4F3B-89CD-296352BD2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B15FFBA-6606-473C-9F3A-8F72B6AB4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57BBA17-BBC7-49B3-BFCA-609E16319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D8BE6B0-8D5B-40C7-8C1E-D8B1F3944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035FFCD-DFC3-461C-B6B2-4C8630095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2500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BD38534-A186-4769-B1DA-8B3CC4B43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6E44459-F040-41DE-B599-09F0A6D73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EB07CD-CBAA-476A-A780-65BF115417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ABB98-C62E-4DF0-A29F-1F11724E06C4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65515A-C563-4C60-8AF8-8F2EA36CBF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5208739-9C6E-4399-A73F-8D5E4C6DBC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3576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7" Type="http://schemas.openxmlformats.org/officeDocument/2006/relationships/image" Target="../media/image710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1.png"/><Relationship Id="rId11" Type="http://schemas.openxmlformats.org/officeDocument/2006/relationships/image" Target="../media/image46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25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0.png"/><Relationship Id="rId3" Type="http://schemas.openxmlformats.org/officeDocument/2006/relationships/image" Target="../media/image130.png"/><Relationship Id="rId7" Type="http://schemas.openxmlformats.org/officeDocument/2006/relationships/image" Target="../media/image710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0.png"/><Relationship Id="rId4" Type="http://schemas.openxmlformats.org/officeDocument/2006/relationships/image" Target="../media/image4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63.png"/><Relationship Id="rId3" Type="http://schemas.openxmlformats.org/officeDocument/2006/relationships/image" Target="../media/image60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85.png"/><Relationship Id="rId5" Type="http://schemas.openxmlformats.org/officeDocument/2006/relationships/image" Target="../media/image80.png"/><Relationship Id="rId15" Type="http://schemas.openxmlformats.org/officeDocument/2006/relationships/image" Target="../media/image64.png"/><Relationship Id="rId10" Type="http://schemas.openxmlformats.org/officeDocument/2006/relationships/image" Target="../media/image84.png"/><Relationship Id="rId4" Type="http://schemas.openxmlformats.org/officeDocument/2006/relationships/image" Target="../media/image62.png"/><Relationship Id="rId9" Type="http://schemas.openxmlformats.org/officeDocument/2006/relationships/image" Target="../media/image83.png"/><Relationship Id="rId14" Type="http://schemas.openxmlformats.org/officeDocument/2006/relationships/image" Target="../media/image6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1.png"/><Relationship Id="rId10" Type="http://schemas.openxmlformats.org/officeDocument/2006/relationships/customXml" Target="../ink/ink1.xml"/><Relationship Id="rId9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0.png"/><Relationship Id="rId3" Type="http://schemas.openxmlformats.org/officeDocument/2006/relationships/image" Target="../media/image67.png"/><Relationship Id="rId7" Type="http://schemas.openxmlformats.org/officeDocument/2006/relationships/image" Target="../media/image60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10" Type="http://schemas.openxmlformats.org/officeDocument/2006/relationships/image" Target="../media/image76.png"/><Relationship Id="rId4" Type="http://schemas.openxmlformats.org/officeDocument/2006/relationships/image" Target="../media/image69.png"/><Relationship Id="rId9" Type="http://schemas.openxmlformats.org/officeDocument/2006/relationships/image" Target="../media/image8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77.png"/><Relationship Id="rId7" Type="http://schemas.openxmlformats.org/officeDocument/2006/relationships/image" Target="../media/image710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0.png"/><Relationship Id="rId11" Type="http://schemas.openxmlformats.org/officeDocument/2006/relationships/image" Target="../media/image88.png"/><Relationship Id="rId10" Type="http://schemas.openxmlformats.org/officeDocument/2006/relationships/image" Target="../media/image79.png"/><Relationship Id="rId9" Type="http://schemas.openxmlformats.org/officeDocument/2006/relationships/image" Target="../media/image7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7" Type="http://schemas.openxmlformats.org/officeDocument/2006/relationships/image" Target="../media/image7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0.png"/><Relationship Id="rId5" Type="http://schemas.openxmlformats.org/officeDocument/2006/relationships/image" Target="../media/image640.png"/><Relationship Id="rId4" Type="http://schemas.openxmlformats.org/officeDocument/2006/relationships/image" Target="../media/image6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0.png"/><Relationship Id="rId3" Type="http://schemas.openxmlformats.org/officeDocument/2006/relationships/image" Target="../media/image670.png"/><Relationship Id="rId7" Type="http://schemas.openxmlformats.org/officeDocument/2006/relationships/image" Target="../media/image7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0.png"/><Relationship Id="rId5" Type="http://schemas.openxmlformats.org/officeDocument/2006/relationships/image" Target="../media/image690.png"/><Relationship Id="rId4" Type="http://schemas.openxmlformats.org/officeDocument/2006/relationships/image" Target="../media/image68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1.png"/><Relationship Id="rId5" Type="http://schemas.openxmlformats.org/officeDocument/2006/relationships/image" Target="../media/image781.png"/><Relationship Id="rId4" Type="http://schemas.openxmlformats.org/officeDocument/2006/relationships/image" Target="../media/image90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1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0.jpg"/><Relationship Id="rId4" Type="http://schemas.openxmlformats.org/officeDocument/2006/relationships/image" Target="../media/image9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13" Type="http://schemas.openxmlformats.org/officeDocument/2006/relationships/image" Target="../media/image50.png"/><Relationship Id="rId7" Type="http://schemas.openxmlformats.org/officeDocument/2006/relationships/image" Target="../media/image710.png"/><Relationship Id="rId12" Type="http://schemas.openxmlformats.org/officeDocument/2006/relationships/image" Target="../media/image77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1.png"/><Relationship Id="rId11" Type="http://schemas.openxmlformats.org/officeDocument/2006/relationships/image" Target="../media/image47.png"/><Relationship Id="rId10" Type="http://schemas.openxmlformats.org/officeDocument/2006/relationships/image" Target="../media/image871.png"/><Relationship Id="rId9" Type="http://schemas.openxmlformats.org/officeDocument/2006/relationships/image" Target="../media/image44.png"/><Relationship Id="rId14" Type="http://schemas.openxmlformats.org/officeDocument/2006/relationships/image" Target="../media/image91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0.png"/><Relationship Id="rId7" Type="http://schemas.openxmlformats.org/officeDocument/2006/relationships/image" Target="../media/image82.png"/><Relationship Id="rId12" Type="http://schemas.openxmlformats.org/officeDocument/2006/relationships/image" Target="../media/image87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25.png"/><Relationship Id="rId15" Type="http://schemas.openxmlformats.org/officeDocument/2006/relationships/image" Target="../media/image90.png"/><Relationship Id="rId10" Type="http://schemas.openxmlformats.org/officeDocument/2006/relationships/image" Target="../media/image85.png"/><Relationship Id="rId4" Type="http://schemas.openxmlformats.org/officeDocument/2006/relationships/image" Target="../media/image80.png"/><Relationship Id="rId9" Type="http://schemas.openxmlformats.org/officeDocument/2006/relationships/image" Target="../media/image84.png"/><Relationship Id="rId14" Type="http://schemas.openxmlformats.org/officeDocument/2006/relationships/image" Target="../media/image89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7" Type="http://schemas.openxmlformats.org/officeDocument/2006/relationships/image" Target="../media/image7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1.png"/><Relationship Id="rId11" Type="http://schemas.openxmlformats.org/officeDocument/2006/relationships/image" Target="../media/image930.png"/><Relationship Id="rId10" Type="http://schemas.openxmlformats.org/officeDocument/2006/relationships/image" Target="../media/image920.png"/><Relationship Id="rId9" Type="http://schemas.openxmlformats.org/officeDocument/2006/relationships/image" Target="../media/image9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0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0.png"/><Relationship Id="rId5" Type="http://schemas.openxmlformats.org/officeDocument/2006/relationships/image" Target="../media/image102.png"/><Relationship Id="rId4" Type="http://schemas.openxmlformats.org/officeDocument/2006/relationships/image" Target="../media/image100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0.png"/><Relationship Id="rId9" Type="http://schemas.openxmlformats.org/officeDocument/2006/relationships/image" Target="../media/image9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Relationship Id="rId9" Type="http://schemas.openxmlformats.org/officeDocument/2006/relationships/image" Target="../media/image10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3" Type="http://schemas.openxmlformats.org/officeDocument/2006/relationships/image" Target="../media/image1030.png"/><Relationship Id="rId7" Type="http://schemas.openxmlformats.org/officeDocument/2006/relationships/image" Target="../media/image7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1.png"/><Relationship Id="rId11" Type="http://schemas.openxmlformats.org/officeDocument/2006/relationships/image" Target="../media/image115.png"/><Relationship Id="rId10" Type="http://schemas.openxmlformats.org/officeDocument/2006/relationships/image" Target="../media/image113.png"/><Relationship Id="rId4" Type="http://schemas.openxmlformats.org/officeDocument/2006/relationships/image" Target="../media/image1040.png"/><Relationship Id="rId9" Type="http://schemas.openxmlformats.org/officeDocument/2006/relationships/image" Target="../media/image1050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1" Type="http://schemas.openxmlformats.org/officeDocument/2006/relationships/image" Target="../media/image23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3.png"/><Relationship Id="rId15" Type="http://schemas.openxmlformats.org/officeDocument/2006/relationships/image" Target="../media/image17.png"/><Relationship Id="rId10" Type="http://schemas.openxmlformats.org/officeDocument/2006/relationships/image" Target="../media/image120.png"/><Relationship Id="rId19" Type="http://schemas.openxmlformats.org/officeDocument/2006/relationships/image" Target="../media/image2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0.png"/><Relationship Id="rId4" Type="http://schemas.openxmlformats.org/officeDocument/2006/relationships/image" Target="../media/image2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828D20-0ED6-47AE-B972-945EC06E70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8738" y="488006"/>
            <a:ext cx="10314523" cy="233916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altLang="zh-CN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 </a:t>
            </a:r>
            <a:r>
              <a:rPr lang="en-GB" altLang="zh-CN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Proof Complexity Generators</a:t>
            </a:r>
            <a:br>
              <a:rPr lang="en-GB" altLang="zh-CN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zh-CN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Inside</a:t>
            </a:r>
            <a:br>
              <a:rPr lang="en-GB" altLang="zh-CN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zh-CN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</a:t>
            </a:r>
            <a:r>
              <a:rPr lang="en-GB" altLang="zh-CN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Demi-Bits Generator</a:t>
            </a:r>
            <a:endParaRPr lang="zh-CN" alt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0154D0D-F047-81C4-B3FD-C315A7382233}"/>
                  </a:ext>
                </a:extLst>
              </p:cNvPr>
              <p:cNvSpPr txBox="1"/>
              <p:nvPr/>
            </p:nvSpPr>
            <p:spPr>
              <a:xfrm>
                <a:off x="3053521" y="5207518"/>
                <a:ext cx="242322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Hanlin Ren</a:t>
                </a:r>
              </a:p>
              <a:p>
                <a:pPr algn="ctr"/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IAS </a:t>
                </a:r>
                <a14:m>
                  <m:oMath xmlns:m="http://schemas.openxmlformats.org/officeDocument/2006/math">
                    <m:r>
                      <a:rPr lang="en-GB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MPI</a:t>
                </a:r>
                <a:endParaRPr lang="zh-CN" alt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0154D0D-F047-81C4-B3FD-C315A7382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3521" y="5207518"/>
                <a:ext cx="2423221" cy="769441"/>
              </a:xfrm>
              <a:prstGeom prst="rect">
                <a:avLst/>
              </a:prstGeom>
              <a:blipFill>
                <a:blip r:embed="rId3"/>
                <a:stretch>
                  <a:fillRect t="-5556" b="-1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图片 14">
            <a:extLst>
              <a:ext uri="{FF2B5EF4-FFF2-40B4-BE49-F238E27FC236}">
                <a16:creationId xmlns:a16="http://schemas.microsoft.com/office/drawing/2014/main" id="{CF086E00-A79C-139B-9102-0C1C0DFFB1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1096" y="3266652"/>
            <a:ext cx="1528073" cy="17551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1C6BBC29-9E2E-EE01-9567-421C3B3D2C03}"/>
              </a:ext>
            </a:extLst>
          </p:cNvPr>
          <p:cNvSpPr txBox="1"/>
          <p:nvPr/>
        </p:nvSpPr>
        <p:spPr>
          <a:xfrm>
            <a:off x="5448567" y="5207518"/>
            <a:ext cx="19977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Yan Zhong</a:t>
            </a:r>
          </a:p>
          <a:p>
            <a:pPr algn="ctr"/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Johns Hopkins University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图片 8" descr="女人戴着眼镜&#10;&#10;AI 生成的内容可能不正确。">
            <a:extLst>
              <a:ext uri="{FF2B5EF4-FFF2-40B4-BE49-F238E27FC236}">
                <a16:creationId xmlns:a16="http://schemas.microsoft.com/office/drawing/2014/main" id="{2F7EDCCE-96D7-9473-B799-6130DED109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3091" y="3266652"/>
            <a:ext cx="1748718" cy="17551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EC11EC8-3C26-B690-D2D1-7D9211FBB3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1974" y="3266653"/>
            <a:ext cx="1675201" cy="1756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3B359466-7F53-DE65-4BC3-6D9BBABBD1C5}"/>
              </a:ext>
            </a:extLst>
          </p:cNvPr>
          <p:cNvSpPr txBox="1"/>
          <p:nvPr/>
        </p:nvSpPr>
        <p:spPr>
          <a:xfrm>
            <a:off x="1001467" y="5207518"/>
            <a:ext cx="19977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Xin Li</a:t>
            </a:r>
          </a:p>
          <a:p>
            <a:pPr algn="ctr"/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Johns Hopkins University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E4ADCE2-11B6-EF88-7C82-85E290EC38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5757" y="3266651"/>
            <a:ext cx="2896577" cy="17551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B991DC3D-DF57-ED95-1AC5-B337340CC720}"/>
              </a:ext>
            </a:extLst>
          </p:cNvPr>
          <p:cNvSpPr txBox="1"/>
          <p:nvPr/>
        </p:nvSpPr>
        <p:spPr>
          <a:xfrm>
            <a:off x="8205757" y="5207105"/>
            <a:ext cx="28965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@ITCS, SUFE</a:t>
            </a:r>
          </a:p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Aug 26, 2026</a:t>
            </a:r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FA184129-4812-F031-36D4-316D5E657F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359456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C0F7D1B3-1936-1D96-CBDD-AD7A94662C3E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07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B06B2-57DD-6019-3170-FCB08C4AF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FEF5C5-BAC6-87E1-6C7B-AC87FFE79CD3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Proof Complexity Generators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69133F73-ED41-AD5E-62AF-D7EC2A5B96B1}"/>
              </a:ext>
            </a:extLst>
          </p:cNvPr>
          <p:cNvGrpSpPr/>
          <p:nvPr/>
        </p:nvGrpSpPr>
        <p:grpSpPr>
          <a:xfrm>
            <a:off x="585146" y="2951032"/>
            <a:ext cx="2996237" cy="1713969"/>
            <a:chOff x="1007163" y="4407886"/>
            <a:chExt cx="3687419" cy="21093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矩形 57">
                  <a:extLst>
                    <a:ext uri="{FF2B5EF4-FFF2-40B4-BE49-F238E27FC236}">
                      <a16:creationId xmlns:a16="http://schemas.microsoft.com/office/drawing/2014/main" id="{E373CDE2-397C-EBF7-8C20-AF5039348BB6}"/>
                    </a:ext>
                  </a:extLst>
                </p:cNvPr>
                <p:cNvSpPr/>
                <p:nvPr/>
              </p:nvSpPr>
              <p:spPr>
                <a:xfrm>
                  <a:off x="1514058" y="6237962"/>
                  <a:ext cx="2673627" cy="279277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D4BF5AAA-8AF5-D76D-CD07-BB985509A32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4058" y="6237962"/>
                  <a:ext cx="2673627" cy="2792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9" name="梯形 58">
              <a:extLst>
                <a:ext uri="{FF2B5EF4-FFF2-40B4-BE49-F238E27FC236}">
                  <a16:creationId xmlns:a16="http://schemas.microsoft.com/office/drawing/2014/main" id="{045067FE-B304-7672-CF37-DC0169181635}"/>
                </a:ext>
              </a:extLst>
            </p:cNvPr>
            <p:cNvSpPr/>
            <p:nvPr/>
          </p:nvSpPr>
          <p:spPr>
            <a:xfrm rot="10800000">
              <a:off x="1007164" y="4812598"/>
              <a:ext cx="3687418" cy="1292914"/>
            </a:xfrm>
            <a:prstGeom prst="trapezoid">
              <a:avLst>
                <a:gd name="adj" fmla="val 38837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矩形 59">
                  <a:extLst>
                    <a:ext uri="{FF2B5EF4-FFF2-40B4-BE49-F238E27FC236}">
                      <a16:creationId xmlns:a16="http://schemas.microsoft.com/office/drawing/2014/main" id="{E18198F0-ADF8-8D70-7C38-46B33609C661}"/>
                    </a:ext>
                  </a:extLst>
                </p:cNvPr>
                <p:cNvSpPr/>
                <p:nvPr/>
              </p:nvSpPr>
              <p:spPr>
                <a:xfrm>
                  <a:off x="1007163" y="4407886"/>
                  <a:ext cx="3687419" cy="27226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CN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b="0" i="1" dirty="0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  <m:t>ℓ</m:t>
                            </m:r>
                          </m:sup>
                        </m:sSup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2B731F1C-EE23-87B8-17BA-EA6E4EB5B75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7163" y="4407886"/>
                  <a:ext cx="3687419" cy="27226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文本框 60">
                  <a:extLst>
                    <a:ext uri="{FF2B5EF4-FFF2-40B4-BE49-F238E27FC236}">
                      <a16:creationId xmlns:a16="http://schemas.microsoft.com/office/drawing/2014/main" id="{20DC4786-7723-488B-704C-69753248D457}"/>
                    </a:ext>
                  </a:extLst>
                </p:cNvPr>
                <p:cNvSpPr txBox="1"/>
                <p:nvPr/>
              </p:nvSpPr>
              <p:spPr>
                <a:xfrm>
                  <a:off x="2398867" y="5074333"/>
                  <a:ext cx="904008" cy="8711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GB" altLang="zh-CN" sz="40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oMath>
                    </m:oMathPara>
                  </a14:m>
                  <a:endParaRPr lang="zh-CN" altLang="en-US" sz="4000" dirty="0"/>
                </a:p>
              </p:txBody>
            </p:sp>
          </mc:Choice>
          <mc:Fallback xmlns="">
            <p:sp>
              <p:nvSpPr>
                <p:cNvPr id="61" name="文本框 60">
                  <a:extLst>
                    <a:ext uri="{FF2B5EF4-FFF2-40B4-BE49-F238E27FC236}">
                      <a16:creationId xmlns:a16="http://schemas.microsoft.com/office/drawing/2014/main" id="{20DC4786-7723-488B-704C-69753248D4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8867" y="5074333"/>
                  <a:ext cx="904008" cy="87118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B537AC7-3B91-D65E-F3D9-668642E14649}"/>
                  </a:ext>
                </a:extLst>
              </p:cNvPr>
              <p:cNvSpPr txBox="1"/>
              <p:nvPr/>
            </p:nvSpPr>
            <p:spPr>
              <a:xfrm>
                <a:off x="4262108" y="3706519"/>
                <a:ext cx="6830008" cy="107721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b="0" dirty="0"/>
                  <a:t>“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sz="4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4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8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lang="en-GB" sz="4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4800" dirty="0"/>
                  <a:t>”</a:t>
                </a:r>
              </a:p>
              <a:p>
                <a:pPr algn="ctr"/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(suitably encoded)</a:t>
                </a:r>
                <a:endParaRPr lang="en-GB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B537AC7-3B91-D65E-F3D9-668642E146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2108" y="3706519"/>
                <a:ext cx="6830008" cy="107721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8B5980A5-A66D-BFF5-BBBA-CF6C92CD772D}"/>
                  </a:ext>
                </a:extLst>
              </p:cNvPr>
              <p:cNvSpPr txBox="1"/>
              <p:nvPr/>
            </p:nvSpPr>
            <p:spPr>
              <a:xfrm>
                <a:off x="4410000" y="1929463"/>
                <a:ext cx="6534224" cy="158280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Definition:</a:t>
                </a:r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a proof complexity generator against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if for </a:t>
                </a:r>
                <a:r>
                  <a:rPr lang="en-GB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every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*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GB" sz="2400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p>
                    </m:sSup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the statement</a:t>
                </a:r>
              </a:p>
              <a:p>
                <a:pPr algn="ctr"/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“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∉</m:t>
                    </m:r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Range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”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is hard to prove in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𝒫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8B5980A5-A66D-BFF5-BBBA-CF6C92CD7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0000" y="1929463"/>
                <a:ext cx="6534224" cy="15828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29446EA-CDE2-1A26-7F5A-ED861DF706FA}"/>
                  </a:ext>
                </a:extLst>
              </p:cNvPr>
              <p:cNvSpPr txBox="1"/>
              <p:nvPr/>
            </p:nvSpPr>
            <p:spPr>
              <a:xfrm>
                <a:off x="0" y="6488668"/>
                <a:ext cx="100083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*If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is actually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Range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then the statement is impossible to prove, hence also hard to prove.</a:t>
                </a: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29446EA-CDE2-1A26-7F5A-ED861DF706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488668"/>
                <a:ext cx="10008394" cy="369332"/>
              </a:xfrm>
              <a:prstGeom prst="rect">
                <a:avLst/>
              </a:prstGeom>
              <a:blipFill>
                <a:blip r:embed="rId11"/>
                <a:stretch>
                  <a:fillRect l="-487" t="-8197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D970A70-F5D2-C1DE-3816-DE870161757C}"/>
                  </a:ext>
                </a:extLst>
              </p:cNvPr>
              <p:cNvSpPr txBox="1"/>
              <p:nvPr/>
            </p:nvSpPr>
            <p:spPr>
              <a:xfrm>
                <a:off x="231216" y="2134189"/>
                <a:ext cx="3783061" cy="47481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GB" sz="2400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p>
                    </m:sSup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1" dirty="0" smtClean="0">
                        <a:latin typeface="Cambria Math" panose="02040503050406030204" pitchFamily="18" charset="0"/>
                      </a:rPr>
                      <m:t>ℓ</m:t>
                    </m:r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D970A70-F5D2-C1DE-3816-DE87016175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16" y="2134189"/>
                <a:ext cx="3783061" cy="4748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>
            <a:extLst>
              <a:ext uri="{FF2B5EF4-FFF2-40B4-BE49-F238E27FC236}">
                <a16:creationId xmlns:a16="http://schemas.microsoft.com/office/drawing/2014/main" id="{3828572B-6351-093E-E1F4-795A30D7C91B}"/>
              </a:ext>
            </a:extLst>
          </p:cNvPr>
          <p:cNvSpPr/>
          <p:nvPr/>
        </p:nvSpPr>
        <p:spPr>
          <a:xfrm>
            <a:off x="6607969" y="2720866"/>
            <a:ext cx="2157412" cy="422382"/>
          </a:xfrm>
          <a:custGeom>
            <a:avLst/>
            <a:gdLst>
              <a:gd name="csX0" fmla="*/ 0 w 2157412"/>
              <a:gd name="csY0" fmla="*/ 0 h 422382"/>
              <a:gd name="csX1" fmla="*/ 539353 w 2157412"/>
              <a:gd name="csY1" fmla="*/ 0 h 422382"/>
              <a:gd name="csX2" fmla="*/ 1121854 w 2157412"/>
              <a:gd name="csY2" fmla="*/ 0 h 422382"/>
              <a:gd name="csX3" fmla="*/ 2157412 w 2157412"/>
              <a:gd name="csY3" fmla="*/ 0 h 422382"/>
              <a:gd name="csX4" fmla="*/ 2157412 w 2157412"/>
              <a:gd name="csY4" fmla="*/ 422382 h 422382"/>
              <a:gd name="csX5" fmla="*/ 1639633 w 2157412"/>
              <a:gd name="csY5" fmla="*/ 422382 h 422382"/>
              <a:gd name="csX6" fmla="*/ 1057132 w 2157412"/>
              <a:gd name="csY6" fmla="*/ 422382 h 422382"/>
              <a:gd name="csX7" fmla="*/ 474631 w 2157412"/>
              <a:gd name="csY7" fmla="*/ 422382 h 422382"/>
              <a:gd name="csX8" fmla="*/ 0 w 2157412"/>
              <a:gd name="csY8" fmla="*/ 422382 h 422382"/>
              <a:gd name="csX9" fmla="*/ 0 w 2157412"/>
              <a:gd name="csY9" fmla="*/ 0 h 4223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2157412" h="422382" extrusionOk="0">
                <a:moveTo>
                  <a:pt x="0" y="0"/>
                </a:moveTo>
                <a:cubicBezTo>
                  <a:pt x="111630" y="-43418"/>
                  <a:pt x="396960" y="59138"/>
                  <a:pt x="539353" y="0"/>
                </a:cubicBezTo>
                <a:cubicBezTo>
                  <a:pt x="681746" y="-59138"/>
                  <a:pt x="930690" y="55551"/>
                  <a:pt x="1121854" y="0"/>
                </a:cubicBezTo>
                <a:cubicBezTo>
                  <a:pt x="1313018" y="-55551"/>
                  <a:pt x="1913254" y="2698"/>
                  <a:pt x="2157412" y="0"/>
                </a:cubicBezTo>
                <a:cubicBezTo>
                  <a:pt x="2199323" y="157380"/>
                  <a:pt x="2153509" y="299884"/>
                  <a:pt x="2157412" y="422382"/>
                </a:cubicBezTo>
                <a:cubicBezTo>
                  <a:pt x="2024714" y="465246"/>
                  <a:pt x="1764002" y="415571"/>
                  <a:pt x="1639633" y="422382"/>
                </a:cubicBezTo>
                <a:cubicBezTo>
                  <a:pt x="1515264" y="429193"/>
                  <a:pt x="1247477" y="402417"/>
                  <a:pt x="1057132" y="422382"/>
                </a:cubicBezTo>
                <a:cubicBezTo>
                  <a:pt x="866787" y="442347"/>
                  <a:pt x="696489" y="388128"/>
                  <a:pt x="474631" y="422382"/>
                </a:cubicBezTo>
                <a:cubicBezTo>
                  <a:pt x="252773" y="456636"/>
                  <a:pt x="96374" y="380979"/>
                  <a:pt x="0" y="422382"/>
                </a:cubicBezTo>
                <a:cubicBezTo>
                  <a:pt x="-30077" y="258562"/>
                  <a:pt x="18544" y="210958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25103695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: 圆角 14">
                <a:extLst>
                  <a:ext uri="{FF2B5EF4-FFF2-40B4-BE49-F238E27FC236}">
                    <a16:creationId xmlns:a16="http://schemas.microsoft.com/office/drawing/2014/main" id="{3A7FB90F-F45D-B60A-B815-CBABD81720C4}"/>
                  </a:ext>
                </a:extLst>
              </p:cNvPr>
              <p:cNvSpPr/>
              <p:nvPr/>
            </p:nvSpPr>
            <p:spPr>
              <a:xfrm>
                <a:off x="445502" y="5062056"/>
                <a:ext cx="5240923" cy="1316516"/>
              </a:xfrm>
              <a:prstGeom prst="round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b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m:rPr>
                              <m:sty m:val="p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矩形: 圆角 14">
                <a:extLst>
                  <a:ext uri="{FF2B5EF4-FFF2-40B4-BE49-F238E27FC236}">
                    <a16:creationId xmlns:a16="http://schemas.microsoft.com/office/drawing/2014/main" id="{3A7FB90F-F45D-B60A-B815-CBABD81720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502" y="5062056"/>
                <a:ext cx="5240923" cy="1316516"/>
              </a:xfrm>
              <a:prstGeom prst="roundRect">
                <a:avLst/>
              </a:prstGeom>
              <a:blipFill>
                <a:blip r:embed="rId1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: 圆角 17">
                <a:extLst>
                  <a:ext uri="{FF2B5EF4-FFF2-40B4-BE49-F238E27FC236}">
                    <a16:creationId xmlns:a16="http://schemas.microsoft.com/office/drawing/2014/main" id="{E27DEB15-C60A-008D-33CE-EBC5D6E1B353}"/>
                  </a:ext>
                </a:extLst>
              </p:cNvPr>
              <p:cNvSpPr/>
              <p:nvPr/>
            </p:nvSpPr>
            <p:spPr>
              <a:xfrm>
                <a:off x="624630" y="5259307"/>
                <a:ext cx="2137088" cy="960939"/>
              </a:xfrm>
              <a:prstGeom prst="round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b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Range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矩形: 圆角 17">
                <a:extLst>
                  <a:ext uri="{FF2B5EF4-FFF2-40B4-BE49-F238E27FC236}">
                    <a16:creationId xmlns:a16="http://schemas.microsoft.com/office/drawing/2014/main" id="{E27DEB15-C60A-008D-33CE-EBC5D6E1B3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630" y="5259307"/>
                <a:ext cx="2137088" cy="960939"/>
              </a:xfrm>
              <a:prstGeom prst="roundRect">
                <a:avLst/>
              </a:prstGeom>
              <a:blipFill>
                <a:blip r:embed="rId1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对话气泡: 圆角矩形 4">
                <a:extLst>
                  <a:ext uri="{FF2B5EF4-FFF2-40B4-BE49-F238E27FC236}">
                    <a16:creationId xmlns:a16="http://schemas.microsoft.com/office/drawing/2014/main" id="{0538A76D-DAF4-D8C9-185A-4252B872CF00}"/>
                  </a:ext>
                </a:extLst>
              </p:cNvPr>
              <p:cNvSpPr/>
              <p:nvPr/>
            </p:nvSpPr>
            <p:spPr>
              <a:xfrm>
                <a:off x="6607969" y="5144792"/>
                <a:ext cx="4484148" cy="1075454"/>
              </a:xfrm>
              <a:prstGeom prst="wedgeRoundRectCallout">
                <a:avLst>
                  <a:gd name="adj1" fmla="val -66013"/>
                  <a:gd name="adj2" fmla="val 9869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Although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>
                        <a:latin typeface="Cambria Math" panose="02040503050406030204" pitchFamily="18" charset="0"/>
                      </a:rPr>
                      <m:t>Range</m:t>
                    </m:r>
                    <m:d>
                      <m:d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only contains a small fraction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GB" sz="2000" i="1">
                            <a:latin typeface="Cambria Math" panose="02040503050406030204" pitchFamily="18" charset="0"/>
                          </a:rPr>
                          <m:t>ℓ</m:t>
                        </m:r>
                      </m:sup>
                    </m:sSup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finds it hard to figure out this fact.</a:t>
                </a:r>
              </a:p>
            </p:txBody>
          </p:sp>
        </mc:Choice>
        <mc:Fallback xmlns="">
          <p:sp>
            <p:nvSpPr>
              <p:cNvPr id="5" name="对话气泡: 圆角矩形 4">
                <a:extLst>
                  <a:ext uri="{FF2B5EF4-FFF2-40B4-BE49-F238E27FC236}">
                    <a16:creationId xmlns:a16="http://schemas.microsoft.com/office/drawing/2014/main" id="{0538A76D-DAF4-D8C9-185A-4252B872CF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7969" y="5144792"/>
                <a:ext cx="4484148" cy="1075454"/>
              </a:xfrm>
              <a:prstGeom prst="wedgeRoundRectCallout">
                <a:avLst>
                  <a:gd name="adj1" fmla="val -66013"/>
                  <a:gd name="adj2" fmla="val 9869"/>
                  <a:gd name="adj3" fmla="val 16667"/>
                </a:avLst>
              </a:prstGeom>
              <a:blipFill>
                <a:blip r:embed="rId1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7C1C404C-6060-2BE8-B481-971BDFD911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318510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8BD01FED-33D0-7253-7118-1D2BA9638DCA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10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/>
      <p:bldP spid="9" grpId="0" animBg="1"/>
      <p:bldP spid="15" grpId="0" animBg="1"/>
      <p:bldP spid="18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CF519-17AB-EA0A-17D1-427669DA4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5BAD7D-1932-10B6-3E77-6D20C8612136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</a:rPr>
              <a:t>The Truth Table Generator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25F70881-4389-2470-8109-5BEDA1F98D79}"/>
                  </a:ext>
                </a:extLst>
              </p:cNvPr>
              <p:cNvSpPr/>
              <p:nvPr/>
            </p:nvSpPr>
            <p:spPr>
              <a:xfrm>
                <a:off x="453475" y="2768355"/>
                <a:ext cx="4510508" cy="280741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t" anchorCtr="0"/>
              <a:lstStyle/>
              <a:p>
                <a:pPr algn="ctr"/>
                <a:r>
                  <a:rPr lang="en-US" sz="2400" b="1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Truth Table Generator</a:t>
                </a:r>
                <a:r>
                  <a:rPr lang="en-US" sz="2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2400" b="0" i="1" noProof="0" smtClean="0">
                        <a:latin typeface="Cambria Math" panose="02040503050406030204" pitchFamily="18" charset="0"/>
                      </a:rPr>
                      <m:t>𝑇𝑇</m:t>
                    </m:r>
                  </m:oMath>
                </a14:m>
                <a:r>
                  <a:rPr lang="en-US" sz="2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25F70881-4389-2470-8109-5BEDA1F98D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75" y="2768355"/>
                <a:ext cx="4510508" cy="28074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图片 10">
            <a:extLst>
              <a:ext uri="{FF2B5EF4-FFF2-40B4-BE49-F238E27FC236}">
                <a16:creationId xmlns:a16="http://schemas.microsoft.com/office/drawing/2014/main" id="{2F823002-97B2-1C32-6ACD-D99FA25E4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5965" y="4942220"/>
            <a:ext cx="513114" cy="5416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梯形 11">
            <a:extLst>
              <a:ext uri="{FF2B5EF4-FFF2-40B4-BE49-F238E27FC236}">
                <a16:creationId xmlns:a16="http://schemas.microsoft.com/office/drawing/2014/main" id="{3C7DF2E3-4722-94B2-2883-45E0A9C9332F}"/>
              </a:ext>
            </a:extLst>
          </p:cNvPr>
          <p:cNvSpPr/>
          <p:nvPr/>
        </p:nvSpPr>
        <p:spPr>
          <a:xfrm rot="10800000">
            <a:off x="1163098" y="3870807"/>
            <a:ext cx="2812596" cy="986176"/>
          </a:xfrm>
          <a:prstGeom prst="trapezoid">
            <a:avLst>
              <a:gd name="adj" fmla="val 3883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A93295BF-C5E0-1182-8236-BC89EAD7A642}"/>
                  </a:ext>
                </a:extLst>
              </p:cNvPr>
              <p:cNvSpPr txBox="1"/>
              <p:nvPr/>
            </p:nvSpPr>
            <p:spPr>
              <a:xfrm>
                <a:off x="2048232" y="4133062"/>
                <a:ext cx="10634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b="0" i="1" noProof="0" smtClean="0">
                          <a:latin typeface="Cambria Math" panose="02040503050406030204" pitchFamily="18" charset="0"/>
                        </a:rPr>
                        <m:t>𝑇𝑇</m:t>
                      </m:r>
                    </m:oMath>
                  </m:oMathPara>
                </a14:m>
                <a:endParaRPr lang="en-US" sz="2800" noProof="0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A93295BF-C5E0-1182-8236-BC89EAD7A6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8232" y="4133062"/>
                <a:ext cx="1063487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D8810DD-9627-6DA9-67DA-28A159FA5D96}"/>
                  </a:ext>
                </a:extLst>
              </p:cNvPr>
              <p:cNvSpPr txBox="1"/>
              <p:nvPr/>
            </p:nvSpPr>
            <p:spPr>
              <a:xfrm>
                <a:off x="698418" y="4912578"/>
                <a:ext cx="2021587" cy="594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Description of a size-</a:t>
                </a:r>
                <a14:m>
                  <m:oMath xmlns:m="http://schemas.openxmlformats.org/officeDocument/2006/math">
                    <m:r>
                      <a:rPr lang="en-US" sz="1600" b="0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  <m:d>
                      <m:dPr>
                        <m:ctrlPr>
                          <a:rPr lang="en-US" sz="1600" b="0" i="1" noProof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noProof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16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 circuit </a:t>
                </a:r>
                <a14:m>
                  <m:oMath xmlns:m="http://schemas.openxmlformats.org/officeDocument/2006/math">
                    <m:r>
                      <a:rPr lang="en-US" sz="1600" b="0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endParaRPr lang="en-US" sz="16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D8810DD-9627-6DA9-67DA-28A159FA5D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418" y="4912578"/>
                <a:ext cx="2021587" cy="594009"/>
              </a:xfrm>
              <a:prstGeom prst="rect">
                <a:avLst/>
              </a:prstGeom>
              <a:blipFill>
                <a:blip r:embed="rId6"/>
                <a:stretch>
                  <a:fillRect l="-1813" t="-3093" b="-113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39C8022-DA3E-AB9A-42E4-19BC4E55ED08}"/>
                  </a:ext>
                </a:extLst>
              </p:cNvPr>
              <p:cNvSpPr txBox="1"/>
              <p:nvPr/>
            </p:nvSpPr>
            <p:spPr>
              <a:xfrm>
                <a:off x="1163095" y="3546922"/>
                <a:ext cx="2812597" cy="24622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600" b="0" i="1" noProof="0" smtClean="0">
                          <a:latin typeface="Cambria Math" panose="02040503050406030204" pitchFamily="18" charset="0"/>
                        </a:rPr>
                        <m:t>0110010011…………001010</m:t>
                      </m:r>
                    </m:oMath>
                  </m:oMathPara>
                </a14:m>
                <a:endParaRPr lang="en-US" sz="1600" noProof="0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39C8022-DA3E-AB9A-42E4-19BC4E55E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095" y="3546922"/>
                <a:ext cx="2812597" cy="24622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833AE486-B774-9D15-BD15-248C701AF6F4}"/>
                  </a:ext>
                </a:extLst>
              </p:cNvPr>
              <p:cNvSpPr txBox="1"/>
              <p:nvPr/>
            </p:nvSpPr>
            <p:spPr>
              <a:xfrm>
                <a:off x="530477" y="3208368"/>
                <a:ext cx="176023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Truth table of </a:t>
                </a:r>
                <a14:m>
                  <m:oMath xmlns:m="http://schemas.openxmlformats.org/officeDocument/2006/math">
                    <m:r>
                      <a:rPr lang="en-US" sz="1600" b="0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endParaRPr lang="en-US" sz="16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833AE486-B774-9D15-BD15-248C701AF6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477" y="3208368"/>
                <a:ext cx="1760231" cy="338554"/>
              </a:xfrm>
              <a:prstGeom prst="rect">
                <a:avLst/>
              </a:prstGeom>
              <a:blipFill>
                <a:blip r:embed="rId8"/>
                <a:stretch>
                  <a:fillRect l="-1730" t="-5357" b="-21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F0CFD0BC-50BD-E724-183D-0586E5E460FA}"/>
                  </a:ext>
                </a:extLst>
              </p:cNvPr>
              <p:cNvSpPr txBox="1"/>
              <p:nvPr/>
            </p:nvSpPr>
            <p:spPr>
              <a:xfrm>
                <a:off x="3669046" y="4534895"/>
                <a:ext cx="1858681" cy="370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600" b="0" i="1" noProof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b="0" i="1" noProof="0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d>
                      <m:dPr>
                        <m:ctrlPr>
                          <a:rPr lang="en-US" sz="16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noProof="0" smtClean="0">
                            <a:latin typeface="Cambria Math" panose="02040503050406030204" pitchFamily="18" charset="0"/>
                          </a:rPr>
                          <m:t>𝑠</m:t>
                        </m:r>
                        <m:d>
                          <m:dPr>
                            <m:ctrlPr>
                              <a:rPr lang="en-US" sz="1600" b="0" i="1" noProof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b="0" i="1" noProof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16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 bits</a:t>
                </a: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F0CFD0BC-50BD-E724-183D-0586E5E460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9046" y="4534895"/>
                <a:ext cx="1858681" cy="370294"/>
              </a:xfrm>
              <a:prstGeom prst="rect">
                <a:avLst/>
              </a:prstGeom>
              <a:blipFill>
                <a:blip r:embed="rId9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3F395494-D4AE-2021-AB00-373B59FD1015}"/>
                  </a:ext>
                </a:extLst>
              </p:cNvPr>
              <p:cNvSpPr txBox="1"/>
              <p:nvPr/>
            </p:nvSpPr>
            <p:spPr>
              <a:xfrm>
                <a:off x="3975692" y="3670067"/>
                <a:ext cx="90354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noProof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noProof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1600" b="0" i="1" noProof="0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16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 bits</a:t>
                </a: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3F395494-D4AE-2021-AB00-373B59FD10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692" y="3670067"/>
                <a:ext cx="903547" cy="338554"/>
              </a:xfrm>
              <a:prstGeom prst="rect">
                <a:avLst/>
              </a:prstGeom>
              <a:blipFill>
                <a:blip r:embed="rId10"/>
                <a:stretch>
                  <a:fillRect t="-5357" b="-21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组合 33">
            <a:extLst>
              <a:ext uri="{FF2B5EF4-FFF2-40B4-BE49-F238E27FC236}">
                <a16:creationId xmlns:a16="http://schemas.microsoft.com/office/drawing/2014/main" id="{B051801E-2E17-E440-4DE2-EAC76ECE4BE7}"/>
              </a:ext>
            </a:extLst>
          </p:cNvPr>
          <p:cNvGrpSpPr/>
          <p:nvPr/>
        </p:nvGrpSpPr>
        <p:grpSpPr>
          <a:xfrm>
            <a:off x="9521952" y="4020532"/>
            <a:ext cx="2255196" cy="2240169"/>
            <a:chOff x="236094" y="4344958"/>
            <a:chExt cx="2255196" cy="2240169"/>
          </a:xfrm>
        </p:grpSpPr>
        <p:pic>
          <p:nvPicPr>
            <p:cNvPr id="3" name="Picture 4">
              <a:extLst>
                <a:ext uri="{FF2B5EF4-FFF2-40B4-BE49-F238E27FC236}">
                  <a16:creationId xmlns:a16="http://schemas.microsoft.com/office/drawing/2014/main" id="{80AD7F15-69FC-56DD-125F-22B1F92A3C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81570" y="4344958"/>
              <a:ext cx="1564244" cy="1870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DDD6EBF8-0C70-8297-145C-1536FC0E4312}"/>
                </a:ext>
              </a:extLst>
            </p:cNvPr>
            <p:cNvSpPr txBox="1"/>
            <p:nvPr/>
          </p:nvSpPr>
          <p:spPr>
            <a:xfrm>
              <a:off x="236094" y="6215795"/>
              <a:ext cx="22551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noProof="0" dirty="0">
                  <a:latin typeface="Arial" panose="020B0604020202020204" pitchFamily="34" charset="0"/>
                  <a:cs typeface="Arial" panose="020B0604020202020204" pitchFamily="34" charset="0"/>
                </a:rPr>
                <a:t>Complexity theorists</a:t>
              </a: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B434AE04-9C35-DB1B-461F-7D310BCC5D8D}"/>
              </a:ext>
            </a:extLst>
          </p:cNvPr>
          <p:cNvGrpSpPr/>
          <p:nvPr/>
        </p:nvGrpSpPr>
        <p:grpSpPr>
          <a:xfrm>
            <a:off x="5183571" y="3355540"/>
            <a:ext cx="4252793" cy="1501443"/>
            <a:chOff x="2670048" y="3760122"/>
            <a:chExt cx="4252793" cy="1501443"/>
          </a:xfrm>
        </p:grpSpPr>
        <p:sp>
          <p:nvSpPr>
            <p:cNvPr id="6" name="对话气泡: 圆角矩形 5">
              <a:extLst>
                <a:ext uri="{FF2B5EF4-FFF2-40B4-BE49-F238E27FC236}">
                  <a16:creationId xmlns:a16="http://schemas.microsoft.com/office/drawing/2014/main" id="{A2C0A5D5-324F-B24B-7750-306B10C9C72F}"/>
                </a:ext>
              </a:extLst>
            </p:cNvPr>
            <p:cNvSpPr/>
            <p:nvPr/>
          </p:nvSpPr>
          <p:spPr>
            <a:xfrm>
              <a:off x="2670048" y="3760122"/>
              <a:ext cx="4252793" cy="1501443"/>
            </a:xfrm>
            <a:prstGeom prst="wedgeRoundRectCallout">
              <a:avLst>
                <a:gd name="adj1" fmla="val 63568"/>
                <a:gd name="adj2" fmla="val -3692"/>
                <a:gd name="adj3" fmla="val 16667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Okay, maybe </a:t>
              </a:r>
              <a:r>
                <a:rPr lang="en-US" altLang="zh-CN" sz="20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that’s because </a:t>
              </a:r>
              <a:r>
                <a:rPr lang="en-US" sz="20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the truth table generator is a very hard proof complexity generator…   .</a:t>
              </a:r>
            </a:p>
          </p:txBody>
        </p:sp>
        <p:pic>
          <p:nvPicPr>
            <p:cNvPr id="2050" name="Picture 2" descr="emoji-timeline">
              <a:extLst>
                <a:ext uri="{FF2B5EF4-FFF2-40B4-BE49-F238E27FC236}">
                  <a16:creationId xmlns:a16="http://schemas.microsoft.com/office/drawing/2014/main" id="{F45848FA-8B9D-98E9-CD6A-0893FC30B8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7537" y="4619507"/>
              <a:ext cx="352552" cy="3525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对话气泡: 圆角矩形 9">
                <a:extLst>
                  <a:ext uri="{FF2B5EF4-FFF2-40B4-BE49-F238E27FC236}">
                    <a16:creationId xmlns:a16="http://schemas.microsoft.com/office/drawing/2014/main" id="{9EA3F7FD-F530-312F-FD25-45F49D4C2998}"/>
                  </a:ext>
                </a:extLst>
              </p:cNvPr>
              <p:cNvSpPr/>
              <p:nvPr/>
            </p:nvSpPr>
            <p:spPr>
              <a:xfrm>
                <a:off x="6385475" y="1996238"/>
                <a:ext cx="5353050" cy="1163120"/>
              </a:xfrm>
              <a:prstGeom prst="wedgeRoundRectCallout">
                <a:avLst>
                  <a:gd name="adj1" fmla="val 30246"/>
                  <a:gd name="adj2" fmla="val 111030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I find it very difficult to prove circuit lower bounds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𝑙𝑏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…</a:t>
                </a:r>
              </a:p>
              <a:p>
                <a:pPr algn="ctr"/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Even if we get to choose our </a:t>
                </a:r>
                <a:r>
                  <a:rPr lang="en-GB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favorite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(!)</a:t>
                </a:r>
              </a:p>
            </p:txBody>
          </p:sp>
        </mc:Choice>
        <mc:Fallback xmlns="">
          <p:sp>
            <p:nvSpPr>
              <p:cNvPr id="10" name="对话气泡: 圆角矩形 9">
                <a:extLst>
                  <a:ext uri="{FF2B5EF4-FFF2-40B4-BE49-F238E27FC236}">
                    <a16:creationId xmlns:a16="http://schemas.microsoft.com/office/drawing/2014/main" id="{9EA3F7FD-F530-312F-FD25-45F49D4C29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5475" y="1996238"/>
                <a:ext cx="5353050" cy="1163120"/>
              </a:xfrm>
              <a:prstGeom prst="wedgeRoundRectCallout">
                <a:avLst>
                  <a:gd name="adj1" fmla="val 30246"/>
                  <a:gd name="adj2" fmla="val 111030"/>
                  <a:gd name="adj3" fmla="val 16667"/>
                </a:avLst>
              </a:prstGeom>
              <a:blipFill>
                <a:blip r:embed="rId1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498F92D2-E812-5073-D13D-CFEF0FEC03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193216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1638348E-9378-748A-16EF-CAD3EED0B2BA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03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5" grpId="0"/>
      <p:bldP spid="16" grpId="0"/>
      <p:bldP spid="18" grpId="0" animBg="1"/>
      <p:bldP spid="22" grpId="0"/>
      <p:bldP spid="23" grpId="0"/>
      <p:bldP spid="24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8CB39-EA46-7B7E-C010-AA6B9E97C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2955D1-B541-5570-EBFB-7023D2101D58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Why are circuit lower bounds hard?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760C4AC-A566-19CD-2D8E-0323789D6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8003" y="1787357"/>
            <a:ext cx="6795994" cy="477636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2CBFFFDA-F03E-DDDF-BB31-2104274E7CB5}"/>
              </a:ext>
            </a:extLst>
          </p:cNvPr>
          <p:cNvSpPr txBox="1"/>
          <p:nvPr/>
        </p:nvSpPr>
        <p:spPr>
          <a:xfrm>
            <a:off x="0" y="6563717"/>
            <a:ext cx="5757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https://sucai.redocn.com/12780859.html</a:t>
            </a:r>
          </a:p>
        </p:txBody>
      </p:sp>
      <p:sp>
        <p:nvSpPr>
          <p:cNvPr id="17" name="对话气泡: 圆角矩形 16">
            <a:extLst>
              <a:ext uri="{FF2B5EF4-FFF2-40B4-BE49-F238E27FC236}">
                <a16:creationId xmlns:a16="http://schemas.microsoft.com/office/drawing/2014/main" id="{31F2E55C-99E8-05CE-7063-A6E4E0CE2F9A}"/>
              </a:ext>
            </a:extLst>
          </p:cNvPr>
          <p:cNvSpPr/>
          <p:nvPr/>
        </p:nvSpPr>
        <p:spPr>
          <a:xfrm>
            <a:off x="321468" y="2239337"/>
            <a:ext cx="4014788" cy="1325563"/>
          </a:xfrm>
          <a:prstGeom prst="wedgeRoundRectCallout">
            <a:avLst>
              <a:gd name="adj1" fmla="val 25676"/>
              <a:gd name="adj2" fmla="val 86751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because of the proof complexity of circuit complexity!</a:t>
            </a:r>
          </a:p>
        </p:txBody>
      </p:sp>
      <p:sp>
        <p:nvSpPr>
          <p:cNvPr id="19" name="对话气泡: 圆角矩形 18">
            <a:extLst>
              <a:ext uri="{FF2B5EF4-FFF2-40B4-BE49-F238E27FC236}">
                <a16:creationId xmlns:a16="http://schemas.microsoft.com/office/drawing/2014/main" id="{ACEB77FF-5DBC-DFCF-D52B-73A8D645F02C}"/>
              </a:ext>
            </a:extLst>
          </p:cNvPr>
          <p:cNvSpPr/>
          <p:nvPr/>
        </p:nvSpPr>
        <p:spPr>
          <a:xfrm>
            <a:off x="5014938" y="2103437"/>
            <a:ext cx="2840808" cy="1325563"/>
          </a:xfrm>
          <a:prstGeom prst="wedgeRoundRectCallout">
            <a:avLst>
              <a:gd name="adj1" fmla="val -9416"/>
              <a:gd name="adj2" fmla="val 98607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… because the </a:t>
            </a: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range avoidance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problem is hard!</a:t>
            </a:r>
          </a:p>
        </p:txBody>
      </p:sp>
      <p:sp>
        <p:nvSpPr>
          <p:cNvPr id="21" name="对话气泡: 圆角矩形 20">
            <a:extLst>
              <a:ext uri="{FF2B5EF4-FFF2-40B4-BE49-F238E27FC236}">
                <a16:creationId xmlns:a16="http://schemas.microsoft.com/office/drawing/2014/main" id="{921B207A-5D47-4A53-62A6-ACCA121D7024}"/>
              </a:ext>
            </a:extLst>
          </p:cNvPr>
          <p:cNvSpPr/>
          <p:nvPr/>
        </p:nvSpPr>
        <p:spPr>
          <a:xfrm>
            <a:off x="8513016" y="2394743"/>
            <a:ext cx="3581354" cy="1325563"/>
          </a:xfrm>
          <a:prstGeom prst="wedgeRoundRectCallout">
            <a:avLst>
              <a:gd name="adj1" fmla="val -42528"/>
              <a:gd name="adj2" fmla="val 78128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because of the “natural proofs” barrier!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A35E0990-4720-B542-31C6-44B8F7EC54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142572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98864CC8-DA5A-DA79-3BA5-61786D814A57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7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8B35B7-ABCB-4F32-A39B-836B64E88525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Range Avoidance Problem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7E486A7-0128-480E-AA1A-E58223EFB9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784725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Input: a (multi-output) circuit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ℓ</m:t>
                        </m:r>
                      </m:sup>
                    </m:sSup>
                  </m:oMath>
                </a14:m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ℓ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Output: any string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∉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Range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d>
                  </m:oMath>
                </a14:m>
                <a:endParaRPr lang="en-US" altLang="zh-C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I.e. for every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endParaRPr lang="en-US" altLang="zh-C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endParaRPr lang="en-US" altLang="zh-C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endParaRPr lang="en-US" altLang="zh-C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endParaRPr lang="en-US" altLang="zh-C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endParaRPr lang="en-US" altLang="zh-C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endParaRPr lang="en-US" altLang="zh-C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endParaRPr lang="en-US" altLang="zh-C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Trivial randomized algorithm: Output a random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←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ℓ</m:t>
                        </m:r>
                      </m:sup>
                    </m:sSup>
                  </m:oMath>
                </a14:m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lvl="1"/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Question: deterministic algorithms?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7E486A7-0128-480E-AA1A-E58223EFB9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784725"/>
              </a:xfrm>
              <a:blipFill>
                <a:blip r:embed="rId3"/>
                <a:stretch>
                  <a:fillRect l="-1043" t="-1911" b="-5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E92DEDC5-AA31-DFF7-B306-069348686A91}"/>
                  </a:ext>
                </a:extLst>
              </p:cNvPr>
              <p:cNvSpPr txBox="1"/>
              <p:nvPr/>
            </p:nvSpPr>
            <p:spPr>
              <a:xfrm>
                <a:off x="6894143" y="2611069"/>
                <a:ext cx="2190223" cy="36933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altLang="zh-CN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“non-output” </a:t>
                </a:r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zh-CN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E92DEDC5-AA31-DFF7-B306-069348686A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4143" y="2611069"/>
                <a:ext cx="219022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组合 18">
            <a:extLst>
              <a:ext uri="{FF2B5EF4-FFF2-40B4-BE49-F238E27FC236}">
                <a16:creationId xmlns:a16="http://schemas.microsoft.com/office/drawing/2014/main" id="{25012AA6-8E08-A88D-5261-DD562431F4AD}"/>
              </a:ext>
            </a:extLst>
          </p:cNvPr>
          <p:cNvGrpSpPr/>
          <p:nvPr/>
        </p:nvGrpSpPr>
        <p:grpSpPr>
          <a:xfrm>
            <a:off x="4252290" y="3367459"/>
            <a:ext cx="3687419" cy="2109353"/>
            <a:chOff x="1007163" y="4407886"/>
            <a:chExt cx="3687419" cy="21093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D4BF5AAA-8AF5-D76D-CD07-BB985509A32C}"/>
                    </a:ext>
                  </a:extLst>
                </p:cNvPr>
                <p:cNvSpPr/>
                <p:nvPr/>
              </p:nvSpPr>
              <p:spPr>
                <a:xfrm>
                  <a:off x="1514058" y="6237962"/>
                  <a:ext cx="2673627" cy="279277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oMath>
                    </m:oMathPara>
                  </a14:m>
                  <a:endParaRPr lang="zh-CN" altLang="en-US" sz="2000" dirty="0"/>
                </a:p>
              </p:txBody>
            </p:sp>
          </mc:Choice>
          <mc:Fallback xmlns=""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D4BF5AAA-8AF5-D76D-CD07-BB985509A32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4058" y="6237962"/>
                  <a:ext cx="2673627" cy="2792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梯形 15">
              <a:extLst>
                <a:ext uri="{FF2B5EF4-FFF2-40B4-BE49-F238E27FC236}">
                  <a16:creationId xmlns:a16="http://schemas.microsoft.com/office/drawing/2014/main" id="{B4B307C8-AE73-FF85-6ED7-DD9D5557D0ED}"/>
                </a:ext>
              </a:extLst>
            </p:cNvPr>
            <p:cNvSpPr/>
            <p:nvPr/>
          </p:nvSpPr>
          <p:spPr>
            <a:xfrm rot="10800000">
              <a:off x="1007164" y="4812598"/>
              <a:ext cx="3687418" cy="1292914"/>
            </a:xfrm>
            <a:prstGeom prst="trapezoid">
              <a:avLst>
                <a:gd name="adj" fmla="val 38837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2B731F1C-EE23-87B8-17BA-EA6E4EB5B751}"/>
                    </a:ext>
                  </a:extLst>
                </p:cNvPr>
                <p:cNvSpPr/>
                <p:nvPr/>
              </p:nvSpPr>
              <p:spPr>
                <a:xfrm>
                  <a:off x="1007163" y="4407886"/>
                  <a:ext cx="3687419" cy="27226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CN" sz="20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0" i="1" dirty="0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  <m:t>ℓ</m:t>
                            </m:r>
                          </m:sup>
                        </m:sSup>
                      </m:oMath>
                    </m:oMathPara>
                  </a14:m>
                  <a:endParaRPr lang="zh-CN" altLang="en-US" sz="2000" dirty="0"/>
                </a:p>
              </p:txBody>
            </p:sp>
          </mc:Choice>
          <mc:Fallback xmlns=""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2B731F1C-EE23-87B8-17BA-EA6E4EB5B75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7163" y="4407886"/>
                  <a:ext cx="3687419" cy="27226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D246A3A6-AFA7-C6E3-F521-35AFACD97020}"/>
                    </a:ext>
                  </a:extLst>
                </p:cNvPr>
                <p:cNvSpPr txBox="1"/>
                <p:nvPr/>
              </p:nvSpPr>
              <p:spPr>
                <a:xfrm>
                  <a:off x="2398866" y="5074334"/>
                  <a:ext cx="904009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4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zh-CN" altLang="en-US" sz="4400" dirty="0"/>
                </a:p>
              </p:txBody>
            </p:sp>
          </mc:Choice>
          <mc:Fallback xmlns=""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D246A3A6-AFA7-C6E3-F521-35AFACD970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8866" y="5074334"/>
                  <a:ext cx="904009" cy="76944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10BF5C4-AF20-E381-3F6E-5B3554B47C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442100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38C186C6-A80F-FF65-DEB8-E3B1A231E9C8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95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07F18-212B-A2F8-3F17-2395460E2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19BA27F-F335-C5FA-7D47-F9684840146B}"/>
                  </a:ext>
                </a:extLst>
              </p:cNvPr>
              <p:cNvSpPr txBox="1"/>
              <p:nvPr/>
            </p:nvSpPr>
            <p:spPr>
              <a:xfrm>
                <a:off x="409934" y="4765019"/>
                <a:ext cx="5247916" cy="156966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Recently, there are many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near-maximum circuit lower bounds 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[CH</a:t>
                </a:r>
                <a:r>
                  <a:rPr lang="en-GB" sz="2000" dirty="0">
                    <a:solidFill>
                      <a:srgbClr val="F359D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’24, Li’24, CLL’25, </a:t>
                </a:r>
                <a:r>
                  <a:rPr lang="en-GB" sz="2000" dirty="0">
                    <a:solidFill>
                      <a:srgbClr val="F359D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W’26]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proven by designing </a:t>
                </a:r>
                <a:r>
                  <a:rPr lang="en-GB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new algorithms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19BA27F-F335-C5FA-7D47-F96848401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934" y="4765019"/>
                <a:ext cx="5247916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17040064-58EB-D06C-0C34-D16523BBEE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algn="ctr"/>
                <a:r>
                  <a:rPr lang="en-US" altLang="zh-CN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Circuit Lower Bounds</a:t>
                </a:r>
                <a:br>
                  <a:rPr lang="en-US" altLang="zh-CN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altLang="zh-CN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via Solving </a:t>
                </a:r>
                <a14:m>
                  <m:oMath xmlns:m="http://schemas.openxmlformats.org/officeDocument/2006/math">
                    <m:r>
                      <a:rPr lang="en-GB" altLang="zh-CN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𝐀𝐯𝐨𝐢𝐝</m:t>
                    </m:r>
                  </m:oMath>
                </a14:m>
                <a:endParaRPr lang="zh-CN" alt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17040064-58EB-D06C-0C34-D16523BBEE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组合 5">
            <a:extLst>
              <a:ext uri="{FF2B5EF4-FFF2-40B4-BE49-F238E27FC236}">
                <a16:creationId xmlns:a16="http://schemas.microsoft.com/office/drawing/2014/main" id="{FB1E6280-FF37-8390-9A49-20BACC99F027}"/>
              </a:ext>
            </a:extLst>
          </p:cNvPr>
          <p:cNvGrpSpPr/>
          <p:nvPr/>
        </p:nvGrpSpPr>
        <p:grpSpPr>
          <a:xfrm>
            <a:off x="7117748" y="2049534"/>
            <a:ext cx="5074252" cy="2807413"/>
            <a:chOff x="486159" y="2025293"/>
            <a:chExt cx="5074252" cy="280741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矩形 6">
                  <a:extLst>
                    <a:ext uri="{FF2B5EF4-FFF2-40B4-BE49-F238E27FC236}">
                      <a16:creationId xmlns:a16="http://schemas.microsoft.com/office/drawing/2014/main" id="{95DF5721-01F4-B856-2C42-F5190C59A94D}"/>
                    </a:ext>
                  </a:extLst>
                </p:cNvPr>
                <p:cNvSpPr/>
                <p:nvPr/>
              </p:nvSpPr>
              <p:spPr>
                <a:xfrm>
                  <a:off x="486159" y="2025293"/>
                  <a:ext cx="4510508" cy="2807413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t" anchorCtr="0"/>
                <a:lstStyle/>
                <a:p>
                  <a:pPr algn="ctr"/>
                  <a:r>
                    <a:rPr lang="en-US" sz="2400" b="1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Truth Table Generator</a:t>
                  </a:r>
                  <a:r>
                    <a:rPr lang="en-US" sz="2400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(</a:t>
                  </a:r>
                  <a14:m>
                    <m:oMath xmlns:m="http://schemas.openxmlformats.org/officeDocument/2006/math">
                      <m:r>
                        <a:rPr lang="en-US" sz="2400" b="0" i="1" noProof="0" smtClean="0">
                          <a:latin typeface="Cambria Math" panose="02040503050406030204" pitchFamily="18" charset="0"/>
                        </a:rPr>
                        <m:t>𝑇𝑇</m:t>
                      </m:r>
                    </m:oMath>
                  </a14:m>
                  <a:r>
                    <a:rPr lang="en-US" sz="2400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3" name="矩形 2">
                  <a:extLst>
                    <a:ext uri="{FF2B5EF4-FFF2-40B4-BE49-F238E27FC236}">
                      <a16:creationId xmlns:a16="http://schemas.microsoft.com/office/drawing/2014/main" id="{487E1294-00E7-02F8-D4D7-B2269C745BB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159" y="2025293"/>
                  <a:ext cx="4510508" cy="280741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9F2C0A65-EBE3-7B55-37E1-FA1DDC527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78649" y="4199158"/>
              <a:ext cx="513114" cy="5416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梯形 8">
              <a:extLst>
                <a:ext uri="{FF2B5EF4-FFF2-40B4-BE49-F238E27FC236}">
                  <a16:creationId xmlns:a16="http://schemas.microsoft.com/office/drawing/2014/main" id="{1AAAC57A-3E2F-90BE-715E-558D845F7478}"/>
                </a:ext>
              </a:extLst>
            </p:cNvPr>
            <p:cNvSpPr/>
            <p:nvPr/>
          </p:nvSpPr>
          <p:spPr>
            <a:xfrm rot="10800000">
              <a:off x="1195782" y="3127745"/>
              <a:ext cx="2812596" cy="986176"/>
            </a:xfrm>
            <a:prstGeom prst="trapezoid">
              <a:avLst>
                <a:gd name="adj" fmla="val 38837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noProof="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D3CA18BB-FF3B-6E82-6373-2F49AE453E24}"/>
                    </a:ext>
                  </a:extLst>
                </p:cNvPr>
                <p:cNvSpPr txBox="1"/>
                <p:nvPr/>
              </p:nvSpPr>
              <p:spPr>
                <a:xfrm>
                  <a:off x="2080916" y="3390000"/>
                  <a:ext cx="106348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400" b="0" i="1" noProof="0" smtClean="0">
                            <a:latin typeface="Cambria Math" panose="02040503050406030204" pitchFamily="18" charset="0"/>
                          </a:rPr>
                          <m:t>𝑇𝑇</m:t>
                        </m:r>
                      </m:oMath>
                    </m:oMathPara>
                  </a14:m>
                  <a:endParaRPr lang="en-US" sz="2800" noProof="0" dirty="0"/>
                </a:p>
              </p:txBody>
            </p:sp>
          </mc:Choice>
          <mc:Fallback xmlns="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A00656B5-9D5F-FB20-2B09-C169D8E25D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0916" y="3390000"/>
                  <a:ext cx="1063487" cy="46166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31F26DEB-7885-58D7-14E5-CA2238B5E958}"/>
                    </a:ext>
                  </a:extLst>
                </p:cNvPr>
                <p:cNvSpPr txBox="1"/>
                <p:nvPr/>
              </p:nvSpPr>
              <p:spPr>
                <a:xfrm>
                  <a:off x="731102" y="4169516"/>
                  <a:ext cx="2021587" cy="5940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Description of a size-</a:t>
                  </a:r>
                  <a14:m>
                    <m:oMath xmlns:m="http://schemas.openxmlformats.org/officeDocument/2006/math">
                      <m:r>
                        <a:rPr lang="en-US" sz="1600" b="0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  <m:d>
                        <m:dPr>
                          <m:ctrlPr>
                            <a:rPr lang="en-US" sz="1600" b="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600" b="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</m:d>
                    </m:oMath>
                  </a14:m>
                  <a:r>
                    <a:rPr lang="en-US" sz="1600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circuit </a:t>
                  </a:r>
                  <a14:m>
                    <m:oMath xmlns:m="http://schemas.openxmlformats.org/officeDocument/2006/math">
                      <m:r>
                        <a:rPr lang="en-US" sz="1600" b="0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</m:oMath>
                  </a14:m>
                  <a:endParaRPr lang="en-US" sz="1600" noProof="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7C86603D-C408-14C0-9F01-D2C0E83488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1102" y="4169516"/>
                  <a:ext cx="2021587" cy="594009"/>
                </a:xfrm>
                <a:prstGeom prst="rect">
                  <a:avLst/>
                </a:prstGeom>
                <a:blipFill>
                  <a:blip r:embed="rId8"/>
                  <a:stretch>
                    <a:fillRect l="-1813" t="-3093" b="-1134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C34DB950-4BAB-0AE4-8953-5DED4DFF3556}"/>
                    </a:ext>
                  </a:extLst>
                </p:cNvPr>
                <p:cNvSpPr txBox="1"/>
                <p:nvPr/>
              </p:nvSpPr>
              <p:spPr>
                <a:xfrm>
                  <a:off x="1195779" y="2803860"/>
                  <a:ext cx="2812597" cy="246221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1600" b="0" i="1" noProof="0" smtClean="0">
                            <a:latin typeface="Cambria Math" panose="02040503050406030204" pitchFamily="18" charset="0"/>
                          </a:rPr>
                          <m:t>0110010011…………001010</m:t>
                        </m:r>
                      </m:oMath>
                    </m:oMathPara>
                  </a14:m>
                  <a:endParaRPr lang="en-US" sz="1600" noProof="0" dirty="0"/>
                </a:p>
              </p:txBody>
            </p:sp>
          </mc:Choice>
          <mc:Fallback xmlns=""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11A66B2D-4A4D-66A4-7947-E0F5E6DF3D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5779" y="2803860"/>
                  <a:ext cx="2812597" cy="246221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789F555A-514E-3698-8B9C-47A9D737650B}"/>
                    </a:ext>
                  </a:extLst>
                </p:cNvPr>
                <p:cNvSpPr txBox="1"/>
                <p:nvPr/>
              </p:nvSpPr>
              <p:spPr>
                <a:xfrm>
                  <a:off x="563161" y="2465306"/>
                  <a:ext cx="1760231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b="0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Truth table of </a:t>
                  </a:r>
                  <a14:m>
                    <m:oMath xmlns:m="http://schemas.openxmlformats.org/officeDocument/2006/math">
                      <m:r>
                        <a:rPr lang="en-US" sz="1600" b="0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</m:oMath>
                  </a14:m>
                  <a:endParaRPr lang="en-US" sz="1600" noProof="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92B12391-0FFA-32D5-3366-CEEA9BB1F0F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3161" y="2465306"/>
                  <a:ext cx="1760231" cy="338554"/>
                </a:xfrm>
                <a:prstGeom prst="rect">
                  <a:avLst/>
                </a:prstGeom>
                <a:blipFill>
                  <a:blip r:embed="rId10"/>
                  <a:stretch>
                    <a:fillRect l="-1730" t="-5357" b="-2142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973082DB-4A6B-F069-93AB-C5C84044AFE4}"/>
                    </a:ext>
                  </a:extLst>
                </p:cNvPr>
                <p:cNvSpPr txBox="1"/>
                <p:nvPr/>
              </p:nvSpPr>
              <p:spPr>
                <a:xfrm>
                  <a:off x="3701730" y="3791833"/>
                  <a:ext cx="1858681" cy="3702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1600" b="0" i="1" noProof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noProof="0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</m:acc>
                      <m:d>
                        <m:dPr>
                          <m:ctrlPr>
                            <a:rPr lang="en-US" sz="1600" b="0" i="1" noProof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noProof="0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d>
                            <m:dPr>
                              <m:ctrlPr>
                                <a:rPr lang="en-US" sz="1600" b="0" i="1" noProof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noProof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e>
                      </m:d>
                    </m:oMath>
                  </a14:m>
                  <a:r>
                    <a:rPr lang="en-US" sz="1600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bits</a:t>
                  </a:r>
                </a:p>
              </p:txBody>
            </p:sp>
          </mc:Choice>
          <mc:Fallback xmlns=""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533D54FD-838C-6182-1DF4-6FE383CE1D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1730" y="3791833"/>
                  <a:ext cx="1858681" cy="370294"/>
                </a:xfrm>
                <a:prstGeom prst="rect">
                  <a:avLst/>
                </a:prstGeom>
                <a:blipFill>
                  <a:blip r:embed="rId11"/>
                  <a:stretch>
                    <a:fillRect b="-1639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387B3E9A-EDA0-299D-7CA9-436310AB8CA6}"/>
                    </a:ext>
                  </a:extLst>
                </p:cNvPr>
                <p:cNvSpPr txBox="1"/>
                <p:nvPr/>
              </p:nvSpPr>
              <p:spPr>
                <a:xfrm>
                  <a:off x="4008376" y="2927005"/>
                  <a:ext cx="90354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600" b="0" i="1" noProof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noProof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1600" b="0" i="1" noProof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a14:m>
                  <a:r>
                    <a:rPr lang="en-US" sz="1600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bits</a:t>
                  </a:r>
                </a:p>
              </p:txBody>
            </p:sp>
          </mc:Choice>
          <mc:Fallback xmlns=""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57468AF8-4953-3A36-1BD2-22710C01E01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08376" y="2927005"/>
                  <a:ext cx="903547" cy="338554"/>
                </a:xfrm>
                <a:prstGeom prst="rect">
                  <a:avLst/>
                </a:prstGeom>
                <a:blipFill>
                  <a:blip r:embed="rId12"/>
                  <a:stretch>
                    <a:fillRect t="-5357" b="-2142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C7AAF2A1-DDC7-7D9A-298F-CA53AFB5D133}"/>
                  </a:ext>
                </a:extLst>
              </p:cNvPr>
              <p:cNvSpPr txBox="1"/>
              <p:nvPr/>
            </p:nvSpPr>
            <p:spPr>
              <a:xfrm>
                <a:off x="766762" y="1827827"/>
                <a:ext cx="489108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Deterministic algorithms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implies circuit lower bounds.</a:t>
                </a: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C7AAF2A1-DDC7-7D9A-298F-CA53AFB5D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762" y="1827827"/>
                <a:ext cx="4891088" cy="830997"/>
              </a:xfrm>
              <a:prstGeom prst="rect">
                <a:avLst/>
              </a:prstGeom>
              <a:blipFill>
                <a:blip r:embed="rId13"/>
                <a:stretch>
                  <a:fillRect l="-1995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1D4EE196-87A5-87E3-342B-182D5B853F97}"/>
                  </a:ext>
                </a:extLst>
              </p:cNvPr>
              <p:cNvSpPr txBox="1"/>
              <p:nvPr/>
            </p:nvSpPr>
            <p:spPr>
              <a:xfrm>
                <a:off x="468219" y="2675667"/>
                <a:ext cx="6097699" cy="178382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Fact</a:t>
                </a:r>
                <a:endParaRPr lang="en-GB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If there is a deterministic poly-time algorithm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𝐄</m:t>
                    </m:r>
                    <m:r>
                      <a:rPr lang="en-GB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⊈</m:t>
                    </m:r>
                    <m:r>
                      <a:rPr lang="en-GB" sz="2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𝐒𝐈𝐙𝐄</m:t>
                    </m:r>
                    <m:d>
                      <m:dPr>
                        <m:begChr m:val="["/>
                        <m:endChr m:val="]"/>
                        <m:ctrlP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</m:t>
                            </m:r>
                            <m:d>
                              <m:dPr>
                                <m:ctrlPr>
                                  <a:rPr lang="en-GB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d>
                          </m:sup>
                        </m:sSup>
                      </m:e>
                    </m:d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If there is a deterministic poly-time algorithm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with an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𝐍𝐏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oracle,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b="1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𝐄</m:t>
                        </m:r>
                      </m:e>
                      <m:sup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𝐍𝐏</m:t>
                        </m:r>
                      </m:sup>
                    </m:sSup>
                    <m:r>
                      <a:rPr lang="en-GB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⊈</m:t>
                    </m:r>
                    <m:r>
                      <a:rPr lang="en-GB" sz="2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𝐒𝐈𝐙𝐄</m:t>
                    </m:r>
                    <m:d>
                      <m:dPr>
                        <m:begChr m:val="["/>
                        <m:endChr m:val="]"/>
                        <m:ctrlP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</m:t>
                            </m:r>
                            <m:d>
                              <m:dPr>
                                <m:ctrlPr>
                                  <a:rPr lang="en-GB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d>
                          </m:sup>
                        </m:sSup>
                      </m:e>
                    </m:d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1D4EE196-87A5-87E3-342B-182D5B853F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219" y="2675667"/>
                <a:ext cx="6097699" cy="178382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组合 11">
            <a:extLst>
              <a:ext uri="{FF2B5EF4-FFF2-40B4-BE49-F238E27FC236}">
                <a16:creationId xmlns:a16="http://schemas.microsoft.com/office/drawing/2014/main" id="{40602EB0-B9FF-8B8A-6B3F-F68066F2039B}"/>
              </a:ext>
            </a:extLst>
          </p:cNvPr>
          <p:cNvGrpSpPr/>
          <p:nvPr/>
        </p:nvGrpSpPr>
        <p:grpSpPr>
          <a:xfrm>
            <a:off x="5794296" y="4912541"/>
            <a:ext cx="6158801" cy="1710946"/>
            <a:chOff x="5794296" y="4912541"/>
            <a:chExt cx="6158801" cy="1710946"/>
          </a:xfrm>
        </p:grpSpPr>
        <p:sp>
          <p:nvSpPr>
            <p:cNvPr id="5" name="思想气泡: 云 4">
              <a:extLst>
                <a:ext uri="{FF2B5EF4-FFF2-40B4-BE49-F238E27FC236}">
                  <a16:creationId xmlns:a16="http://schemas.microsoft.com/office/drawing/2014/main" id="{2652C984-E2C5-0C86-98DC-A46329EFD110}"/>
                </a:ext>
              </a:extLst>
            </p:cNvPr>
            <p:cNvSpPr/>
            <p:nvPr/>
          </p:nvSpPr>
          <p:spPr>
            <a:xfrm>
              <a:off x="5794296" y="4912541"/>
              <a:ext cx="6158801" cy="1710946"/>
            </a:xfrm>
            <a:prstGeom prst="cloudCallout">
              <a:avLst>
                <a:gd name="adj1" fmla="val -58501"/>
                <a:gd name="adj2" fmla="val -37460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文本框 3">
                  <a:extLst>
                    <a:ext uri="{FF2B5EF4-FFF2-40B4-BE49-F238E27FC236}">
                      <a16:creationId xmlns:a16="http://schemas.microsoft.com/office/drawing/2014/main" id="{670996DA-44B1-48B5-E510-EC637AABB6FE}"/>
                    </a:ext>
                  </a:extLst>
                </p:cNvPr>
                <p:cNvSpPr txBox="1"/>
                <p:nvPr/>
              </p:nvSpPr>
              <p:spPr>
                <a:xfrm>
                  <a:off x="6290811" y="5096939"/>
                  <a:ext cx="5337445" cy="13234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However, to prove circuit lower bounds, we only need to solve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000" b="0" i="0" smtClean="0">
                          <a:latin typeface="Cambria Math" panose="02040503050406030204" pitchFamily="18" charset="0"/>
                        </a:rPr>
                        <m:t>Avoid</m:t>
                      </m:r>
                    </m:oMath>
                  </a14:m>
                  <a:r>
                    <a:rPr lang="en-GB" sz="2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GB" sz="2000" dirty="0">
                      <a:solidFill>
                        <a:srgbClr val="0070C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on the particular input </a:t>
                  </a:r>
                  <a14:m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𝑇𝑇</m:t>
                      </m:r>
                    </m:oMath>
                  </a14:m>
                  <a:r>
                    <a:rPr lang="en-GB" sz="2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. There’s no need to design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000" b="0" i="0" smtClean="0">
                          <a:latin typeface="Cambria Math" panose="02040503050406030204" pitchFamily="18" charset="0"/>
                        </a:rPr>
                        <m:t>Avoid</m:t>
                      </m:r>
                    </m:oMath>
                  </a14:m>
                  <a:r>
                    <a:rPr lang="en-GB" sz="2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algorithms that succeed </a:t>
                  </a:r>
                  <a:r>
                    <a:rPr lang="en-GB" sz="2000" dirty="0">
                      <a:solidFill>
                        <a:srgbClr val="0070C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on every input</a:t>
                  </a:r>
                  <a:r>
                    <a:rPr lang="en-GB" sz="2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!</a:t>
                  </a:r>
                </a:p>
              </p:txBody>
            </p:sp>
          </mc:Choice>
          <mc:Fallback xmlns="">
            <p:sp>
              <p:nvSpPr>
                <p:cNvPr id="4" name="文本框 3">
                  <a:extLst>
                    <a:ext uri="{FF2B5EF4-FFF2-40B4-BE49-F238E27FC236}">
                      <a16:creationId xmlns:a16="http://schemas.microsoft.com/office/drawing/2014/main" id="{670996DA-44B1-48B5-E510-EC637AABB6F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90811" y="5096939"/>
                  <a:ext cx="5337445" cy="1323439"/>
                </a:xfrm>
                <a:prstGeom prst="rect">
                  <a:avLst/>
                </a:prstGeom>
                <a:blipFill>
                  <a:blip r:embed="rId15"/>
                  <a:stretch>
                    <a:fillRect l="-1256" t="-1843" b="-783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16" name="表格 15">
            <a:extLst>
              <a:ext uri="{FF2B5EF4-FFF2-40B4-BE49-F238E27FC236}">
                <a16:creationId xmlns:a16="http://schemas.microsoft.com/office/drawing/2014/main" id="{8EA36E09-7FE2-57AC-3D85-A41D17D212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579814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18" name="文本框 17">
            <a:extLst>
              <a:ext uri="{FF2B5EF4-FFF2-40B4-BE49-F238E27FC236}">
                <a16:creationId xmlns:a16="http://schemas.microsoft.com/office/drawing/2014/main" id="{EDDB7200-5AE6-EC55-F2CC-573A74F78E10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923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3" grpId="0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5D4A1-D4A9-BCB4-1691-49330CD24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359CEE-87B8-4D3E-D870-0E53A0CEEEC9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Are we losing a lot?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1A6B55C2-82F5-865C-ADA6-9DCE228FE74A}"/>
              </a:ext>
            </a:extLst>
          </p:cNvPr>
          <p:cNvGrpSpPr/>
          <p:nvPr/>
        </p:nvGrpSpPr>
        <p:grpSpPr>
          <a:xfrm>
            <a:off x="163649" y="3207885"/>
            <a:ext cx="2389081" cy="2119304"/>
            <a:chOff x="10071893" y="4121931"/>
            <a:chExt cx="2389081" cy="2119304"/>
          </a:xfrm>
        </p:grpSpPr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E976B0C5-5F3C-5DC8-8DF0-B25B19B1E5C7}"/>
                </a:ext>
              </a:extLst>
            </p:cNvPr>
            <p:cNvSpPr txBox="1"/>
            <p:nvPr/>
          </p:nvSpPr>
          <p:spPr>
            <a:xfrm>
              <a:off x="10071893" y="5871903"/>
              <a:ext cx="23890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Oliver Korten</a:t>
              </a:r>
            </a:p>
          </p:txBody>
        </p:sp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130A64F-A8C2-96C8-EB50-33CD21FD4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30071" y="4121931"/>
              <a:ext cx="1472726" cy="17452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8" name="矩形 17">
            <a:extLst>
              <a:ext uri="{FF2B5EF4-FFF2-40B4-BE49-F238E27FC236}">
                <a16:creationId xmlns:a16="http://schemas.microsoft.com/office/drawing/2014/main" id="{5E02241C-816C-32C0-8033-F375656D0295}"/>
              </a:ext>
            </a:extLst>
          </p:cNvPr>
          <p:cNvSpPr/>
          <p:nvPr/>
        </p:nvSpPr>
        <p:spPr>
          <a:xfrm>
            <a:off x="473686" y="1826761"/>
            <a:ext cx="16289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zh-C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No...</a:t>
            </a:r>
            <a:endParaRPr lang="zh-CN" alt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DA1E039C-479A-8B53-6C68-B8166C466E33}"/>
                  </a:ext>
                </a:extLst>
              </p:cNvPr>
              <p:cNvSpPr txBox="1"/>
              <p:nvPr/>
            </p:nvSpPr>
            <p:spPr>
              <a:xfrm>
                <a:off x="4736307" y="1319196"/>
                <a:ext cx="66174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…by focusing 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instead of circuit lower bounds</a:t>
                </a: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DA1E039C-479A-8B53-6C68-B8166C466E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6307" y="1319196"/>
                <a:ext cx="6617494" cy="369332"/>
              </a:xfrm>
              <a:prstGeom prst="rect">
                <a:avLst/>
              </a:prstGeom>
              <a:blipFill>
                <a:blip r:embed="rId6"/>
                <a:stretch>
                  <a:fillRect t="-8197" r="-645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对话气泡: 圆角矩形 28">
                <a:extLst>
                  <a:ext uri="{FF2B5EF4-FFF2-40B4-BE49-F238E27FC236}">
                    <a16:creationId xmlns:a16="http://schemas.microsoft.com/office/drawing/2014/main" id="{46CD68B4-4CD0-E7CC-B9AF-5E2283DDDEB8}"/>
                  </a:ext>
                </a:extLst>
              </p:cNvPr>
              <p:cNvSpPr/>
              <p:nvPr/>
            </p:nvSpPr>
            <p:spPr>
              <a:xfrm>
                <a:off x="3516039" y="2243129"/>
                <a:ext cx="8386151" cy="1745213"/>
              </a:xfrm>
              <a:prstGeom prst="wedgeRoundRectCallout">
                <a:avLst>
                  <a:gd name="adj1" fmla="val -62414"/>
                  <a:gd name="adj2" fmla="val 38745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Informal Theorem</a:t>
                </a:r>
              </a:p>
              <a:p>
                <a:pPr algn="ctr"/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(Korten’21, Theorem 7)</a:t>
                </a:r>
              </a:p>
              <a:p>
                <a:pPr algn="ctr"/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Under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4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𝐅</m:t>
                        </m:r>
                        <m:r>
                          <a:rPr lang="en-GB" sz="2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𝐏</m:t>
                        </m:r>
                      </m:e>
                      <m:sup>
                        <m:r>
                          <a:rPr lang="en-GB" sz="2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𝐍𝐏</m:t>
                        </m:r>
                      </m:sup>
                    </m:sSup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reductions, proving circuit lower bounds (“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𝐄</m:t>
                        </m:r>
                      </m:e>
                      <m:sup>
                        <m:r>
                          <a:rPr lang="en-GB" sz="2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𝐍𝐏</m:t>
                        </m:r>
                      </m:sup>
                    </m:sSup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⊈</m:t>
                    </m:r>
                    <m:r>
                      <a:rPr lang="en-GB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𝐒𝐈𝐙𝐄</m:t>
                    </m:r>
                    <m:d>
                      <m:dPr>
                        <m:begChr m:val="["/>
                        <m:endChr m:val="]"/>
                        <m:ctrlPr>
                          <a:rPr lang="en-GB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GB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𝑜</m:t>
                            </m:r>
                            <m:d>
                              <m:dPr>
                                <m:ctrlPr>
                                  <a:rPr lang="en-GB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</m:e>
                            </m:d>
                          </m:sup>
                        </m:sSup>
                      </m:e>
                    </m:d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”) is as hard as solving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in general!</a:t>
                </a:r>
              </a:p>
            </p:txBody>
          </p:sp>
        </mc:Choice>
        <mc:Fallback xmlns="">
          <p:sp>
            <p:nvSpPr>
              <p:cNvPr id="29" name="对话气泡: 圆角矩形 28">
                <a:extLst>
                  <a:ext uri="{FF2B5EF4-FFF2-40B4-BE49-F238E27FC236}">
                    <a16:creationId xmlns:a16="http://schemas.microsoft.com/office/drawing/2014/main" id="{46CD68B4-4CD0-E7CC-B9AF-5E2283DDDE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039" y="2243129"/>
                <a:ext cx="8386151" cy="1745213"/>
              </a:xfrm>
              <a:prstGeom prst="wedgeRoundRectCallout">
                <a:avLst>
                  <a:gd name="adj1" fmla="val -62414"/>
                  <a:gd name="adj2" fmla="val 38745"/>
                  <a:gd name="adj3" fmla="val 16667"/>
                </a:avLst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77420DC8-333D-4190-06F4-F5824A1A7F80}"/>
                  </a:ext>
                </a:extLst>
              </p:cNvPr>
              <p:cNvSpPr txBox="1"/>
              <p:nvPr/>
            </p:nvSpPr>
            <p:spPr>
              <a:xfrm>
                <a:off x="838200" y="2616888"/>
                <a:ext cx="28968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 we have an </a:t>
                </a:r>
                <a14:m>
                  <m:oMath xmlns:m="http://schemas.openxmlformats.org/officeDocument/2006/math">
                    <m:r>
                      <a:rPr lang="en-GB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𝐍𝐏</m:t>
                    </m:r>
                  </m:oMath>
                </a14:m>
                <a:r>
                  <a:rPr lang="en-GB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oracle</a:t>
                </a:r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77420DC8-333D-4190-06F4-F5824A1A7F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616888"/>
                <a:ext cx="2896820" cy="369332"/>
              </a:xfrm>
              <a:prstGeom prst="rect">
                <a:avLst/>
              </a:prstGeom>
              <a:blipFill>
                <a:blip r:embed="rId8"/>
                <a:stretch>
                  <a:fillRect l="-1895" t="-8197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文本框 30">
            <a:extLst>
              <a:ext uri="{FF2B5EF4-FFF2-40B4-BE49-F238E27FC236}">
                <a16:creationId xmlns:a16="http://schemas.microsoft.com/office/drawing/2014/main" id="{E78C4898-D56C-399E-0E4D-B1EE88E2E260}"/>
              </a:ext>
            </a:extLst>
          </p:cNvPr>
          <p:cNvSpPr txBox="1"/>
          <p:nvPr/>
        </p:nvSpPr>
        <p:spPr>
          <a:xfrm>
            <a:off x="183066" y="5498314"/>
            <a:ext cx="4220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... and Yes?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对话气泡: 圆角矩形 16">
                <a:extLst>
                  <a:ext uri="{FF2B5EF4-FFF2-40B4-BE49-F238E27FC236}">
                    <a16:creationId xmlns:a16="http://schemas.microsoft.com/office/drawing/2014/main" id="{54524B7D-2DEC-1963-F729-7A84D9C5CC3B}"/>
                  </a:ext>
                </a:extLst>
              </p:cNvPr>
              <p:cNvSpPr/>
              <p:nvPr/>
            </p:nvSpPr>
            <p:spPr>
              <a:xfrm>
                <a:off x="3668916" y="4264358"/>
                <a:ext cx="7936990" cy="1528853"/>
              </a:xfrm>
              <a:prstGeom prst="wedgeRoundRectCallout">
                <a:avLst>
                  <a:gd name="adj1" fmla="val -61889"/>
                  <a:gd name="adj2" fmla="val -42421"/>
                  <a:gd name="adj3" fmla="val 16667"/>
                </a:avLst>
              </a:prstGeom>
              <a:ln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doesn’t have deterministic poly-time algorithms, then we have to use </a:t>
                </a:r>
                <a:r>
                  <a:rPr lang="en-GB" sz="24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specific properties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𝑇𝑇</m:t>
                    </m:r>
                  </m:oMath>
                </a14:m>
                <a:r>
                  <a:rPr lang="en-GB" sz="24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to prove stronger lower bounds like “</a:t>
                </a:r>
                <a14:m>
                  <m:oMath xmlns:m="http://schemas.openxmlformats.org/officeDocument/2006/math">
                    <m:r>
                      <a:rPr lang="en-GB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𝐄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⊈</m:t>
                    </m:r>
                    <m:r>
                      <a:rPr lang="en-GB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𝐒𝐈𝐙𝐄</m:t>
                    </m:r>
                    <m:d>
                      <m:dPr>
                        <m:begChr m:val="["/>
                        <m:endChr m:val="]"/>
                        <m:ctrlPr>
                          <a:rPr lang="en-GB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GB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𝑜</m:t>
                            </m:r>
                            <m:d>
                              <m:dPr>
                                <m:ctrlPr>
                                  <a:rPr lang="en-GB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</m:e>
                            </m:d>
                          </m:sup>
                        </m:sSup>
                      </m:e>
                    </m:d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”.</a:t>
                </a:r>
              </a:p>
            </p:txBody>
          </p:sp>
        </mc:Choice>
        <mc:Fallback xmlns="">
          <p:sp>
            <p:nvSpPr>
              <p:cNvPr id="17" name="对话气泡: 圆角矩形 16">
                <a:extLst>
                  <a:ext uri="{FF2B5EF4-FFF2-40B4-BE49-F238E27FC236}">
                    <a16:creationId xmlns:a16="http://schemas.microsoft.com/office/drawing/2014/main" id="{54524B7D-2DEC-1963-F729-7A84D9C5CC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8916" y="4264358"/>
                <a:ext cx="7936990" cy="1528853"/>
              </a:xfrm>
              <a:prstGeom prst="wedgeRoundRectCallout">
                <a:avLst>
                  <a:gd name="adj1" fmla="val -61889"/>
                  <a:gd name="adj2" fmla="val -42421"/>
                  <a:gd name="adj3" fmla="val 16667"/>
                </a:avLst>
              </a:prstGeom>
              <a:blipFill>
                <a:blip r:embed="rId9"/>
                <a:stretch>
                  <a:fillRect/>
                </a:stretch>
              </a:blipFill>
              <a:ln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0" name="墨迹 19">
                <a:extLst>
                  <a:ext uri="{FF2B5EF4-FFF2-40B4-BE49-F238E27FC236}">
                    <a16:creationId xmlns:a16="http://schemas.microsoft.com/office/drawing/2014/main" id="{C6FF9F83-BEE0-9FA1-4F8A-4B26EAE67C00}"/>
                  </a:ext>
                </a:extLst>
              </p14:cNvPr>
              <p14:cNvContentPartPr/>
              <p14:nvPr/>
            </p14:nvContentPartPr>
            <p14:xfrm>
              <a:off x="4099462" y="4773594"/>
              <a:ext cx="7277400" cy="98640"/>
            </p14:xfrm>
          </p:contentPart>
        </mc:Choice>
        <mc:Fallback xmlns="">
          <p:pic>
            <p:nvPicPr>
              <p:cNvPr id="20" name="墨迹 19">
                <a:extLst>
                  <a:ext uri="{FF2B5EF4-FFF2-40B4-BE49-F238E27FC236}">
                    <a16:creationId xmlns:a16="http://schemas.microsoft.com/office/drawing/2014/main" id="{C6FF9F83-BEE0-9FA1-4F8A-4B26EAE67C0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081822" y="4755954"/>
                <a:ext cx="7313040" cy="134280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标注: 弯曲线形 20">
            <a:extLst>
              <a:ext uri="{FF2B5EF4-FFF2-40B4-BE49-F238E27FC236}">
                <a16:creationId xmlns:a16="http://schemas.microsoft.com/office/drawing/2014/main" id="{4B542BBC-22F4-2E51-AD7B-A00FFC5556A7}"/>
              </a:ext>
            </a:extLst>
          </p:cNvPr>
          <p:cNvSpPr/>
          <p:nvPr/>
        </p:nvSpPr>
        <p:spPr>
          <a:xfrm>
            <a:off x="4961235" y="5998290"/>
            <a:ext cx="3546972" cy="608313"/>
          </a:xfrm>
          <a:prstGeom prst="borderCallout2">
            <a:avLst>
              <a:gd name="adj1" fmla="val 18750"/>
              <a:gd name="adj2" fmla="val -923"/>
              <a:gd name="adj3" fmla="val 16679"/>
              <a:gd name="adj4" fmla="val -7626"/>
              <a:gd name="adj5" fmla="val -191894"/>
              <a:gd name="adj6" fmla="val -18053"/>
            </a:avLst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Proven in [ILW’23, CL’24] under cryptographic assumptions!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B3870DFB-4DF2-EC85-328E-D19770F0884B}"/>
                  </a:ext>
                </a:extLst>
              </p:cNvPr>
              <p:cNvSpPr txBox="1"/>
              <p:nvPr/>
            </p:nvSpPr>
            <p:spPr>
              <a:xfrm>
                <a:off x="838200" y="6308209"/>
                <a:ext cx="28968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(without the </a:t>
                </a:r>
                <a14:m>
                  <m:oMath xmlns:m="http://schemas.openxmlformats.org/officeDocument/2006/math">
                    <m:r>
                      <a:rPr lang="en-GB" b="1" i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𝐍𝐏</m:t>
                    </m:r>
                  </m:oMath>
                </a14:m>
                <a:r>
                  <a:rPr lang="en-GB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oracle)</a:t>
                </a: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B3870DFB-4DF2-EC85-328E-D19770F088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6308209"/>
                <a:ext cx="2896820" cy="369332"/>
              </a:xfrm>
              <a:prstGeom prst="rect">
                <a:avLst/>
              </a:prstGeom>
              <a:blipFill>
                <a:blip r:embed="rId12"/>
                <a:stretch>
                  <a:fillRect l="-1895" t="-10000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C2CF7BB2-D2DC-9C93-F099-C569F7AB43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537673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4B0E722A-AB68-3A5C-8EC5-D1FC4F3EAB86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78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9" grpId="0" animBg="1"/>
      <p:bldP spid="30" grpId="0"/>
      <p:bldP spid="31" grpId="0"/>
      <p:bldP spid="17" grpId="0" animBg="1"/>
      <p:bldP spid="21" grpId="0" animBg="1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88A00-FA97-8888-4626-FAA3309CC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12DED3AC-6BE2-5FC9-0EB6-BAE3B0908E1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algn="ctr"/>
                <a14:m>
                  <m:oMath xmlns:m="http://schemas.openxmlformats.org/officeDocument/2006/math">
                    <m:r>
                      <a:rPr lang="en-GB" altLang="zh-CN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𝐀𝐯𝐨𝐢𝐝</m:t>
                    </m:r>
                  </m:oMath>
                </a14:m>
                <a:r>
                  <a:rPr lang="zh-CN" alt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is hard even for </a:t>
                </a:r>
                <a:r>
                  <a:rPr lang="en-US" altLang="zh-CN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nondeterministic</a:t>
                </a:r>
                <a:r>
                  <a:rPr lang="en-US" altLang="zh-CN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algorithms!</a:t>
                </a:r>
                <a:endParaRPr lang="zh-CN" alt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12DED3AC-6BE2-5FC9-0EB6-BAE3B0908E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F22006A-041F-CF89-772D-45626896C07F}"/>
                  </a:ext>
                </a:extLst>
              </p:cNvPr>
              <p:cNvSpPr txBox="1"/>
              <p:nvPr/>
            </p:nvSpPr>
            <p:spPr>
              <a:xfrm>
                <a:off x="316706" y="1864519"/>
                <a:ext cx="5133976" cy="163121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Theorem 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[Ilango’25, </a:t>
                </a:r>
                <a:r>
                  <a:rPr lang="en-GB" sz="2000" dirty="0">
                    <a:solidFill>
                      <a:srgbClr val="F359D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WZ’26]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Assuming the existence of </a:t>
                </a:r>
                <a:r>
                  <a:rPr lang="en-GB" sz="2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demi-bits generators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[Rudich’97]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there is no </a:t>
                </a:r>
                <a14:m>
                  <m:oMath xmlns:m="http://schemas.openxmlformats.org/officeDocument/2006/math">
                    <m:r>
                      <a:rPr lang="en-GB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𝐒𝐞𝐚𝐫𝐜𝐡𝐍𝐏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algorithm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F22006A-041F-CF89-772D-45626896C0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06" y="1864519"/>
                <a:ext cx="5133976" cy="16312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0E42486E-A979-C695-7AB3-8DE18646738A}"/>
              </a:ext>
            </a:extLst>
          </p:cNvPr>
          <p:cNvSpPr txBox="1"/>
          <p:nvPr/>
        </p:nvSpPr>
        <p:spPr>
          <a:xfrm>
            <a:off x="1987472" y="3522062"/>
            <a:ext cx="3421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What’s a “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demi-bits generator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”?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See a few slides later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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BFEB83F-919E-10C2-C541-415C607A3899}"/>
                  </a:ext>
                </a:extLst>
              </p:cNvPr>
              <p:cNvSpPr txBox="1"/>
              <p:nvPr/>
            </p:nvSpPr>
            <p:spPr>
              <a:xfrm>
                <a:off x="5708133" y="1918770"/>
                <a:ext cx="6121607" cy="19521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We say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Avoid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GB" sz="24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𝐒𝐞𝐚𝐫𝐜𝐡𝐍𝐏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if there is a deterministic algorithm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𝒫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</m:d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such that: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𝒫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</m:d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accepts, then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∉</m:t>
                    </m:r>
                    <m:r>
                      <m:rPr>
                        <m:sty m:val="p"/>
                      </m:rPr>
                      <a:rPr lang="en-GB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Range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d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GB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p>
                    </m:sSup>
                    <m:r>
                      <a:rPr lang="en-GB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GB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ℓ</m:t>
                        </m:r>
                      </m:sup>
                    </m:sSup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there are some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</m:d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such that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𝒫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</m:d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accepts</a:t>
                </a: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BFEB83F-919E-10C2-C541-415C607A38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8133" y="1918770"/>
                <a:ext cx="6121607" cy="19521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E0243109-54B7-5B4D-273E-CC7240459735}"/>
                  </a:ext>
                </a:extLst>
              </p:cNvPr>
              <p:cNvSpPr txBox="1"/>
              <p:nvPr/>
            </p:nvSpPr>
            <p:spPr>
              <a:xfrm>
                <a:off x="5409328" y="4168393"/>
                <a:ext cx="4120727" cy="103772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GB" sz="2000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p>
                    </m:sSup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input</a:t>
                </a:r>
              </a:p>
              <a:p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GB" sz="2000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p>
                    </m:sSup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the output of </a:t>
                </a:r>
                <a14:m>
                  <m:oMath xmlns:m="http://schemas.openxmlformats.org/officeDocument/2006/math">
                    <m:r>
                      <a:rPr lang="en-GB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𝒫</m:t>
                    </m:r>
                  </m:oMath>
                </a14:m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the </a:t>
                </a:r>
                <a:r>
                  <a:rPr lang="en-GB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nondet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bits of </a:t>
                </a:r>
                <a14:m>
                  <m:oMath xmlns:m="http://schemas.openxmlformats.org/officeDocument/2006/math">
                    <m:r>
                      <a:rPr lang="en-GB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𝒫</m:t>
                    </m:r>
                  </m:oMath>
                </a14:m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E0243109-54B7-5B4D-273E-CC72404597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9328" y="4168393"/>
                <a:ext cx="4120727" cy="10377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组合 13">
            <a:extLst>
              <a:ext uri="{FF2B5EF4-FFF2-40B4-BE49-F238E27FC236}">
                <a16:creationId xmlns:a16="http://schemas.microsoft.com/office/drawing/2014/main" id="{D1961228-9B45-7D5E-6253-382CA87BB3A6}"/>
              </a:ext>
            </a:extLst>
          </p:cNvPr>
          <p:cNvGrpSpPr/>
          <p:nvPr/>
        </p:nvGrpSpPr>
        <p:grpSpPr>
          <a:xfrm>
            <a:off x="9838937" y="4232017"/>
            <a:ext cx="2283421" cy="1306209"/>
            <a:chOff x="1007163" y="4407886"/>
            <a:chExt cx="3687419" cy="21093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EFB94655-E0F9-4165-56C4-ADAED3F6B05B}"/>
                    </a:ext>
                  </a:extLst>
                </p:cNvPr>
                <p:cNvSpPr/>
                <p:nvPr/>
              </p:nvSpPr>
              <p:spPr>
                <a:xfrm>
                  <a:off x="1514058" y="6237962"/>
                  <a:ext cx="2673627" cy="279277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CN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1600" b="0" i="1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oMath>
                    </m:oMathPara>
                  </a14:m>
                  <a:endParaRPr lang="zh-CN" altLang="en-US" sz="1600" dirty="0"/>
                </a:p>
              </p:txBody>
            </p:sp>
          </mc:Choice>
          <mc:Fallback xmlns=""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D4BF5AAA-8AF5-D76D-CD07-BB985509A32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4058" y="6237962"/>
                  <a:ext cx="2673627" cy="27927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梯形 15">
              <a:extLst>
                <a:ext uri="{FF2B5EF4-FFF2-40B4-BE49-F238E27FC236}">
                  <a16:creationId xmlns:a16="http://schemas.microsoft.com/office/drawing/2014/main" id="{65968CF0-27BC-BBFA-9419-4C1AA2435F6E}"/>
                </a:ext>
              </a:extLst>
            </p:cNvPr>
            <p:cNvSpPr/>
            <p:nvPr/>
          </p:nvSpPr>
          <p:spPr>
            <a:xfrm rot="10800000">
              <a:off x="1007164" y="4812598"/>
              <a:ext cx="3687418" cy="1292914"/>
            </a:xfrm>
            <a:prstGeom prst="trapezoid">
              <a:avLst>
                <a:gd name="adj" fmla="val 38837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63C914DD-877F-D1E7-BF61-D1389EBF2424}"/>
                    </a:ext>
                  </a:extLst>
                </p:cNvPr>
                <p:cNvSpPr/>
                <p:nvPr/>
              </p:nvSpPr>
              <p:spPr>
                <a:xfrm>
                  <a:off x="1007163" y="4407886"/>
                  <a:ext cx="3687419" cy="27226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sz="160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sz="16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CN" sz="16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1600" b="0" i="1" dirty="0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zh-CN" sz="1600" b="0" i="1" dirty="0" smtClean="0">
                                <a:latin typeface="Cambria Math" panose="02040503050406030204" pitchFamily="18" charset="0"/>
                              </a:rPr>
                              <m:t>ℓ</m:t>
                            </m:r>
                          </m:sup>
                        </m:sSup>
                      </m:oMath>
                    </m:oMathPara>
                  </a14:m>
                  <a:endParaRPr lang="zh-CN" altLang="en-US" sz="1600" dirty="0"/>
                </a:p>
              </p:txBody>
            </p:sp>
          </mc:Choice>
          <mc:Fallback xmlns=""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2B731F1C-EE23-87B8-17BA-EA6E4EB5B75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7163" y="4407886"/>
                  <a:ext cx="3687419" cy="27226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569DE586-C4E6-78BD-BF5C-BD870C0CBFE9}"/>
                    </a:ext>
                  </a:extLst>
                </p:cNvPr>
                <p:cNvSpPr txBox="1"/>
                <p:nvPr/>
              </p:nvSpPr>
              <p:spPr>
                <a:xfrm>
                  <a:off x="2390732" y="4937183"/>
                  <a:ext cx="904008" cy="10437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3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zh-CN" altLang="en-US" sz="3600" dirty="0"/>
                </a:p>
              </p:txBody>
            </p:sp>
          </mc:Choice>
          <mc:Fallback xmlns=""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B4077C90-CB10-78B2-24F2-BFA9F7B25A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0732" y="4937183"/>
                  <a:ext cx="904008" cy="1043738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C49FD812-57DE-5414-1F8E-423D8572328A}"/>
                  </a:ext>
                </a:extLst>
              </p:cNvPr>
              <p:cNvSpPr txBox="1"/>
              <p:nvPr/>
            </p:nvSpPr>
            <p:spPr>
              <a:xfrm>
                <a:off x="458424" y="4334233"/>
                <a:ext cx="4460709" cy="206210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Observation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[</a:t>
                </a:r>
                <a:r>
                  <a:rPr lang="en-GB" sz="2400" dirty="0">
                    <a:solidFill>
                      <a:srgbClr val="F359D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SW’22]: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24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𝐒𝐞𝐚𝐫𝐜𝐡𝐍𝐏</m:t>
                    </m:r>
                  </m:oMath>
                </a14:m>
                <a:r>
                  <a:rPr lang="en-US" altLang="zh-CN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algorithms</a:t>
                </a:r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zh-CN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Avoid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are essentially </a:t>
                </a:r>
                <a:r>
                  <a:rPr lang="en-GB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proof systems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that can break every proof complexity generator!</a:t>
                </a: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C49FD812-57DE-5414-1F8E-423D857232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424" y="4334233"/>
                <a:ext cx="4460709" cy="206210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对话气泡: 圆角矩形 19">
            <a:extLst>
              <a:ext uri="{FF2B5EF4-FFF2-40B4-BE49-F238E27FC236}">
                <a16:creationId xmlns:a16="http://schemas.microsoft.com/office/drawing/2014/main" id="{051379C3-2CBC-2306-0739-C4957E85F640}"/>
              </a:ext>
            </a:extLst>
          </p:cNvPr>
          <p:cNvSpPr/>
          <p:nvPr/>
        </p:nvSpPr>
        <p:spPr>
          <a:xfrm>
            <a:off x="5536682" y="5739962"/>
            <a:ext cx="6293058" cy="800633"/>
          </a:xfrm>
          <a:prstGeom prst="wedgeRoundRectCallout">
            <a:avLst>
              <a:gd name="adj1" fmla="val -58407"/>
              <a:gd name="adj2" fmla="val -54386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Hence, [Ilango’25, </a:t>
            </a:r>
            <a:r>
              <a:rPr lang="en-US" altLang="zh-CN" sz="2000" dirty="0">
                <a:solidFill>
                  <a:srgbClr val="F359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WZ’26] </a:t>
            </a:r>
            <a:r>
              <a:rPr lang="en-GB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transformations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demi-bits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generators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to proof complexity generators!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783BB3D7-4785-E569-2B2F-B5D1722A91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8805165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E3D3B7E1-4684-F6B3-A6A2-53C6EBE7962A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78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94175-2A45-9ACA-E0C0-5EB7D8E2F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3F33E1-A015-DE7C-1E64-B7ED48156A2A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Recap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290386F5-CAD2-CB8D-4AA9-A93C51DF1575}"/>
              </a:ext>
            </a:extLst>
          </p:cNvPr>
          <p:cNvGrpSpPr/>
          <p:nvPr/>
        </p:nvGrpSpPr>
        <p:grpSpPr>
          <a:xfrm>
            <a:off x="838200" y="2000250"/>
            <a:ext cx="4816450" cy="2671763"/>
            <a:chOff x="838200" y="2000250"/>
            <a:chExt cx="4816450" cy="267176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矩形 3">
                  <a:extLst>
                    <a:ext uri="{FF2B5EF4-FFF2-40B4-BE49-F238E27FC236}">
                      <a16:creationId xmlns:a16="http://schemas.microsoft.com/office/drawing/2014/main" id="{D9F632BF-AD53-32A5-4332-CF743B4460B2}"/>
                    </a:ext>
                  </a:extLst>
                </p:cNvPr>
                <p:cNvSpPr/>
                <p:nvPr/>
              </p:nvSpPr>
              <p:spPr>
                <a:xfrm>
                  <a:off x="838200" y="2000250"/>
                  <a:ext cx="4816450" cy="2671763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t" anchorCtr="0"/>
                <a:lstStyle/>
                <a:p>
                  <a:pPr algn="ctr"/>
                  <a:r>
                    <a:rPr lang="en-GB" sz="2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Range Avoidance</a:t>
                  </a:r>
                </a:p>
                <a:p>
                  <a:r>
                    <a:rPr lang="en-GB" sz="2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Input: a circuit </a:t>
                  </a:r>
                  <a14:m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m:rPr>
                              <m:sty m:val="p"/>
                            </m:rP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</m:sup>
                      </m:sSup>
                    </m:oMath>
                  </a14:m>
                  <a:endParaRPr lang="en-GB" sz="2000" b="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r>
                    <a:rPr lang="en-GB" sz="2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Output: any string </a:t>
                  </a:r>
                  <a14:m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m:rPr>
                              <m:sty m:val="p"/>
                            </m:rP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</m:sup>
                      </m:sSup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∖</m:t>
                      </m:r>
                      <m:r>
                        <m:rPr>
                          <m:sty m:val="p"/>
                        </m:rPr>
                        <a:rPr lang="en-GB" sz="2000" b="0" i="1" smtClean="0">
                          <a:latin typeface="Cambria Math" panose="02040503050406030204" pitchFamily="18" charset="0"/>
                        </a:rPr>
                        <m:t>Range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</m:oMath>
                  </a14:m>
                  <a:endParaRPr lang="en-GB" sz="2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" name="矩形 3">
                  <a:extLst>
                    <a:ext uri="{FF2B5EF4-FFF2-40B4-BE49-F238E27FC236}">
                      <a16:creationId xmlns:a16="http://schemas.microsoft.com/office/drawing/2014/main" id="{D9F632BF-AD53-32A5-4332-CF743B4460B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2000250"/>
                  <a:ext cx="4816450" cy="267176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1ABF471D-0393-D779-622D-B0FDCCFA7468}"/>
                </a:ext>
              </a:extLst>
            </p:cNvPr>
            <p:cNvGrpSpPr/>
            <p:nvPr/>
          </p:nvGrpSpPr>
          <p:grpSpPr>
            <a:xfrm>
              <a:off x="2104714" y="3211717"/>
              <a:ext cx="2283421" cy="1306209"/>
              <a:chOff x="1007163" y="4407886"/>
              <a:chExt cx="3687419" cy="210935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矩形 14">
                    <a:extLst>
                      <a:ext uri="{FF2B5EF4-FFF2-40B4-BE49-F238E27FC236}">
                        <a16:creationId xmlns:a16="http://schemas.microsoft.com/office/drawing/2014/main" id="{7B7C345C-9D04-844D-1B20-078EBA838770}"/>
                      </a:ext>
                    </a:extLst>
                  </p:cNvPr>
                  <p:cNvSpPr/>
                  <p:nvPr/>
                </p:nvSpPr>
                <p:spPr>
                  <a:xfrm>
                    <a:off x="1514058" y="6237962"/>
                    <a:ext cx="2673627" cy="279277"/>
                  </a:xfrm>
                  <a:prstGeom prst="rect">
                    <a:avLst/>
                  </a:prstGeom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1">
                    <a:schemeClr val="accent5"/>
                  </a:lnRef>
                  <a:fillRef idx="2">
                    <a:schemeClr val="accent5"/>
                  </a:fillRef>
                  <a:effectRef idx="1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p>
                            <m:sSup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0,1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sz="1600" dirty="0"/>
                  </a:p>
                </p:txBody>
              </p:sp>
            </mc:Choice>
            <mc:Fallback xmlns="">
              <p:sp>
                <p:nvSpPr>
                  <p:cNvPr id="15" name="矩形 14">
                    <a:extLst>
                      <a:ext uri="{FF2B5EF4-FFF2-40B4-BE49-F238E27FC236}">
                        <a16:creationId xmlns:a16="http://schemas.microsoft.com/office/drawing/2014/main" id="{D4BF5AAA-8AF5-D76D-CD07-BB985509A32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14058" y="6237962"/>
                    <a:ext cx="2673627" cy="279277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6" name="梯形 15">
                <a:extLst>
                  <a:ext uri="{FF2B5EF4-FFF2-40B4-BE49-F238E27FC236}">
                    <a16:creationId xmlns:a16="http://schemas.microsoft.com/office/drawing/2014/main" id="{E6FEE208-291D-85D2-5F60-7EDE9420AF86}"/>
                  </a:ext>
                </a:extLst>
              </p:cNvPr>
              <p:cNvSpPr/>
              <p:nvPr/>
            </p:nvSpPr>
            <p:spPr>
              <a:xfrm rot="10800000">
                <a:off x="1007164" y="4812598"/>
                <a:ext cx="3687418" cy="1292914"/>
              </a:xfrm>
              <a:prstGeom prst="trapezoid">
                <a:avLst>
                  <a:gd name="adj" fmla="val 3883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矩形 16">
                    <a:extLst>
                      <a:ext uri="{FF2B5EF4-FFF2-40B4-BE49-F238E27FC236}">
                        <a16:creationId xmlns:a16="http://schemas.microsoft.com/office/drawing/2014/main" id="{C522A008-F15C-9666-76A2-3A8DC17D9D88}"/>
                      </a:ext>
                    </a:extLst>
                  </p:cNvPr>
                  <p:cNvSpPr/>
                  <p:nvPr/>
                </p:nvSpPr>
                <p:spPr>
                  <a:xfrm>
                    <a:off x="1007163" y="4407886"/>
                    <a:ext cx="3687419" cy="272262"/>
                  </a:xfrm>
                  <a:prstGeom prst="rect">
                    <a:avLst/>
                  </a:prstGeom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1">
                    <a:schemeClr val="accent5"/>
                  </a:lnRef>
                  <a:fillRef idx="2">
                    <a:schemeClr val="accent5"/>
                  </a:fillRef>
                  <a:effectRef idx="1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>
                          <m:r>
                            <a:rPr lang="en-US" altLang="zh-CN" sz="160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CN" sz="1600" b="0" i="1" dirty="0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p>
                            <m:sSupPr>
                              <m:ctrlPr>
                                <a:rPr lang="en-US" altLang="zh-CN" sz="16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altLang="zh-CN" sz="16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600" b="0" i="1" dirty="0" smtClean="0">
                                      <a:latin typeface="Cambria Math" panose="02040503050406030204" pitchFamily="18" charset="0"/>
                                    </a:rPr>
                                    <m:t>0,1</m:t>
                                  </m:r>
                                </m:e>
                              </m:d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CN" sz="1600" b="0" i="1" dirty="0" smtClean="0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sz="1600" dirty="0"/>
                  </a:p>
                </p:txBody>
              </p:sp>
            </mc:Choice>
            <mc:Fallback xmlns="">
              <p:sp>
                <p:nvSpPr>
                  <p:cNvPr id="17" name="矩形 16">
                    <a:extLst>
                      <a:ext uri="{FF2B5EF4-FFF2-40B4-BE49-F238E27FC236}">
                        <a16:creationId xmlns:a16="http://schemas.microsoft.com/office/drawing/2014/main" id="{2B731F1C-EE23-87B8-17BA-EA6E4EB5B751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07163" y="4407886"/>
                    <a:ext cx="3687419" cy="27226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文本框 17">
                    <a:extLst>
                      <a:ext uri="{FF2B5EF4-FFF2-40B4-BE49-F238E27FC236}">
                        <a16:creationId xmlns:a16="http://schemas.microsoft.com/office/drawing/2014/main" id="{B897130D-D1F6-FD0C-041E-191B5D007EB3}"/>
                      </a:ext>
                    </a:extLst>
                  </p:cNvPr>
                  <p:cNvSpPr txBox="1"/>
                  <p:nvPr/>
                </p:nvSpPr>
                <p:spPr>
                  <a:xfrm>
                    <a:off x="2390732" y="4937183"/>
                    <a:ext cx="904008" cy="104373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sz="3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oMath>
                      </m:oMathPara>
                    </a14:m>
                    <a:endParaRPr lang="zh-CN" altLang="en-US" sz="3600" dirty="0"/>
                  </a:p>
                </p:txBody>
              </p:sp>
            </mc:Choice>
            <mc:Fallback xmlns="">
              <p:sp>
                <p:nvSpPr>
                  <p:cNvPr id="17" name="文本框 16">
                    <a:extLst>
                      <a:ext uri="{FF2B5EF4-FFF2-40B4-BE49-F238E27FC236}">
                        <a16:creationId xmlns:a16="http://schemas.microsoft.com/office/drawing/2014/main" id="{B4077C90-CB10-78B2-24F2-BFA9F7B25AF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90732" y="4937183"/>
                    <a:ext cx="904008" cy="1043738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7" name="文本框 6">
            <a:extLst>
              <a:ext uri="{FF2B5EF4-FFF2-40B4-BE49-F238E27FC236}">
                <a16:creationId xmlns:a16="http://schemas.microsoft.com/office/drawing/2014/main" id="{7BBB93EC-788F-101B-C861-6290C15E4CC9}"/>
              </a:ext>
            </a:extLst>
          </p:cNvPr>
          <p:cNvSpPr txBox="1"/>
          <p:nvPr/>
        </p:nvSpPr>
        <p:spPr>
          <a:xfrm>
            <a:off x="6537352" y="2000250"/>
            <a:ext cx="4513478" cy="7694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Crypto assumptions</a:t>
            </a:r>
          </a:p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(existence of “</a:t>
            </a:r>
            <a:r>
              <a:rPr lang="en-GB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demi-bits generators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”)</a:t>
            </a: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5A0155F4-9F87-E503-F639-AAD0EAB5EFA0}"/>
              </a:ext>
            </a:extLst>
          </p:cNvPr>
          <p:cNvGrpSpPr/>
          <p:nvPr/>
        </p:nvGrpSpPr>
        <p:grpSpPr>
          <a:xfrm>
            <a:off x="8541715" y="2882696"/>
            <a:ext cx="2780995" cy="672998"/>
            <a:chOff x="8541715" y="2882696"/>
            <a:chExt cx="2780995" cy="672998"/>
          </a:xfrm>
        </p:grpSpPr>
        <p:sp>
          <p:nvSpPr>
            <p:cNvPr id="8" name="箭头: 下 7">
              <a:extLst>
                <a:ext uri="{FF2B5EF4-FFF2-40B4-BE49-F238E27FC236}">
                  <a16:creationId xmlns:a16="http://schemas.microsoft.com/office/drawing/2014/main" id="{CB913644-B0BB-55C0-2BAC-579D38241C7C}"/>
                </a:ext>
              </a:extLst>
            </p:cNvPr>
            <p:cNvSpPr/>
            <p:nvPr/>
          </p:nvSpPr>
          <p:spPr>
            <a:xfrm>
              <a:off x="8541715" y="2882696"/>
              <a:ext cx="504749" cy="672998"/>
            </a:xfrm>
            <a:prstGeom prst="downArrow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538B2DE6-B513-54BB-8DFE-21DE94B80729}"/>
                </a:ext>
              </a:extLst>
            </p:cNvPr>
            <p:cNvSpPr txBox="1"/>
            <p:nvPr/>
          </p:nvSpPr>
          <p:spPr>
            <a:xfrm>
              <a:off x="9113520" y="2893151"/>
              <a:ext cx="22091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Recent work</a:t>
              </a:r>
            </a:p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[Ilango’25, </a:t>
              </a:r>
              <a:r>
                <a:rPr lang="en-GB" dirty="0">
                  <a:solidFill>
                    <a:srgbClr val="F359D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</a:t>
              </a:r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WZ’26]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053C9C59-E1F7-1553-9B35-0DEAB154707E}"/>
                  </a:ext>
                </a:extLst>
              </p:cNvPr>
              <p:cNvSpPr txBox="1"/>
              <p:nvPr/>
            </p:nvSpPr>
            <p:spPr>
              <a:xfrm>
                <a:off x="6309971" y="3647757"/>
                <a:ext cx="5057240" cy="138499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Hardness of </a:t>
                </a:r>
                <a14:m>
                  <m:oMath xmlns:m="http://schemas.openxmlformats.org/officeDocument/2006/math">
                    <m:r>
                      <a:rPr lang="en-GB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𝐀𝐯𝐨𝐢𝐝</m:t>
                    </m:r>
                  </m:oMath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There is </a:t>
                </a:r>
                <a:r>
                  <a:rPr lang="en-GB" sz="2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𝐒𝐞𝐚𝐫𝐜𝐡𝐍𝐏</m:t>
                    </m:r>
                  </m:oMath>
                </a14:m>
                <a:r>
                  <a:rPr lang="en-GB" sz="2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algorithm 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Avoid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trivial randomized algorithm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Avoid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2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cannot be derandomized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053C9C59-E1F7-1553-9B35-0DEAB15470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9971" y="3647757"/>
                <a:ext cx="5057240" cy="138499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DD3C3B71-2EF7-7EE3-011F-8BE4B58D47CD}"/>
                  </a:ext>
                </a:extLst>
              </p:cNvPr>
              <p:cNvSpPr txBox="1"/>
              <p:nvPr/>
            </p:nvSpPr>
            <p:spPr>
              <a:xfrm>
                <a:off x="6327875" y="5894276"/>
                <a:ext cx="4932426" cy="70788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One has to exploit </a:t>
                </a:r>
                <a:r>
                  <a:rPr lang="en-GB" sz="20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specific properties of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𝑇𝑇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to improve these circuit lower bounds.</a:t>
                </a: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DD3C3B71-2EF7-7EE3-011F-8BE4B58D47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7875" y="5894276"/>
                <a:ext cx="4932426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C1DA0278-ECAE-4054-E449-AA696ABC7683}"/>
                  </a:ext>
                </a:extLst>
              </p:cNvPr>
              <p:cNvSpPr txBox="1"/>
              <p:nvPr/>
            </p:nvSpPr>
            <p:spPr>
              <a:xfrm>
                <a:off x="1094375" y="5232556"/>
                <a:ext cx="4294021" cy="101566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Recent near-maximum circuit lower bounds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[CH</a:t>
                </a:r>
                <a:r>
                  <a:rPr lang="en-GB" dirty="0">
                    <a:solidFill>
                      <a:srgbClr val="F359D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’24, Li’24, CLL’25, </a:t>
                </a:r>
                <a:r>
                  <a:rPr lang="en-GB" dirty="0">
                    <a:solidFill>
                      <a:srgbClr val="F359D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W’26] 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are obtained by solving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C1DA0278-ECAE-4054-E449-AA696ABC76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375" y="5232556"/>
                <a:ext cx="4294021" cy="101566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箭头: 下 28">
            <a:extLst>
              <a:ext uri="{FF2B5EF4-FFF2-40B4-BE49-F238E27FC236}">
                <a16:creationId xmlns:a16="http://schemas.microsoft.com/office/drawing/2014/main" id="{77FF1D23-9FBB-07F3-1ECB-D8EFC840AE6D}"/>
              </a:ext>
            </a:extLst>
          </p:cNvPr>
          <p:cNvSpPr/>
          <p:nvPr/>
        </p:nvSpPr>
        <p:spPr>
          <a:xfrm>
            <a:off x="8541715" y="5141027"/>
            <a:ext cx="504749" cy="672998"/>
          </a:xfrm>
          <a:prstGeom prst="down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1ED395C9-BBC1-2DD3-BE9D-D85850AB22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112994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9FB58EEF-F230-91DD-7CA2-948A70475CCE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94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3" grpId="0" animBg="1"/>
      <p:bldP spid="26" grpId="0" animBg="1"/>
      <p:bldP spid="27" grpId="0" animBg="1"/>
      <p:bldP spid="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96CBF-733A-5846-C6CB-05C0913A5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6B4270-6A1B-9B97-2343-68EEEA37BD8F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Why are circuit lower bounds hard?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14F66E7-9C3D-5402-FDEA-D3899A4F4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8003" y="1787357"/>
            <a:ext cx="6795994" cy="477636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CDA08D6C-4228-C9FB-C8FF-1031A2F3ABA8}"/>
              </a:ext>
            </a:extLst>
          </p:cNvPr>
          <p:cNvSpPr txBox="1"/>
          <p:nvPr/>
        </p:nvSpPr>
        <p:spPr>
          <a:xfrm>
            <a:off x="0" y="6563717"/>
            <a:ext cx="5757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https://sucai.redocn.com/12780859.html</a:t>
            </a:r>
          </a:p>
        </p:txBody>
      </p:sp>
      <p:sp>
        <p:nvSpPr>
          <p:cNvPr id="17" name="对话气泡: 圆角矩形 16">
            <a:extLst>
              <a:ext uri="{FF2B5EF4-FFF2-40B4-BE49-F238E27FC236}">
                <a16:creationId xmlns:a16="http://schemas.microsoft.com/office/drawing/2014/main" id="{9E37F5FE-4107-A7BB-C52D-9A9D28C728C7}"/>
              </a:ext>
            </a:extLst>
          </p:cNvPr>
          <p:cNvSpPr/>
          <p:nvPr/>
        </p:nvSpPr>
        <p:spPr>
          <a:xfrm>
            <a:off x="321468" y="2239337"/>
            <a:ext cx="4014788" cy="1325563"/>
          </a:xfrm>
          <a:prstGeom prst="wedgeRoundRectCallout">
            <a:avLst>
              <a:gd name="adj1" fmla="val 25676"/>
              <a:gd name="adj2" fmla="val 86751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because of the proof complexity of circuit complexity!</a:t>
            </a:r>
          </a:p>
        </p:txBody>
      </p:sp>
      <p:sp>
        <p:nvSpPr>
          <p:cNvPr id="19" name="对话气泡: 圆角矩形 18">
            <a:extLst>
              <a:ext uri="{FF2B5EF4-FFF2-40B4-BE49-F238E27FC236}">
                <a16:creationId xmlns:a16="http://schemas.microsoft.com/office/drawing/2014/main" id="{AC5EEA57-47EB-5C4E-4B36-7C4F0693E2B0}"/>
              </a:ext>
            </a:extLst>
          </p:cNvPr>
          <p:cNvSpPr/>
          <p:nvPr/>
        </p:nvSpPr>
        <p:spPr>
          <a:xfrm>
            <a:off x="5014938" y="2103437"/>
            <a:ext cx="2840808" cy="1325563"/>
          </a:xfrm>
          <a:prstGeom prst="wedgeRoundRectCallout">
            <a:avLst>
              <a:gd name="adj1" fmla="val -9416"/>
              <a:gd name="adj2" fmla="val 98607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because the range avoidance problem is hard!</a:t>
            </a:r>
          </a:p>
        </p:txBody>
      </p:sp>
      <p:sp>
        <p:nvSpPr>
          <p:cNvPr id="21" name="对话气泡: 圆角矩形 20">
            <a:extLst>
              <a:ext uri="{FF2B5EF4-FFF2-40B4-BE49-F238E27FC236}">
                <a16:creationId xmlns:a16="http://schemas.microsoft.com/office/drawing/2014/main" id="{0308A105-08FB-21A9-6011-77E0C0A8C97C}"/>
              </a:ext>
            </a:extLst>
          </p:cNvPr>
          <p:cNvSpPr/>
          <p:nvPr/>
        </p:nvSpPr>
        <p:spPr>
          <a:xfrm>
            <a:off x="8513016" y="2394743"/>
            <a:ext cx="3581354" cy="1325563"/>
          </a:xfrm>
          <a:prstGeom prst="wedgeRoundRectCallout">
            <a:avLst>
              <a:gd name="adj1" fmla="val -42528"/>
              <a:gd name="adj2" fmla="val 78128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… because of the “</a:t>
            </a: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natural proofs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” barrier!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86971ADF-C083-C112-9F06-D77FE54E33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533083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F4EECF2E-D226-5475-C333-74F0B151883D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38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283F1-B6DF-EA18-DD29-A368EA2CD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ED7072-6BF0-0843-F957-992B5A4FEC8F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Natural Proofs Barrier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内容占位符 20">
                <a:extLst>
                  <a:ext uri="{FF2B5EF4-FFF2-40B4-BE49-F238E27FC236}">
                    <a16:creationId xmlns:a16="http://schemas.microsoft.com/office/drawing/2014/main" id="{42E91374-8591-2DCB-8D90-6B6A168953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When we prove “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has high circuit complexity”, we identify a property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𝒬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that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has, but every function computed by small circuits do</a:t>
                </a:r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es</a:t>
                </a:r>
                <a:r>
                  <a:rPr lang="en-GB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n’t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内容占位符 20">
                <a:extLst>
                  <a:ext uri="{FF2B5EF4-FFF2-40B4-BE49-F238E27FC236}">
                    <a16:creationId xmlns:a16="http://schemas.microsoft.com/office/drawing/2014/main" id="{42E91374-8591-2DCB-8D90-6B6A168953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8437D5E5-B057-0B5B-5061-651875681248}"/>
                  </a:ext>
                </a:extLst>
              </p:cNvPr>
              <p:cNvSpPr txBox="1"/>
              <p:nvPr/>
            </p:nvSpPr>
            <p:spPr>
              <a:xfrm>
                <a:off x="1050132" y="3429000"/>
                <a:ext cx="4521993" cy="108318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Example: Average Sensitivity</a:t>
                </a:r>
              </a:p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AS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:=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Pr</m:t>
                              </m:r>
                            </m:e>
                            <m:lim>
                              <m:eqArr>
                                <m:eqArr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←</m:t>
                                  </m:r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begChr m:val="{"/>
                                          <m:endChr m:val="}"/>
                                          <m:ctrlP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0,1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</m: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←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d>
                                </m:e>
                              </m:eqArr>
                            </m:lim>
                          </m:limLow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8437D5E5-B057-0B5B-5061-6518756812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132" y="3429000"/>
                <a:ext cx="4521993" cy="10831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7374FA4-1728-A66A-4C29-83BF36906A83}"/>
                  </a:ext>
                </a:extLst>
              </p:cNvPr>
              <p:cNvSpPr txBox="1"/>
              <p:nvPr/>
            </p:nvSpPr>
            <p:spPr>
              <a:xfrm>
                <a:off x="1981200" y="4647119"/>
                <a:ext cx="426728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Given a random input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and a random index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if we flip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GB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input bit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is it likely to flip the output value as well?</a:t>
                </a: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7374FA4-1728-A66A-4C29-83BF36906A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4647119"/>
                <a:ext cx="4267284" cy="923330"/>
              </a:xfrm>
              <a:prstGeom prst="rect">
                <a:avLst/>
              </a:prstGeom>
              <a:blipFill>
                <a:blip r:embed="rId5"/>
                <a:stretch>
                  <a:fillRect l="-1143" t="-3289" r="-1429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4A61D432-E550-6C15-7CE2-132D195D5383}"/>
                  </a:ext>
                </a:extLst>
              </p:cNvPr>
              <p:cNvSpPr txBox="1"/>
              <p:nvPr/>
            </p:nvSpPr>
            <p:spPr>
              <a:xfrm>
                <a:off x="6393656" y="2992437"/>
                <a:ext cx="4812505" cy="120032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altLang="zh-CN" sz="24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Theorem</a:t>
                </a:r>
                <a:r>
                  <a:rPr lang="en-US" altLang="zh-CN" sz="2400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(LMN’93)</a:t>
                </a:r>
                <a:r>
                  <a:rPr lang="en-US" altLang="zh-CN" sz="2400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Every function computable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altLang="zh-CN" sz="2400" b="1" i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altLang="zh-CN" sz="2400" b="1" i="0">
                            <a:latin typeface="Cambria Math" panose="02040503050406030204" pitchFamily="18" charset="0"/>
                          </a:rPr>
                          <m:t>𝐀</m:t>
                        </m:r>
                        <m:r>
                          <a:rPr lang="en-GB" altLang="zh-CN" sz="2400" b="1" i="0" smtClean="0"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  <m:sup>
                        <m:r>
                          <a:rPr lang="en-GB" altLang="zh-CN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has small average sensitivity.</a:t>
                </a: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4A61D432-E550-6C15-7CE2-132D195D53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3656" y="2992437"/>
                <a:ext cx="4812505" cy="12003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组合 5">
            <a:extLst>
              <a:ext uri="{FF2B5EF4-FFF2-40B4-BE49-F238E27FC236}">
                <a16:creationId xmlns:a16="http://schemas.microsoft.com/office/drawing/2014/main" id="{596B83C2-25D7-A574-0B23-1491C10223A2}"/>
              </a:ext>
            </a:extLst>
          </p:cNvPr>
          <p:cNvGrpSpPr/>
          <p:nvPr/>
        </p:nvGrpSpPr>
        <p:grpSpPr>
          <a:xfrm>
            <a:off x="6472831" y="4778595"/>
            <a:ext cx="4545722" cy="1381412"/>
            <a:chOff x="6472831" y="4778595"/>
            <a:chExt cx="4545722" cy="1381412"/>
          </a:xfrm>
        </p:grpSpPr>
        <p:sp>
          <p:nvSpPr>
            <p:cNvPr id="8" name="思想气泡: 云 7">
              <a:extLst>
                <a:ext uri="{FF2B5EF4-FFF2-40B4-BE49-F238E27FC236}">
                  <a16:creationId xmlns:a16="http://schemas.microsoft.com/office/drawing/2014/main" id="{0E243C09-0A43-271A-6EED-26084A2761E2}"/>
                </a:ext>
              </a:extLst>
            </p:cNvPr>
            <p:cNvSpPr/>
            <p:nvPr/>
          </p:nvSpPr>
          <p:spPr>
            <a:xfrm>
              <a:off x="6472831" y="4778595"/>
              <a:ext cx="4545722" cy="1381412"/>
            </a:xfrm>
            <a:prstGeom prst="cloudCallout">
              <a:avLst>
                <a:gd name="adj1" fmla="val 36077"/>
                <a:gd name="adj2" fmla="val -78677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89439117-804B-014A-F337-A98049A2110A}"/>
                    </a:ext>
                  </a:extLst>
                </p:cNvPr>
                <p:cNvSpPr txBox="1"/>
                <p:nvPr/>
              </p:nvSpPr>
              <p:spPr>
                <a:xfrm>
                  <a:off x="6986587" y="4978425"/>
                  <a:ext cx="3807619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Since the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000" i="0">
                          <a:latin typeface="Cambria Math" panose="02040503050406030204" pitchFamily="18" charset="0"/>
                        </a:rPr>
                        <m:t>PARITY</m:t>
                      </m:r>
                    </m:oMath>
                  </a14:m>
                  <a:r>
                    <a:rPr lang="en-GB" sz="2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function has high average sensitivity, it cannot be computed in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GB" sz="2000" b="1" i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b="1" i="0">
                              <a:latin typeface="Cambria Math" panose="02040503050406030204" pitchFamily="18" charset="0"/>
                            </a:rPr>
                            <m:t>𝐀𝐂</m:t>
                          </m:r>
                        </m:e>
                        <m:sup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a14:m>
                  <a:r>
                    <a:rPr lang="en-GB" sz="2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.</a:t>
                  </a:r>
                </a:p>
              </p:txBody>
            </p:sp>
          </mc:Choice>
          <mc:Fallback xmlns="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89439117-804B-014A-F337-A98049A211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86587" y="4978425"/>
                  <a:ext cx="3807619" cy="1015663"/>
                </a:xfrm>
                <a:prstGeom prst="rect">
                  <a:avLst/>
                </a:prstGeom>
                <a:blipFill>
                  <a:blip r:embed="rId7"/>
                  <a:stretch>
                    <a:fillRect l="-1600" t="-3012" b="-1084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EF7FF875-6988-FFBF-C54B-61FE2DFD84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545844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3F1B2F44-A0D1-F134-4A2F-6F7629963E43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45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8E85B-8F53-A171-134A-13E5B0353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8B4AA2-FDA8-134F-2134-897EF8C792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8738" y="488006"/>
            <a:ext cx="10314523" cy="233916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altLang="zh-CN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 </a:t>
            </a:r>
            <a:r>
              <a:rPr lang="en-GB" altLang="zh-CN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Proof Complexity Generators</a:t>
            </a:r>
            <a:br>
              <a:rPr lang="en-GB" altLang="zh-CN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zh-CN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Inside</a:t>
            </a:r>
            <a:br>
              <a:rPr lang="en-GB" altLang="zh-CN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zh-CN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</a:t>
            </a:r>
            <a:r>
              <a:rPr lang="en-GB" altLang="zh-CN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Demi-Bits Generator</a:t>
            </a:r>
            <a:endParaRPr lang="zh-CN" alt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对话气泡: 圆角矩形 2">
            <a:extLst>
              <a:ext uri="{FF2B5EF4-FFF2-40B4-BE49-F238E27FC236}">
                <a16:creationId xmlns:a16="http://schemas.microsoft.com/office/drawing/2014/main" id="{09F4B368-4058-0A57-B62E-0D5BEA8D941B}"/>
              </a:ext>
            </a:extLst>
          </p:cNvPr>
          <p:cNvSpPr/>
          <p:nvPr/>
        </p:nvSpPr>
        <p:spPr>
          <a:xfrm>
            <a:off x="724828" y="3429000"/>
            <a:ext cx="3650457" cy="930438"/>
          </a:xfrm>
          <a:prstGeom prst="wedgeRoundRectCallout">
            <a:avLst>
              <a:gd name="adj1" fmla="val -481"/>
              <a:gd name="adj2" fmla="val -163228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What’s a “proof complexity generator”?</a:t>
            </a:r>
          </a:p>
        </p:txBody>
      </p:sp>
      <p:sp>
        <p:nvSpPr>
          <p:cNvPr id="10" name="对话气泡: 圆角矩形 9">
            <a:extLst>
              <a:ext uri="{FF2B5EF4-FFF2-40B4-BE49-F238E27FC236}">
                <a16:creationId xmlns:a16="http://schemas.microsoft.com/office/drawing/2014/main" id="{E186B1CE-D60F-FFAC-60DD-E89B068DD590}"/>
              </a:ext>
            </a:extLst>
          </p:cNvPr>
          <p:cNvSpPr/>
          <p:nvPr/>
        </p:nvSpPr>
        <p:spPr>
          <a:xfrm>
            <a:off x="4838699" y="4021790"/>
            <a:ext cx="2697958" cy="930438"/>
          </a:xfrm>
          <a:prstGeom prst="wedgeRoundRectCallout">
            <a:avLst>
              <a:gd name="adj1" fmla="val -36492"/>
              <a:gd name="adj2" fmla="val -162460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What’s a “demi-bits generator”?</a:t>
            </a: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12EDC866-6132-8E1C-E52F-87AA31B518C4}"/>
              </a:ext>
            </a:extLst>
          </p:cNvPr>
          <p:cNvGrpSpPr/>
          <p:nvPr/>
        </p:nvGrpSpPr>
        <p:grpSpPr>
          <a:xfrm>
            <a:off x="8177803" y="3725691"/>
            <a:ext cx="3334404" cy="1818876"/>
            <a:chOff x="8177803" y="3725691"/>
            <a:chExt cx="3334404" cy="1818876"/>
          </a:xfrm>
        </p:grpSpPr>
        <p:sp>
          <p:nvSpPr>
            <p:cNvPr id="12" name="思想气泡: 云 11">
              <a:extLst>
                <a:ext uri="{FF2B5EF4-FFF2-40B4-BE49-F238E27FC236}">
                  <a16:creationId xmlns:a16="http://schemas.microsoft.com/office/drawing/2014/main" id="{4224F06E-EEE3-891C-0379-34303DB4658B}"/>
                </a:ext>
              </a:extLst>
            </p:cNvPr>
            <p:cNvSpPr/>
            <p:nvPr/>
          </p:nvSpPr>
          <p:spPr>
            <a:xfrm rot="321855">
              <a:off x="8177803" y="3725691"/>
              <a:ext cx="3334404" cy="1818876"/>
            </a:xfrm>
            <a:prstGeom prst="cloudCallout">
              <a:avLst>
                <a:gd name="adj1" fmla="val -68298"/>
                <a:gd name="adj2" fmla="val -63064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9A8F6F28-364B-E49A-42F7-AE30F8B097BB}"/>
                </a:ext>
              </a:extLst>
            </p:cNvPr>
            <p:cNvSpPr txBox="1"/>
            <p:nvPr/>
          </p:nvSpPr>
          <p:spPr>
            <a:xfrm>
              <a:off x="8501061" y="3966979"/>
              <a:ext cx="288607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Why are there many “proof complexity generators” inside one “demi-bits generator”?</a:t>
              </a:r>
            </a:p>
          </p:txBody>
        </p:sp>
      </p:grpSp>
      <p:sp>
        <p:nvSpPr>
          <p:cNvPr id="17" name="文本框 16">
            <a:extLst>
              <a:ext uri="{FF2B5EF4-FFF2-40B4-BE49-F238E27FC236}">
                <a16:creationId xmlns:a16="http://schemas.microsoft.com/office/drawing/2014/main" id="{7CBDE4FE-903F-80D7-F745-812FBD2A82AD}"/>
              </a:ext>
            </a:extLst>
          </p:cNvPr>
          <p:cNvSpPr txBox="1"/>
          <p:nvPr/>
        </p:nvSpPr>
        <p:spPr>
          <a:xfrm>
            <a:off x="8252747" y="5578851"/>
            <a:ext cx="380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Spoiler: the proof is just one line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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对话气泡: 圆角矩形 19">
            <a:extLst>
              <a:ext uri="{FF2B5EF4-FFF2-40B4-BE49-F238E27FC236}">
                <a16:creationId xmlns:a16="http://schemas.microsoft.com/office/drawing/2014/main" id="{4C066A91-BCCF-1A87-9C5F-8ED84590D2FC}"/>
              </a:ext>
            </a:extLst>
          </p:cNvPr>
          <p:cNvSpPr/>
          <p:nvPr/>
        </p:nvSpPr>
        <p:spPr>
          <a:xfrm>
            <a:off x="1851106" y="5117658"/>
            <a:ext cx="4386578" cy="436412"/>
          </a:xfrm>
          <a:prstGeom prst="wedgeRoundRectCallout">
            <a:avLst>
              <a:gd name="adj1" fmla="val -44167"/>
              <a:gd name="adj2" fmla="val -139419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Why study these generators?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DB31E32B-1856-CA25-164B-9509C9C694E9}"/>
              </a:ext>
            </a:extLst>
          </p:cNvPr>
          <p:cNvSpPr txBox="1"/>
          <p:nvPr/>
        </p:nvSpPr>
        <p:spPr>
          <a:xfrm>
            <a:off x="2400300" y="5625018"/>
            <a:ext cx="5236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My motivation: because circuit lower bounds are hard to prove, and we want to understand why!</a:t>
            </a:r>
          </a:p>
        </p:txBody>
      </p:sp>
      <p:graphicFrame>
        <p:nvGraphicFramePr>
          <p:cNvPr id="16" name="表格 15">
            <a:extLst>
              <a:ext uri="{FF2B5EF4-FFF2-40B4-BE49-F238E27FC236}">
                <a16:creationId xmlns:a16="http://schemas.microsoft.com/office/drawing/2014/main" id="{14C6CD79-5441-BFC1-D7D3-6F0B5CEEB7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990607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19" name="文本框 18">
            <a:extLst>
              <a:ext uri="{FF2B5EF4-FFF2-40B4-BE49-F238E27FC236}">
                <a16:creationId xmlns:a16="http://schemas.microsoft.com/office/drawing/2014/main" id="{162B4A37-24C3-1E62-8E93-388ADEF23029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00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7" grpId="0"/>
      <p:bldP spid="20" grpId="0" animBg="1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C5FC2-33D8-F1CA-4173-2E0217062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17F85C8-3CA1-75F6-AB9A-CD4FD034791E}"/>
                  </a:ext>
                </a:extLst>
              </p:cNvPr>
              <p:cNvSpPr txBox="1"/>
              <p:nvPr/>
            </p:nvSpPr>
            <p:spPr>
              <a:xfrm>
                <a:off x="1553766" y="2443161"/>
                <a:ext cx="4107657" cy="196977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Constructivity</a:t>
                </a:r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(Human proofs tend to be “constructive”)</a:t>
                </a:r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Given the truth table of a function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begChr m:val="{"/>
                        <m:endChr m:val="}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we can decide if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satisfies </a:t>
                </a:r>
                <a14:m>
                  <m:oMath xmlns:m="http://schemas.openxmlformats.org/officeDocument/2006/math">
                    <m:r>
                      <a:rPr lang="en-GB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𝒬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in polynomial (i.e.,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 time.</a:t>
                </a: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17F85C8-3CA1-75F6-AB9A-CD4FD03479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766" y="2443161"/>
                <a:ext cx="4107657" cy="19697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5CE748FA-5BE5-974A-4790-B2ADF7A89604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Natural Proofs Barrier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内容占位符 20">
                <a:extLst>
                  <a:ext uri="{FF2B5EF4-FFF2-40B4-BE49-F238E27FC236}">
                    <a16:creationId xmlns:a16="http://schemas.microsoft.com/office/drawing/2014/main" id="{2E969619-6B47-BD3C-9856-88C8692B9FF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A property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𝒬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is </a:t>
                </a:r>
                <a:r>
                  <a:rPr lang="en-GB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natural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(Razborov-Rudich’97)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if:</a:t>
                </a:r>
              </a:p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内容占位符 20">
                <a:extLst>
                  <a:ext uri="{FF2B5EF4-FFF2-40B4-BE49-F238E27FC236}">
                    <a16:creationId xmlns:a16="http://schemas.microsoft.com/office/drawing/2014/main" id="{2E969619-6B47-BD3C-9856-88C8692B9F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DDE13AF7-DFAD-7B4A-E6C2-F8DD7E5378B8}"/>
                  </a:ext>
                </a:extLst>
              </p:cNvPr>
              <p:cNvSpPr txBox="1"/>
              <p:nvPr/>
            </p:nvSpPr>
            <p:spPr>
              <a:xfrm>
                <a:off x="1296593" y="5251737"/>
                <a:ext cx="4521993" cy="108318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Example: Average Sensitivity</a:t>
                </a:r>
              </a:p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AS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:=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Pr</m:t>
                              </m:r>
                            </m:e>
                            <m:lim>
                              <m:eqArr>
                                <m:eqArr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←</m:t>
                                  </m:r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begChr m:val="{"/>
                                          <m:endChr m:val="}"/>
                                          <m:ctrlP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0,1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</m: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←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d>
                                </m:e>
                              </m:eqArr>
                            </m:lim>
                          </m:limLow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DDE13AF7-DFAD-7B4A-E6C2-F8DD7E5378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593" y="5251737"/>
                <a:ext cx="4521993" cy="10831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4AAF188-EA0A-B70F-DAC7-ADB64DCA6D34}"/>
                  </a:ext>
                </a:extLst>
              </p:cNvPr>
              <p:cNvSpPr txBox="1"/>
              <p:nvPr/>
            </p:nvSpPr>
            <p:spPr>
              <a:xfrm>
                <a:off x="6373416" y="5331663"/>
                <a:ext cx="41148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Given a random input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and a random index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if I flip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GB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input bit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is it likely to flip the output value as well?</a:t>
                </a: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4AAF188-EA0A-B70F-DAC7-ADB64DCA6D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3416" y="5331663"/>
                <a:ext cx="4114800" cy="923330"/>
              </a:xfrm>
              <a:prstGeom prst="rect">
                <a:avLst/>
              </a:prstGeom>
              <a:blipFill>
                <a:blip r:embed="rId5"/>
                <a:stretch>
                  <a:fillRect l="-1333" t="-3974" r="-741" b="-9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64D9D1E-A6F2-5007-7123-1DEBABA536E0}"/>
                  </a:ext>
                </a:extLst>
              </p:cNvPr>
              <p:cNvSpPr txBox="1"/>
              <p:nvPr/>
            </p:nvSpPr>
            <p:spPr>
              <a:xfrm>
                <a:off x="6530579" y="2750937"/>
                <a:ext cx="4107657" cy="132343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Largeness</a:t>
                </a:r>
              </a:p>
              <a:p>
                <a:pPr algn="ctr"/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(Looks reasonable… But why?)</a:t>
                </a:r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 random function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GB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p>
                    </m:sSup>
                    <m:r>
                      <a:rPr lang="en-GB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d>
                      <m:dPr>
                        <m:begChr m:val="{"/>
                        <m:endChr m:val="}"/>
                        <m:ctrlP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likely to satisfy </a:t>
                </a:r>
                <a14:m>
                  <m:oMath xmlns:m="http://schemas.openxmlformats.org/officeDocument/2006/math">
                    <m:r>
                      <a:rPr lang="en-GB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𝒬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64D9D1E-A6F2-5007-7123-1DEBABA536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0579" y="2750937"/>
                <a:ext cx="4107657" cy="132343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组合 6">
            <a:extLst>
              <a:ext uri="{FF2B5EF4-FFF2-40B4-BE49-F238E27FC236}">
                <a16:creationId xmlns:a16="http://schemas.microsoft.com/office/drawing/2014/main" id="{6E256FF1-E5CE-F8FB-766A-0C140A4F6690}"/>
              </a:ext>
            </a:extLst>
          </p:cNvPr>
          <p:cNvGrpSpPr/>
          <p:nvPr/>
        </p:nvGrpSpPr>
        <p:grpSpPr>
          <a:xfrm>
            <a:off x="428626" y="4329113"/>
            <a:ext cx="4800600" cy="787687"/>
            <a:chOff x="428626" y="4329113"/>
            <a:chExt cx="4800600" cy="787687"/>
          </a:xfrm>
        </p:grpSpPr>
        <p:sp>
          <p:nvSpPr>
            <p:cNvPr id="5" name="思想气泡: 云 4">
              <a:extLst>
                <a:ext uri="{FF2B5EF4-FFF2-40B4-BE49-F238E27FC236}">
                  <a16:creationId xmlns:a16="http://schemas.microsoft.com/office/drawing/2014/main" id="{266CA5A0-E613-C1C2-623D-9D41E55DC7A4}"/>
                </a:ext>
              </a:extLst>
            </p:cNvPr>
            <p:cNvSpPr/>
            <p:nvPr/>
          </p:nvSpPr>
          <p:spPr>
            <a:xfrm>
              <a:off x="428626" y="4329113"/>
              <a:ext cx="4800600" cy="787687"/>
            </a:xfrm>
            <a:prstGeom prst="cloudCallout">
              <a:avLst>
                <a:gd name="adj1" fmla="val 46090"/>
                <a:gd name="adj2" fmla="val 62500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C6D7CF9B-1780-F370-EFD5-4CCD36326BE1}"/>
                    </a:ext>
                  </a:extLst>
                </p:cNvPr>
                <p:cNvSpPr txBox="1"/>
                <p:nvPr/>
              </p:nvSpPr>
              <p:spPr>
                <a:xfrm>
                  <a:off x="838200" y="4402680"/>
                  <a:ext cx="405050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Of course, you can compute average sensitivity of </a:t>
                  </a:r>
                  <a14:m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a14:m>
                  <a:r>
                    <a:rPr lang="en-GB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in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poly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e>
                      </m:d>
                    </m:oMath>
                  </a14:m>
                  <a:r>
                    <a:rPr lang="en-GB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time.</a:t>
                  </a:r>
                </a:p>
              </p:txBody>
            </p:sp>
          </mc:Choice>
          <mc:Fallback xmlns="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C6D7CF9B-1780-F370-EFD5-4CCD36326B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4402680"/>
                  <a:ext cx="4050506" cy="646331"/>
                </a:xfrm>
                <a:prstGeom prst="rect">
                  <a:avLst/>
                </a:prstGeom>
                <a:blipFill>
                  <a:blip r:embed="rId8"/>
                  <a:stretch>
                    <a:fillRect l="-1355" t="-4717" b="-1415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B83D3BE6-A966-0B2A-6A18-0F5B470DB9D5}"/>
              </a:ext>
            </a:extLst>
          </p:cNvPr>
          <p:cNvGrpSpPr/>
          <p:nvPr/>
        </p:nvGrpSpPr>
        <p:grpSpPr>
          <a:xfrm>
            <a:off x="6373416" y="4309176"/>
            <a:ext cx="4036219" cy="787687"/>
            <a:chOff x="6373416" y="4309176"/>
            <a:chExt cx="4036219" cy="787687"/>
          </a:xfrm>
        </p:grpSpPr>
        <p:sp>
          <p:nvSpPr>
            <p:cNvPr id="8" name="思想气泡: 云 7">
              <a:extLst>
                <a:ext uri="{FF2B5EF4-FFF2-40B4-BE49-F238E27FC236}">
                  <a16:creationId xmlns:a16="http://schemas.microsoft.com/office/drawing/2014/main" id="{BAD96480-6146-DF7B-7130-9D135A0AFFD4}"/>
                </a:ext>
              </a:extLst>
            </p:cNvPr>
            <p:cNvSpPr/>
            <p:nvPr/>
          </p:nvSpPr>
          <p:spPr>
            <a:xfrm>
              <a:off x="6373416" y="4309176"/>
              <a:ext cx="4036219" cy="787687"/>
            </a:xfrm>
            <a:prstGeom prst="cloudCallout">
              <a:avLst>
                <a:gd name="adj1" fmla="val -57824"/>
                <a:gd name="adj2" fmla="val 54338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87BC7777-2EAB-CDCC-7008-858D68FD9E4D}"/>
                </a:ext>
              </a:extLst>
            </p:cNvPr>
            <p:cNvSpPr txBox="1"/>
            <p:nvPr/>
          </p:nvSpPr>
          <p:spPr>
            <a:xfrm>
              <a:off x="6805613" y="4353357"/>
              <a:ext cx="32349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A random function is likely to have high average sensitivity.</a:t>
              </a:r>
            </a:p>
          </p:txBody>
        </p:sp>
      </p:grpSp>
      <p:graphicFrame>
        <p:nvGraphicFramePr>
          <p:cNvPr id="15" name="表格 14">
            <a:extLst>
              <a:ext uri="{FF2B5EF4-FFF2-40B4-BE49-F238E27FC236}">
                <a16:creationId xmlns:a16="http://schemas.microsoft.com/office/drawing/2014/main" id="{CC622046-93D7-0A99-F7A3-B375EFA7E0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00654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17" name="文本框 16">
            <a:extLst>
              <a:ext uri="{FF2B5EF4-FFF2-40B4-BE49-F238E27FC236}">
                <a16:creationId xmlns:a16="http://schemas.microsoft.com/office/drawing/2014/main" id="{1CC220EC-2DD2-89F3-DFA5-8359E70F4434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53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4" grpId="0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04EDC-E40F-6055-CEC5-3E703685F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36CBD2-66BE-C09B-559B-BFF3CFE9AB5E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Natural Proofs Barrier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968EB43F-0055-FC8B-ADC0-A5D7644F0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7702" y="4529138"/>
            <a:ext cx="1593302" cy="15933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3F4E933-CF70-739E-0130-9FB5FB2870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004" y="4531228"/>
            <a:ext cx="1688552" cy="15912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D441BA1D-6344-818D-22B8-826C54A3FF7D}"/>
              </a:ext>
            </a:extLst>
          </p:cNvPr>
          <p:cNvSpPr txBox="1"/>
          <p:nvPr/>
        </p:nvSpPr>
        <p:spPr>
          <a:xfrm>
            <a:off x="4787134" y="6169709"/>
            <a:ext cx="1214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Alexander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Razborov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89BCEB0-3EED-6607-D5DD-D291121D79C0}"/>
              </a:ext>
            </a:extLst>
          </p:cNvPr>
          <p:cNvSpPr txBox="1"/>
          <p:nvPr/>
        </p:nvSpPr>
        <p:spPr>
          <a:xfrm>
            <a:off x="6428061" y="6169709"/>
            <a:ext cx="1214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Steven Rudich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对话气泡: 圆角矩形 18">
                <a:extLst>
                  <a:ext uri="{FF2B5EF4-FFF2-40B4-BE49-F238E27FC236}">
                    <a16:creationId xmlns:a16="http://schemas.microsoft.com/office/drawing/2014/main" id="{137DDF7D-2748-2F2F-7526-40EBD6258AD5}"/>
                  </a:ext>
                </a:extLst>
              </p:cNvPr>
              <p:cNvSpPr/>
              <p:nvPr/>
            </p:nvSpPr>
            <p:spPr>
              <a:xfrm>
                <a:off x="700089" y="1971675"/>
                <a:ext cx="5186362" cy="2028825"/>
              </a:xfrm>
              <a:prstGeom prst="wedgeRoundRectCallout">
                <a:avLst>
                  <a:gd name="adj1" fmla="val 34058"/>
                  <a:gd name="adj2" fmla="val 70281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Circuit lower bounds that we already have tend to be natural!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Against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1" i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0">
                            <a:latin typeface="Cambria Math" panose="02040503050406030204" pitchFamily="18" charset="0"/>
                          </a:rPr>
                          <m:t>𝐀</m:t>
                        </m:r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(average sensitivity, random restriction, …)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Against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1" i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0">
                            <a:latin typeface="Cambria Math" panose="02040503050406030204" pitchFamily="18" charset="0"/>
                          </a:rPr>
                          <m:t>𝐀</m:t>
                        </m:r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(polynomial method…)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Against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-size formulas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……</a:t>
                </a:r>
              </a:p>
            </p:txBody>
          </p:sp>
        </mc:Choice>
        <mc:Fallback xmlns="">
          <p:sp>
            <p:nvSpPr>
              <p:cNvPr id="19" name="对话气泡: 圆角矩形 18">
                <a:extLst>
                  <a:ext uri="{FF2B5EF4-FFF2-40B4-BE49-F238E27FC236}">
                    <a16:creationId xmlns:a16="http://schemas.microsoft.com/office/drawing/2014/main" id="{137DDF7D-2748-2F2F-7526-40EBD6258A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089" y="1971675"/>
                <a:ext cx="5186362" cy="2028825"/>
              </a:xfrm>
              <a:prstGeom prst="wedgeRoundRectCallout">
                <a:avLst>
                  <a:gd name="adj1" fmla="val 34058"/>
                  <a:gd name="adj2" fmla="val 70281"/>
                  <a:gd name="adj3" fmla="val 16667"/>
                </a:avLst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对话气泡: 圆角矩形 21">
                <a:extLst>
                  <a:ext uri="{FF2B5EF4-FFF2-40B4-BE49-F238E27FC236}">
                    <a16:creationId xmlns:a16="http://schemas.microsoft.com/office/drawing/2014/main" id="{9BAA027F-12DD-5DBB-9755-4031F5FBFFAC}"/>
                  </a:ext>
                </a:extLst>
              </p:cNvPr>
              <p:cNvSpPr/>
              <p:nvPr/>
            </p:nvSpPr>
            <p:spPr>
              <a:xfrm>
                <a:off x="6305551" y="1971675"/>
                <a:ext cx="5186360" cy="2028825"/>
              </a:xfrm>
              <a:prstGeom prst="wedgeRoundRectCallout">
                <a:avLst>
                  <a:gd name="adj1" fmla="val -36307"/>
                  <a:gd name="adj2" fmla="val 68873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4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Informal Theorem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(RR’97)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/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You cannot prove (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𝐏</m:t>
                    </m:r>
                    <m:sSub>
                      <m:sSubPr>
                        <m:ctrlPr>
                          <a:rPr lang="en-GB" sz="2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sz="2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poly</m:t>
                        </m:r>
                      </m:sub>
                    </m:sSub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 circuit lower bounds using a natural property, unless you can break all of cryptography (one-way functions)!</a:t>
                </a:r>
              </a:p>
            </p:txBody>
          </p:sp>
        </mc:Choice>
        <mc:Fallback xmlns="">
          <p:sp>
            <p:nvSpPr>
              <p:cNvPr id="22" name="对话气泡: 圆角矩形 21">
                <a:extLst>
                  <a:ext uri="{FF2B5EF4-FFF2-40B4-BE49-F238E27FC236}">
                    <a16:creationId xmlns:a16="http://schemas.microsoft.com/office/drawing/2014/main" id="{9BAA027F-12DD-5DBB-9755-4031F5FBFF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551" y="1971675"/>
                <a:ext cx="5186360" cy="2028825"/>
              </a:xfrm>
              <a:prstGeom prst="wedgeRoundRectCallout">
                <a:avLst>
                  <a:gd name="adj1" fmla="val -36307"/>
                  <a:gd name="adj2" fmla="val 68873"/>
                  <a:gd name="adj3" fmla="val 16667"/>
                </a:avLst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A4178617-A0BD-C704-F1D4-272D0D27CA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4733216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69C451F8-3885-50B5-4522-D1727F4FD017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96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BD3AC-9943-3FA8-6EB7-8D89987A3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24F772B7-C03A-5421-073E-FBB73C9FE276}"/>
                  </a:ext>
                </a:extLst>
              </p:cNvPr>
              <p:cNvSpPr txBox="1"/>
              <p:nvPr/>
            </p:nvSpPr>
            <p:spPr>
              <a:xfrm>
                <a:off x="1553764" y="1926000"/>
                <a:ext cx="4107657" cy="196977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Constructivity</a:t>
                </a:r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(Human proofs tend to be “constructive”)</a:t>
                </a:r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Given the truth table of a function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begChr m:val="{"/>
                        <m:endChr m:val="}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we can decide if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satisfies </a:t>
                </a:r>
                <a14:m>
                  <m:oMath xmlns:m="http://schemas.openxmlformats.org/officeDocument/2006/math">
                    <m:r>
                      <a:rPr lang="en-GB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𝒬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in polynomial (i.e.,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 time.</a:t>
                </a:r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24F772B7-C03A-5421-073E-FBB73C9FE2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764" y="1926000"/>
                <a:ext cx="4107657" cy="19697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9D7AC1E3-A312-0408-4653-3F715A7019F8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Natural Proofs Barrier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4EC9C617-84DE-DE34-D87B-7F45EA1E9282}"/>
                  </a:ext>
                </a:extLst>
              </p:cNvPr>
              <p:cNvSpPr txBox="1"/>
              <p:nvPr/>
            </p:nvSpPr>
            <p:spPr>
              <a:xfrm>
                <a:off x="6530579" y="2046399"/>
                <a:ext cx="4107657" cy="132343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Largeness</a:t>
                </a:r>
              </a:p>
              <a:p>
                <a:pPr algn="ctr"/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(Looks reasonable… But why?)</a:t>
                </a:r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 random function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GB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p>
                    </m:sSup>
                    <m:r>
                      <a:rPr lang="en-GB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d>
                      <m:dPr>
                        <m:begChr m:val="{"/>
                        <m:endChr m:val="}"/>
                        <m:ctrlP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likely to satisfy </a:t>
                </a:r>
                <a14:m>
                  <m:oMath xmlns:m="http://schemas.openxmlformats.org/officeDocument/2006/math">
                    <m:r>
                      <a:rPr lang="en-GB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𝒬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4EC9C617-84DE-DE34-D87B-7F45EA1E9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0579" y="2046399"/>
                <a:ext cx="4107657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>
            <a:extLst>
              <a:ext uri="{FF2B5EF4-FFF2-40B4-BE49-F238E27FC236}">
                <a16:creationId xmlns:a16="http://schemas.microsoft.com/office/drawing/2014/main" id="{F7455CB3-3EFD-ED79-D5BB-E6B3F2D7567D}"/>
              </a:ext>
            </a:extLst>
          </p:cNvPr>
          <p:cNvSpPr txBox="1"/>
          <p:nvPr/>
        </p:nvSpPr>
        <p:spPr>
          <a:xfrm>
            <a:off x="2241932" y="3967452"/>
            <a:ext cx="2731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Why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constructivity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E47ACC2A-BE08-C942-0271-91A2E6E3688E}"/>
              </a:ext>
            </a:extLst>
          </p:cNvPr>
          <p:cNvGrpSpPr/>
          <p:nvPr/>
        </p:nvGrpSpPr>
        <p:grpSpPr>
          <a:xfrm>
            <a:off x="468228" y="4579495"/>
            <a:ext cx="1996411" cy="2267829"/>
            <a:chOff x="468228" y="4579495"/>
            <a:chExt cx="1996411" cy="2267829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6588D70E-65F2-4D65-354B-C5C1DE0437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2158" y="4579495"/>
              <a:ext cx="1688552" cy="159121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E5419E88-1D86-F3CD-0482-D273E92D2557}"/>
                </a:ext>
              </a:extLst>
            </p:cNvPr>
            <p:cNvSpPr txBox="1"/>
            <p:nvPr/>
          </p:nvSpPr>
          <p:spPr>
            <a:xfrm>
              <a:off x="468228" y="6231771"/>
              <a:ext cx="1996411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Steven Rudich</a:t>
              </a:r>
              <a:b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altLang="zh-CN" sz="1600" dirty="0">
                  <a:latin typeface="Arial" panose="020B0604020202020204" pitchFamily="34" charset="0"/>
                  <a:cs typeface="Arial" panose="020B0604020202020204" pitchFamily="34" charset="0"/>
                </a:rPr>
                <a:t>(RANDOM’97)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对话气泡: 圆角矩形 22">
                <a:extLst>
                  <a:ext uri="{FF2B5EF4-FFF2-40B4-BE49-F238E27FC236}">
                    <a16:creationId xmlns:a16="http://schemas.microsoft.com/office/drawing/2014/main" id="{244C447A-9EDE-605A-3679-3D9CD9088850}"/>
                  </a:ext>
                </a:extLst>
              </p:cNvPr>
              <p:cNvSpPr/>
              <p:nvPr/>
            </p:nvSpPr>
            <p:spPr>
              <a:xfrm>
                <a:off x="3013024" y="4639456"/>
                <a:ext cx="3455232" cy="1131757"/>
              </a:xfrm>
              <a:prstGeom prst="wedgeRoundRectCallout">
                <a:avLst>
                  <a:gd name="adj1" fmla="val -67471"/>
                  <a:gd name="adj2" fmla="val 37997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Since proof systems are nondeterministic algorithms, let’s use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𝐍𝐏</m:t>
                    </m:r>
                  </m:oMath>
                </a14:m>
                <a:r>
                  <a:rPr lang="en-GB" sz="2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GB" sz="2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constructivity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!</a:t>
                </a:r>
              </a:p>
            </p:txBody>
          </p:sp>
        </mc:Choice>
        <mc:Fallback>
          <p:sp>
            <p:nvSpPr>
              <p:cNvPr id="23" name="对话气泡: 圆角矩形 22">
                <a:extLst>
                  <a:ext uri="{FF2B5EF4-FFF2-40B4-BE49-F238E27FC236}">
                    <a16:creationId xmlns:a16="http://schemas.microsoft.com/office/drawing/2014/main" id="{244C447A-9EDE-605A-3679-3D9CD90888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3024" y="4639456"/>
                <a:ext cx="3455232" cy="1131757"/>
              </a:xfrm>
              <a:prstGeom prst="wedgeRoundRectCallout">
                <a:avLst>
                  <a:gd name="adj1" fmla="val -67471"/>
                  <a:gd name="adj2" fmla="val 37997"/>
                  <a:gd name="adj3" fmla="val 16667"/>
                </a:avLst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文本框 24">
            <a:extLst>
              <a:ext uri="{FF2B5EF4-FFF2-40B4-BE49-F238E27FC236}">
                <a16:creationId xmlns:a16="http://schemas.microsoft.com/office/drawing/2014/main" id="{1DEFBBCE-DC6E-6251-F768-B7EF8D15BACF}"/>
              </a:ext>
            </a:extLst>
          </p:cNvPr>
          <p:cNvSpPr txBox="1"/>
          <p:nvPr/>
        </p:nvSpPr>
        <p:spPr>
          <a:xfrm>
            <a:off x="7218747" y="3488163"/>
            <a:ext cx="2731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Why largeness?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53C4222A-8F32-EA3D-DDC0-31A44C1C5E16}"/>
                  </a:ext>
                </a:extLst>
              </p:cNvPr>
              <p:cNvSpPr txBox="1"/>
              <p:nvPr/>
            </p:nvSpPr>
            <p:spPr>
              <a:xfrm>
                <a:off x="1482187" y="1962582"/>
                <a:ext cx="4250809" cy="193899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𝐍𝐏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GB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Constructivity</a:t>
                </a:r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(Human proofs tend to be “constructive”)</a:t>
                </a:r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Given the truth table of a function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begChr m:val="{"/>
                        <m:endChr m:val="}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we can “prove” that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satisfies </a:t>
                </a:r>
                <a14:m>
                  <m:oMath xmlns:m="http://schemas.openxmlformats.org/officeDocument/2006/math">
                    <m:r>
                      <a:rPr lang="en-GB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𝒬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in </a:t>
                </a:r>
                <a:r>
                  <a:rPr lang="en-GB" sz="2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nondeterministic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poly</m:t>
                    </m:r>
                    <m:d>
                      <m:dPr>
                        <m:ctrlPr>
                          <a:rPr lang="en-GB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GB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2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time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53C4222A-8F32-EA3D-DDC0-31A44C1C5E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187" y="1962582"/>
                <a:ext cx="4250809" cy="193899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1F7F4AC2-6956-4941-D630-681660B42EAD}"/>
                  </a:ext>
                </a:extLst>
              </p:cNvPr>
              <p:cNvSpPr txBox="1"/>
              <p:nvPr/>
            </p:nvSpPr>
            <p:spPr>
              <a:xfrm>
                <a:off x="6636111" y="4908823"/>
                <a:ext cx="4933731" cy="126188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Rudich’s conjecture</a:t>
                </a:r>
                <a:endParaRPr lang="en-US" altLang="zh-C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Circuit lower bounds cannot be proved via an </a:t>
                </a:r>
                <a14:m>
                  <m:oMath xmlns:m="http://schemas.openxmlformats.org/officeDocument/2006/math">
                    <m:r>
                      <a:rPr lang="en-GB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𝐍𝐏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-natural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property.</a:t>
                </a:r>
              </a:p>
            </p:txBody>
          </p:sp>
        </mc:Choice>
        <mc:Fallback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1F7F4AC2-6956-4941-D630-681660B42E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111" y="4908823"/>
                <a:ext cx="4933731" cy="126188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对话气泡: 圆角矩形 27">
            <a:extLst>
              <a:ext uri="{FF2B5EF4-FFF2-40B4-BE49-F238E27FC236}">
                <a16:creationId xmlns:a16="http://schemas.microsoft.com/office/drawing/2014/main" id="{6031E830-8B85-F034-8E82-85C67F2C8FC3}"/>
              </a:ext>
            </a:extLst>
          </p:cNvPr>
          <p:cNvSpPr/>
          <p:nvPr/>
        </p:nvSpPr>
        <p:spPr>
          <a:xfrm>
            <a:off x="8513164" y="4029325"/>
            <a:ext cx="2840636" cy="400110"/>
          </a:xfrm>
          <a:prstGeom prst="wedgeRoundRectCallout">
            <a:avLst>
              <a:gd name="adj1" fmla="val -53277"/>
              <a:gd name="adj2" fmla="val -93781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(will discuss later)</a:t>
            </a:r>
          </a:p>
        </p:txBody>
      </p:sp>
      <p:graphicFrame>
        <p:nvGraphicFramePr>
          <p:cNvPr id="31" name="表格 30">
            <a:extLst>
              <a:ext uri="{FF2B5EF4-FFF2-40B4-BE49-F238E27FC236}">
                <a16:creationId xmlns:a16="http://schemas.microsoft.com/office/drawing/2014/main" id="{952FB2F5-1B96-AB7F-91BC-97A7EE0C49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734688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33" name="文本框 32">
            <a:extLst>
              <a:ext uri="{FF2B5EF4-FFF2-40B4-BE49-F238E27FC236}">
                <a16:creationId xmlns:a16="http://schemas.microsoft.com/office/drawing/2014/main" id="{B790FA52-160D-DDD1-1B84-B32201512389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31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/>
      <p:bldP spid="23" grpId="0" animBg="1"/>
      <p:bldP spid="25" grpId="0"/>
      <p:bldP spid="26" grpId="0" animBg="1"/>
      <p:bldP spid="27" grpId="0" animBg="1"/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76050-9334-6417-D802-9BB7037D8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CBB7BB-4E80-DAA9-1AEF-C6CE9229C19E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Demi-Bits Generator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C766BAB3-9826-C85B-7E77-EF9B63B47339}"/>
              </a:ext>
            </a:extLst>
          </p:cNvPr>
          <p:cNvGrpSpPr/>
          <p:nvPr/>
        </p:nvGrpSpPr>
        <p:grpSpPr>
          <a:xfrm>
            <a:off x="585146" y="2951032"/>
            <a:ext cx="2996237" cy="1713969"/>
            <a:chOff x="1007163" y="4407886"/>
            <a:chExt cx="3687419" cy="21093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矩形 5">
                  <a:extLst>
                    <a:ext uri="{FF2B5EF4-FFF2-40B4-BE49-F238E27FC236}">
                      <a16:creationId xmlns:a16="http://schemas.microsoft.com/office/drawing/2014/main" id="{0E43AA26-8813-6815-DE11-A8968F506B1B}"/>
                    </a:ext>
                  </a:extLst>
                </p:cNvPr>
                <p:cNvSpPr/>
                <p:nvPr/>
              </p:nvSpPr>
              <p:spPr>
                <a:xfrm>
                  <a:off x="1514058" y="6237962"/>
                  <a:ext cx="2673627" cy="279277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D4BF5AAA-8AF5-D76D-CD07-BB985509A32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4058" y="6237962"/>
                  <a:ext cx="2673627" cy="2792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梯形 6">
              <a:extLst>
                <a:ext uri="{FF2B5EF4-FFF2-40B4-BE49-F238E27FC236}">
                  <a16:creationId xmlns:a16="http://schemas.microsoft.com/office/drawing/2014/main" id="{B72F01FB-7C4F-6AF4-FF70-DE953C35AD58}"/>
                </a:ext>
              </a:extLst>
            </p:cNvPr>
            <p:cNvSpPr/>
            <p:nvPr/>
          </p:nvSpPr>
          <p:spPr>
            <a:xfrm rot="10800000">
              <a:off x="1007164" y="4812598"/>
              <a:ext cx="3687418" cy="1292914"/>
            </a:xfrm>
            <a:prstGeom prst="trapezoid">
              <a:avLst>
                <a:gd name="adj" fmla="val 38837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 7">
                  <a:extLst>
                    <a:ext uri="{FF2B5EF4-FFF2-40B4-BE49-F238E27FC236}">
                      <a16:creationId xmlns:a16="http://schemas.microsoft.com/office/drawing/2014/main" id="{AF81DC33-C68B-6EAB-9C55-C7F1BB563546}"/>
                    </a:ext>
                  </a:extLst>
                </p:cNvPr>
                <p:cNvSpPr/>
                <p:nvPr/>
              </p:nvSpPr>
              <p:spPr>
                <a:xfrm>
                  <a:off x="1007163" y="4407886"/>
                  <a:ext cx="3687419" cy="27226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CN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b="0" i="1" dirty="0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  <m:t>ℓ</m:t>
                            </m:r>
                          </m:sup>
                        </m:sSup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2B731F1C-EE23-87B8-17BA-EA6E4EB5B75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7163" y="4407886"/>
                  <a:ext cx="3687419" cy="27226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10D1E7FE-4C77-A01A-374C-001D22BFC314}"/>
                    </a:ext>
                  </a:extLst>
                </p:cNvPr>
                <p:cNvSpPr txBox="1"/>
                <p:nvPr/>
              </p:nvSpPr>
              <p:spPr>
                <a:xfrm>
                  <a:off x="2398867" y="5074333"/>
                  <a:ext cx="904008" cy="8711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GB" altLang="zh-CN" sz="40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oMath>
                    </m:oMathPara>
                  </a14:m>
                  <a:endParaRPr lang="zh-CN" altLang="en-US" sz="4000" dirty="0"/>
                </a:p>
              </p:txBody>
            </p:sp>
          </mc:Choice>
          <mc:Fallback xmlns="">
            <p:sp>
              <p:nvSpPr>
                <p:cNvPr id="61" name="文本框 60">
                  <a:extLst>
                    <a:ext uri="{FF2B5EF4-FFF2-40B4-BE49-F238E27FC236}">
                      <a16:creationId xmlns:a16="http://schemas.microsoft.com/office/drawing/2014/main" id="{20DC4786-7723-488B-704C-69753248D4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8867" y="5074333"/>
                  <a:ext cx="904008" cy="87118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307616C-B97A-B8AC-3DD4-9573DDBE227D}"/>
                  </a:ext>
                </a:extLst>
              </p:cNvPr>
              <p:cNvSpPr txBox="1"/>
              <p:nvPr/>
            </p:nvSpPr>
            <p:spPr>
              <a:xfrm>
                <a:off x="4262108" y="3706519"/>
                <a:ext cx="6830008" cy="107721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b="0" dirty="0"/>
                  <a:t>“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sz="4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4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8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lang="en-GB" sz="4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4800" dirty="0"/>
                  <a:t>”</a:t>
                </a:r>
              </a:p>
              <a:p>
                <a:pPr algn="ctr"/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(suitably encoded)</a:t>
                </a:r>
                <a:endParaRPr lang="en-GB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307616C-B97A-B8AC-3DD4-9573DDBE22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2108" y="3706519"/>
                <a:ext cx="6830008" cy="107721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10F95C2-787E-4044-3F72-236D9C120496}"/>
                  </a:ext>
                </a:extLst>
              </p:cNvPr>
              <p:cNvSpPr txBox="1"/>
              <p:nvPr/>
            </p:nvSpPr>
            <p:spPr>
              <a:xfrm>
                <a:off x="4410000" y="1929463"/>
                <a:ext cx="7396733" cy="158280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Definition:</a:t>
                </a:r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a demi-bits generator against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if for </a:t>
                </a:r>
                <a:r>
                  <a:rPr lang="en-GB" sz="2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large fraction (say,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1/3</m:t>
                    </m:r>
                  </m:oMath>
                </a14:m>
                <a:r>
                  <a:rPr lang="en-GB" sz="2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GB" sz="2400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p>
                    </m:sSup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the statement</a:t>
                </a:r>
              </a:p>
              <a:p>
                <a:pPr algn="ctr"/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“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∉</m:t>
                    </m:r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Range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”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is hard to prove in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𝒫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10F95C2-787E-4044-3F72-236D9C1204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0000" y="1929463"/>
                <a:ext cx="7396733" cy="15828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9159210F-E76D-A885-6E93-82209BEBCF3B}"/>
                  </a:ext>
                </a:extLst>
              </p:cNvPr>
              <p:cNvSpPr txBox="1"/>
              <p:nvPr/>
            </p:nvSpPr>
            <p:spPr>
              <a:xfrm>
                <a:off x="231216" y="2134189"/>
                <a:ext cx="3783061" cy="47481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GB" sz="2400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p>
                    </m:sSup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1" dirty="0" smtClean="0">
                        <a:latin typeface="Cambria Math" panose="02040503050406030204" pitchFamily="18" charset="0"/>
                      </a:rPr>
                      <m:t>ℓ</m:t>
                    </m:r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9159210F-E76D-A885-6E93-82209BEBCF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16" y="2134189"/>
                <a:ext cx="3783061" cy="4748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矩形 14">
            <a:extLst>
              <a:ext uri="{FF2B5EF4-FFF2-40B4-BE49-F238E27FC236}">
                <a16:creationId xmlns:a16="http://schemas.microsoft.com/office/drawing/2014/main" id="{836CC54F-DE1A-FBA2-C7FD-644A1D5E7262}"/>
              </a:ext>
            </a:extLst>
          </p:cNvPr>
          <p:cNvSpPr/>
          <p:nvPr/>
        </p:nvSpPr>
        <p:spPr>
          <a:xfrm>
            <a:off x="7029660" y="2718578"/>
            <a:ext cx="2157412" cy="422382"/>
          </a:xfrm>
          <a:custGeom>
            <a:avLst/>
            <a:gdLst>
              <a:gd name="csX0" fmla="*/ 0 w 2157412"/>
              <a:gd name="csY0" fmla="*/ 0 h 422382"/>
              <a:gd name="csX1" fmla="*/ 539353 w 2157412"/>
              <a:gd name="csY1" fmla="*/ 0 h 422382"/>
              <a:gd name="csX2" fmla="*/ 1121854 w 2157412"/>
              <a:gd name="csY2" fmla="*/ 0 h 422382"/>
              <a:gd name="csX3" fmla="*/ 2157412 w 2157412"/>
              <a:gd name="csY3" fmla="*/ 0 h 422382"/>
              <a:gd name="csX4" fmla="*/ 2157412 w 2157412"/>
              <a:gd name="csY4" fmla="*/ 422382 h 422382"/>
              <a:gd name="csX5" fmla="*/ 1639633 w 2157412"/>
              <a:gd name="csY5" fmla="*/ 422382 h 422382"/>
              <a:gd name="csX6" fmla="*/ 1057132 w 2157412"/>
              <a:gd name="csY6" fmla="*/ 422382 h 422382"/>
              <a:gd name="csX7" fmla="*/ 474631 w 2157412"/>
              <a:gd name="csY7" fmla="*/ 422382 h 422382"/>
              <a:gd name="csX8" fmla="*/ 0 w 2157412"/>
              <a:gd name="csY8" fmla="*/ 422382 h 422382"/>
              <a:gd name="csX9" fmla="*/ 0 w 2157412"/>
              <a:gd name="csY9" fmla="*/ 0 h 4223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2157412" h="422382" extrusionOk="0">
                <a:moveTo>
                  <a:pt x="0" y="0"/>
                </a:moveTo>
                <a:cubicBezTo>
                  <a:pt x="111630" y="-43418"/>
                  <a:pt x="396960" y="59138"/>
                  <a:pt x="539353" y="0"/>
                </a:cubicBezTo>
                <a:cubicBezTo>
                  <a:pt x="681746" y="-59138"/>
                  <a:pt x="930690" y="55551"/>
                  <a:pt x="1121854" y="0"/>
                </a:cubicBezTo>
                <a:cubicBezTo>
                  <a:pt x="1313018" y="-55551"/>
                  <a:pt x="1913254" y="2698"/>
                  <a:pt x="2157412" y="0"/>
                </a:cubicBezTo>
                <a:cubicBezTo>
                  <a:pt x="2199323" y="157380"/>
                  <a:pt x="2153509" y="299884"/>
                  <a:pt x="2157412" y="422382"/>
                </a:cubicBezTo>
                <a:cubicBezTo>
                  <a:pt x="2024714" y="465246"/>
                  <a:pt x="1764002" y="415571"/>
                  <a:pt x="1639633" y="422382"/>
                </a:cubicBezTo>
                <a:cubicBezTo>
                  <a:pt x="1515264" y="429193"/>
                  <a:pt x="1247477" y="402417"/>
                  <a:pt x="1057132" y="422382"/>
                </a:cubicBezTo>
                <a:cubicBezTo>
                  <a:pt x="866787" y="442347"/>
                  <a:pt x="696489" y="388128"/>
                  <a:pt x="474631" y="422382"/>
                </a:cubicBezTo>
                <a:cubicBezTo>
                  <a:pt x="252773" y="456636"/>
                  <a:pt x="96374" y="380979"/>
                  <a:pt x="0" y="422382"/>
                </a:cubicBezTo>
                <a:cubicBezTo>
                  <a:pt x="-30077" y="258562"/>
                  <a:pt x="18544" y="210958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25103695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矩形: 圆角 25">
                <a:extLst>
                  <a:ext uri="{FF2B5EF4-FFF2-40B4-BE49-F238E27FC236}">
                    <a16:creationId xmlns:a16="http://schemas.microsoft.com/office/drawing/2014/main" id="{E79BA5B9-DBE7-A4D3-8986-8B6F6B316500}"/>
                  </a:ext>
                </a:extLst>
              </p:cNvPr>
              <p:cNvSpPr/>
              <p:nvPr/>
            </p:nvSpPr>
            <p:spPr>
              <a:xfrm>
                <a:off x="445502" y="5062056"/>
                <a:ext cx="10285896" cy="1316516"/>
              </a:xfrm>
              <a:prstGeom prst="round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b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m:rPr>
                              <m:sty m:val="p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矩形: 圆角 25">
                <a:extLst>
                  <a:ext uri="{FF2B5EF4-FFF2-40B4-BE49-F238E27FC236}">
                    <a16:creationId xmlns:a16="http://schemas.microsoft.com/office/drawing/2014/main" id="{E79BA5B9-DBE7-A4D3-8986-8B6F6B3165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502" y="5062056"/>
                <a:ext cx="10285896" cy="1316516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矩形: 圆角 27">
                <a:extLst>
                  <a:ext uri="{FF2B5EF4-FFF2-40B4-BE49-F238E27FC236}">
                    <a16:creationId xmlns:a16="http://schemas.microsoft.com/office/drawing/2014/main" id="{C1DD2A73-F50B-3AA8-8829-80DC64ED3D68}"/>
                  </a:ext>
                </a:extLst>
              </p:cNvPr>
              <p:cNvSpPr/>
              <p:nvPr/>
            </p:nvSpPr>
            <p:spPr>
              <a:xfrm>
                <a:off x="624630" y="5259307"/>
                <a:ext cx="2137088" cy="960939"/>
              </a:xfrm>
              <a:prstGeom prst="round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b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Range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矩形: 圆角 27">
                <a:extLst>
                  <a:ext uri="{FF2B5EF4-FFF2-40B4-BE49-F238E27FC236}">
                    <a16:creationId xmlns:a16="http://schemas.microsoft.com/office/drawing/2014/main" id="{C1DD2A73-F50B-3AA8-8829-80DC64ED3D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630" y="5259307"/>
                <a:ext cx="2137088" cy="960939"/>
              </a:xfrm>
              <a:prstGeom prst="roundRect">
                <a:avLst/>
              </a:prstGeom>
              <a:blipFill>
                <a:blip r:embed="rId1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矩形: 圆角 28">
                <a:extLst>
                  <a:ext uri="{FF2B5EF4-FFF2-40B4-BE49-F238E27FC236}">
                    <a16:creationId xmlns:a16="http://schemas.microsoft.com/office/drawing/2014/main" id="{77C054F4-A0B1-46FC-8D15-8CC9F718D385}"/>
                  </a:ext>
                </a:extLst>
              </p:cNvPr>
              <p:cNvSpPr/>
              <p:nvPr/>
            </p:nvSpPr>
            <p:spPr>
              <a:xfrm>
                <a:off x="6855108" y="5156791"/>
                <a:ext cx="2915426" cy="1077218"/>
              </a:xfrm>
              <a:prstGeom prst="roundRect">
                <a:avLst/>
              </a:prstGeom>
              <a:ln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b" anchorCtr="0"/>
              <a:lstStyle/>
              <a:p>
                <a:pPr algn="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What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can figure out to be outside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Range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矩形: 圆角 28">
                <a:extLst>
                  <a:ext uri="{FF2B5EF4-FFF2-40B4-BE49-F238E27FC236}">
                    <a16:creationId xmlns:a16="http://schemas.microsoft.com/office/drawing/2014/main" id="{77C054F4-A0B1-46FC-8D15-8CC9F718D3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5108" y="5156791"/>
                <a:ext cx="2915426" cy="1077218"/>
              </a:xfrm>
              <a:prstGeom prst="roundRect">
                <a:avLst/>
              </a:prstGeom>
              <a:blipFill>
                <a:blip r:embed="rId14"/>
                <a:stretch>
                  <a:fillRect/>
                </a:stretch>
              </a:blipFill>
              <a:ln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15666B7F-10F6-D003-3721-6CED55400D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856476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16" name="文本框 15">
            <a:extLst>
              <a:ext uri="{FF2B5EF4-FFF2-40B4-BE49-F238E27FC236}">
                <a16:creationId xmlns:a16="http://schemas.microsoft.com/office/drawing/2014/main" id="{8E04622A-57E2-F26E-82A2-FC9D07DA8EBE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49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5" grpId="0" animBg="1"/>
      <p:bldP spid="26" grpId="0" animBg="1"/>
      <p:bldP spid="28" grpId="0" animBg="1"/>
      <p:bldP spid="2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C1F33-1240-865F-EF3B-820A78EEE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296890-AB6E-1C52-69C0-E325AC557C07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Rudich’s Conjecture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599B9ECC-8D0B-F95B-572D-F8B6E032AB0B}"/>
              </a:ext>
            </a:extLst>
          </p:cNvPr>
          <p:cNvGrpSpPr/>
          <p:nvPr/>
        </p:nvGrpSpPr>
        <p:grpSpPr>
          <a:xfrm>
            <a:off x="1137423" y="3560405"/>
            <a:ext cx="5074252" cy="2807413"/>
            <a:chOff x="486159" y="2025293"/>
            <a:chExt cx="5074252" cy="280741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矩形 2">
                  <a:extLst>
                    <a:ext uri="{FF2B5EF4-FFF2-40B4-BE49-F238E27FC236}">
                      <a16:creationId xmlns:a16="http://schemas.microsoft.com/office/drawing/2014/main" id="{487E1294-00E7-02F8-D4D7-B2269C745BBD}"/>
                    </a:ext>
                  </a:extLst>
                </p:cNvPr>
                <p:cNvSpPr/>
                <p:nvPr/>
              </p:nvSpPr>
              <p:spPr>
                <a:xfrm>
                  <a:off x="486159" y="2025293"/>
                  <a:ext cx="4510508" cy="2807413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t" anchorCtr="0"/>
                <a:lstStyle/>
                <a:p>
                  <a:pPr algn="ctr"/>
                  <a:r>
                    <a:rPr lang="en-US" sz="2400" b="1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Truth Table Generator</a:t>
                  </a:r>
                  <a:r>
                    <a:rPr lang="en-US" sz="2400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(</a:t>
                  </a:r>
                  <a14:m>
                    <m:oMath xmlns:m="http://schemas.openxmlformats.org/officeDocument/2006/math">
                      <m:r>
                        <a:rPr lang="en-US" sz="2400" b="0" i="1" noProof="0" smtClean="0">
                          <a:latin typeface="Cambria Math" panose="02040503050406030204" pitchFamily="18" charset="0"/>
                        </a:rPr>
                        <m:t>𝑇𝑇</m:t>
                      </m:r>
                    </m:oMath>
                  </a14:m>
                  <a:r>
                    <a:rPr lang="en-US" sz="2400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3" name="矩形 2">
                  <a:extLst>
                    <a:ext uri="{FF2B5EF4-FFF2-40B4-BE49-F238E27FC236}">
                      <a16:creationId xmlns:a16="http://schemas.microsoft.com/office/drawing/2014/main" id="{487E1294-00E7-02F8-D4D7-B2269C745BB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159" y="2025293"/>
                  <a:ext cx="4510508" cy="280741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C89FE62D-906E-BCC6-E978-5845FDA54D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78649" y="4199158"/>
              <a:ext cx="513114" cy="5416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2" name="梯形 11">
              <a:extLst>
                <a:ext uri="{FF2B5EF4-FFF2-40B4-BE49-F238E27FC236}">
                  <a16:creationId xmlns:a16="http://schemas.microsoft.com/office/drawing/2014/main" id="{0AFE06F8-2CDB-53B0-6703-3CDDBF85C804}"/>
                </a:ext>
              </a:extLst>
            </p:cNvPr>
            <p:cNvSpPr/>
            <p:nvPr/>
          </p:nvSpPr>
          <p:spPr>
            <a:xfrm rot="10800000">
              <a:off x="1195782" y="3127745"/>
              <a:ext cx="2812596" cy="986176"/>
            </a:xfrm>
            <a:prstGeom prst="trapezoid">
              <a:avLst>
                <a:gd name="adj" fmla="val 38837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noProof="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A00656B5-9D5F-FB20-2B09-C169D8E25DAF}"/>
                    </a:ext>
                  </a:extLst>
                </p:cNvPr>
                <p:cNvSpPr txBox="1"/>
                <p:nvPr/>
              </p:nvSpPr>
              <p:spPr>
                <a:xfrm>
                  <a:off x="2080916" y="3390000"/>
                  <a:ext cx="106348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400" b="0" i="1" noProof="0" smtClean="0">
                            <a:latin typeface="Cambria Math" panose="02040503050406030204" pitchFamily="18" charset="0"/>
                          </a:rPr>
                          <m:t>𝑇𝑇</m:t>
                        </m:r>
                      </m:oMath>
                    </m:oMathPara>
                  </a14:m>
                  <a:endParaRPr lang="en-US" sz="2800" noProof="0" dirty="0"/>
                </a:p>
              </p:txBody>
            </p:sp>
          </mc:Choice>
          <mc:Fallback xmlns="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A00656B5-9D5F-FB20-2B09-C169D8E25D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0916" y="3390000"/>
                  <a:ext cx="1063487" cy="46166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7C86603D-C408-14C0-9F01-D2C0E83488AF}"/>
                    </a:ext>
                  </a:extLst>
                </p:cNvPr>
                <p:cNvSpPr txBox="1"/>
                <p:nvPr/>
              </p:nvSpPr>
              <p:spPr>
                <a:xfrm>
                  <a:off x="731102" y="4169516"/>
                  <a:ext cx="2021587" cy="5940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Description of a size-</a:t>
                  </a:r>
                  <a14:m>
                    <m:oMath xmlns:m="http://schemas.openxmlformats.org/officeDocument/2006/math">
                      <m:r>
                        <a:rPr lang="en-US" sz="1600" b="0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  <m:d>
                        <m:dPr>
                          <m:ctrlPr>
                            <a:rPr lang="en-US" sz="1600" b="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600" b="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</m:d>
                    </m:oMath>
                  </a14:m>
                  <a:r>
                    <a:rPr lang="en-US" sz="1600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circuit </a:t>
                  </a:r>
                  <a14:m>
                    <m:oMath xmlns:m="http://schemas.openxmlformats.org/officeDocument/2006/math">
                      <m:r>
                        <a:rPr lang="en-US" sz="1600" b="0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</m:oMath>
                  </a14:m>
                  <a:endParaRPr lang="en-US" sz="1600" noProof="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7C86603D-C408-14C0-9F01-D2C0E83488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1102" y="4169516"/>
                  <a:ext cx="2021587" cy="594009"/>
                </a:xfrm>
                <a:prstGeom prst="rect">
                  <a:avLst/>
                </a:prstGeom>
                <a:blipFill>
                  <a:blip r:embed="rId7"/>
                  <a:stretch>
                    <a:fillRect l="-1813" t="-3093" b="-1134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11A66B2D-4A4D-66A4-7947-E0F5E6DF3DC6}"/>
                    </a:ext>
                  </a:extLst>
                </p:cNvPr>
                <p:cNvSpPr txBox="1"/>
                <p:nvPr/>
              </p:nvSpPr>
              <p:spPr>
                <a:xfrm>
                  <a:off x="1195779" y="2803860"/>
                  <a:ext cx="2812597" cy="246221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1600" b="0" i="1" noProof="0" smtClean="0">
                            <a:latin typeface="Cambria Math" panose="02040503050406030204" pitchFamily="18" charset="0"/>
                          </a:rPr>
                          <m:t>0110010011…………001010</m:t>
                        </m:r>
                      </m:oMath>
                    </m:oMathPara>
                  </a14:m>
                  <a:endParaRPr lang="en-US" sz="1600" noProof="0" dirty="0"/>
                </a:p>
              </p:txBody>
            </p:sp>
          </mc:Choice>
          <mc:Fallback xmlns=""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11A66B2D-4A4D-66A4-7947-E0F5E6DF3D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5779" y="2803860"/>
                  <a:ext cx="2812597" cy="24622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92B12391-0FFA-32D5-3366-CEEA9BB1F0FE}"/>
                    </a:ext>
                  </a:extLst>
                </p:cNvPr>
                <p:cNvSpPr txBox="1"/>
                <p:nvPr/>
              </p:nvSpPr>
              <p:spPr>
                <a:xfrm>
                  <a:off x="563161" y="2465306"/>
                  <a:ext cx="1760231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b="0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Truth table of </a:t>
                  </a:r>
                  <a14:m>
                    <m:oMath xmlns:m="http://schemas.openxmlformats.org/officeDocument/2006/math">
                      <m:r>
                        <a:rPr lang="en-US" sz="1600" b="0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</m:oMath>
                  </a14:m>
                  <a:endParaRPr lang="en-US" sz="1600" noProof="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92B12391-0FFA-32D5-3366-CEEA9BB1F0F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3161" y="2465306"/>
                  <a:ext cx="1760231" cy="338554"/>
                </a:xfrm>
                <a:prstGeom prst="rect">
                  <a:avLst/>
                </a:prstGeom>
                <a:blipFill>
                  <a:blip r:embed="rId9"/>
                  <a:stretch>
                    <a:fillRect l="-1730" t="-5357" b="-2142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533D54FD-838C-6182-1DF4-6FE383CE1D4E}"/>
                    </a:ext>
                  </a:extLst>
                </p:cNvPr>
                <p:cNvSpPr txBox="1"/>
                <p:nvPr/>
              </p:nvSpPr>
              <p:spPr>
                <a:xfrm>
                  <a:off x="3701730" y="3791833"/>
                  <a:ext cx="1858681" cy="3702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1600" b="0" i="1" noProof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noProof="0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</m:acc>
                      <m:d>
                        <m:dPr>
                          <m:ctrlPr>
                            <a:rPr lang="en-US" sz="1600" b="0" i="1" noProof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noProof="0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d>
                            <m:dPr>
                              <m:ctrlPr>
                                <a:rPr lang="en-US" sz="1600" b="0" i="1" noProof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noProof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e>
                      </m:d>
                    </m:oMath>
                  </a14:m>
                  <a:r>
                    <a:rPr lang="en-US" sz="1600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bits</a:t>
                  </a:r>
                </a:p>
              </p:txBody>
            </p:sp>
          </mc:Choice>
          <mc:Fallback xmlns=""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533D54FD-838C-6182-1DF4-6FE383CE1D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1730" y="3791833"/>
                  <a:ext cx="1858681" cy="370294"/>
                </a:xfrm>
                <a:prstGeom prst="rect">
                  <a:avLst/>
                </a:prstGeom>
                <a:blipFill>
                  <a:blip r:embed="rId10"/>
                  <a:stretch>
                    <a:fillRect b="-1639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57468AF8-4953-3A36-1BD2-22710C01E01D}"/>
                    </a:ext>
                  </a:extLst>
                </p:cNvPr>
                <p:cNvSpPr txBox="1"/>
                <p:nvPr/>
              </p:nvSpPr>
              <p:spPr>
                <a:xfrm>
                  <a:off x="4008376" y="2927005"/>
                  <a:ext cx="90354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600" b="0" i="1" noProof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noProof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1600" b="0" i="1" noProof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a14:m>
                  <a:r>
                    <a:rPr lang="en-US" sz="1600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bits</a:t>
                  </a:r>
                </a:p>
              </p:txBody>
            </p:sp>
          </mc:Choice>
          <mc:Fallback xmlns=""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57468AF8-4953-3A36-1BD2-22710C01E01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08376" y="2927005"/>
                  <a:ext cx="903547" cy="338554"/>
                </a:xfrm>
                <a:prstGeom prst="rect">
                  <a:avLst/>
                </a:prstGeom>
                <a:blipFill>
                  <a:blip r:embed="rId11"/>
                  <a:stretch>
                    <a:fillRect t="-5357" b="-2142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379D9244-D236-EF99-FA93-B1B2A1C65ABA}"/>
                  </a:ext>
                </a:extLst>
              </p:cNvPr>
              <p:cNvSpPr txBox="1"/>
              <p:nvPr/>
            </p:nvSpPr>
            <p:spPr>
              <a:xfrm>
                <a:off x="838200" y="2042175"/>
                <a:ext cx="4933731" cy="126188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Rudich’s conjecture</a:t>
                </a:r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(Rudich’97)</a:t>
                </a:r>
              </a:p>
              <a:p>
                <a:pPr algn="ctr"/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Circuit lower bounds cannot be proved via an </a:t>
                </a:r>
                <a14:m>
                  <m:oMath xmlns:m="http://schemas.openxmlformats.org/officeDocument/2006/math">
                    <m:r>
                      <a:rPr lang="en-GB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𝐍𝐏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-natural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property.</a:t>
                </a: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379D9244-D236-EF99-FA93-B1B2A1C65A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042175"/>
                <a:ext cx="4933731" cy="126188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178B2E79-FB78-2AD4-273D-3F0F2DEFB1A0}"/>
                  </a:ext>
                </a:extLst>
              </p:cNvPr>
              <p:cNvSpPr txBox="1"/>
              <p:nvPr/>
            </p:nvSpPr>
            <p:spPr>
              <a:xfrm>
                <a:off x="7102991" y="1917643"/>
                <a:ext cx="4250809" cy="193899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𝐍𝐏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GB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Constructivity</a:t>
                </a:r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(Human proofs tend to be “constructive”)</a:t>
                </a:r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Given the truth table of a function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begChr m:val="{"/>
                        <m:endChr m:val="}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we can “prove” that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satisfies </a:t>
                </a:r>
                <a14:m>
                  <m:oMath xmlns:m="http://schemas.openxmlformats.org/officeDocument/2006/math">
                    <m:r>
                      <a:rPr lang="en-GB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𝒬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in </a:t>
                </a:r>
                <a:r>
                  <a:rPr lang="en-GB" sz="2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nondeterministic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poly</m:t>
                    </m:r>
                    <m:d>
                      <m:dPr>
                        <m:ctrlPr>
                          <a:rPr lang="en-GB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GB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2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time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178B2E79-FB78-2AD4-273D-3F0F2DEFB1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2991" y="1917643"/>
                <a:ext cx="4250809" cy="193899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C5853F24-EBD7-280C-71D3-1E4CBD616751}"/>
                  </a:ext>
                </a:extLst>
              </p:cNvPr>
              <p:cNvSpPr txBox="1"/>
              <p:nvPr/>
            </p:nvSpPr>
            <p:spPr>
              <a:xfrm>
                <a:off x="7102990" y="4070868"/>
                <a:ext cx="4250809" cy="132343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Largeness</a:t>
                </a:r>
              </a:p>
              <a:p>
                <a:pPr algn="ctr"/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(Looks reasonable… But why?)</a:t>
                </a:r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 random function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GB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p>
                    </m:sSup>
                    <m:r>
                      <a:rPr lang="en-GB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d>
                      <m:dPr>
                        <m:begChr m:val="{"/>
                        <m:endChr m:val="}"/>
                        <m:ctrlP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likely to satisfy </a:t>
                </a:r>
                <a14:m>
                  <m:oMath xmlns:m="http://schemas.openxmlformats.org/officeDocument/2006/math">
                    <m:r>
                      <a:rPr lang="en-GB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𝒬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C5853F24-EBD7-280C-71D3-1E4CBD6167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2990" y="4070868"/>
                <a:ext cx="4250809" cy="132343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对话气泡: 圆角矩形 30">
                <a:extLst>
                  <a:ext uri="{FF2B5EF4-FFF2-40B4-BE49-F238E27FC236}">
                    <a16:creationId xmlns:a16="http://schemas.microsoft.com/office/drawing/2014/main" id="{B0062103-AA8D-56D4-7BB1-FBCFCF404AEC}"/>
                  </a:ext>
                </a:extLst>
              </p:cNvPr>
              <p:cNvSpPr/>
              <p:nvPr/>
            </p:nvSpPr>
            <p:spPr>
              <a:xfrm>
                <a:off x="6205258" y="5637046"/>
                <a:ext cx="4979213" cy="842698"/>
              </a:xfrm>
              <a:prstGeom prst="wedgeRoundRectCallout">
                <a:avLst>
                  <a:gd name="adj1" fmla="val -58737"/>
                  <a:gd name="adj2" fmla="val -85939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Rudich’s conjecture = “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𝑇𝑇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a demi-bits generator against </a:t>
                </a:r>
                <a:r>
                  <a:rPr lang="en-GB" sz="2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every proof system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”!</a:t>
                </a:r>
              </a:p>
            </p:txBody>
          </p:sp>
        </mc:Choice>
        <mc:Fallback xmlns="">
          <p:sp>
            <p:nvSpPr>
              <p:cNvPr id="31" name="对话气泡: 圆角矩形 30">
                <a:extLst>
                  <a:ext uri="{FF2B5EF4-FFF2-40B4-BE49-F238E27FC236}">
                    <a16:creationId xmlns:a16="http://schemas.microsoft.com/office/drawing/2014/main" id="{B0062103-AA8D-56D4-7BB1-FBCFCF404A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5258" y="5637046"/>
                <a:ext cx="4979213" cy="842698"/>
              </a:xfrm>
              <a:prstGeom prst="wedgeRoundRectCallout">
                <a:avLst>
                  <a:gd name="adj1" fmla="val -58737"/>
                  <a:gd name="adj2" fmla="val -85939"/>
                  <a:gd name="adj3" fmla="val 16667"/>
                </a:avLst>
              </a:prstGeom>
              <a:blipFill>
                <a:blip r:embed="rId1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1938566B-2D48-3A55-1D48-F6C0CA583A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2119604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BCF2E198-E43D-1D49-75FC-0CC5DB6555F7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40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51CA8-EF87-7410-297C-55F1FAD2A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534883-BE82-3868-369B-13324E5447A0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Comparison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D97EE70C-B8AC-5F7F-4720-69B9A9CEC72E}"/>
              </a:ext>
            </a:extLst>
          </p:cNvPr>
          <p:cNvGrpSpPr/>
          <p:nvPr/>
        </p:nvGrpSpPr>
        <p:grpSpPr>
          <a:xfrm>
            <a:off x="728021" y="3405813"/>
            <a:ext cx="2996237" cy="1713969"/>
            <a:chOff x="1007163" y="4407886"/>
            <a:chExt cx="3687419" cy="21093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矩形 5">
                  <a:extLst>
                    <a:ext uri="{FF2B5EF4-FFF2-40B4-BE49-F238E27FC236}">
                      <a16:creationId xmlns:a16="http://schemas.microsoft.com/office/drawing/2014/main" id="{0FB8B3E3-165C-6A6B-52DE-9F24F3F5A3FC}"/>
                    </a:ext>
                  </a:extLst>
                </p:cNvPr>
                <p:cNvSpPr/>
                <p:nvPr/>
              </p:nvSpPr>
              <p:spPr>
                <a:xfrm>
                  <a:off x="1514058" y="6237962"/>
                  <a:ext cx="2673627" cy="279277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D4BF5AAA-8AF5-D76D-CD07-BB985509A32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4058" y="6237962"/>
                  <a:ext cx="2673627" cy="2792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梯形 6">
              <a:extLst>
                <a:ext uri="{FF2B5EF4-FFF2-40B4-BE49-F238E27FC236}">
                  <a16:creationId xmlns:a16="http://schemas.microsoft.com/office/drawing/2014/main" id="{A01714F4-8C92-F028-10E3-298FBD25F526}"/>
                </a:ext>
              </a:extLst>
            </p:cNvPr>
            <p:cNvSpPr/>
            <p:nvPr/>
          </p:nvSpPr>
          <p:spPr>
            <a:xfrm rot="10800000">
              <a:off x="1007164" y="4812598"/>
              <a:ext cx="3687418" cy="1292914"/>
            </a:xfrm>
            <a:prstGeom prst="trapezoid">
              <a:avLst>
                <a:gd name="adj" fmla="val 38837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 7">
                  <a:extLst>
                    <a:ext uri="{FF2B5EF4-FFF2-40B4-BE49-F238E27FC236}">
                      <a16:creationId xmlns:a16="http://schemas.microsoft.com/office/drawing/2014/main" id="{9ADBE879-0997-02DF-541D-FF99E6EC5E02}"/>
                    </a:ext>
                  </a:extLst>
                </p:cNvPr>
                <p:cNvSpPr/>
                <p:nvPr/>
              </p:nvSpPr>
              <p:spPr>
                <a:xfrm>
                  <a:off x="1007163" y="4407886"/>
                  <a:ext cx="3687419" cy="27226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CN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b="0" i="1" dirty="0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  <m:t>ℓ</m:t>
                            </m:r>
                          </m:sup>
                        </m:sSup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2B731F1C-EE23-87B8-17BA-EA6E4EB5B75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7163" y="4407886"/>
                  <a:ext cx="3687419" cy="27226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9BD2EA55-59FD-2F7C-61AB-E9BB6EA6F524}"/>
                    </a:ext>
                  </a:extLst>
                </p:cNvPr>
                <p:cNvSpPr txBox="1"/>
                <p:nvPr/>
              </p:nvSpPr>
              <p:spPr>
                <a:xfrm>
                  <a:off x="2398867" y="5074333"/>
                  <a:ext cx="904008" cy="8711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GB" altLang="zh-CN" sz="40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oMath>
                    </m:oMathPara>
                  </a14:m>
                  <a:endParaRPr lang="zh-CN" altLang="en-US" sz="4000" dirty="0"/>
                </a:p>
              </p:txBody>
            </p:sp>
          </mc:Choice>
          <mc:Fallback xmlns="">
            <p:sp>
              <p:nvSpPr>
                <p:cNvPr id="61" name="文本框 60">
                  <a:extLst>
                    <a:ext uri="{FF2B5EF4-FFF2-40B4-BE49-F238E27FC236}">
                      <a16:creationId xmlns:a16="http://schemas.microsoft.com/office/drawing/2014/main" id="{20DC4786-7723-488B-704C-69753248D4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8867" y="5074333"/>
                  <a:ext cx="904008" cy="87118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FF1DE789-EBE5-572C-0515-7569AC70928A}"/>
                  </a:ext>
                </a:extLst>
              </p:cNvPr>
              <p:cNvSpPr txBox="1"/>
              <p:nvPr/>
            </p:nvSpPr>
            <p:spPr>
              <a:xfrm>
                <a:off x="374091" y="2588970"/>
                <a:ext cx="3783061" cy="47481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GB" sz="2400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p>
                    </m:sSup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1" dirty="0" smtClean="0">
                        <a:latin typeface="Cambria Math" panose="02040503050406030204" pitchFamily="18" charset="0"/>
                      </a:rPr>
                      <m:t>ℓ</m:t>
                    </m:r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FF1DE789-EBE5-572C-0515-7569AC7092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91" y="2588970"/>
                <a:ext cx="3783061" cy="4748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CA23E1E-C94B-4A76-651B-7A4F0D2AD580}"/>
                  </a:ext>
                </a:extLst>
              </p:cNvPr>
              <p:cNvSpPr txBox="1"/>
              <p:nvPr/>
            </p:nvSpPr>
            <p:spPr>
              <a:xfrm>
                <a:off x="4855097" y="1951455"/>
                <a:ext cx="5535195" cy="127502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Proof Complexity Generator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statement “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Range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” is hard to prove </a:t>
                </a:r>
                <a:r>
                  <a:rPr lang="en-GB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 every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GB" sz="2400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p>
                    </m:sSup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CA23E1E-C94B-4A76-651B-7A4F0D2AD5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5097" y="1951455"/>
                <a:ext cx="5535195" cy="12750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6442E2B5-7E79-7E8B-FE5D-6327B1BFD791}"/>
                  </a:ext>
                </a:extLst>
              </p:cNvPr>
              <p:cNvSpPr txBox="1"/>
              <p:nvPr/>
            </p:nvSpPr>
            <p:spPr>
              <a:xfrm>
                <a:off x="4855096" y="3617825"/>
                <a:ext cx="5535196" cy="127502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Demi-Bits Generator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statement “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Range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” is hard to prove for </a:t>
                </a:r>
                <a:r>
                  <a:rPr lang="en-GB" sz="2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1/3</m:t>
                    </m:r>
                  </m:oMath>
                </a14:m>
                <a:r>
                  <a:rPr lang="en-GB" sz="2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fraction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GB" sz="2400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p>
                    </m:sSup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6442E2B5-7E79-7E8B-FE5D-6327B1BFD7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5096" y="3617825"/>
                <a:ext cx="5535196" cy="12750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组合 25">
            <a:extLst>
              <a:ext uri="{FF2B5EF4-FFF2-40B4-BE49-F238E27FC236}">
                <a16:creationId xmlns:a16="http://schemas.microsoft.com/office/drawing/2014/main" id="{714164D8-BAE7-1F92-09FC-F599E52950DC}"/>
              </a:ext>
            </a:extLst>
          </p:cNvPr>
          <p:cNvGrpSpPr/>
          <p:nvPr/>
        </p:nvGrpSpPr>
        <p:grpSpPr>
          <a:xfrm>
            <a:off x="4029076" y="5239375"/>
            <a:ext cx="6065043" cy="1478756"/>
            <a:chOff x="4029076" y="5239375"/>
            <a:chExt cx="6065043" cy="1478756"/>
          </a:xfrm>
        </p:grpSpPr>
        <p:sp>
          <p:nvSpPr>
            <p:cNvPr id="20" name="思想气泡: 云 19">
              <a:extLst>
                <a:ext uri="{FF2B5EF4-FFF2-40B4-BE49-F238E27FC236}">
                  <a16:creationId xmlns:a16="http://schemas.microsoft.com/office/drawing/2014/main" id="{BF38FCFF-02B1-B094-6967-18D5FF8ADE60}"/>
                </a:ext>
              </a:extLst>
            </p:cNvPr>
            <p:cNvSpPr/>
            <p:nvPr/>
          </p:nvSpPr>
          <p:spPr>
            <a:xfrm>
              <a:off x="4029076" y="5239375"/>
              <a:ext cx="6065043" cy="1478756"/>
            </a:xfrm>
            <a:prstGeom prst="cloudCallout">
              <a:avLst>
                <a:gd name="adj1" fmla="val -60502"/>
                <a:gd name="adj2" fmla="val 21599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C8DF8D75-B0E3-C5CA-6EA4-1524CD51CD91}"/>
                </a:ext>
              </a:extLst>
            </p:cNvPr>
            <p:cNvSpPr txBox="1"/>
            <p:nvPr/>
          </p:nvSpPr>
          <p:spPr>
            <a:xfrm>
              <a:off x="4812234" y="5378588"/>
              <a:ext cx="51149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Arial" panose="020B0604020202020204" pitchFamily="34" charset="0"/>
                  <a:cs typeface="Arial" panose="020B0604020202020204" pitchFamily="34" charset="0"/>
                </a:rPr>
                <a:t>Clearly, proof complexity generators are </a:t>
              </a:r>
              <a:r>
                <a:rPr lang="en-GB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qualitatively stronger </a:t>
              </a:r>
              <a:r>
                <a:rPr lang="en-GB" sz="2400" dirty="0">
                  <a:latin typeface="Arial" panose="020B0604020202020204" pitchFamily="34" charset="0"/>
                  <a:cs typeface="Arial" panose="020B0604020202020204" pitchFamily="34" charset="0"/>
                </a:rPr>
                <a:t>objects than demi-bits generators!</a:t>
              </a:r>
            </a:p>
          </p:txBody>
        </p:sp>
      </p:grp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88377E79-E372-2799-DB71-129A7E82E1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493094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F1C2C949-2A85-634C-A601-FE072DA6178D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64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1A953-8B84-DB2D-8FAD-60D3C3F22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540634-D03D-E0BC-4920-C3EE6979BFB5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Main Result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CA60D290-9D38-6C49-649A-31205F208E95}"/>
              </a:ext>
            </a:extLst>
          </p:cNvPr>
          <p:cNvSpPr/>
          <p:nvPr/>
        </p:nvSpPr>
        <p:spPr>
          <a:xfrm>
            <a:off x="6757989" y="2999365"/>
            <a:ext cx="221456" cy="221456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7110C6BA-BF40-A85B-F346-09D1EFC4A742}"/>
              </a:ext>
            </a:extLst>
          </p:cNvPr>
          <p:cNvSpPr/>
          <p:nvPr/>
        </p:nvSpPr>
        <p:spPr>
          <a:xfrm>
            <a:off x="7153276" y="2999365"/>
            <a:ext cx="221456" cy="221456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51320E9C-DE20-5B22-9B00-44A76D31FC37}"/>
              </a:ext>
            </a:extLst>
          </p:cNvPr>
          <p:cNvSpPr/>
          <p:nvPr/>
        </p:nvSpPr>
        <p:spPr>
          <a:xfrm>
            <a:off x="7548563" y="2999365"/>
            <a:ext cx="221456" cy="221456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4A39D586-3F98-9113-E6A9-30C44A3A36E3}"/>
              </a:ext>
            </a:extLst>
          </p:cNvPr>
          <p:cNvSpPr/>
          <p:nvPr/>
        </p:nvSpPr>
        <p:spPr>
          <a:xfrm>
            <a:off x="7943850" y="2999365"/>
            <a:ext cx="221456" cy="221456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D86CD346-C697-D657-AF68-37CDF995085B}"/>
              </a:ext>
            </a:extLst>
          </p:cNvPr>
          <p:cNvSpPr/>
          <p:nvPr/>
        </p:nvSpPr>
        <p:spPr>
          <a:xfrm>
            <a:off x="8339137" y="2999365"/>
            <a:ext cx="221456" cy="221456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A8B3E4DF-9D13-DE13-B3F5-E66EA9113F93}"/>
              </a:ext>
            </a:extLst>
          </p:cNvPr>
          <p:cNvSpPr/>
          <p:nvPr/>
        </p:nvSpPr>
        <p:spPr>
          <a:xfrm>
            <a:off x="8734424" y="2999365"/>
            <a:ext cx="221456" cy="221456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230F41DD-79FE-B155-6858-58B2AE6C75E3}"/>
              </a:ext>
            </a:extLst>
          </p:cNvPr>
          <p:cNvSpPr/>
          <p:nvPr/>
        </p:nvSpPr>
        <p:spPr>
          <a:xfrm>
            <a:off x="9129711" y="2999365"/>
            <a:ext cx="221456" cy="221456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735FBBCF-710E-3B4E-21F2-E1C12865BF99}"/>
              </a:ext>
            </a:extLst>
          </p:cNvPr>
          <p:cNvSpPr/>
          <p:nvPr/>
        </p:nvSpPr>
        <p:spPr>
          <a:xfrm>
            <a:off x="9524998" y="2999365"/>
            <a:ext cx="221456" cy="221456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椭圆 46">
            <a:extLst>
              <a:ext uri="{FF2B5EF4-FFF2-40B4-BE49-F238E27FC236}">
                <a16:creationId xmlns:a16="http://schemas.microsoft.com/office/drawing/2014/main" id="{B6BA1337-3997-C9F3-201E-AFB33A4C5158}"/>
              </a:ext>
            </a:extLst>
          </p:cNvPr>
          <p:cNvSpPr/>
          <p:nvPr/>
        </p:nvSpPr>
        <p:spPr>
          <a:xfrm>
            <a:off x="9920285" y="2999365"/>
            <a:ext cx="221456" cy="221456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7BB9C251-D649-547A-BE2F-E076B6D761A6}"/>
              </a:ext>
            </a:extLst>
          </p:cNvPr>
          <p:cNvSpPr/>
          <p:nvPr/>
        </p:nvSpPr>
        <p:spPr>
          <a:xfrm>
            <a:off x="10315572" y="2999365"/>
            <a:ext cx="221456" cy="221456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9CE405AC-67D2-C6C2-6ADB-DE9E9F628274}"/>
              </a:ext>
            </a:extLst>
          </p:cNvPr>
          <p:cNvSpPr/>
          <p:nvPr/>
        </p:nvSpPr>
        <p:spPr>
          <a:xfrm>
            <a:off x="10710859" y="2999365"/>
            <a:ext cx="221456" cy="221456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CE056866-E882-F3B3-9D16-FF53C405345D}"/>
              </a:ext>
            </a:extLst>
          </p:cNvPr>
          <p:cNvSpPr/>
          <p:nvPr/>
        </p:nvSpPr>
        <p:spPr>
          <a:xfrm>
            <a:off x="11106146" y="2999365"/>
            <a:ext cx="221456" cy="221456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3238BD43-489F-F578-B9E8-CE553BC3D7B8}"/>
              </a:ext>
            </a:extLst>
          </p:cNvPr>
          <p:cNvSpPr/>
          <p:nvPr/>
        </p:nvSpPr>
        <p:spPr>
          <a:xfrm>
            <a:off x="11501433" y="2999365"/>
            <a:ext cx="221456" cy="221456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8597DAAE-C2F5-06ED-0C1B-6FA34B1BC250}"/>
              </a:ext>
            </a:extLst>
          </p:cNvPr>
          <p:cNvSpPr/>
          <p:nvPr/>
        </p:nvSpPr>
        <p:spPr>
          <a:xfrm>
            <a:off x="7878954" y="4756947"/>
            <a:ext cx="2722966" cy="286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289" name="梯形 12288">
            <a:extLst>
              <a:ext uri="{FF2B5EF4-FFF2-40B4-BE49-F238E27FC236}">
                <a16:creationId xmlns:a16="http://schemas.microsoft.com/office/drawing/2014/main" id="{5FEE8C96-E12E-3762-D577-D18663D93123}"/>
              </a:ext>
            </a:extLst>
          </p:cNvPr>
          <p:cNvSpPr/>
          <p:nvPr/>
        </p:nvSpPr>
        <p:spPr>
          <a:xfrm rot="10800000">
            <a:off x="6757987" y="3440648"/>
            <a:ext cx="4964901" cy="1113494"/>
          </a:xfrm>
          <a:prstGeom prst="trapezoid">
            <a:avLst>
              <a:gd name="adj" fmla="val 99786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291" name="文本框 12290">
                <a:extLst>
                  <a:ext uri="{FF2B5EF4-FFF2-40B4-BE49-F238E27FC236}">
                    <a16:creationId xmlns:a16="http://schemas.microsoft.com/office/drawing/2014/main" id="{974B03FE-2513-AB67-EDFB-8189B0CC7191}"/>
                  </a:ext>
                </a:extLst>
              </p:cNvPr>
              <p:cNvSpPr txBox="1"/>
              <p:nvPr/>
            </p:nvSpPr>
            <p:spPr>
              <a:xfrm>
                <a:off x="8754663" y="3643452"/>
                <a:ext cx="97155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2291" name="文本框 12290">
                <a:extLst>
                  <a:ext uri="{FF2B5EF4-FFF2-40B4-BE49-F238E27FC236}">
                    <a16:creationId xmlns:a16="http://schemas.microsoft.com/office/drawing/2014/main" id="{974B03FE-2513-AB67-EDFB-8189B0CC71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4663" y="3643452"/>
                <a:ext cx="97155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96" name="文本框 12295">
                <a:extLst>
                  <a:ext uri="{FF2B5EF4-FFF2-40B4-BE49-F238E27FC236}">
                    <a16:creationId xmlns:a16="http://schemas.microsoft.com/office/drawing/2014/main" id="{9D50FB1F-2777-0140-E278-14BF18279E5C}"/>
                  </a:ext>
                </a:extLst>
              </p:cNvPr>
              <p:cNvSpPr txBox="1"/>
              <p:nvPr/>
            </p:nvSpPr>
            <p:spPr>
              <a:xfrm>
                <a:off x="559828" y="2710934"/>
                <a:ext cx="5460206" cy="236988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Theorem</a:t>
                </a:r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a </a:t>
                </a:r>
                <a:r>
                  <a:rPr lang="en-GB" sz="2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demi-bits generator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against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then for a random subset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⊆</m:t>
                    </m:r>
                    <m:d>
                      <m:dPr>
                        <m:begChr m:val="["/>
                        <m:endChr m:val="]"/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GB" sz="2400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</m:d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is a </a:t>
                </a:r>
                <a:r>
                  <a:rPr lang="en-GB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proof complexity generator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against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with noticeable probability.</a:t>
                </a:r>
              </a:p>
            </p:txBody>
          </p:sp>
        </mc:Choice>
        <mc:Fallback xmlns="">
          <p:sp>
            <p:nvSpPr>
              <p:cNvPr id="12296" name="文本框 12295">
                <a:extLst>
                  <a:ext uri="{FF2B5EF4-FFF2-40B4-BE49-F238E27FC236}">
                    <a16:creationId xmlns:a16="http://schemas.microsoft.com/office/drawing/2014/main" id="{9D50FB1F-2777-0140-E278-14BF18279E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828" y="2710934"/>
                <a:ext cx="5460206" cy="23698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99" name="内容占位符 2">
                <a:extLst>
                  <a:ext uri="{FF2B5EF4-FFF2-40B4-BE49-F238E27FC236}">
                    <a16:creationId xmlns:a16="http://schemas.microsoft.com/office/drawing/2014/main" id="{22BD79D4-BB21-1457-FD43-B99FCC7F15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784725"/>
              </a:xfrm>
            </p:spPr>
            <p:txBody>
              <a:bodyPr>
                <a:norm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GB" i="1">
                            <a:latin typeface="Cambria Math" panose="02040503050406030204" pitchFamily="18" charset="0"/>
                          </a:rPr>
                          <m:t>ℓ</m:t>
                        </m:r>
                      </m:sup>
                    </m:sSup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i="1">
                        <a:latin typeface="Cambria Math" panose="02040503050406030204" pitchFamily="18" charset="0"/>
                      </a:rPr>
                      <m:t>ℓ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&gt;10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and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be a “well-behaved” proof system.</a:t>
                </a:r>
              </a:p>
            </p:txBody>
          </p:sp>
        </mc:Choice>
        <mc:Fallback xmlns="">
          <p:sp>
            <p:nvSpPr>
              <p:cNvPr id="12299" name="内容占位符 2">
                <a:extLst>
                  <a:ext uri="{FF2B5EF4-FFF2-40B4-BE49-F238E27FC236}">
                    <a16:creationId xmlns:a16="http://schemas.microsoft.com/office/drawing/2014/main" id="{22BD79D4-BB21-1457-FD43-B99FCC7F15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784725"/>
              </a:xfrm>
              <a:blipFill>
                <a:blip r:embed="rId5"/>
                <a:stretch>
                  <a:fillRect l="-1043" t="-1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1AAAC58E-FE56-AFC2-7DE5-0C4660C77357}"/>
                  </a:ext>
                </a:extLst>
              </p:cNvPr>
              <p:cNvSpPr txBox="1"/>
              <p:nvPr/>
            </p:nvSpPr>
            <p:spPr>
              <a:xfrm>
                <a:off x="2208934" y="5058410"/>
                <a:ext cx="465978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Since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1" smtClean="0">
                        <a:latin typeface="Cambria Math" panose="02040503050406030204" pitchFamily="18" charset="0"/>
                      </a:rPr>
                      <m:t>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&gt;10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with high probability.</a:t>
                </a: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1AAAC58E-FE56-AFC2-7DE5-0C4660C773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8934" y="5058410"/>
                <a:ext cx="4659783" cy="369332"/>
              </a:xfrm>
              <a:prstGeom prst="rect">
                <a:avLst/>
              </a:prstGeom>
              <a:blipFill>
                <a:blip r:embed="rId6"/>
                <a:stretch>
                  <a:fillRect l="-1046" t="-10000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DABB3F4D-A9A4-B60B-C9CC-1ED7A881F9BA}"/>
              </a:ext>
            </a:extLst>
          </p:cNvPr>
          <p:cNvSpPr txBox="1"/>
          <p:nvPr/>
        </p:nvSpPr>
        <p:spPr>
          <a:xfrm>
            <a:off x="2540798" y="1321356"/>
            <a:ext cx="8813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There are many proof complexity generators hidden inside every demi-bits generator!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7879108-CE67-EE00-8E89-57E1C98DA4C7}"/>
              </a:ext>
            </a:extLst>
          </p:cNvPr>
          <p:cNvSpPr txBox="1"/>
          <p:nvPr/>
        </p:nvSpPr>
        <p:spPr>
          <a:xfrm>
            <a:off x="571541" y="5535949"/>
            <a:ext cx="5019213" cy="1200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This is the simplest transformation from demi-bits generators to proof complexity generators!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对话气泡: 圆角矩形 6">
                <a:extLst>
                  <a:ext uri="{FF2B5EF4-FFF2-40B4-BE49-F238E27FC236}">
                    <a16:creationId xmlns:a16="http://schemas.microsoft.com/office/drawing/2014/main" id="{72F17C72-0D03-4484-EE06-0F0610493ECD}"/>
                  </a:ext>
                </a:extLst>
              </p:cNvPr>
              <p:cNvSpPr/>
              <p:nvPr/>
            </p:nvSpPr>
            <p:spPr>
              <a:xfrm>
                <a:off x="6687222" y="5427742"/>
                <a:ext cx="4809164" cy="1113494"/>
              </a:xfrm>
              <a:prstGeom prst="wedgeRoundRectCallout">
                <a:avLst>
                  <a:gd name="adj1" fmla="val -65062"/>
                  <a:gd name="adj2" fmla="val 38591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Due to its simplicity (compared to </a:t>
                </a: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[Ilango’25, </a:t>
                </a:r>
                <a:r>
                  <a:rPr lang="en-GB" sz="1600" dirty="0">
                    <a:solidFill>
                      <a:srgbClr val="F359D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WZ’26]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), we also obtain hardness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1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𝐍𝐂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-Avoid, Remote Point </a:t>
                </a: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[APY’09]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Hard Partial Truth Tables </a:t>
                </a: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[AS’10]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…</a:t>
                </a:r>
              </a:p>
            </p:txBody>
          </p:sp>
        </mc:Choice>
        <mc:Fallback xmlns="">
          <p:sp>
            <p:nvSpPr>
              <p:cNvPr id="7" name="对话气泡: 圆角矩形 6">
                <a:extLst>
                  <a:ext uri="{FF2B5EF4-FFF2-40B4-BE49-F238E27FC236}">
                    <a16:creationId xmlns:a16="http://schemas.microsoft.com/office/drawing/2014/main" id="{72F17C72-0D03-4484-EE06-0F0610493E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7222" y="5427742"/>
                <a:ext cx="4809164" cy="1113494"/>
              </a:xfrm>
              <a:prstGeom prst="wedgeRoundRectCallout">
                <a:avLst>
                  <a:gd name="adj1" fmla="val -65062"/>
                  <a:gd name="adj2" fmla="val 38591"/>
                  <a:gd name="adj3" fmla="val 16667"/>
                </a:avLst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49BBE428-6B46-4B0C-58E6-CECB5F9FAA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66465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11" name="文本框 10">
            <a:extLst>
              <a:ext uri="{FF2B5EF4-FFF2-40B4-BE49-F238E27FC236}">
                <a16:creationId xmlns:a16="http://schemas.microsoft.com/office/drawing/2014/main" id="{B3AD5001-4577-CAAB-0541-B5703F57B461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91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9" grpId="0" animBg="1"/>
      <p:bldP spid="21" grpId="0" animBg="1"/>
      <p:bldP spid="29" grpId="0" animBg="1"/>
      <p:bldP spid="51" grpId="0" animBg="1"/>
      <p:bldP spid="55" grpId="0" animBg="1"/>
      <p:bldP spid="12296" grpId="0" animBg="1"/>
      <p:bldP spid="4" grpId="0"/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FCB15-22FF-E326-E9A4-A6807D21E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85E195-2ED2-43FC-B686-8760AD950D90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Shattering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299" name="内容占位符 2">
                <a:extLst>
                  <a:ext uri="{FF2B5EF4-FFF2-40B4-BE49-F238E27FC236}">
                    <a16:creationId xmlns:a16="http://schemas.microsoft.com/office/drawing/2014/main" id="{A9D98736-403A-905F-3A7B-6ED053AFE3A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784725"/>
              </a:xfrm>
            </p:spPr>
            <p:txBody>
              <a:bodyPr>
                <a:norm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A set of strings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⊆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shatters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a subset of indices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⊆</m:t>
                    </m:r>
                    <m:d>
                      <m:dPr>
                        <m:begChr m:val="["/>
                        <m:endChr m:val="]"/>
                        <m:ctrlP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if every pattern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sup>
                    </m:sSup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appears somewhere in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lvl="1"/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sup>
                    </m:sSup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there exists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such that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GB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>
                                <a:latin typeface="Cambria Math" panose="02040503050406030204" pitchFamily="18" charset="0"/>
                              </a:rPr>
                              <m:t>​</m:t>
                            </m:r>
                          </m:e>
                        </m:d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299" name="内容占位符 2">
                <a:extLst>
                  <a:ext uri="{FF2B5EF4-FFF2-40B4-BE49-F238E27FC236}">
                    <a16:creationId xmlns:a16="http://schemas.microsoft.com/office/drawing/2014/main" id="{A9D98736-403A-905F-3A7B-6ED053AFE3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784725"/>
              </a:xfrm>
              <a:blipFill>
                <a:blip r:embed="rId3"/>
                <a:stretch>
                  <a:fillRect l="-1043" t="-2166" r="-9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7E1EDD6E-E56C-03B3-54FC-2C88B72B8095}"/>
              </a:ext>
            </a:extLst>
          </p:cNvPr>
          <p:cNvSpPr txBox="1"/>
          <p:nvPr/>
        </p:nvSpPr>
        <p:spPr>
          <a:xfrm>
            <a:off x="1062036" y="3138058"/>
            <a:ext cx="1200150" cy="3416320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1</a:t>
            </a:r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01</a:t>
            </a:r>
            <a:r>
              <a:rPr lang="en-GB" dirty="0">
                <a:latin typeface="Consolas" panose="020B0609020204030204" pitchFamily="49" charset="0"/>
              </a:rPr>
              <a:t>100</a:t>
            </a:r>
          </a:p>
          <a:p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0</a:t>
            </a:r>
            <a:r>
              <a:rPr lang="en-GB" dirty="0">
                <a:latin typeface="Consolas" panose="020B0609020204030204" pitchFamily="49" charset="0"/>
              </a:rPr>
              <a:t>1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00</a:t>
            </a:r>
            <a:r>
              <a:rPr lang="en-GB" dirty="0">
                <a:latin typeface="Consolas" panose="020B0609020204030204" pitchFamily="49" charset="0"/>
              </a:rPr>
              <a:t>101</a:t>
            </a:r>
          </a:p>
          <a:p>
            <a:r>
              <a:rPr lang="en-GB" dirty="0">
                <a:latin typeface="Consolas" panose="020B0609020204030204" pitchFamily="49" charset="0"/>
              </a:rPr>
              <a:t>11010110</a:t>
            </a:r>
          </a:p>
          <a:p>
            <a:r>
              <a:rPr lang="en-GB" dirty="0">
                <a:latin typeface="Consolas" panose="020B0609020204030204" pitchFamily="49" charset="0"/>
              </a:rPr>
              <a:t>00111110</a:t>
            </a:r>
          </a:p>
          <a:p>
            <a:r>
              <a:rPr lang="en-GB" dirty="0">
                <a:latin typeface="Consolas" panose="020B0609020204030204" pitchFamily="49" charset="0"/>
              </a:rPr>
              <a:t>1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0</a:t>
            </a:r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11</a:t>
            </a:r>
            <a:r>
              <a:rPr lang="en-GB" dirty="0">
                <a:latin typeface="Consolas" panose="020B0609020204030204" pitchFamily="49" charset="0"/>
              </a:rPr>
              <a:t>101</a:t>
            </a:r>
          </a:p>
          <a:p>
            <a:r>
              <a:rPr lang="en-GB" dirty="0">
                <a:latin typeface="Consolas" panose="020B0609020204030204" pitchFamily="49" charset="0"/>
              </a:rPr>
              <a:t>10000101</a:t>
            </a:r>
          </a:p>
          <a:p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1</a:t>
            </a:r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10</a:t>
            </a:r>
            <a:r>
              <a:rPr lang="en-GB" dirty="0">
                <a:latin typeface="Consolas" panose="020B0609020204030204" pitchFamily="49" charset="0"/>
              </a:rPr>
              <a:t>110</a:t>
            </a:r>
          </a:p>
          <a:p>
            <a:r>
              <a:rPr lang="en-GB" dirty="0">
                <a:latin typeface="Consolas" panose="020B0609020204030204" pitchFamily="49" charset="0"/>
              </a:rPr>
              <a:t>11000100</a:t>
            </a:r>
          </a:p>
          <a:p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1</a:t>
            </a:r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11</a:t>
            </a:r>
            <a:r>
              <a:rPr lang="en-GB" dirty="0">
                <a:latin typeface="Consolas" panose="020B0609020204030204" pitchFamily="49" charset="0"/>
              </a:rPr>
              <a:t>101</a:t>
            </a:r>
          </a:p>
          <a:p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0</a:t>
            </a:r>
            <a:r>
              <a:rPr lang="en-GB" dirty="0">
                <a:latin typeface="Consolas" panose="020B0609020204030204" pitchFamily="49" charset="0"/>
              </a:rPr>
              <a:t>1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10</a:t>
            </a:r>
            <a:r>
              <a:rPr lang="en-GB" dirty="0">
                <a:latin typeface="Consolas" panose="020B0609020204030204" pitchFamily="49" charset="0"/>
              </a:rPr>
              <a:t>111</a:t>
            </a:r>
          </a:p>
          <a:p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1</a:t>
            </a:r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00</a:t>
            </a:r>
            <a:r>
              <a:rPr lang="en-GB" dirty="0">
                <a:latin typeface="Consolas" panose="020B0609020204030204" pitchFamily="49" charset="0"/>
              </a:rPr>
              <a:t>111</a:t>
            </a:r>
          </a:p>
          <a:p>
            <a:r>
              <a:rPr lang="en-GB" dirty="0">
                <a:latin typeface="Consolas" panose="020B0609020204030204" pitchFamily="49" charset="0"/>
              </a:rPr>
              <a:t>1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0</a:t>
            </a:r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01</a:t>
            </a:r>
            <a:r>
              <a:rPr lang="en-GB" dirty="0">
                <a:latin typeface="Consolas" panose="020B0609020204030204" pitchFamily="49" charset="0"/>
              </a:rPr>
              <a:t>010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0F07CAE-D346-F7D5-1169-D664000726C5}"/>
                  </a:ext>
                </a:extLst>
              </p:cNvPr>
              <p:cNvSpPr txBox="1"/>
              <p:nvPr/>
            </p:nvSpPr>
            <p:spPr>
              <a:xfrm>
                <a:off x="2386010" y="5964018"/>
                <a:ext cx="33789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A set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12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strings that shatters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1,3,4</m:t>
                        </m:r>
                      </m:e>
                    </m:d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-indexed)</a:t>
                </a: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0F07CAE-D346-F7D5-1169-D664000726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6010" y="5964018"/>
                <a:ext cx="3378995" cy="646331"/>
              </a:xfrm>
              <a:prstGeom prst="rect">
                <a:avLst/>
              </a:prstGeom>
              <a:blipFill>
                <a:blip r:embed="rId4"/>
                <a:stretch>
                  <a:fillRect l="-1441" t="-4717" r="-1622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DF2697A4-FB26-11B9-DF5E-2DBCB53F33EE}"/>
                  </a:ext>
                </a:extLst>
              </p:cNvPr>
              <p:cNvSpPr txBox="1"/>
              <p:nvPr/>
            </p:nvSpPr>
            <p:spPr>
              <a:xfrm>
                <a:off x="5315635" y="3221798"/>
                <a:ext cx="4772025" cy="156966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Pajor’s Lemma</a:t>
                </a:r>
              </a:p>
              <a:p>
                <a:pPr algn="ctr"/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(Strengthening of the Sauer-Shelah Lemma)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Any subset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shatters at least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many subsets of indices.</a:t>
                </a: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DF2697A4-FB26-11B9-DF5E-2DBCB53F33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5635" y="3221798"/>
                <a:ext cx="4772025" cy="15696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对话气泡: 矩形 15">
                <a:extLst>
                  <a:ext uri="{FF2B5EF4-FFF2-40B4-BE49-F238E27FC236}">
                    <a16:creationId xmlns:a16="http://schemas.microsoft.com/office/drawing/2014/main" id="{6255B3E3-61A7-4056-22A8-4E6F00AB3D57}"/>
                  </a:ext>
                </a:extLst>
              </p:cNvPr>
              <p:cNvSpPr/>
              <p:nvPr/>
            </p:nvSpPr>
            <p:spPr>
              <a:xfrm>
                <a:off x="5888829" y="5366443"/>
                <a:ext cx="5905502" cy="835819"/>
              </a:xfrm>
              <a:prstGeom prst="wedgeRectCallout">
                <a:avLst>
                  <a:gd name="adj1" fmla="val -105813"/>
                  <a:gd name="adj2" fmla="val -85830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Shatters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38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subsets including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∅,</m:t>
                    </m:r>
                    <m:d>
                      <m:dPr>
                        <m:begChr m:val="{"/>
                        <m:endChr m:val="}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{"/>
                        <m:endChr m:val="}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,…,</m:t>
                    </m:r>
                    <m:d>
                      <m:dPr>
                        <m:begChr m:val="{"/>
                        <m:endChr m:val="}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d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{"/>
                        <m:endChr m:val="}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{"/>
                        <m:endChr m:val="}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0,3</m:t>
                        </m:r>
                      </m:e>
                    </m:d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{"/>
                        <m:endChr m:val="}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0,4</m:t>
                        </m:r>
                      </m:e>
                    </m:d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{"/>
                        <m:endChr m:val="}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0,6</m:t>
                        </m:r>
                      </m:e>
                    </m:d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,…,</m:t>
                    </m:r>
                    <m:d>
                      <m:dPr>
                        <m:begChr m:val="{"/>
                        <m:endChr m:val="}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1,3,7</m:t>
                        </m:r>
                      </m:e>
                    </m:d>
                  </m:oMath>
                </a14:m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对话气泡: 矩形 15">
                <a:extLst>
                  <a:ext uri="{FF2B5EF4-FFF2-40B4-BE49-F238E27FC236}">
                    <a16:creationId xmlns:a16="http://schemas.microsoft.com/office/drawing/2014/main" id="{6255B3E3-61A7-4056-22A8-4E6F00AB3D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8829" y="5366443"/>
                <a:ext cx="5905502" cy="835819"/>
              </a:xfrm>
              <a:prstGeom prst="wedgeRectCallout">
                <a:avLst>
                  <a:gd name="adj1" fmla="val -105813"/>
                  <a:gd name="adj2" fmla="val -85830"/>
                </a:avLst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DA4585EA-22FD-2794-9EE3-5A284F275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163977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04B59EE7-BDED-1F19-B112-AAAC9B90850A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68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53A9D-214B-621D-DD9A-58510BD9B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B84176-3109-65F3-6DE6-1A31D3C3FE0D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Proof of the Main Result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72CF19A4-6DBF-E5EA-A83A-2D19E1660471}"/>
              </a:ext>
            </a:extLst>
          </p:cNvPr>
          <p:cNvSpPr txBox="1"/>
          <p:nvPr/>
        </p:nvSpPr>
        <p:spPr>
          <a:xfrm>
            <a:off x="10382251" y="2962545"/>
            <a:ext cx="1200150" cy="3416320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1</a:t>
            </a:r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01</a:t>
            </a:r>
            <a:r>
              <a:rPr lang="en-GB" dirty="0">
                <a:latin typeface="Consolas" panose="020B0609020204030204" pitchFamily="49" charset="0"/>
              </a:rPr>
              <a:t>100</a:t>
            </a:r>
          </a:p>
          <a:p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0</a:t>
            </a:r>
            <a:r>
              <a:rPr lang="en-GB" dirty="0">
                <a:latin typeface="Consolas" panose="020B0609020204030204" pitchFamily="49" charset="0"/>
              </a:rPr>
              <a:t>1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00</a:t>
            </a:r>
            <a:r>
              <a:rPr lang="en-GB" dirty="0">
                <a:latin typeface="Consolas" panose="020B0609020204030204" pitchFamily="49" charset="0"/>
              </a:rPr>
              <a:t>101</a:t>
            </a:r>
          </a:p>
          <a:p>
            <a:r>
              <a:rPr lang="en-GB" dirty="0">
                <a:latin typeface="Consolas" panose="020B0609020204030204" pitchFamily="49" charset="0"/>
              </a:rPr>
              <a:t>11010110</a:t>
            </a:r>
          </a:p>
          <a:p>
            <a:r>
              <a:rPr lang="en-GB" dirty="0">
                <a:latin typeface="Consolas" panose="020B0609020204030204" pitchFamily="49" charset="0"/>
              </a:rPr>
              <a:t>00111110</a:t>
            </a:r>
          </a:p>
          <a:p>
            <a:r>
              <a:rPr lang="en-GB" dirty="0">
                <a:latin typeface="Consolas" panose="020B0609020204030204" pitchFamily="49" charset="0"/>
              </a:rPr>
              <a:t>1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0</a:t>
            </a:r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11</a:t>
            </a:r>
            <a:r>
              <a:rPr lang="en-GB" dirty="0">
                <a:latin typeface="Consolas" panose="020B0609020204030204" pitchFamily="49" charset="0"/>
              </a:rPr>
              <a:t>101</a:t>
            </a:r>
          </a:p>
          <a:p>
            <a:r>
              <a:rPr lang="en-GB" dirty="0">
                <a:latin typeface="Consolas" panose="020B0609020204030204" pitchFamily="49" charset="0"/>
              </a:rPr>
              <a:t>10000101</a:t>
            </a:r>
          </a:p>
          <a:p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1</a:t>
            </a:r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10</a:t>
            </a:r>
            <a:r>
              <a:rPr lang="en-GB" dirty="0">
                <a:latin typeface="Consolas" panose="020B0609020204030204" pitchFamily="49" charset="0"/>
              </a:rPr>
              <a:t>110</a:t>
            </a:r>
          </a:p>
          <a:p>
            <a:r>
              <a:rPr lang="en-GB" dirty="0">
                <a:latin typeface="Consolas" panose="020B0609020204030204" pitchFamily="49" charset="0"/>
              </a:rPr>
              <a:t>11000100</a:t>
            </a:r>
          </a:p>
          <a:p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1</a:t>
            </a:r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11</a:t>
            </a:r>
            <a:r>
              <a:rPr lang="en-GB" dirty="0">
                <a:latin typeface="Consolas" panose="020B0609020204030204" pitchFamily="49" charset="0"/>
              </a:rPr>
              <a:t>101</a:t>
            </a:r>
          </a:p>
          <a:p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0</a:t>
            </a:r>
            <a:r>
              <a:rPr lang="en-GB" dirty="0">
                <a:latin typeface="Consolas" panose="020B0609020204030204" pitchFamily="49" charset="0"/>
              </a:rPr>
              <a:t>1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10</a:t>
            </a:r>
            <a:r>
              <a:rPr lang="en-GB" dirty="0">
                <a:latin typeface="Consolas" panose="020B0609020204030204" pitchFamily="49" charset="0"/>
              </a:rPr>
              <a:t>111</a:t>
            </a:r>
          </a:p>
          <a:p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1</a:t>
            </a:r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00</a:t>
            </a:r>
            <a:r>
              <a:rPr lang="en-GB" dirty="0">
                <a:latin typeface="Consolas" panose="020B0609020204030204" pitchFamily="49" charset="0"/>
              </a:rPr>
              <a:t>111</a:t>
            </a:r>
          </a:p>
          <a:p>
            <a:r>
              <a:rPr lang="en-GB" dirty="0">
                <a:latin typeface="Consolas" panose="020B0609020204030204" pitchFamily="49" charset="0"/>
              </a:rPr>
              <a:t>1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0</a:t>
            </a:r>
            <a:r>
              <a:rPr lang="en-GB" dirty="0">
                <a:latin typeface="Consolas" panose="020B0609020204030204" pitchFamily="49" charset="0"/>
              </a:rPr>
              <a:t>0</a:t>
            </a:r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</a:rPr>
              <a:t>01</a:t>
            </a:r>
            <a:r>
              <a:rPr lang="en-GB" dirty="0">
                <a:latin typeface="Consolas" panose="020B0609020204030204" pitchFamily="49" charset="0"/>
              </a:rPr>
              <a:t>010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内容占位符 2">
                <a:extLst>
                  <a:ext uri="{FF2B5EF4-FFF2-40B4-BE49-F238E27FC236}">
                    <a16:creationId xmlns:a16="http://schemas.microsoft.com/office/drawing/2014/main" id="{6ACC2AAF-6E28-6E93-D2FF-E0D0F7C9A85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784725"/>
              </a:xfrm>
            </p:spPr>
            <p:txBody>
              <a:bodyPr>
                <a:normAutofit/>
              </a:bodyPr>
              <a:lstStyle/>
              <a:p>
                <a:pPr marL="342900" indent="-342900"/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={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GB" i="1">
                            <a:latin typeface="Cambria Math" panose="02040503050406030204" pitchFamily="18" charset="0"/>
                          </a:rPr>
                          <m:t>ℓ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cannot prove “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∉</m:t>
                    </m:r>
                    <m:r>
                      <m:rPr>
                        <m:sty m:val="p"/>
                      </m:rPr>
                      <a:rPr lang="en-GB">
                        <a:latin typeface="Cambria Math" panose="02040503050406030204" pitchFamily="18" charset="0"/>
                      </a:rPr>
                      <m:t>Range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” efficiently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800100" lvl="1" indent="-342900"/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Strings that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finds it “hard”</a:t>
                </a:r>
              </a:p>
              <a:p>
                <a:pPr marL="342900" indent="-342900"/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is a demi-bits generator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  <m:d>
                      <m:dPr>
                        <m:begChr m:val="|"/>
                        <m:endChr m:val="|"/>
                        <m:ctrlP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</m:t>
                        </m:r>
                      </m:e>
                    </m:d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is large.</a:t>
                </a:r>
              </a:p>
              <a:p>
                <a:pPr marL="342900" indent="-342900"/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Claim: If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GB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⊆</m:t>
                    </m:r>
                    <m:d>
                      <m:dPr>
                        <m:begChr m:val="["/>
                        <m:endChr m:val="]"/>
                        <m:ctrlPr>
                          <a:rPr lang="en-GB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GB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ℓ</m:t>
                        </m:r>
                      </m:e>
                    </m:d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is shattered by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and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𝐺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sub>
                    </m:sSub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is</a:t>
                </a:r>
                <a:b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a proof complexity generator for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𝒫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800100" lvl="1" indent="-342900"/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Suppose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𝒫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can prove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∉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Range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for some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sup>
                    </m:sSup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800100" lvl="1" indent="-342900"/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Since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shatters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there exists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such that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GB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>
                                <a:latin typeface="Cambria Math" panose="02040503050406030204" pitchFamily="18" charset="0"/>
                              </a:rPr>
                              <m:t>​</m:t>
                            </m:r>
                          </m:e>
                        </m:d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800100" lvl="1" indent="-342900"/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Thus,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𝒫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can prove “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∉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Range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” as well, contradicting the</a:t>
                </a:r>
                <a:b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definition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!</a:t>
                </a:r>
              </a:p>
            </p:txBody>
          </p:sp>
        </mc:Choice>
        <mc:Fallback xmlns="">
          <p:sp>
            <p:nvSpPr>
              <p:cNvPr id="47" name="内容占位符 2">
                <a:extLst>
                  <a:ext uri="{FF2B5EF4-FFF2-40B4-BE49-F238E27FC236}">
                    <a16:creationId xmlns:a16="http://schemas.microsoft.com/office/drawing/2014/main" id="{6ACC2AAF-6E28-6E93-D2FF-E0D0F7C9A85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784725"/>
              </a:xfrm>
              <a:blipFill>
                <a:blip r:embed="rId3"/>
                <a:stretch>
                  <a:fillRect l="-1043" t="-1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802832F4-0D17-6CB8-2F75-4811AB790C2C}"/>
                  </a:ext>
                </a:extLst>
              </p:cNvPr>
              <p:cNvSpPr txBox="1"/>
              <p:nvPr/>
            </p:nvSpPr>
            <p:spPr>
              <a:xfrm>
                <a:off x="5484022" y="5694516"/>
                <a:ext cx="4579143" cy="64633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If I can prove “</a:t>
                </a:r>
                <a:r>
                  <a:rPr lang="en-GB" dirty="0">
                    <a:solidFill>
                      <a:srgbClr val="FF0000"/>
                    </a:solidFill>
                    <a:latin typeface="Consolas" panose="020B0609020204030204" pitchFamily="49" charset="0"/>
                    <a:cs typeface="Arial" panose="020B0604020202020204" pitchFamily="34" charset="0"/>
                  </a:rPr>
                  <a:t>110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Range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”, then I can prove “</a:t>
                </a:r>
                <a:r>
                  <a:rPr lang="en-GB" dirty="0">
                    <a:latin typeface="Consolas" panose="020B0609020204030204" pitchFamily="49" charset="0"/>
                    <a:cs typeface="Arial" panose="020B0604020202020204" pitchFamily="34" charset="0"/>
                  </a:rPr>
                  <a:t>0</a:t>
                </a:r>
                <a:r>
                  <a:rPr lang="en-GB" dirty="0">
                    <a:solidFill>
                      <a:srgbClr val="FF0000"/>
                    </a:solidFill>
                    <a:latin typeface="Consolas" panose="020B0609020204030204" pitchFamily="49" charset="0"/>
                    <a:cs typeface="Arial" panose="020B0604020202020204" pitchFamily="34" charset="0"/>
                  </a:rPr>
                  <a:t>1</a:t>
                </a:r>
                <a:r>
                  <a:rPr lang="en-GB" dirty="0">
                    <a:latin typeface="Consolas" panose="020B0609020204030204" pitchFamily="49" charset="0"/>
                    <a:cs typeface="Arial" panose="020B0604020202020204" pitchFamily="34" charset="0"/>
                  </a:rPr>
                  <a:t>0</a:t>
                </a:r>
                <a:r>
                  <a:rPr lang="en-GB" dirty="0">
                    <a:solidFill>
                      <a:srgbClr val="FF0000"/>
                    </a:solidFill>
                    <a:latin typeface="Consolas" panose="020B0609020204030204" pitchFamily="49" charset="0"/>
                    <a:cs typeface="Arial" panose="020B0604020202020204" pitchFamily="34" charset="0"/>
                  </a:rPr>
                  <a:t>10</a:t>
                </a:r>
                <a:r>
                  <a:rPr lang="en-GB" dirty="0">
                    <a:latin typeface="Consolas" panose="020B0609020204030204" pitchFamily="49" charset="0"/>
                    <a:cs typeface="Arial" panose="020B0604020202020204" pitchFamily="34" charset="0"/>
                  </a:rPr>
                  <a:t>110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Range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”.</a:t>
                </a:r>
              </a:p>
            </p:txBody>
          </p:sp>
        </mc:Choice>
        <mc:Fallback xmlns=""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802832F4-0D17-6CB8-2F75-4811AB790C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4022" y="5694516"/>
                <a:ext cx="4579143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E5F6DB61-A4AD-2422-DD42-EF35BCA32008}"/>
                  </a:ext>
                </a:extLst>
              </p:cNvPr>
              <p:cNvSpPr txBox="1"/>
              <p:nvPr/>
            </p:nvSpPr>
            <p:spPr>
              <a:xfrm>
                <a:off x="10688241" y="6425683"/>
                <a:ext cx="5881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E5F6DB61-A4AD-2422-DD42-EF35BCA320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8241" y="6425683"/>
                <a:ext cx="58817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68420297-7F7E-9AC0-E97E-23C696C3520D}"/>
                  </a:ext>
                </a:extLst>
              </p:cNvPr>
              <p:cNvSpPr txBox="1"/>
              <p:nvPr/>
            </p:nvSpPr>
            <p:spPr>
              <a:xfrm>
                <a:off x="979889" y="5751684"/>
                <a:ext cx="3659979" cy="64633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There are at least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such sets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most of which has size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68420297-7F7E-9AC0-E97E-23C696C352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889" y="5751684"/>
                <a:ext cx="3659979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E8705910-712C-B0FD-E8AF-ED0E0DE8F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154039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5BC9568C-3703-9F49-6B68-EB7D404A5C03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99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9" grpId="0" animBg="1"/>
      <p:bldP spid="51" grpId="0"/>
      <p:bldP spid="5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AA98E-C32A-D367-D5CF-D838EB022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8378787-8C7E-DDCE-177F-7511FC3CBCC8}"/>
                  </a:ext>
                </a:extLst>
              </p:cNvPr>
              <p:cNvSpPr txBox="1"/>
              <p:nvPr/>
            </p:nvSpPr>
            <p:spPr>
              <a:xfrm>
                <a:off x="1553764" y="1926000"/>
                <a:ext cx="4107657" cy="196977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Constructivity</a:t>
                </a:r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(Human proofs tend to be “constructive”)</a:t>
                </a:r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Given the truth table of a function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begChr m:val="{"/>
                        <m:endChr m:val="}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we can decide if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satisfies </a:t>
                </a:r>
                <a14:m>
                  <m:oMath xmlns:m="http://schemas.openxmlformats.org/officeDocument/2006/math">
                    <m:r>
                      <a:rPr lang="en-GB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𝒬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in polynomial (i.e.,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 time.</a:t>
                </a:r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8378787-8C7E-DDCE-177F-7511FC3CBC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764" y="1926000"/>
                <a:ext cx="4107657" cy="19697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ACBF9C93-0125-570E-B5E8-1EC54B17DA6B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Discussion: Largeness in Natural Proofs?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0FBA1B2-4D7E-FBAF-5A64-2F020C2301D5}"/>
                  </a:ext>
                </a:extLst>
              </p:cNvPr>
              <p:cNvSpPr txBox="1"/>
              <p:nvPr/>
            </p:nvSpPr>
            <p:spPr>
              <a:xfrm>
                <a:off x="6530579" y="2046399"/>
                <a:ext cx="4107657" cy="132343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Largeness</a:t>
                </a:r>
              </a:p>
              <a:p>
                <a:pPr algn="ctr"/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(Looks reasonable… But why?)</a:t>
                </a:r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 random function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GB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p>
                    </m:sSup>
                    <m:r>
                      <a:rPr lang="en-GB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d>
                      <m:dPr>
                        <m:begChr m:val="{"/>
                        <m:endChr m:val="}"/>
                        <m:ctrlP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likely to satisfy </a:t>
                </a:r>
                <a14:m>
                  <m:oMath xmlns:m="http://schemas.openxmlformats.org/officeDocument/2006/math">
                    <m:r>
                      <a:rPr lang="en-GB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𝒬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0FBA1B2-4D7E-FBAF-5A64-2F020C2301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0579" y="2046399"/>
                <a:ext cx="4107657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文本框 24">
            <a:extLst>
              <a:ext uri="{FF2B5EF4-FFF2-40B4-BE49-F238E27FC236}">
                <a16:creationId xmlns:a16="http://schemas.microsoft.com/office/drawing/2014/main" id="{237DF010-6386-7503-A075-031FCC8B8337}"/>
              </a:ext>
            </a:extLst>
          </p:cNvPr>
          <p:cNvSpPr txBox="1"/>
          <p:nvPr/>
        </p:nvSpPr>
        <p:spPr>
          <a:xfrm>
            <a:off x="7218747" y="3488163"/>
            <a:ext cx="2731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Why largeness?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对话气泡: 圆角矩形 2">
                <a:extLst>
                  <a:ext uri="{FF2B5EF4-FFF2-40B4-BE49-F238E27FC236}">
                    <a16:creationId xmlns:a16="http://schemas.microsoft.com/office/drawing/2014/main" id="{F3B4A0AE-ECE7-9A57-11F8-3C0AC82D69E0}"/>
                  </a:ext>
                </a:extLst>
              </p:cNvPr>
              <p:cNvSpPr/>
              <p:nvPr/>
            </p:nvSpPr>
            <p:spPr>
              <a:xfrm>
                <a:off x="6530579" y="4006598"/>
                <a:ext cx="4601980" cy="1197974"/>
              </a:xfrm>
              <a:prstGeom prst="wedgeRoundRectCallout">
                <a:avLst>
                  <a:gd name="adj1" fmla="val -33889"/>
                  <a:gd name="adj2" fmla="val 9854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[Williams’14, CWY’23]: Circuit lower bounds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constructive (but not necessarily large) properties!</a:t>
                </a:r>
              </a:p>
            </p:txBody>
          </p:sp>
        </mc:Choice>
        <mc:Fallback>
          <p:sp>
            <p:nvSpPr>
              <p:cNvPr id="3" name="对话气泡: 圆角矩形 2">
                <a:extLst>
                  <a:ext uri="{FF2B5EF4-FFF2-40B4-BE49-F238E27FC236}">
                    <a16:creationId xmlns:a16="http://schemas.microsoft.com/office/drawing/2014/main" id="{F3B4A0AE-ECE7-9A57-11F8-3C0AC82D69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0579" y="4006598"/>
                <a:ext cx="4601980" cy="1197974"/>
              </a:xfrm>
              <a:prstGeom prst="wedgeRoundRectCallout">
                <a:avLst>
                  <a:gd name="adj1" fmla="val -33889"/>
                  <a:gd name="adj2" fmla="val 9854"/>
                  <a:gd name="adj3" fmla="val 16667"/>
                </a:avLst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对话气泡: 圆角矩形 3">
            <a:extLst>
              <a:ext uri="{FF2B5EF4-FFF2-40B4-BE49-F238E27FC236}">
                <a16:creationId xmlns:a16="http://schemas.microsoft.com/office/drawing/2014/main" id="{90942B38-A36C-1663-EBDD-B2FE3ECC9278}"/>
              </a:ext>
            </a:extLst>
          </p:cNvPr>
          <p:cNvSpPr/>
          <p:nvPr/>
        </p:nvSpPr>
        <p:spPr>
          <a:xfrm>
            <a:off x="6530579" y="5354103"/>
            <a:ext cx="4601980" cy="1323438"/>
          </a:xfrm>
          <a:prstGeom prst="wedgeRoundRectCallout">
            <a:avLst>
              <a:gd name="adj1" fmla="val -40279"/>
              <a:gd name="adj2" fmla="val -8984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Many proposals for overcoming the natural proof barrier are non-large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</a:t>
            </a:r>
          </a:p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(buzzwords: KRW conjecture; hardness magnification; …)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BC743371-D954-2DF2-5C9C-F7ADBBC700B3}"/>
              </a:ext>
            </a:extLst>
          </p:cNvPr>
          <p:cNvGrpSpPr/>
          <p:nvPr/>
        </p:nvGrpSpPr>
        <p:grpSpPr>
          <a:xfrm>
            <a:off x="1006799" y="4397661"/>
            <a:ext cx="5201586" cy="1323438"/>
            <a:chOff x="5966086" y="1969254"/>
            <a:chExt cx="5201586" cy="1323438"/>
          </a:xfrm>
        </p:grpSpPr>
        <p:sp>
          <p:nvSpPr>
            <p:cNvPr id="7" name="思想气泡: 云 6">
              <a:extLst>
                <a:ext uri="{FF2B5EF4-FFF2-40B4-BE49-F238E27FC236}">
                  <a16:creationId xmlns:a16="http://schemas.microsoft.com/office/drawing/2014/main" id="{F488D5A0-591C-E579-DD46-B49F521CC7B4}"/>
                </a:ext>
              </a:extLst>
            </p:cNvPr>
            <p:cNvSpPr/>
            <p:nvPr/>
          </p:nvSpPr>
          <p:spPr>
            <a:xfrm>
              <a:off x="5966086" y="1969254"/>
              <a:ext cx="5201586" cy="1323438"/>
            </a:xfrm>
            <a:prstGeom prst="cloudCallout">
              <a:avLst>
                <a:gd name="adj1" fmla="val -46897"/>
                <a:gd name="adj2" fmla="val 68260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858BC22C-BF26-2888-C127-ECB519DAE59F}"/>
                </a:ext>
              </a:extLst>
            </p:cNvPr>
            <p:cNvSpPr txBox="1"/>
            <p:nvPr/>
          </p:nvSpPr>
          <p:spPr>
            <a:xfrm>
              <a:off x="6730583" y="2123141"/>
              <a:ext cx="395740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Do lower bound properties have to be large? Can we design non-large properties?</a:t>
              </a:r>
            </a:p>
          </p:txBody>
        </p:sp>
      </p:grp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A125BD66-C90C-336C-E785-C8EDBFF1BC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125927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BF0D4DD3-0444-663B-815C-2C93DE8945D0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93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7AAFA-339C-12EB-EA47-33C258257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0DB2BD53-ED89-2C52-661C-CE1BAD2A4DD0}"/>
              </a:ext>
            </a:extLst>
          </p:cNvPr>
          <p:cNvGrpSpPr/>
          <p:nvPr/>
        </p:nvGrpSpPr>
        <p:grpSpPr>
          <a:xfrm>
            <a:off x="1909017" y="2904930"/>
            <a:ext cx="4476750" cy="1904999"/>
            <a:chOff x="1076325" y="2447926"/>
            <a:chExt cx="4476750" cy="190499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对话气泡: 圆角矩形 11">
                  <a:extLst>
                    <a:ext uri="{FF2B5EF4-FFF2-40B4-BE49-F238E27FC236}">
                      <a16:creationId xmlns:a16="http://schemas.microsoft.com/office/drawing/2014/main" id="{2CB30254-D723-CCA2-C454-354CD46EA8DD}"/>
                    </a:ext>
                  </a:extLst>
                </p:cNvPr>
                <p:cNvSpPr/>
                <p:nvPr/>
              </p:nvSpPr>
              <p:spPr>
                <a:xfrm>
                  <a:off x="1076325" y="2447926"/>
                  <a:ext cx="4476750" cy="1904999"/>
                </a:xfrm>
                <a:prstGeom prst="wedgeRoundRectCallout">
                  <a:avLst>
                    <a:gd name="adj1" fmla="val 38102"/>
                    <a:gd name="adj2" fmla="val -70266"/>
                    <a:gd name="adj3" fmla="val 16667"/>
                  </a:avLst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t" anchorCtr="0"/>
                <a:lstStyle/>
                <a:p>
                  <a:pPr algn="ctr"/>
                  <a:r>
                    <a:rPr lang="en-GB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Theorem: One cannot put </a:t>
                  </a:r>
                  <a14:m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2026</m:t>
                      </m:r>
                    </m:oMath>
                  </a14:m>
                  <a:r>
                    <a:rPr lang="en-GB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pigeons into </a:t>
                  </a:r>
                  <a14:m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2025</m:t>
                      </m:r>
                    </m:oMath>
                  </a14:m>
                  <a:r>
                    <a:rPr lang="en-GB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holes without a collision.</a:t>
                  </a:r>
                </a:p>
              </p:txBody>
            </p:sp>
          </mc:Choice>
          <mc:Fallback xmlns="">
            <p:sp>
              <p:nvSpPr>
                <p:cNvPr id="12" name="对话气泡: 圆角矩形 11">
                  <a:extLst>
                    <a:ext uri="{FF2B5EF4-FFF2-40B4-BE49-F238E27FC236}">
                      <a16:creationId xmlns:a16="http://schemas.microsoft.com/office/drawing/2014/main" id="{2CB30254-D723-CCA2-C454-354CD46EA8D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6325" y="2447926"/>
                  <a:ext cx="4476750" cy="1904999"/>
                </a:xfrm>
                <a:prstGeom prst="wedgeRoundRectCallout">
                  <a:avLst>
                    <a:gd name="adj1" fmla="val 38102"/>
                    <a:gd name="adj2" fmla="val -70266"/>
                    <a:gd name="adj3" fmla="val 16667"/>
                  </a:avLst>
                </a:prstGeom>
                <a:blipFill>
                  <a:blip r:embed="rId3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E858C9B1-34C2-F269-247B-645D3AC117C0}"/>
                </a:ext>
              </a:extLst>
            </p:cNvPr>
            <p:cNvGrpSpPr/>
            <p:nvPr/>
          </p:nvGrpSpPr>
          <p:grpSpPr>
            <a:xfrm>
              <a:off x="2188341" y="3190876"/>
              <a:ext cx="2091176" cy="1064261"/>
              <a:chOff x="931509" y="1933645"/>
              <a:chExt cx="2091176" cy="1064261"/>
            </a:xfrm>
          </p:grpSpPr>
          <p:pic>
            <p:nvPicPr>
              <p:cNvPr id="4" name="图片 3">
                <a:extLst>
                  <a:ext uri="{FF2B5EF4-FFF2-40B4-BE49-F238E27FC236}">
                    <a16:creationId xmlns:a16="http://schemas.microsoft.com/office/drawing/2014/main" id="{B706789B-FB5E-AF9A-C4B6-BA030B9E7E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31509" y="1933645"/>
                <a:ext cx="429033" cy="40428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5" name="图片 4">
                <a:extLst>
                  <a:ext uri="{FF2B5EF4-FFF2-40B4-BE49-F238E27FC236}">
                    <a16:creationId xmlns:a16="http://schemas.microsoft.com/office/drawing/2014/main" id="{73B6A569-A2C2-A582-7137-0DD8E61712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84771" y="1933645"/>
                <a:ext cx="442447" cy="40428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6" name="图片 5">
                <a:extLst>
                  <a:ext uri="{FF2B5EF4-FFF2-40B4-BE49-F238E27FC236}">
                    <a16:creationId xmlns:a16="http://schemas.microsoft.com/office/drawing/2014/main" id="{63A3CDE7-2090-3183-E251-493E6D1204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46644" y="1933645"/>
                <a:ext cx="376041" cy="40428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7" name="Picture 2" descr="Blackness of space with black marked as centre of donut of orange and red gases">
                <a:extLst>
                  <a:ext uri="{FF2B5EF4-FFF2-40B4-BE49-F238E27FC236}">
                    <a16:creationId xmlns:a16="http://schemas.microsoft.com/office/drawing/2014/main" id="{89491032-5FF7-A241-8F7A-A7789544599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37794" y="2568873"/>
                <a:ext cx="429033" cy="429033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2" descr="Blackness of space with black marked as centre of donut of orange and red gases">
                <a:extLst>
                  <a:ext uri="{FF2B5EF4-FFF2-40B4-BE49-F238E27FC236}">
                    <a16:creationId xmlns:a16="http://schemas.microsoft.com/office/drawing/2014/main" id="{D84F3D2D-32C6-875F-22B6-2AC0130FC04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27218" y="2568873"/>
                <a:ext cx="429033" cy="429033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9" name="直接连接符 8">
                <a:extLst>
                  <a:ext uri="{FF2B5EF4-FFF2-40B4-BE49-F238E27FC236}">
                    <a16:creationId xmlns:a16="http://schemas.microsoft.com/office/drawing/2014/main" id="{0404B29E-FD90-E1E5-F4A4-158B8A20AF8A}"/>
                  </a:ext>
                </a:extLst>
              </p:cNvPr>
              <p:cNvCxnSpPr>
                <a:cxnSpLocks/>
                <a:stCxn id="4" idx="2"/>
                <a:endCxn id="7" idx="0"/>
              </p:cNvCxnSpPr>
              <p:nvPr/>
            </p:nvCxnSpPr>
            <p:spPr>
              <a:xfrm>
                <a:off x="1146026" y="2337926"/>
                <a:ext cx="406285" cy="230947"/>
              </a:xfrm>
              <a:prstGeom prst="line">
                <a:avLst/>
              </a:prstGeom>
              <a:ln w="19050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接连接符 9">
                <a:extLst>
                  <a:ext uri="{FF2B5EF4-FFF2-40B4-BE49-F238E27FC236}">
                    <a16:creationId xmlns:a16="http://schemas.microsoft.com/office/drawing/2014/main" id="{7DAAF7E2-1E1A-E03C-71ED-40D187943A00}"/>
                  </a:ext>
                </a:extLst>
              </p:cNvPr>
              <p:cNvCxnSpPr>
                <a:cxnSpLocks/>
                <a:stCxn id="5" idx="2"/>
                <a:endCxn id="7" idx="0"/>
              </p:cNvCxnSpPr>
              <p:nvPr/>
            </p:nvCxnSpPr>
            <p:spPr>
              <a:xfrm flipH="1">
                <a:off x="1552311" y="2337926"/>
                <a:ext cx="453684" cy="230947"/>
              </a:xfrm>
              <a:prstGeom prst="line">
                <a:avLst/>
              </a:prstGeom>
              <a:ln w="19050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>
                <a:extLst>
                  <a:ext uri="{FF2B5EF4-FFF2-40B4-BE49-F238E27FC236}">
                    <a16:creationId xmlns:a16="http://schemas.microsoft.com/office/drawing/2014/main" id="{76B12954-2D18-8F7E-C068-A90F0FFC4502}"/>
                  </a:ext>
                </a:extLst>
              </p:cNvPr>
              <p:cNvCxnSpPr>
                <a:cxnSpLocks/>
                <a:stCxn id="6" idx="2"/>
                <a:endCxn id="8" idx="0"/>
              </p:cNvCxnSpPr>
              <p:nvPr/>
            </p:nvCxnSpPr>
            <p:spPr>
              <a:xfrm flipH="1">
                <a:off x="2441735" y="2337926"/>
                <a:ext cx="392930" cy="230947"/>
              </a:xfrm>
              <a:prstGeom prst="line">
                <a:avLst/>
              </a:prstGeom>
              <a:ln w="19050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CD192B02-BB39-4823-BA01-3FCB0847B47D}"/>
              </a:ext>
            </a:extLst>
          </p:cNvPr>
          <p:cNvGrpSpPr/>
          <p:nvPr/>
        </p:nvGrpSpPr>
        <p:grpSpPr>
          <a:xfrm>
            <a:off x="6820466" y="2904931"/>
            <a:ext cx="4476750" cy="1904999"/>
            <a:chOff x="6877049" y="2447926"/>
            <a:chExt cx="4476750" cy="1904999"/>
          </a:xfrm>
        </p:grpSpPr>
        <p:sp>
          <p:nvSpPr>
            <p:cNvPr id="14" name="对话气泡: 圆角矩形 13">
              <a:extLst>
                <a:ext uri="{FF2B5EF4-FFF2-40B4-BE49-F238E27FC236}">
                  <a16:creationId xmlns:a16="http://schemas.microsoft.com/office/drawing/2014/main" id="{AE2DAC6D-8553-5436-B5EB-A14D9279DE4B}"/>
                </a:ext>
              </a:extLst>
            </p:cNvPr>
            <p:cNvSpPr/>
            <p:nvPr/>
          </p:nvSpPr>
          <p:spPr>
            <a:xfrm>
              <a:off x="6877049" y="2447926"/>
              <a:ext cx="4476750" cy="1904999"/>
            </a:xfrm>
            <a:prstGeom prst="wedgeRoundRectCallout">
              <a:avLst>
                <a:gd name="adj1" fmla="val -41684"/>
                <a:gd name="adj2" fmla="val -70165"/>
                <a:gd name="adj3" fmla="val 16667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Resolution</a:t>
              </a:r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DAE8E321-6E29-6313-FF6E-E41BE3F9C6FE}"/>
                </a:ext>
              </a:extLst>
            </p:cNvPr>
            <p:cNvGrpSpPr/>
            <p:nvPr/>
          </p:nvGrpSpPr>
          <p:grpSpPr>
            <a:xfrm>
              <a:off x="7138875" y="3121349"/>
              <a:ext cx="1729724" cy="920443"/>
              <a:chOff x="964407" y="3544828"/>
              <a:chExt cx="2091102" cy="1310846"/>
            </a:xfrm>
          </p:grpSpPr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FB026C9D-4C55-8E0B-C174-EB83A1D76C4C}"/>
                  </a:ext>
                </a:extLst>
              </p:cNvPr>
              <p:cNvSpPr/>
              <p:nvPr/>
            </p:nvSpPr>
            <p:spPr>
              <a:xfrm>
                <a:off x="964407" y="3544828"/>
                <a:ext cx="2091102" cy="131084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t" anchorCtr="0"/>
              <a:lstStyle/>
              <a:p>
                <a:pPr algn="ctr"/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Resolution rule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文本框 16">
                    <a:extLst>
                      <a:ext uri="{FF2B5EF4-FFF2-40B4-BE49-F238E27FC236}">
                        <a16:creationId xmlns:a16="http://schemas.microsoft.com/office/drawing/2014/main" id="{A304E5AA-9895-145B-CE76-7F6E18774557}"/>
                      </a:ext>
                    </a:extLst>
                  </p:cNvPr>
                  <p:cNvSpPr txBox="1"/>
                  <p:nvPr/>
                </p:nvSpPr>
                <p:spPr>
                  <a:xfrm>
                    <a:off x="1183912" y="3890298"/>
                    <a:ext cx="1652092" cy="74990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f>
                            <m:f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∨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        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∨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</m:acc>
                            </m:num>
                            <m:den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∨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den>
                          </m:f>
                        </m:oMath>
                      </m:oMathPara>
                    </a14:m>
                    <a:endParaRPr lang="zh-CN" altLang="en-US" sz="1600" dirty="0"/>
                  </a:p>
                </p:txBody>
              </p:sp>
            </mc:Choice>
            <mc:Fallback xmlns="">
              <p:sp>
                <p:nvSpPr>
                  <p:cNvPr id="17" name="文本框 16">
                    <a:extLst>
                      <a:ext uri="{FF2B5EF4-FFF2-40B4-BE49-F238E27FC236}">
                        <a16:creationId xmlns:a16="http://schemas.microsoft.com/office/drawing/2014/main" id="{90B6C509-43B0-3446-7003-1AF5EB90DC5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83912" y="3890298"/>
                    <a:ext cx="1652092" cy="74990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b="-3448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70E607A3-67E5-9265-B0FD-C43FC89FA7E5}"/>
                </a:ext>
              </a:extLst>
            </p:cNvPr>
            <p:cNvGrpSpPr/>
            <p:nvPr/>
          </p:nvGrpSpPr>
          <p:grpSpPr>
            <a:xfrm>
              <a:off x="9421199" y="3121349"/>
              <a:ext cx="1729725" cy="920444"/>
              <a:chOff x="964406" y="3562024"/>
              <a:chExt cx="2091103" cy="1172378"/>
            </a:xfrm>
          </p:grpSpPr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EBA15493-4FC9-07B8-EE86-18ABB1E51545}"/>
                  </a:ext>
                </a:extLst>
              </p:cNvPr>
              <p:cNvSpPr/>
              <p:nvPr/>
            </p:nvSpPr>
            <p:spPr>
              <a:xfrm>
                <a:off x="964406" y="3562024"/>
                <a:ext cx="2091103" cy="11723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t" anchorCtr="0"/>
              <a:lstStyle/>
              <a:p>
                <a:pPr algn="ctr"/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Weakening rule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文本框 19">
                    <a:extLst>
                      <a:ext uri="{FF2B5EF4-FFF2-40B4-BE49-F238E27FC236}">
                        <a16:creationId xmlns:a16="http://schemas.microsoft.com/office/drawing/2014/main" id="{BF1B21CD-70A5-B66C-3AAF-2DA613E2F928}"/>
                      </a:ext>
                    </a:extLst>
                  </p:cNvPr>
                  <p:cNvSpPr txBox="1"/>
                  <p:nvPr/>
                </p:nvSpPr>
                <p:spPr>
                  <a:xfrm>
                    <a:off x="1426477" y="3901099"/>
                    <a:ext cx="1167775" cy="70685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f>
                            <m:f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num>
                            <m:den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∨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den>
                          </m:f>
                        </m:oMath>
                      </m:oMathPara>
                    </a14:m>
                    <a:endParaRPr lang="zh-CN" altLang="en-US" sz="1600" dirty="0"/>
                  </a:p>
                </p:txBody>
              </p:sp>
            </mc:Choice>
            <mc:Fallback xmlns="">
              <p:sp>
                <p:nvSpPr>
                  <p:cNvPr id="20" name="文本框 19">
                    <a:extLst>
                      <a:ext uri="{FF2B5EF4-FFF2-40B4-BE49-F238E27FC236}">
                        <a16:creationId xmlns:a16="http://schemas.microsoft.com/office/drawing/2014/main" id="{67EB3246-C60C-082E-4155-BBBA537A02B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26477" y="3901099"/>
                    <a:ext cx="1167775" cy="706858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45" name="内容占位符 2">
            <a:extLst>
              <a:ext uri="{FF2B5EF4-FFF2-40B4-BE49-F238E27FC236}">
                <a16:creationId xmlns:a16="http://schemas.microsoft.com/office/drawing/2014/main" id="{12106A22-40B0-85AB-A501-879E23B22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515600" cy="4784725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lang="en-US" altLang="zh-CN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hard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is it to prove </a:t>
            </a:r>
            <a:r>
              <a:rPr lang="en-US" altLang="zh-CN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theorems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altLang="zh-C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proof systems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1"/>
            <a:r>
              <a:rPr lang="en-GB" altLang="zh-CN" dirty="0">
                <a:latin typeface="Arial" panose="020B0604020202020204" pitchFamily="34" charset="0"/>
                <a:cs typeface="Arial" panose="020B0604020202020204" pitchFamily="34" charset="0"/>
              </a:rPr>
              <a:t>(in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CN" dirty="0">
                <a:latin typeface="Arial" panose="020B0604020202020204" pitchFamily="34" charset="0"/>
                <a:cs typeface="Arial" panose="020B0604020202020204" pitchFamily="34" charset="0"/>
              </a:rPr>
              <a:t>terms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CN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CN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proof</a:t>
            </a:r>
            <a:r>
              <a:rPr lang="zh-CN" alt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CN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length</a:t>
            </a:r>
            <a:r>
              <a:rPr lang="en-GB" altLang="zh-CN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256FE7AD-520F-C374-3925-8779C787A676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Proof </a:t>
            </a:r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Complexity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E0BC552-45FB-F017-660E-C5A4429B989E}"/>
              </a:ext>
            </a:extLst>
          </p:cNvPr>
          <p:cNvSpPr txBox="1"/>
          <p:nvPr/>
        </p:nvSpPr>
        <p:spPr>
          <a:xfrm>
            <a:off x="1367359" y="5188740"/>
            <a:ext cx="4119918" cy="1200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Goal: Prove that </a:t>
            </a:r>
            <a:r>
              <a:rPr lang="en-GB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certain theorems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require </a:t>
            </a:r>
            <a:r>
              <a:rPr lang="en-GB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 proofs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 certain </a:t>
            </a: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proof systems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DCACA8DF-F142-7FAB-F55C-0F6831A25887}"/>
                  </a:ext>
                </a:extLst>
              </p:cNvPr>
              <p:cNvSpPr txBox="1"/>
              <p:nvPr/>
            </p:nvSpPr>
            <p:spPr>
              <a:xfrm>
                <a:off x="6402697" y="5014888"/>
                <a:ext cx="5444375" cy="159466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Landmark Theorem</a:t>
                </a:r>
                <a:b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(Haken’85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Any </a:t>
                </a:r>
                <a:r>
                  <a:rPr lang="en-GB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resolution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proof of the </a:t>
                </a:r>
                <a:r>
                  <a:rPr lang="en-GB" sz="24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pigeonhole principle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requires </a:t>
                </a:r>
                <a:r>
                  <a:rPr lang="en-GB" sz="2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size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GB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  <m:d>
                          <m:dPr>
                            <m:ctrlPr>
                              <a:rPr lang="en-GB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DCACA8DF-F142-7FAB-F55C-0F6831A25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2697" y="5014888"/>
                <a:ext cx="5444375" cy="159466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0" name="表格 29">
            <a:extLst>
              <a:ext uri="{FF2B5EF4-FFF2-40B4-BE49-F238E27FC236}">
                <a16:creationId xmlns:a16="http://schemas.microsoft.com/office/drawing/2014/main" id="{AE441732-EC75-6F25-4D54-65BE5ACC3A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956206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32" name="文本框 31">
            <a:extLst>
              <a:ext uri="{FF2B5EF4-FFF2-40B4-BE49-F238E27FC236}">
                <a16:creationId xmlns:a16="http://schemas.microsoft.com/office/drawing/2014/main" id="{CE75F766-458A-75B5-C3F7-ACB04B9E7951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67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ABE45-B7F9-70D8-C64F-D80EEF860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9A846F-8E46-1041-3037-85AAA62A123A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Discussion: Largeness in Natural Proofs?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F7383E33-2B7F-D5E3-1645-60205B5FC5AB}"/>
                  </a:ext>
                </a:extLst>
              </p:cNvPr>
              <p:cNvSpPr txBox="1"/>
              <p:nvPr/>
            </p:nvSpPr>
            <p:spPr>
              <a:xfrm>
                <a:off x="181239" y="1868752"/>
                <a:ext cx="5530192" cy="184665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Suppose: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“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𝑇𝑇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a demi-bits generator”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“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𝑇𝑇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a proof complexity generator”</a:t>
                </a:r>
                <a:b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(which is a false claim)</a:t>
                </a:r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Then largeness is inherent!</a:t>
                </a:r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F7383E33-2B7F-D5E3-1645-60205B5FC5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239" y="1868752"/>
                <a:ext cx="5530192" cy="18466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对话气泡: 圆角矩形 9">
                <a:extLst>
                  <a:ext uri="{FF2B5EF4-FFF2-40B4-BE49-F238E27FC236}">
                    <a16:creationId xmlns:a16="http://schemas.microsoft.com/office/drawing/2014/main" id="{33927291-4A99-42D6-6E35-7D3C73A486A5}"/>
                  </a:ext>
                </a:extLst>
              </p:cNvPr>
              <p:cNvSpPr/>
              <p:nvPr/>
            </p:nvSpPr>
            <p:spPr>
              <a:xfrm>
                <a:off x="6373316" y="1924714"/>
                <a:ext cx="5326505" cy="763703"/>
              </a:xfrm>
              <a:prstGeom prst="wedgeRoundRectCallout">
                <a:avLst>
                  <a:gd name="adj1" fmla="val -61493"/>
                  <a:gd name="adj2" fmla="val 45420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 property that’s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𝐍𝐏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-constructive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b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breaking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𝑇𝑇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as a proof complexity generator</a:t>
                </a:r>
              </a:p>
            </p:txBody>
          </p:sp>
        </mc:Choice>
        <mc:Fallback>
          <p:sp>
            <p:nvSpPr>
              <p:cNvPr id="10" name="对话气泡: 圆角矩形 9">
                <a:extLst>
                  <a:ext uri="{FF2B5EF4-FFF2-40B4-BE49-F238E27FC236}">
                    <a16:creationId xmlns:a16="http://schemas.microsoft.com/office/drawing/2014/main" id="{33927291-4A99-42D6-6E35-7D3C73A486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3316" y="1924714"/>
                <a:ext cx="5326505" cy="763703"/>
              </a:xfrm>
              <a:prstGeom prst="wedgeRoundRectCallout">
                <a:avLst>
                  <a:gd name="adj1" fmla="val -61493"/>
                  <a:gd name="adj2" fmla="val 45420"/>
                  <a:gd name="adj3" fmla="val 16667"/>
                </a:avLst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对话气泡: 圆角矩形 11">
                <a:extLst>
                  <a:ext uri="{FF2B5EF4-FFF2-40B4-BE49-F238E27FC236}">
                    <a16:creationId xmlns:a16="http://schemas.microsoft.com/office/drawing/2014/main" id="{3AAD3CFC-9D34-6788-CE85-DF65070E4F1F}"/>
                  </a:ext>
                </a:extLst>
              </p:cNvPr>
              <p:cNvSpPr/>
              <p:nvPr/>
            </p:nvSpPr>
            <p:spPr>
              <a:xfrm>
                <a:off x="6373317" y="2912087"/>
                <a:ext cx="5326506" cy="763703"/>
              </a:xfrm>
              <a:prstGeom prst="wedgeRoundRectCallout">
                <a:avLst>
                  <a:gd name="adj1" fmla="val -61089"/>
                  <a:gd name="adj2" fmla="val -51631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 property that’s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𝐍𝐏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-constructive and large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breaking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𝑇𝑇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as a demi-bits generator</a:t>
                </a:r>
              </a:p>
            </p:txBody>
          </p:sp>
        </mc:Choice>
        <mc:Fallback>
          <p:sp>
            <p:nvSpPr>
              <p:cNvPr id="12" name="对话气泡: 圆角矩形 11">
                <a:extLst>
                  <a:ext uri="{FF2B5EF4-FFF2-40B4-BE49-F238E27FC236}">
                    <a16:creationId xmlns:a16="http://schemas.microsoft.com/office/drawing/2014/main" id="{3AAD3CFC-9D34-6788-CE85-DF65070E4F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3317" y="2912087"/>
                <a:ext cx="5326506" cy="763703"/>
              </a:xfrm>
              <a:prstGeom prst="wedgeRoundRectCallout">
                <a:avLst>
                  <a:gd name="adj1" fmla="val -61089"/>
                  <a:gd name="adj2" fmla="val -51631"/>
                  <a:gd name="adj3" fmla="val 16667"/>
                </a:avLst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26EE8640-3177-8DE0-DA9C-0C3AA458202E}"/>
                  </a:ext>
                </a:extLst>
              </p:cNvPr>
              <p:cNvSpPr txBox="1"/>
              <p:nvPr/>
            </p:nvSpPr>
            <p:spPr>
              <a:xfrm>
                <a:off x="366010" y="4208282"/>
                <a:ext cx="4407108" cy="169277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Our result means…</a:t>
                </a:r>
              </a:p>
              <a:p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𝑇𝑇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a demi-bits generator, then </a:t>
                </a:r>
                <a:r>
                  <a:rPr lang="en-GB" sz="2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something that looks similar to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𝑇𝑇</m:t>
                    </m:r>
                  </m:oMath>
                </a14:m>
                <a:r>
                  <a:rPr lang="en-GB" sz="2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(namely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𝑇</m:t>
                    </m:r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for a random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GB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⊆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 are proof complexity generators!</a:t>
                </a:r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26EE8640-3177-8DE0-DA9C-0C3AA4582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010" y="4208282"/>
                <a:ext cx="4407108" cy="16927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组合 13">
            <a:extLst>
              <a:ext uri="{FF2B5EF4-FFF2-40B4-BE49-F238E27FC236}">
                <a16:creationId xmlns:a16="http://schemas.microsoft.com/office/drawing/2014/main" id="{F20F4DAC-52E0-CE5D-3CE8-517D74974F1C}"/>
              </a:ext>
            </a:extLst>
          </p:cNvPr>
          <p:cNvGrpSpPr/>
          <p:nvPr/>
        </p:nvGrpSpPr>
        <p:grpSpPr>
          <a:xfrm>
            <a:off x="10397549" y="4522175"/>
            <a:ext cx="1615136" cy="2119304"/>
            <a:chOff x="10458866" y="4121931"/>
            <a:chExt cx="1615136" cy="2119304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03E52FEF-DD30-BC7B-1D29-F9A7DDD52C49}"/>
                </a:ext>
              </a:extLst>
            </p:cNvPr>
            <p:cNvSpPr txBox="1"/>
            <p:nvPr/>
          </p:nvSpPr>
          <p:spPr>
            <a:xfrm>
              <a:off x="10458866" y="5871903"/>
              <a:ext cx="1615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Oliver Korten</a:t>
              </a:r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BEA8EB3-D004-8284-3C7A-14131582D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530071" y="4121931"/>
              <a:ext cx="1472726" cy="17452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对话气泡: 圆角矩形 16">
                <a:extLst>
                  <a:ext uri="{FF2B5EF4-FFF2-40B4-BE49-F238E27FC236}">
                    <a16:creationId xmlns:a16="http://schemas.microsoft.com/office/drawing/2014/main" id="{B2AD13B6-219C-67AB-0799-9BAFB610D704}"/>
                  </a:ext>
                </a:extLst>
              </p:cNvPr>
              <p:cNvSpPr/>
              <p:nvPr/>
            </p:nvSpPr>
            <p:spPr>
              <a:xfrm>
                <a:off x="5231567" y="3789811"/>
                <a:ext cx="5081830" cy="1005929"/>
              </a:xfrm>
              <a:prstGeom prst="wedgeRoundRectCallout">
                <a:avLst>
                  <a:gd name="adj1" fmla="val 45267"/>
                  <a:gd name="adj2" fmla="val 88900"/>
                  <a:gd name="adj3" fmla="val 16667"/>
                </a:avLst>
              </a:prstGeom>
              <a:ln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To prove stronger lower bounds, we have to use </a:t>
                </a:r>
                <a:r>
                  <a:rPr lang="en-GB" sz="20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specific properties of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𝑇𝑇</m:t>
                    </m:r>
                  </m:oMath>
                </a14:m>
                <a:r>
                  <a:rPr lang="en-GB" sz="20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that distinguishes it from other generators.</a:t>
                </a:r>
              </a:p>
            </p:txBody>
          </p:sp>
        </mc:Choice>
        <mc:Fallback>
          <p:sp>
            <p:nvSpPr>
              <p:cNvPr id="17" name="对话气泡: 圆角矩形 16">
                <a:extLst>
                  <a:ext uri="{FF2B5EF4-FFF2-40B4-BE49-F238E27FC236}">
                    <a16:creationId xmlns:a16="http://schemas.microsoft.com/office/drawing/2014/main" id="{B2AD13B6-219C-67AB-0799-9BAFB610D7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567" y="3789811"/>
                <a:ext cx="5081830" cy="1005929"/>
              </a:xfrm>
              <a:prstGeom prst="wedgeRoundRectCallout">
                <a:avLst>
                  <a:gd name="adj1" fmla="val 45267"/>
                  <a:gd name="adj2" fmla="val 88900"/>
                  <a:gd name="adj3" fmla="val 16667"/>
                </a:avLst>
              </a:prstGeom>
              <a:blipFill>
                <a:blip r:embed="rId8"/>
                <a:stretch>
                  <a:fillRect/>
                </a:stretch>
              </a:blipFill>
              <a:ln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组合 2">
            <a:extLst>
              <a:ext uri="{FF2B5EF4-FFF2-40B4-BE49-F238E27FC236}">
                <a16:creationId xmlns:a16="http://schemas.microsoft.com/office/drawing/2014/main" id="{D3ADA1D7-7B23-ED1B-79AA-B9EA30120C9E}"/>
              </a:ext>
            </a:extLst>
          </p:cNvPr>
          <p:cNvGrpSpPr/>
          <p:nvPr/>
        </p:nvGrpSpPr>
        <p:grpSpPr>
          <a:xfrm>
            <a:off x="4899883" y="5274926"/>
            <a:ext cx="5462064" cy="1251477"/>
            <a:chOff x="4452080" y="5080599"/>
            <a:chExt cx="5462064" cy="1251477"/>
          </a:xfrm>
        </p:grpSpPr>
        <p:sp>
          <p:nvSpPr>
            <p:cNvPr id="18" name="思想气泡: 云 17">
              <a:extLst>
                <a:ext uri="{FF2B5EF4-FFF2-40B4-BE49-F238E27FC236}">
                  <a16:creationId xmlns:a16="http://schemas.microsoft.com/office/drawing/2014/main" id="{B431E261-A4DE-40D4-34C9-CC17B7B6F9DC}"/>
                </a:ext>
              </a:extLst>
            </p:cNvPr>
            <p:cNvSpPr/>
            <p:nvPr/>
          </p:nvSpPr>
          <p:spPr>
            <a:xfrm>
              <a:off x="4452080" y="5080599"/>
              <a:ext cx="5462064" cy="1251477"/>
            </a:xfrm>
            <a:prstGeom prst="cloudCallout">
              <a:avLst>
                <a:gd name="adj1" fmla="val -46598"/>
                <a:gd name="adj2" fmla="val -66343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43E13B95-B7A1-B643-60DD-28F664B5F2EA}"/>
                    </a:ext>
                  </a:extLst>
                </p:cNvPr>
                <p:cNvSpPr txBox="1"/>
                <p:nvPr/>
              </p:nvSpPr>
              <p:spPr>
                <a:xfrm>
                  <a:off x="5079492" y="5194620"/>
                  <a:ext cx="4690645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Actually, this “specific property” needs to distinguish </a:t>
                  </a:r>
                  <a14:m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𝑇𝑇</m:t>
                      </m:r>
                    </m:oMath>
                  </a14:m>
                  <a:r>
                    <a:rPr lang="en-GB" sz="2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from </a:t>
                  </a:r>
                  <a:r>
                    <a:rPr lang="en-GB" sz="200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most generators of the form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GB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𝑇𝑇</m:t>
                          </m:r>
                        </m:e>
                        <m:sub>
                          <m:r>
                            <a:rPr lang="en-GB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</m:oMath>
                  </a14:m>
                  <a:r>
                    <a:rPr lang="en-GB" sz="2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(</a:t>
                  </a:r>
                  <a14:m>
                    <m:oMath xmlns:m="http://schemas.openxmlformats.org/officeDocument/2006/math">
                      <m:r>
                        <a:rPr lang="en-GB" sz="2000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GB" sz="2000" i="1" dirty="0">
                          <a:latin typeface="Cambria Math" panose="02040503050406030204" pitchFamily="18" charset="0"/>
                        </a:rPr>
                        <m:t>⊆</m:t>
                      </m:r>
                      <m:sSup>
                        <m:sSupPr>
                          <m:ctrlPr>
                            <a:rPr lang="en-GB" sz="2000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GB" sz="20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 i="1" dirty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GB" sz="20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a14:m>
                  <a:r>
                    <a:rPr lang="en-GB" sz="2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)!</a:t>
                  </a:r>
                  <a:endParaRPr lang="en-GB" sz="2000" dirty="0"/>
                </a:p>
              </p:txBody>
            </p:sp>
          </mc:Choice>
          <mc:Fallback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43E13B95-B7A1-B643-60DD-28F664B5F2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79492" y="5194620"/>
                  <a:ext cx="4690645" cy="1015663"/>
                </a:xfrm>
                <a:prstGeom prst="rect">
                  <a:avLst/>
                </a:prstGeom>
                <a:blipFill>
                  <a:blip r:embed="rId9"/>
                  <a:stretch>
                    <a:fillRect l="-1430" t="-2395" b="-898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17615BBC-5AFE-112D-44D8-C5279E6E38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627067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11" name="文本框 10">
            <a:extLst>
              <a:ext uri="{FF2B5EF4-FFF2-40B4-BE49-F238E27FC236}">
                <a16:creationId xmlns:a16="http://schemas.microsoft.com/office/drawing/2014/main" id="{6364CBDC-82C3-B82E-D241-20E1C63BAA4D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112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64969-E5B0-A30D-0F1E-09BB076DC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CD5539-38D7-4357-C0B0-40E4CD32B5E3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46189B71-7100-6742-8365-093851F86A3C}"/>
                  </a:ext>
                </a:extLst>
              </p:cNvPr>
              <p:cNvSpPr txBox="1"/>
              <p:nvPr/>
            </p:nvSpPr>
            <p:spPr>
              <a:xfrm>
                <a:off x="274630" y="3355241"/>
                <a:ext cx="5535195" cy="127502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Proof Complexity Generator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statement “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Range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” is hard to prove </a:t>
                </a:r>
                <a:r>
                  <a:rPr lang="en-GB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 every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GB" sz="2400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p>
                    </m:sSup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46189B71-7100-6742-8365-093851F86A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30" y="3355241"/>
                <a:ext cx="5535195" cy="12750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2A16DD50-1B5D-F2FA-B32E-C0AD74058AD4}"/>
                  </a:ext>
                </a:extLst>
              </p:cNvPr>
              <p:cNvSpPr txBox="1"/>
              <p:nvPr/>
            </p:nvSpPr>
            <p:spPr>
              <a:xfrm>
                <a:off x="274630" y="1871030"/>
                <a:ext cx="5535196" cy="127502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Demi-Bits Generator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statement “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Range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” is hard to prove for </a:t>
                </a:r>
                <a:r>
                  <a:rPr lang="en-GB" sz="2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1/3</m:t>
                    </m:r>
                  </m:oMath>
                </a14:m>
                <a:r>
                  <a:rPr lang="en-GB" sz="2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fraction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GB" sz="2400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p>
                    </m:sSup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2A16DD50-1B5D-F2FA-B32E-C0AD74058A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30" y="1871030"/>
                <a:ext cx="5535196" cy="12750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组合 4">
            <a:extLst>
              <a:ext uri="{FF2B5EF4-FFF2-40B4-BE49-F238E27FC236}">
                <a16:creationId xmlns:a16="http://schemas.microsoft.com/office/drawing/2014/main" id="{7EEDFDE5-0E96-652F-A1EB-7B35E8BDAA15}"/>
              </a:ext>
            </a:extLst>
          </p:cNvPr>
          <p:cNvGrpSpPr/>
          <p:nvPr/>
        </p:nvGrpSpPr>
        <p:grpSpPr>
          <a:xfrm>
            <a:off x="705908" y="4839452"/>
            <a:ext cx="2996237" cy="1713969"/>
            <a:chOff x="1007163" y="4407886"/>
            <a:chExt cx="3687419" cy="21093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矩形 5">
                  <a:extLst>
                    <a:ext uri="{FF2B5EF4-FFF2-40B4-BE49-F238E27FC236}">
                      <a16:creationId xmlns:a16="http://schemas.microsoft.com/office/drawing/2014/main" id="{8B9CF469-8ACE-B1D9-1183-DD48FDA22E30}"/>
                    </a:ext>
                  </a:extLst>
                </p:cNvPr>
                <p:cNvSpPr/>
                <p:nvPr/>
              </p:nvSpPr>
              <p:spPr>
                <a:xfrm>
                  <a:off x="1514058" y="6237962"/>
                  <a:ext cx="2673627" cy="279277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D4BF5AAA-8AF5-D76D-CD07-BB985509A32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4058" y="6237962"/>
                  <a:ext cx="2673627" cy="2792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梯形 6">
              <a:extLst>
                <a:ext uri="{FF2B5EF4-FFF2-40B4-BE49-F238E27FC236}">
                  <a16:creationId xmlns:a16="http://schemas.microsoft.com/office/drawing/2014/main" id="{1F8CCF1F-76A9-64CA-2030-0E7EC14AB6D7}"/>
                </a:ext>
              </a:extLst>
            </p:cNvPr>
            <p:cNvSpPr/>
            <p:nvPr/>
          </p:nvSpPr>
          <p:spPr>
            <a:xfrm rot="10800000">
              <a:off x="1007164" y="4812598"/>
              <a:ext cx="3687418" cy="1292914"/>
            </a:xfrm>
            <a:prstGeom prst="trapezoid">
              <a:avLst>
                <a:gd name="adj" fmla="val 38837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 7">
                  <a:extLst>
                    <a:ext uri="{FF2B5EF4-FFF2-40B4-BE49-F238E27FC236}">
                      <a16:creationId xmlns:a16="http://schemas.microsoft.com/office/drawing/2014/main" id="{DCF13B2E-1059-1DB3-17C4-AFB22FB34833}"/>
                    </a:ext>
                  </a:extLst>
                </p:cNvPr>
                <p:cNvSpPr/>
                <p:nvPr/>
              </p:nvSpPr>
              <p:spPr>
                <a:xfrm>
                  <a:off x="1007163" y="4407886"/>
                  <a:ext cx="3687419" cy="27226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CN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b="0" i="1" dirty="0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  <m:t>ℓ</m:t>
                            </m:r>
                          </m:sup>
                        </m:sSup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2B731F1C-EE23-87B8-17BA-EA6E4EB5B75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7163" y="4407886"/>
                  <a:ext cx="3687419" cy="27226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33A4CC62-F241-F4EB-9B64-785DDF41B4EA}"/>
                    </a:ext>
                  </a:extLst>
                </p:cNvPr>
                <p:cNvSpPr txBox="1"/>
                <p:nvPr/>
              </p:nvSpPr>
              <p:spPr>
                <a:xfrm>
                  <a:off x="2398867" y="5074333"/>
                  <a:ext cx="904008" cy="8711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GB" altLang="zh-CN" sz="40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oMath>
                    </m:oMathPara>
                  </a14:m>
                  <a:endParaRPr lang="zh-CN" altLang="en-US" sz="4000" dirty="0"/>
                </a:p>
              </p:txBody>
            </p:sp>
          </mc:Choice>
          <mc:Fallback xmlns="">
            <p:sp>
              <p:nvSpPr>
                <p:cNvPr id="61" name="文本框 60">
                  <a:extLst>
                    <a:ext uri="{FF2B5EF4-FFF2-40B4-BE49-F238E27FC236}">
                      <a16:creationId xmlns:a16="http://schemas.microsoft.com/office/drawing/2014/main" id="{20DC4786-7723-488B-704C-69753248D4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8867" y="5074333"/>
                  <a:ext cx="904008" cy="87118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AD1AA52D-DEFE-A2C3-A423-8953B6D9A93F}"/>
                  </a:ext>
                </a:extLst>
              </p:cNvPr>
              <p:cNvSpPr txBox="1"/>
              <p:nvPr/>
            </p:nvSpPr>
            <p:spPr>
              <a:xfrm>
                <a:off x="6283295" y="1871030"/>
                <a:ext cx="5460206" cy="236988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Theorem</a:t>
                </a:r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a </a:t>
                </a:r>
                <a:r>
                  <a:rPr lang="en-GB" sz="2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demi-bits generator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against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then for a random subset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⊆</m:t>
                    </m:r>
                    <m:d>
                      <m:dPr>
                        <m:begChr m:val="["/>
                        <m:endChr m:val="]"/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GB" sz="2400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</m:d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is a </a:t>
                </a:r>
                <a:r>
                  <a:rPr lang="en-GB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proof complexity generator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against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with noticeable probability.</a:t>
                </a: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AD1AA52D-DEFE-A2C3-A423-8953B6D9A9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3295" y="1871030"/>
                <a:ext cx="5460206" cy="236988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DB232001-D871-5034-94B6-1027E62344D4}"/>
                  </a:ext>
                </a:extLst>
              </p:cNvPr>
              <p:cNvSpPr txBox="1"/>
              <p:nvPr/>
            </p:nvSpPr>
            <p:spPr>
              <a:xfrm>
                <a:off x="7561807" y="4242180"/>
                <a:ext cx="43555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In fact, this is true as long as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and {hard strings of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} shatters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!</a:t>
                </a: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DB232001-D871-5034-94B6-1027E6234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1807" y="4242180"/>
                <a:ext cx="4355563" cy="707886"/>
              </a:xfrm>
              <a:prstGeom prst="rect">
                <a:avLst/>
              </a:prstGeom>
              <a:blipFill>
                <a:blip r:embed="rId10"/>
                <a:stretch>
                  <a:fillRect l="-1399" t="-4310" b="-155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E5442B9C-826C-A0BD-219B-14688817EBF3}"/>
                  </a:ext>
                </a:extLst>
              </p:cNvPr>
              <p:cNvSpPr txBox="1"/>
              <p:nvPr/>
            </p:nvSpPr>
            <p:spPr>
              <a:xfrm>
                <a:off x="4031207" y="5049827"/>
                <a:ext cx="7886163" cy="163121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Conclusion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To prove a circuit lower bound, we have to use special properties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𝑇𝑇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that distinguishes it from not only </a:t>
                </a:r>
                <a:r>
                  <a:rPr lang="en-GB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arbitrary generators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but also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sSub>
                      <m:sSub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for most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!</a:t>
                </a: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E5442B9C-826C-A0BD-219B-14688817EB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207" y="5049827"/>
                <a:ext cx="7886163" cy="163121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3" name="表格 12">
            <a:extLst>
              <a:ext uri="{FF2B5EF4-FFF2-40B4-BE49-F238E27FC236}">
                <a16:creationId xmlns:a16="http://schemas.microsoft.com/office/drawing/2014/main" id="{3356BDFA-194B-8716-324A-61122B5D53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292158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16" name="文本框 15">
            <a:extLst>
              <a:ext uri="{FF2B5EF4-FFF2-40B4-BE49-F238E27FC236}">
                <a16:creationId xmlns:a16="http://schemas.microsoft.com/office/drawing/2014/main" id="{E9A597A6-3562-5761-96B2-CCF64A4C6A9E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69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1" grpId="0" animBg="1"/>
      <p:bldP spid="12" grpId="0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9868A-C140-4DFA-1395-EB87690D3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组合 87">
            <a:extLst>
              <a:ext uri="{FF2B5EF4-FFF2-40B4-BE49-F238E27FC236}">
                <a16:creationId xmlns:a16="http://schemas.microsoft.com/office/drawing/2014/main" id="{2D97BF18-3C39-DFAC-BC00-C6AE7ADE0C64}"/>
              </a:ext>
            </a:extLst>
          </p:cNvPr>
          <p:cNvGrpSpPr/>
          <p:nvPr/>
        </p:nvGrpSpPr>
        <p:grpSpPr>
          <a:xfrm>
            <a:off x="1240343" y="2430287"/>
            <a:ext cx="3857791" cy="1395231"/>
            <a:chOff x="803222" y="5071531"/>
            <a:chExt cx="3857791" cy="1395231"/>
          </a:xfrm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72D27DA1-1F54-66BB-D08F-B188A5F86FF5}"/>
                </a:ext>
              </a:extLst>
            </p:cNvPr>
            <p:cNvSpPr/>
            <p:nvPr/>
          </p:nvSpPr>
          <p:spPr>
            <a:xfrm>
              <a:off x="803222" y="5071531"/>
              <a:ext cx="3857791" cy="26526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9E08DC35-6053-7D41-7109-687B9CFD3BC9}"/>
                </a:ext>
              </a:extLst>
            </p:cNvPr>
            <p:cNvSpPr/>
            <p:nvPr/>
          </p:nvSpPr>
          <p:spPr>
            <a:xfrm>
              <a:off x="1195248" y="5695970"/>
              <a:ext cx="734411" cy="28779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OR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文本框 49">
                  <a:extLst>
                    <a:ext uri="{FF2B5EF4-FFF2-40B4-BE49-F238E27FC236}">
                      <a16:creationId xmlns:a16="http://schemas.microsoft.com/office/drawing/2014/main" id="{EE47C81A-CB3C-6C5D-DD3D-1CBA827F8ABF}"/>
                    </a:ext>
                  </a:extLst>
                </p:cNvPr>
                <p:cNvSpPr txBox="1"/>
                <p:nvPr/>
              </p:nvSpPr>
              <p:spPr>
                <a:xfrm>
                  <a:off x="1143405" y="6251318"/>
                  <a:ext cx="229284" cy="21544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zh-CN" altLang="en-US" sz="1400" dirty="0"/>
                </a:p>
              </p:txBody>
            </p:sp>
          </mc:Choice>
          <mc:Fallback xmlns="">
            <p:sp>
              <p:nvSpPr>
                <p:cNvPr id="50" name="文本框 49">
                  <a:extLst>
                    <a:ext uri="{FF2B5EF4-FFF2-40B4-BE49-F238E27FC236}">
                      <a16:creationId xmlns:a16="http://schemas.microsoft.com/office/drawing/2014/main" id="{9ECFF8D9-38E2-16E8-E564-30764ECC85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3405" y="6251318"/>
                  <a:ext cx="229284" cy="21544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文本框 50">
                  <a:extLst>
                    <a:ext uri="{FF2B5EF4-FFF2-40B4-BE49-F238E27FC236}">
                      <a16:creationId xmlns:a16="http://schemas.microsoft.com/office/drawing/2014/main" id="{2B71BF81-8FEA-988C-CB84-413305F2290B}"/>
                    </a:ext>
                  </a:extLst>
                </p:cNvPr>
                <p:cNvSpPr txBox="1"/>
                <p:nvPr/>
              </p:nvSpPr>
              <p:spPr>
                <a:xfrm>
                  <a:off x="1448025" y="6251318"/>
                  <a:ext cx="229284" cy="21544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zh-CN" altLang="en-US" sz="1400" dirty="0"/>
                </a:p>
              </p:txBody>
            </p:sp>
          </mc:Choice>
          <mc:Fallback xmlns="">
            <p:sp>
              <p:nvSpPr>
                <p:cNvPr id="51" name="文本框 50">
                  <a:extLst>
                    <a:ext uri="{FF2B5EF4-FFF2-40B4-BE49-F238E27FC236}">
                      <a16:creationId xmlns:a16="http://schemas.microsoft.com/office/drawing/2014/main" id="{40193EF3-8C40-90B5-165B-3D52BDDC34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8025" y="6251318"/>
                  <a:ext cx="229284" cy="215444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EA059E9A-307E-8CE9-6513-9F0E17EA49C1}"/>
                    </a:ext>
                  </a:extLst>
                </p:cNvPr>
                <p:cNvSpPr txBox="1"/>
                <p:nvPr/>
              </p:nvSpPr>
              <p:spPr>
                <a:xfrm>
                  <a:off x="1746094" y="6251318"/>
                  <a:ext cx="229284" cy="21544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</m:oMath>
                    </m:oMathPara>
                  </a14:m>
                  <a:endParaRPr lang="zh-CN" altLang="en-US" sz="1400" dirty="0"/>
                </a:p>
              </p:txBody>
            </p:sp>
          </mc:Choice>
          <mc:Fallback xmlns=""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E6457F11-D558-D461-D1B0-FC3B203872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6094" y="6251318"/>
                  <a:ext cx="229284" cy="215444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id="{60E6912E-94DA-DBB5-ED6F-F5704BDD762A}"/>
                </a:ext>
              </a:extLst>
            </p:cNvPr>
            <p:cNvCxnSpPr>
              <a:cxnSpLocks/>
              <a:stCxn id="50" idx="0"/>
              <a:endCxn id="49" idx="2"/>
            </p:cNvCxnSpPr>
            <p:nvPr/>
          </p:nvCxnSpPr>
          <p:spPr>
            <a:xfrm flipV="1">
              <a:off x="1258047" y="5983769"/>
              <a:ext cx="304407" cy="26754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id="{5EA63E18-A0CC-0CF3-D9A1-71F9B9361DCA}"/>
                </a:ext>
              </a:extLst>
            </p:cNvPr>
            <p:cNvCxnSpPr>
              <a:cxnSpLocks/>
              <a:stCxn id="51" idx="0"/>
              <a:endCxn id="49" idx="2"/>
            </p:cNvCxnSpPr>
            <p:nvPr/>
          </p:nvCxnSpPr>
          <p:spPr>
            <a:xfrm flipH="1" flipV="1">
              <a:off x="1562454" y="5983769"/>
              <a:ext cx="213" cy="26754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id="{3975AABB-78D0-254A-DC6F-5761F4676556}"/>
                </a:ext>
              </a:extLst>
            </p:cNvPr>
            <p:cNvCxnSpPr>
              <a:cxnSpLocks/>
              <a:stCxn id="52" idx="0"/>
              <a:endCxn id="49" idx="2"/>
            </p:cNvCxnSpPr>
            <p:nvPr/>
          </p:nvCxnSpPr>
          <p:spPr>
            <a:xfrm flipH="1" flipV="1">
              <a:off x="1562454" y="5983769"/>
              <a:ext cx="298282" cy="26754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文本框 55">
                  <a:extLst>
                    <a:ext uri="{FF2B5EF4-FFF2-40B4-BE49-F238E27FC236}">
                      <a16:creationId xmlns:a16="http://schemas.microsoft.com/office/drawing/2014/main" id="{1EBE2B6A-24BD-3CEB-ECD3-598D2FE51DD0}"/>
                    </a:ext>
                  </a:extLst>
                </p:cNvPr>
                <p:cNvSpPr txBox="1"/>
                <p:nvPr/>
              </p:nvSpPr>
              <p:spPr>
                <a:xfrm>
                  <a:off x="2143651" y="6251318"/>
                  <a:ext cx="229284" cy="21544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zh-CN" altLang="en-US" sz="1400" dirty="0"/>
                </a:p>
              </p:txBody>
            </p:sp>
          </mc:Choice>
          <mc:Fallback xmlns="">
            <p:sp>
              <p:nvSpPr>
                <p:cNvPr id="56" name="文本框 55">
                  <a:extLst>
                    <a:ext uri="{FF2B5EF4-FFF2-40B4-BE49-F238E27FC236}">
                      <a16:creationId xmlns:a16="http://schemas.microsoft.com/office/drawing/2014/main" id="{7620DFDA-9D45-43B9-10C8-1671A3534D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43651" y="6251318"/>
                  <a:ext cx="229284" cy="215444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文本框 56">
                  <a:extLst>
                    <a:ext uri="{FF2B5EF4-FFF2-40B4-BE49-F238E27FC236}">
                      <a16:creationId xmlns:a16="http://schemas.microsoft.com/office/drawing/2014/main" id="{0B105C75-225C-7F5F-E21B-8C5227E93038}"/>
                    </a:ext>
                  </a:extLst>
                </p:cNvPr>
                <p:cNvSpPr txBox="1"/>
                <p:nvPr/>
              </p:nvSpPr>
              <p:spPr>
                <a:xfrm>
                  <a:off x="2448271" y="6251318"/>
                  <a:ext cx="229284" cy="21544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sub>
                        </m:sSub>
                      </m:oMath>
                    </m:oMathPara>
                  </a14:m>
                  <a:endParaRPr lang="zh-CN" altLang="en-US" sz="1400" dirty="0"/>
                </a:p>
              </p:txBody>
            </p:sp>
          </mc:Choice>
          <mc:Fallback xmlns="">
            <p:sp>
              <p:nvSpPr>
                <p:cNvPr id="57" name="文本框 56">
                  <a:extLst>
                    <a:ext uri="{FF2B5EF4-FFF2-40B4-BE49-F238E27FC236}">
                      <a16:creationId xmlns:a16="http://schemas.microsoft.com/office/drawing/2014/main" id="{292B7FD2-3CC6-C0D1-635C-8B3378F63F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48271" y="6251318"/>
                  <a:ext cx="229284" cy="215444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文本框 57">
                  <a:extLst>
                    <a:ext uri="{FF2B5EF4-FFF2-40B4-BE49-F238E27FC236}">
                      <a16:creationId xmlns:a16="http://schemas.microsoft.com/office/drawing/2014/main" id="{AF30F41F-A0A8-0AB5-D6A6-57942B8BC647}"/>
                    </a:ext>
                  </a:extLst>
                </p:cNvPr>
                <p:cNvSpPr txBox="1"/>
                <p:nvPr/>
              </p:nvSpPr>
              <p:spPr>
                <a:xfrm>
                  <a:off x="2746340" y="6251318"/>
                  <a:ext cx="229284" cy="21544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zh-CN" altLang="en-US" sz="1400" dirty="0"/>
                </a:p>
              </p:txBody>
            </p:sp>
          </mc:Choice>
          <mc:Fallback xmlns="">
            <p:sp>
              <p:nvSpPr>
                <p:cNvPr id="58" name="文本框 57">
                  <a:extLst>
                    <a:ext uri="{FF2B5EF4-FFF2-40B4-BE49-F238E27FC236}">
                      <a16:creationId xmlns:a16="http://schemas.microsoft.com/office/drawing/2014/main" id="{90BC810A-2833-9B19-1CA6-4159536B90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6340" y="6251318"/>
                  <a:ext cx="229284" cy="215444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90B99B10-C1C8-A24E-C2F6-CB14231221B5}"/>
                </a:ext>
              </a:extLst>
            </p:cNvPr>
            <p:cNvSpPr/>
            <p:nvPr/>
          </p:nvSpPr>
          <p:spPr>
            <a:xfrm>
              <a:off x="2188044" y="5695970"/>
              <a:ext cx="734411" cy="28779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OR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0" name="直接连接符 59">
              <a:extLst>
                <a:ext uri="{FF2B5EF4-FFF2-40B4-BE49-F238E27FC236}">
                  <a16:creationId xmlns:a16="http://schemas.microsoft.com/office/drawing/2014/main" id="{FB9A3C3C-5ED5-C67E-D32A-69CD407BDC5B}"/>
                </a:ext>
              </a:extLst>
            </p:cNvPr>
            <p:cNvCxnSpPr>
              <a:cxnSpLocks/>
              <a:endCxn id="59" idx="2"/>
            </p:cNvCxnSpPr>
            <p:nvPr/>
          </p:nvCxnSpPr>
          <p:spPr>
            <a:xfrm flipV="1">
              <a:off x="2250842" y="5983769"/>
              <a:ext cx="304408" cy="26754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直接连接符 60">
              <a:extLst>
                <a:ext uri="{FF2B5EF4-FFF2-40B4-BE49-F238E27FC236}">
                  <a16:creationId xmlns:a16="http://schemas.microsoft.com/office/drawing/2014/main" id="{A0AF24E8-2D21-F7BC-C999-DC76B6F61922}"/>
                </a:ext>
              </a:extLst>
            </p:cNvPr>
            <p:cNvCxnSpPr>
              <a:cxnSpLocks/>
              <a:endCxn id="59" idx="2"/>
            </p:cNvCxnSpPr>
            <p:nvPr/>
          </p:nvCxnSpPr>
          <p:spPr>
            <a:xfrm flipH="1" flipV="1">
              <a:off x="2555250" y="5983769"/>
              <a:ext cx="212" cy="26754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直接连接符 61">
              <a:extLst>
                <a:ext uri="{FF2B5EF4-FFF2-40B4-BE49-F238E27FC236}">
                  <a16:creationId xmlns:a16="http://schemas.microsoft.com/office/drawing/2014/main" id="{28AEF0D3-6F54-8FA4-4F8F-9111210F7C1B}"/>
                </a:ext>
              </a:extLst>
            </p:cNvPr>
            <p:cNvCxnSpPr>
              <a:cxnSpLocks/>
              <a:endCxn id="59" idx="2"/>
            </p:cNvCxnSpPr>
            <p:nvPr/>
          </p:nvCxnSpPr>
          <p:spPr>
            <a:xfrm flipH="1" flipV="1">
              <a:off x="2555250" y="5983769"/>
              <a:ext cx="298281" cy="26754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5C572FB1-FF82-B411-856C-454951E0A347}"/>
                </a:ext>
              </a:extLst>
            </p:cNvPr>
            <p:cNvSpPr/>
            <p:nvPr/>
          </p:nvSpPr>
          <p:spPr>
            <a:xfrm>
              <a:off x="3600219" y="5695970"/>
              <a:ext cx="734411" cy="28779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OR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文本框 63">
                  <a:extLst>
                    <a:ext uri="{FF2B5EF4-FFF2-40B4-BE49-F238E27FC236}">
                      <a16:creationId xmlns:a16="http://schemas.microsoft.com/office/drawing/2014/main" id="{96E320E4-CB7C-994A-964A-615A2A6F0396}"/>
                    </a:ext>
                  </a:extLst>
                </p:cNvPr>
                <p:cNvSpPr txBox="1"/>
                <p:nvPr/>
              </p:nvSpPr>
              <p:spPr>
                <a:xfrm>
                  <a:off x="3548376" y="6251318"/>
                  <a:ext cx="229284" cy="21544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18</m:t>
                            </m:r>
                          </m:sub>
                        </m:sSub>
                      </m:oMath>
                    </m:oMathPara>
                  </a14:m>
                  <a:endParaRPr lang="zh-CN" altLang="en-US" sz="1400" dirty="0"/>
                </a:p>
              </p:txBody>
            </p:sp>
          </mc:Choice>
          <mc:Fallback xmlns="">
            <p:sp>
              <p:nvSpPr>
                <p:cNvPr id="64" name="文本框 63">
                  <a:extLst>
                    <a:ext uri="{FF2B5EF4-FFF2-40B4-BE49-F238E27FC236}">
                      <a16:creationId xmlns:a16="http://schemas.microsoft.com/office/drawing/2014/main" id="{EFDE233B-BDEB-44C9-3879-207DE173E7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48376" y="6251318"/>
                  <a:ext cx="229284" cy="215444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文本框 64">
                  <a:extLst>
                    <a:ext uri="{FF2B5EF4-FFF2-40B4-BE49-F238E27FC236}">
                      <a16:creationId xmlns:a16="http://schemas.microsoft.com/office/drawing/2014/main" id="{7678EB55-94AF-BD96-F07F-44073DE1B038}"/>
                    </a:ext>
                  </a:extLst>
                </p:cNvPr>
                <p:cNvSpPr txBox="1"/>
                <p:nvPr/>
              </p:nvSpPr>
              <p:spPr>
                <a:xfrm>
                  <a:off x="3852996" y="6251318"/>
                  <a:ext cx="229284" cy="21544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sub>
                        </m:sSub>
                      </m:oMath>
                    </m:oMathPara>
                  </a14:m>
                  <a:endParaRPr lang="zh-CN" altLang="en-US" sz="1400" dirty="0"/>
                </a:p>
              </p:txBody>
            </p:sp>
          </mc:Choice>
          <mc:Fallback xmlns="">
            <p:sp>
              <p:nvSpPr>
                <p:cNvPr id="65" name="文本框 64">
                  <a:extLst>
                    <a:ext uri="{FF2B5EF4-FFF2-40B4-BE49-F238E27FC236}">
                      <a16:creationId xmlns:a16="http://schemas.microsoft.com/office/drawing/2014/main" id="{0924C374-B703-8282-DE0F-97E9C20B1B7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2996" y="6251318"/>
                  <a:ext cx="229284" cy="215444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文本框 65">
                  <a:extLst>
                    <a:ext uri="{FF2B5EF4-FFF2-40B4-BE49-F238E27FC236}">
                      <a16:creationId xmlns:a16="http://schemas.microsoft.com/office/drawing/2014/main" id="{1C964D34-C5A9-CD3C-6C7D-2EDD36B63330}"/>
                    </a:ext>
                  </a:extLst>
                </p:cNvPr>
                <p:cNvSpPr txBox="1"/>
                <p:nvPr/>
              </p:nvSpPr>
              <p:spPr>
                <a:xfrm>
                  <a:off x="4151065" y="6251318"/>
                  <a:ext cx="229284" cy="21544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zh-CN" altLang="en-US" sz="1400" dirty="0"/>
                </a:p>
              </p:txBody>
            </p:sp>
          </mc:Choice>
          <mc:Fallback xmlns="">
            <p:sp>
              <p:nvSpPr>
                <p:cNvPr id="66" name="文本框 65">
                  <a:extLst>
                    <a:ext uri="{FF2B5EF4-FFF2-40B4-BE49-F238E27FC236}">
                      <a16:creationId xmlns:a16="http://schemas.microsoft.com/office/drawing/2014/main" id="{707DC4FC-3C6D-AC09-639F-0F6FC29D655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51065" y="6251318"/>
                  <a:ext cx="229284" cy="215444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id="{6145DB56-A511-C935-C869-DF1ABD7F1E2E}"/>
                </a:ext>
              </a:extLst>
            </p:cNvPr>
            <p:cNvCxnSpPr>
              <a:cxnSpLocks/>
              <a:stCxn id="64" idx="0"/>
              <a:endCxn id="63" idx="2"/>
            </p:cNvCxnSpPr>
            <p:nvPr/>
          </p:nvCxnSpPr>
          <p:spPr>
            <a:xfrm flipV="1">
              <a:off x="3663018" y="5983769"/>
              <a:ext cx="304407" cy="26754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直接连接符 67">
              <a:extLst>
                <a:ext uri="{FF2B5EF4-FFF2-40B4-BE49-F238E27FC236}">
                  <a16:creationId xmlns:a16="http://schemas.microsoft.com/office/drawing/2014/main" id="{28B8ACAB-9328-EB31-4CBC-D225E23CDC90}"/>
                </a:ext>
              </a:extLst>
            </p:cNvPr>
            <p:cNvCxnSpPr>
              <a:cxnSpLocks/>
              <a:stCxn id="65" idx="0"/>
              <a:endCxn id="63" idx="2"/>
            </p:cNvCxnSpPr>
            <p:nvPr/>
          </p:nvCxnSpPr>
          <p:spPr>
            <a:xfrm flipH="1" flipV="1">
              <a:off x="3967425" y="5983769"/>
              <a:ext cx="213" cy="26754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直接连接符 68">
              <a:extLst>
                <a:ext uri="{FF2B5EF4-FFF2-40B4-BE49-F238E27FC236}">
                  <a16:creationId xmlns:a16="http://schemas.microsoft.com/office/drawing/2014/main" id="{676098C2-DF07-DF96-9B90-AD728863FFE0}"/>
                </a:ext>
              </a:extLst>
            </p:cNvPr>
            <p:cNvCxnSpPr>
              <a:cxnSpLocks/>
              <a:stCxn id="66" idx="0"/>
              <a:endCxn id="63" idx="2"/>
            </p:cNvCxnSpPr>
            <p:nvPr/>
          </p:nvCxnSpPr>
          <p:spPr>
            <a:xfrm flipH="1" flipV="1">
              <a:off x="3967425" y="5983769"/>
              <a:ext cx="298282" cy="26754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直接连接符 69">
              <a:extLst>
                <a:ext uri="{FF2B5EF4-FFF2-40B4-BE49-F238E27FC236}">
                  <a16:creationId xmlns:a16="http://schemas.microsoft.com/office/drawing/2014/main" id="{0D366131-477A-1CE7-6CEC-9302E41B1FD9}"/>
                </a:ext>
              </a:extLst>
            </p:cNvPr>
            <p:cNvCxnSpPr>
              <a:cxnSpLocks/>
              <a:stCxn id="49" idx="0"/>
              <a:endCxn id="48" idx="2"/>
            </p:cNvCxnSpPr>
            <p:nvPr/>
          </p:nvCxnSpPr>
          <p:spPr>
            <a:xfrm flipV="1">
              <a:off x="1562454" y="5336798"/>
              <a:ext cx="1169664" cy="35917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>
              <a:extLst>
                <a:ext uri="{FF2B5EF4-FFF2-40B4-BE49-F238E27FC236}">
                  <a16:creationId xmlns:a16="http://schemas.microsoft.com/office/drawing/2014/main" id="{8AB0B39E-0480-CD06-1285-A0751BEE9552}"/>
                </a:ext>
              </a:extLst>
            </p:cNvPr>
            <p:cNvCxnSpPr>
              <a:cxnSpLocks/>
              <a:stCxn id="59" idx="0"/>
              <a:endCxn id="48" idx="2"/>
            </p:cNvCxnSpPr>
            <p:nvPr/>
          </p:nvCxnSpPr>
          <p:spPr>
            <a:xfrm flipV="1">
              <a:off x="2555250" y="5336798"/>
              <a:ext cx="176868" cy="35917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>
              <a:extLst>
                <a:ext uri="{FF2B5EF4-FFF2-40B4-BE49-F238E27FC236}">
                  <a16:creationId xmlns:a16="http://schemas.microsoft.com/office/drawing/2014/main" id="{C784FA1E-21E0-5DC7-531D-3A82F8479914}"/>
                </a:ext>
              </a:extLst>
            </p:cNvPr>
            <p:cNvCxnSpPr>
              <a:cxnSpLocks/>
              <a:stCxn id="63" idx="0"/>
              <a:endCxn id="48" idx="2"/>
            </p:cNvCxnSpPr>
            <p:nvPr/>
          </p:nvCxnSpPr>
          <p:spPr>
            <a:xfrm flipH="1" flipV="1">
              <a:off x="2732118" y="5336798"/>
              <a:ext cx="1235307" cy="35917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文本框 72">
                  <a:extLst>
                    <a:ext uri="{FF2B5EF4-FFF2-40B4-BE49-F238E27FC236}">
                      <a16:creationId xmlns:a16="http://schemas.microsoft.com/office/drawing/2014/main" id="{A6BC025B-CBF5-36A0-4F29-6F84236A41F9}"/>
                    </a:ext>
                  </a:extLst>
                </p:cNvPr>
                <p:cNvSpPr txBox="1"/>
                <p:nvPr/>
              </p:nvSpPr>
              <p:spPr>
                <a:xfrm>
                  <a:off x="2975303" y="5819650"/>
                  <a:ext cx="66632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73" name="文本框 72">
                  <a:extLst>
                    <a:ext uri="{FF2B5EF4-FFF2-40B4-BE49-F238E27FC236}">
                      <a16:creationId xmlns:a16="http://schemas.microsoft.com/office/drawing/2014/main" id="{C1C5A218-F200-4BFA-8032-FF8EB62F41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5303" y="5819650"/>
                  <a:ext cx="666328" cy="369332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标题 1">
            <a:extLst>
              <a:ext uri="{FF2B5EF4-FFF2-40B4-BE49-F238E27FC236}">
                <a16:creationId xmlns:a16="http://schemas.microsoft.com/office/drawing/2014/main" id="{92B3C71E-1705-4EA1-66C3-A3FDF3309AD0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Proof </a:t>
            </a:r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Complexity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D6C67CAB-5BDA-39D6-0181-1489B75F4EB0}"/>
                  </a:ext>
                </a:extLst>
              </p:cNvPr>
              <p:cNvSpPr txBox="1"/>
              <p:nvPr/>
            </p:nvSpPr>
            <p:spPr>
              <a:xfrm>
                <a:off x="6315871" y="2308126"/>
                <a:ext cx="4926772" cy="173259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Pigeonhole Principle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Each pigeon goes to at least one hole:</a:t>
                </a:r>
                <a:b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,1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,2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∨…∨</m:t>
                    </m:r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Each hole contains at most one pigeon:</a:t>
                </a:r>
                <a:b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GB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GB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GB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GB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GB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GB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sub>
                    </m:sSub>
                    <m:r>
                      <a:rPr lang="en-GB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∨</m:t>
                    </m:r>
                    <m:sSub>
                      <m:sSubPr>
                        <m:ctrlPr>
                          <a:rPr lang="en-GB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GB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GB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GB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GB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GB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GB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sub>
                    </m:sSub>
                  </m:oMath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D6C67CAB-5BDA-39D6-0181-1489B75F4E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5871" y="2308126"/>
                <a:ext cx="4926772" cy="173259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内容占位符 2">
            <a:extLst>
              <a:ext uri="{FF2B5EF4-FFF2-40B4-BE49-F238E27FC236}">
                <a16:creationId xmlns:a16="http://schemas.microsoft.com/office/drawing/2014/main" id="{8D57FBD0-D1FB-F539-7C51-DA6BC1BCE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515600" cy="4784725"/>
          </a:xfrm>
        </p:spPr>
        <p:txBody>
          <a:bodyPr>
            <a:normAutofit/>
          </a:bodyPr>
          <a:lstStyle/>
          <a:p>
            <a:r>
              <a:rPr lang="en-GB" altLang="zh-CN" dirty="0">
                <a:latin typeface="Arial" panose="020B0604020202020204" pitchFamily="34" charset="0"/>
                <a:cs typeface="Arial" panose="020B0604020202020204" pitchFamily="34" charset="0"/>
              </a:rPr>
              <a:t>(Propositional) theorems = unsatisfiable CNFs.</a:t>
            </a:r>
          </a:p>
          <a:p>
            <a:endParaRPr lang="en-GB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GB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GB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zh-CN" dirty="0">
                <a:latin typeface="Arial" panose="020B0604020202020204" pitchFamily="34" charset="0"/>
                <a:cs typeface="Arial" panose="020B0604020202020204" pitchFamily="34" charset="0"/>
              </a:rPr>
              <a:t>Proof systems = nondeterministic algorithms for certifying a CNF is unsatisfiable.</a:t>
            </a:r>
          </a:p>
          <a:p>
            <a:pPr lvl="1"/>
            <a:endParaRPr lang="en-US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对话气泡: 圆角矩形 27">
                <a:extLst>
                  <a:ext uri="{FF2B5EF4-FFF2-40B4-BE49-F238E27FC236}">
                    <a16:creationId xmlns:a16="http://schemas.microsoft.com/office/drawing/2014/main" id="{202C6762-DD52-29E0-AB5A-2712E8F2926E}"/>
                  </a:ext>
                </a:extLst>
              </p:cNvPr>
              <p:cNvSpPr/>
              <p:nvPr/>
            </p:nvSpPr>
            <p:spPr>
              <a:xfrm>
                <a:off x="4702828" y="4645379"/>
                <a:ext cx="7226705" cy="1860458"/>
              </a:xfrm>
              <a:prstGeom prst="wedgeRoundRectCallout">
                <a:avLst>
                  <a:gd name="adj1" fmla="val -24058"/>
                  <a:gd name="adj2" fmla="val -29757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t" anchorCtr="0"/>
              <a:lstStyle/>
              <a:p>
                <a:r>
                  <a:rPr lang="en-GB" altLang="zh-CN" sz="20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Definition:</a:t>
                </a:r>
                <a:r>
                  <a:rPr lang="en-GB" altLang="zh-CN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 (Cook-</a:t>
                </a:r>
                <a:r>
                  <a:rPr lang="en-GB" altLang="zh-CN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Reckhow</a:t>
                </a:r>
                <a:r>
                  <a:rPr lang="en-GB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GB" altLang="zh-CN" sz="2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proof system</a:t>
                </a:r>
                <a:r>
                  <a:rPr lang="en-GB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a deterministic algorithm </a:t>
                </a:r>
                <a14:m>
                  <m:oMath xmlns:m="http://schemas.openxmlformats.org/officeDocument/2006/math">
                    <m:r>
                      <a:rPr lang="en-GB" altLang="zh-CN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en-GB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for verifying membership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zh-CN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UNSAT</m:t>
                    </m:r>
                  </m:oMath>
                </a14:m>
                <a:r>
                  <a:rPr lang="en-GB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altLang="zh-CN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d>
                      <m:dPr>
                        <m:ctrlPr>
                          <a:rPr lang="en-GB" altLang="zh-CN" sz="20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altLang="zh-CN" sz="20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𝜙</m:t>
                        </m:r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altLang="zh-CN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</m:d>
                  </m:oMath>
                </a14:m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runs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zh-CN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poly</m:t>
                    </m:r>
                    <m:d>
                      <m:dPr>
                        <m:ctrlPr>
                          <a:rPr lang="en-GB" altLang="zh-CN" sz="20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GB" altLang="zh-CN" sz="20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altLang="zh-CN" sz="20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𝜙</m:t>
                            </m:r>
                          </m:e>
                        </m:d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GB" altLang="zh-CN" sz="20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altLang="zh-CN" sz="20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</m:e>
                        </m:d>
                      </m:e>
                    </m:d>
                  </m:oMath>
                </a14:m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time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altLang="zh-CN" sz="20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𝜙</m:t>
                    </m:r>
                    <m:r>
                      <a:rPr lang="en-GB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m:rPr>
                        <m:sty m:val="p"/>
                      </m:rPr>
                      <a:rPr lang="en-GB" altLang="zh-CN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UNSAT</m:t>
                    </m:r>
                    <m:r>
                      <a:rPr lang="en-GB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⟹∃</m:t>
                    </m:r>
                    <m:r>
                      <a:rPr lang="en-GB" altLang="zh-CN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GB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GB" altLang="zh-CN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d>
                      <m:dPr>
                        <m:ctrlPr>
                          <a:rPr lang="en-GB" altLang="zh-CN" sz="20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altLang="zh-CN" sz="20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𝜙</m:t>
                        </m:r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altLang="zh-CN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</m:d>
                    <m:r>
                      <a:rPr lang="en-GB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endParaRPr lang="en-GB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altLang="zh-CN" sz="20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𝜙</m:t>
                    </m:r>
                    <m:r>
                      <a:rPr lang="en-GB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∉</m:t>
                    </m:r>
                    <m:r>
                      <m:rPr>
                        <m:sty m:val="p"/>
                      </m:rPr>
                      <a:rPr lang="en-GB" altLang="zh-CN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UNSAT</m:t>
                    </m:r>
                    <m:r>
                      <a:rPr lang="en-GB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⟹∀</m:t>
                    </m:r>
                    <m:r>
                      <a:rPr lang="en-GB" altLang="zh-CN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GB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GB" altLang="zh-CN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d>
                      <m:dPr>
                        <m:ctrlPr>
                          <a:rPr lang="en-GB" altLang="zh-CN" sz="20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altLang="zh-CN" sz="20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𝜙</m:t>
                        </m:r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altLang="zh-CN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</m:d>
                    <m:r>
                      <a:rPr lang="en-GB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zh-CN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对话气泡: 圆角矩形 27">
                <a:extLst>
                  <a:ext uri="{FF2B5EF4-FFF2-40B4-BE49-F238E27FC236}">
                    <a16:creationId xmlns:a16="http://schemas.microsoft.com/office/drawing/2014/main" id="{202C6762-DD52-29E0-AB5A-2712E8F292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2828" y="4645379"/>
                <a:ext cx="7226705" cy="1860458"/>
              </a:xfrm>
              <a:prstGeom prst="wedgeRoundRectCallout">
                <a:avLst>
                  <a:gd name="adj1" fmla="val -24058"/>
                  <a:gd name="adj2" fmla="val -29757"/>
                  <a:gd name="adj3" fmla="val 16667"/>
                </a:avLst>
              </a:prstGeom>
              <a:blipFill>
                <a:blip r:embed="rId21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8AC727D0-CDC5-0711-1133-5868A7DA590A}"/>
                  </a:ext>
                </a:extLst>
              </p:cNvPr>
              <p:cNvSpPr txBox="1"/>
              <p:nvPr/>
            </p:nvSpPr>
            <p:spPr>
              <a:xfrm>
                <a:off x="379153" y="5159996"/>
                <a:ext cx="4066691" cy="107721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Fact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(Cook-Reckhow’79)</a:t>
                </a:r>
              </a:p>
              <a:p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“Every theorem has a short proof” if and only if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𝐍𝐏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𝐜𝐨𝐍𝐏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8AC727D0-CDC5-0711-1133-5868A7DA59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53" y="5159996"/>
                <a:ext cx="4066691" cy="107721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177DA1F8-E2C6-7F3F-41E9-C2C2E4CEA0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687119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BD0FE661-2F5E-7F86-861E-10225295FDAA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57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972BD-BD48-B749-511D-84D04EA9F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9B4DA4-BF2B-1E5B-6A02-33B6DA15A861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Circuit Complexity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内容占位符 20">
            <a:extLst>
              <a:ext uri="{FF2B5EF4-FFF2-40B4-BE49-F238E27FC236}">
                <a16:creationId xmlns:a16="http://schemas.microsoft.com/office/drawing/2014/main" id="{2BE2A1CA-8801-3B0F-94F1-047D1DBEE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How hard is it to compute certain functions?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“size” of a circuit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32EBB4D-1224-A577-8D65-B14D31A19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4926" y="3070247"/>
            <a:ext cx="1831808" cy="19335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339BD6B9-6D5E-967A-3F24-D620317A9324}"/>
                  </a:ext>
                </a:extLst>
              </p:cNvPr>
              <p:cNvSpPr txBox="1"/>
              <p:nvPr/>
            </p:nvSpPr>
            <p:spPr>
              <a:xfrm>
                <a:off x="1336017" y="5138759"/>
                <a:ext cx="320962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You can compute 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the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XOR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bits using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gates.</a:t>
                </a: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339BD6B9-6D5E-967A-3F24-D620317A93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6017" y="5138759"/>
                <a:ext cx="3209625" cy="707886"/>
              </a:xfrm>
              <a:prstGeom prst="rect">
                <a:avLst/>
              </a:prstGeom>
              <a:blipFill>
                <a:blip r:embed="rId4"/>
                <a:stretch>
                  <a:fillRect l="-1898" t="-4310" b="-155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>
            <a:extLst>
              <a:ext uri="{FF2B5EF4-FFF2-40B4-BE49-F238E27FC236}">
                <a16:creationId xmlns:a16="http://schemas.microsoft.com/office/drawing/2014/main" id="{390048BB-1C8D-2EB8-479B-6FA2705E62D9}"/>
              </a:ext>
            </a:extLst>
          </p:cNvPr>
          <p:cNvSpPr/>
          <p:nvPr/>
        </p:nvSpPr>
        <p:spPr>
          <a:xfrm>
            <a:off x="5922169" y="3070246"/>
            <a:ext cx="1933575" cy="19335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altLang="zh-CN" sz="8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?</a:t>
            </a:r>
            <a:endParaRPr lang="en-GB" sz="8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FD0E42E-7FCA-8EC0-F2F3-09182F3D0EC1}"/>
                  </a:ext>
                </a:extLst>
              </p:cNvPr>
              <p:cNvSpPr txBox="1"/>
              <p:nvPr/>
            </p:nvSpPr>
            <p:spPr>
              <a:xfrm>
                <a:off x="5043459" y="5134931"/>
                <a:ext cx="378351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Can you compute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SAT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(or your favourite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𝐍𝐏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-complete problem) 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using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poly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many gates?</a:t>
                </a: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FD0E42E-7FCA-8EC0-F2F3-09182F3D0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3459" y="5134931"/>
                <a:ext cx="3783517" cy="1015663"/>
              </a:xfrm>
              <a:prstGeom prst="rect">
                <a:avLst/>
              </a:prstGeom>
              <a:blipFill>
                <a:blip r:embed="rId5"/>
                <a:stretch>
                  <a:fillRect l="-1610" t="-2395" b="-71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对话气泡: 圆角矩形 9">
                <a:extLst>
                  <a:ext uri="{FF2B5EF4-FFF2-40B4-BE49-F238E27FC236}">
                    <a16:creationId xmlns:a16="http://schemas.microsoft.com/office/drawing/2014/main" id="{63710496-4533-AD7E-091C-33080D4051C9}"/>
                  </a:ext>
                </a:extLst>
              </p:cNvPr>
              <p:cNvSpPr/>
              <p:nvPr/>
            </p:nvSpPr>
            <p:spPr>
              <a:xfrm>
                <a:off x="8498764" y="2522126"/>
                <a:ext cx="3532301" cy="1253320"/>
              </a:xfrm>
              <a:prstGeom prst="wedgeRoundRectCallout">
                <a:avLst>
                  <a:gd name="adj1" fmla="val -58239"/>
                  <a:gd name="adj2" fmla="val 98043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An approach to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𝐏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𝐍𝐏</m:t>
                    </m:r>
                  </m:oMath>
                </a14:m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(proposed in the 70s) is to prove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SAT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requires super-poly circuit size!</a:t>
                </a:r>
              </a:p>
            </p:txBody>
          </p:sp>
        </mc:Choice>
        <mc:Fallback xmlns="">
          <p:sp>
            <p:nvSpPr>
              <p:cNvPr id="10" name="对话气泡: 圆角矩形 9">
                <a:extLst>
                  <a:ext uri="{FF2B5EF4-FFF2-40B4-BE49-F238E27FC236}">
                    <a16:creationId xmlns:a16="http://schemas.microsoft.com/office/drawing/2014/main" id="{63710496-4533-AD7E-091C-33080D4051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8764" y="2522126"/>
                <a:ext cx="3532301" cy="1253320"/>
              </a:xfrm>
              <a:prstGeom prst="wedgeRoundRectCallout">
                <a:avLst>
                  <a:gd name="adj1" fmla="val -58239"/>
                  <a:gd name="adj2" fmla="val 98043"/>
                  <a:gd name="adj3" fmla="val 16667"/>
                </a:avLst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9EF93096-367B-3F4B-9E76-D84D5A4911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864316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15" name="文本框 14">
            <a:extLst>
              <a:ext uri="{FF2B5EF4-FFF2-40B4-BE49-F238E27FC236}">
                <a16:creationId xmlns:a16="http://schemas.microsoft.com/office/drawing/2014/main" id="{FC451EC6-EABE-D45E-6417-4CAB612B1FDB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2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/>
      <p:bldP spid="5" grpId="0"/>
      <p:bldP spid="7" grpId="0" animBg="1"/>
      <p:bldP spid="9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3E20B-C68B-28E4-82CB-6DA770B7A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BA685B-92D9-C720-655E-89EF99370AF7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Circuit Lower Bounds Are Hard…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059247C-95F8-2C5D-8615-11333C51EB56}"/>
              </a:ext>
            </a:extLst>
          </p:cNvPr>
          <p:cNvSpPr txBox="1"/>
          <p:nvPr/>
        </p:nvSpPr>
        <p:spPr>
          <a:xfrm>
            <a:off x="317653" y="2118799"/>
            <a:ext cx="2393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don’t know: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6D71D15-10B0-5ED9-1D56-586EAEC0BB40}"/>
                  </a:ext>
                </a:extLst>
              </p:cNvPr>
              <p:cNvSpPr txBox="1"/>
              <p:nvPr/>
            </p:nvSpPr>
            <p:spPr>
              <a:xfrm>
                <a:off x="1211710" y="2595296"/>
                <a:ext cx="9668567" cy="52322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Can we prove a super-poly lower bound for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b="0" i="0" smtClean="0">
                        <a:latin typeface="Cambria Math" panose="02040503050406030204" pitchFamily="18" charset="0"/>
                      </a:rPr>
                      <m:t>SAT</m:t>
                    </m:r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?</a:t>
                </a: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6D71D15-10B0-5ED9-1D56-586EAEC0BB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1710" y="2595296"/>
                <a:ext cx="966856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CFA2B78E-338A-86BB-1E4C-5F5E05F619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07" y="4357126"/>
            <a:ext cx="5368773" cy="1868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2BF43827-709C-D057-130D-27671EAB6BFB}"/>
              </a:ext>
            </a:extLst>
          </p:cNvPr>
          <p:cNvSpPr txBox="1"/>
          <p:nvPr/>
        </p:nvSpPr>
        <p:spPr>
          <a:xfrm>
            <a:off x="317653" y="3792291"/>
            <a:ext cx="3729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State-of-the-art: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67EDE6A-D3B6-21C1-6C70-AB716B5AAD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7910" y="4485713"/>
            <a:ext cx="5685479" cy="15743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1E49600-258B-CE76-27E7-DCB40F67F1F3}"/>
                  </a:ext>
                </a:extLst>
              </p:cNvPr>
              <p:cNvSpPr txBox="1"/>
              <p:nvPr/>
            </p:nvSpPr>
            <p:spPr>
              <a:xfrm>
                <a:off x="4157662" y="2656851"/>
                <a:ext cx="1728789" cy="46166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1E49600-258B-CE76-27E7-DCB40F67F1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7662" y="2656851"/>
                <a:ext cx="172878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AFDE1F5C-8722-5AE8-20D9-542BEC69200A}"/>
                  </a:ext>
                </a:extLst>
              </p:cNvPr>
              <p:cNvSpPr txBox="1"/>
              <p:nvPr/>
            </p:nvSpPr>
            <p:spPr>
              <a:xfrm>
                <a:off x="8525223" y="2626073"/>
                <a:ext cx="1728789" cy="46166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any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sz="2400" b="1" i="0" smtClean="0">
                        <a:latin typeface="Cambria Math" panose="02040503050406030204" pitchFamily="18" charset="0"/>
                      </a:rPr>
                      <m:t>𝐍𝐏</m:t>
                    </m:r>
                  </m:oMath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AFDE1F5C-8722-5AE8-20D9-542BEC6920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5223" y="2626073"/>
                <a:ext cx="1728789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F13856ED-B6EC-88BD-5879-632CC2404A6C}"/>
                  </a:ext>
                </a:extLst>
              </p:cNvPr>
              <p:cNvSpPr txBox="1"/>
              <p:nvPr/>
            </p:nvSpPr>
            <p:spPr>
              <a:xfrm>
                <a:off x="8525223" y="2626073"/>
                <a:ext cx="1728789" cy="46166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any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𝐍</m:t>
                    </m:r>
                    <m:r>
                      <a:rPr lang="en-US" altLang="zh-CN" sz="24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𝐄</m:t>
                    </m:r>
                  </m:oMath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F13856ED-B6EC-88BD-5879-632CC2404A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5223" y="2626073"/>
                <a:ext cx="1728789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A93EAD97-4B30-9024-C078-813AA0B6622C}"/>
                  </a:ext>
                </a:extLst>
              </p:cNvPr>
              <p:cNvSpPr txBox="1"/>
              <p:nvPr/>
            </p:nvSpPr>
            <p:spPr>
              <a:xfrm>
                <a:off x="8931595" y="3154097"/>
                <a:ext cx="22769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Exponential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-time version of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𝐍𝐏</m:t>
                    </m:r>
                  </m:oMath>
                </a14:m>
                <a:endParaRPr lang="en-GB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A93EAD97-4B30-9024-C078-813AA0B662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1595" y="3154097"/>
                <a:ext cx="2276949" cy="646331"/>
              </a:xfrm>
              <a:prstGeom prst="rect">
                <a:avLst/>
              </a:prstGeom>
              <a:blipFill>
                <a:blip r:embed="rId9"/>
                <a:stretch>
                  <a:fillRect l="-2139" t="-4717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6" name="表格 15">
            <a:extLst>
              <a:ext uri="{FF2B5EF4-FFF2-40B4-BE49-F238E27FC236}">
                <a16:creationId xmlns:a16="http://schemas.microsoft.com/office/drawing/2014/main" id="{048F8A2B-1A9F-B6CF-5F53-2ACA5788D2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678341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18" name="文本框 17">
            <a:extLst>
              <a:ext uri="{FF2B5EF4-FFF2-40B4-BE49-F238E27FC236}">
                <a16:creationId xmlns:a16="http://schemas.microsoft.com/office/drawing/2014/main" id="{5E520D68-3B1F-BDDF-78AC-3E1FFF599053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33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 animBg="1"/>
      <p:bldP spid="11" grpId="0" animBg="1"/>
      <p:bldP spid="14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7113B-8FA8-C336-5293-F9F088AB5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972867-8849-DBD3-C60C-63CEED64ED50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Why are circuit lower bounds hard?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59A61B6-A2E9-668B-2224-3862A51E4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8003" y="1787357"/>
            <a:ext cx="6795994" cy="477636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A29B258B-F129-3D09-CC9A-6DCCA6FEBD40}"/>
              </a:ext>
            </a:extLst>
          </p:cNvPr>
          <p:cNvSpPr txBox="1"/>
          <p:nvPr/>
        </p:nvSpPr>
        <p:spPr>
          <a:xfrm>
            <a:off x="0" y="6563717"/>
            <a:ext cx="5757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https://sucai.redocn.com/12780859.html</a:t>
            </a:r>
          </a:p>
        </p:txBody>
      </p:sp>
      <p:sp>
        <p:nvSpPr>
          <p:cNvPr id="17" name="对话气泡: 圆角矩形 16">
            <a:extLst>
              <a:ext uri="{FF2B5EF4-FFF2-40B4-BE49-F238E27FC236}">
                <a16:creationId xmlns:a16="http://schemas.microsoft.com/office/drawing/2014/main" id="{5DC17311-0AF6-195A-C551-CD9EAB3C3F3C}"/>
              </a:ext>
            </a:extLst>
          </p:cNvPr>
          <p:cNvSpPr/>
          <p:nvPr/>
        </p:nvSpPr>
        <p:spPr>
          <a:xfrm>
            <a:off x="321468" y="2239337"/>
            <a:ext cx="4014788" cy="1325563"/>
          </a:xfrm>
          <a:prstGeom prst="wedgeRoundRectCallout">
            <a:avLst>
              <a:gd name="adj1" fmla="val 25676"/>
              <a:gd name="adj2" fmla="val 86751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… because of the </a:t>
            </a: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proof complexity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of circuit complexity!</a:t>
            </a:r>
          </a:p>
        </p:txBody>
      </p:sp>
      <p:sp>
        <p:nvSpPr>
          <p:cNvPr id="19" name="对话气泡: 圆角矩形 18">
            <a:extLst>
              <a:ext uri="{FF2B5EF4-FFF2-40B4-BE49-F238E27FC236}">
                <a16:creationId xmlns:a16="http://schemas.microsoft.com/office/drawing/2014/main" id="{40318630-6226-119C-6253-51FEB44BDE54}"/>
              </a:ext>
            </a:extLst>
          </p:cNvPr>
          <p:cNvSpPr/>
          <p:nvPr/>
        </p:nvSpPr>
        <p:spPr>
          <a:xfrm>
            <a:off x="5014938" y="2103437"/>
            <a:ext cx="2840808" cy="1325563"/>
          </a:xfrm>
          <a:prstGeom prst="wedgeRoundRectCallout">
            <a:avLst>
              <a:gd name="adj1" fmla="val -9416"/>
              <a:gd name="adj2" fmla="val 98607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… because the </a:t>
            </a: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range avoidance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problem is hard!</a:t>
            </a:r>
          </a:p>
        </p:txBody>
      </p:sp>
      <p:sp>
        <p:nvSpPr>
          <p:cNvPr id="21" name="对话气泡: 圆角矩形 20">
            <a:extLst>
              <a:ext uri="{FF2B5EF4-FFF2-40B4-BE49-F238E27FC236}">
                <a16:creationId xmlns:a16="http://schemas.microsoft.com/office/drawing/2014/main" id="{64FD3C03-A409-7DBC-DD48-A8B6AC2F6642}"/>
              </a:ext>
            </a:extLst>
          </p:cNvPr>
          <p:cNvSpPr/>
          <p:nvPr/>
        </p:nvSpPr>
        <p:spPr>
          <a:xfrm>
            <a:off x="8513016" y="2394743"/>
            <a:ext cx="3581354" cy="1325563"/>
          </a:xfrm>
          <a:prstGeom prst="wedgeRoundRectCallout">
            <a:avLst>
              <a:gd name="adj1" fmla="val -42528"/>
              <a:gd name="adj2" fmla="val 78128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… because of the “</a:t>
            </a: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natural proofs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” barrier!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9DDEAD55-2783-7687-24EE-9A0AFC58B4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737895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77496A99-7B43-8D69-19DD-8355B0AA4297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16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7EB6D-E0D9-6F2D-19DF-360532E1C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7C3A22-858F-57A7-1554-4896D7EC7A09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Why are circuit lower bounds hard?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EC63EF9-83E2-8E26-44EC-8C755A17A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8003" y="1787357"/>
            <a:ext cx="6795994" cy="477636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248FD27F-F9E6-0500-2AE4-6ABA8DFC9C3A}"/>
              </a:ext>
            </a:extLst>
          </p:cNvPr>
          <p:cNvSpPr txBox="1"/>
          <p:nvPr/>
        </p:nvSpPr>
        <p:spPr>
          <a:xfrm>
            <a:off x="0" y="6563717"/>
            <a:ext cx="5757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https://sucai.redocn.com/12780859.html</a:t>
            </a:r>
          </a:p>
        </p:txBody>
      </p:sp>
      <p:sp>
        <p:nvSpPr>
          <p:cNvPr id="17" name="对话气泡: 圆角矩形 16">
            <a:extLst>
              <a:ext uri="{FF2B5EF4-FFF2-40B4-BE49-F238E27FC236}">
                <a16:creationId xmlns:a16="http://schemas.microsoft.com/office/drawing/2014/main" id="{AD5D325E-307D-66EE-78C4-D5AA8638CFC2}"/>
              </a:ext>
            </a:extLst>
          </p:cNvPr>
          <p:cNvSpPr/>
          <p:nvPr/>
        </p:nvSpPr>
        <p:spPr>
          <a:xfrm>
            <a:off x="321468" y="2239337"/>
            <a:ext cx="4014788" cy="1325563"/>
          </a:xfrm>
          <a:prstGeom prst="wedgeRoundRectCallout">
            <a:avLst>
              <a:gd name="adj1" fmla="val 25676"/>
              <a:gd name="adj2" fmla="val 86751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… because of the </a:t>
            </a: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proof complexity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of circuit complexity!</a:t>
            </a:r>
          </a:p>
        </p:txBody>
      </p:sp>
      <p:sp>
        <p:nvSpPr>
          <p:cNvPr id="19" name="对话气泡: 圆角矩形 18">
            <a:extLst>
              <a:ext uri="{FF2B5EF4-FFF2-40B4-BE49-F238E27FC236}">
                <a16:creationId xmlns:a16="http://schemas.microsoft.com/office/drawing/2014/main" id="{98243064-0D41-0A72-34C1-0D9274469E40}"/>
              </a:ext>
            </a:extLst>
          </p:cNvPr>
          <p:cNvSpPr/>
          <p:nvPr/>
        </p:nvSpPr>
        <p:spPr>
          <a:xfrm>
            <a:off x="5014938" y="2103437"/>
            <a:ext cx="2840808" cy="1325563"/>
          </a:xfrm>
          <a:prstGeom prst="wedgeRoundRectCallout">
            <a:avLst>
              <a:gd name="adj1" fmla="val -9416"/>
              <a:gd name="adj2" fmla="val 98607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because the range avoidance problem is hard!</a:t>
            </a:r>
          </a:p>
        </p:txBody>
      </p:sp>
      <p:sp>
        <p:nvSpPr>
          <p:cNvPr id="21" name="对话气泡: 圆角矩形 20">
            <a:extLst>
              <a:ext uri="{FF2B5EF4-FFF2-40B4-BE49-F238E27FC236}">
                <a16:creationId xmlns:a16="http://schemas.microsoft.com/office/drawing/2014/main" id="{52284C48-07D2-C804-86B2-1B26E6EDE13A}"/>
              </a:ext>
            </a:extLst>
          </p:cNvPr>
          <p:cNvSpPr/>
          <p:nvPr/>
        </p:nvSpPr>
        <p:spPr>
          <a:xfrm>
            <a:off x="8513016" y="2394743"/>
            <a:ext cx="3581354" cy="1325563"/>
          </a:xfrm>
          <a:prstGeom prst="wedgeRoundRectCallout">
            <a:avLst>
              <a:gd name="adj1" fmla="val -42528"/>
              <a:gd name="adj2" fmla="val 78128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because of the “natural proofs” barrier!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38009D5B-C59A-DF25-CEE7-AF81327836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965411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545C1209-A53E-1F7B-4391-28BD83C9C89F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99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B1244-F650-6959-DEC0-93D4B73A9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id="{E98C406C-0380-15A0-EA70-E4DCAB9636A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75990" y="3423694"/>
            <a:ext cx="4596797" cy="344759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85A97182-383C-8D1C-FB17-3E60BEEFEE35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Proof Complexity of</a:t>
            </a:r>
            <a:b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Circuit Complexity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0CF96D4-EB7D-1A98-F8E7-44DA1BF9AFC2}"/>
                  </a:ext>
                </a:extLst>
              </p:cNvPr>
              <p:cNvSpPr txBox="1"/>
              <p:nvPr/>
            </p:nvSpPr>
            <p:spPr>
              <a:xfrm>
                <a:off x="535725" y="1839877"/>
                <a:ext cx="4892308" cy="95410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Circuit lower bound tautologies</a:t>
                </a: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sz="3200" b="0" i="1" noProof="0" smtClean="0">
                          <a:latin typeface="Cambria Math" panose="02040503050406030204" pitchFamily="18" charset="0"/>
                        </a:rPr>
                        <m:t>𝑙𝑏</m:t>
                      </m:r>
                      <m:d>
                        <m:dPr>
                          <m:ctrlPr>
                            <a:rPr lang="en-US" sz="3200" b="0" i="1" noProof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noProof="0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3200" b="0" i="1" noProof="0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200" b="0" i="1" noProof="0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</m:oMath>
                  </m:oMathPara>
                </a14:m>
                <a:endParaRPr lang="en-US" sz="32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0CF96D4-EB7D-1A98-F8E7-44DA1BF9AF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725" y="1839877"/>
                <a:ext cx="4892308" cy="9541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0391EF4-6A01-5A38-D8DF-148C8165A6CB}"/>
                  </a:ext>
                </a:extLst>
              </p:cNvPr>
              <p:cNvSpPr txBox="1"/>
              <p:nvPr/>
            </p:nvSpPr>
            <p:spPr>
              <a:xfrm>
                <a:off x="823262" y="2835163"/>
                <a:ext cx="1906621" cy="9242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(truth table of) a Boolean function</a:t>
                </a: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GB" b="0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𝑓</m:t>
                      </m:r>
                      <m:r>
                        <a:rPr lang="en-GB" b="0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:</m:t>
                      </m:r>
                      <m:sSup>
                        <m:sSupPr>
                          <m:ctrlPr>
                            <a:rPr lang="en-GB" b="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GB" b="0" i="1" noProof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GB" b="0" i="1" noProof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GB" b="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sup>
                      </m:sSup>
                      <m:r>
                        <a:rPr lang="en-GB" b="0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→</m:t>
                      </m:r>
                      <m:d>
                        <m:dPr>
                          <m:begChr m:val="{"/>
                          <m:endChr m:val="}"/>
                          <m:ctrlPr>
                            <a:rPr lang="en-GB" b="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b="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0,1</m:t>
                          </m:r>
                        </m:e>
                      </m:d>
                    </m:oMath>
                  </m:oMathPara>
                </a14:m>
                <a:endParaRPr lang="en-US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0391EF4-6A01-5A38-D8DF-148C8165A6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262" y="2835163"/>
                <a:ext cx="1906621" cy="924292"/>
              </a:xfrm>
              <a:prstGeom prst="rect">
                <a:avLst/>
              </a:prstGeom>
              <a:blipFill>
                <a:blip r:embed="rId5"/>
                <a:stretch>
                  <a:fillRect l="-2556" t="-3289" r="-2556" b="-5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26A35744-22F3-D48E-CF0E-1088B4191190}"/>
              </a:ext>
            </a:extLst>
          </p:cNvPr>
          <p:cNvCxnSpPr>
            <a:cxnSpLocks/>
          </p:cNvCxnSpPr>
          <p:nvPr/>
        </p:nvCxnSpPr>
        <p:spPr>
          <a:xfrm flipV="1">
            <a:off x="1979927" y="2732834"/>
            <a:ext cx="904672" cy="17129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3F4DDA3F-35C8-A17C-C13B-1D5EE5785E4A}"/>
              </a:ext>
            </a:extLst>
          </p:cNvPr>
          <p:cNvSpPr txBox="1"/>
          <p:nvPr/>
        </p:nvSpPr>
        <p:spPr>
          <a:xfrm>
            <a:off x="2884599" y="2840105"/>
            <a:ext cx="1760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size parameter</a:t>
            </a: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13DA6F59-66F1-7840-05EB-F1E01ACCDA2F}"/>
              </a:ext>
            </a:extLst>
          </p:cNvPr>
          <p:cNvCxnSpPr>
            <a:cxnSpLocks/>
          </p:cNvCxnSpPr>
          <p:nvPr/>
        </p:nvCxnSpPr>
        <p:spPr>
          <a:xfrm flipH="1" flipV="1">
            <a:off x="3322344" y="2687198"/>
            <a:ext cx="341617" cy="21693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88EDA257-960B-2CBC-ED3D-88C092362816}"/>
              </a:ext>
            </a:extLst>
          </p:cNvPr>
          <p:cNvGrpSpPr/>
          <p:nvPr/>
        </p:nvGrpSpPr>
        <p:grpSpPr>
          <a:xfrm>
            <a:off x="1319213" y="3745671"/>
            <a:ext cx="3871607" cy="1043873"/>
            <a:chOff x="4781492" y="2320470"/>
            <a:chExt cx="3871607" cy="104387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对话气泡: 圆角矩形 18">
                  <a:extLst>
                    <a:ext uri="{FF2B5EF4-FFF2-40B4-BE49-F238E27FC236}">
                      <a16:creationId xmlns:a16="http://schemas.microsoft.com/office/drawing/2014/main" id="{747DEC17-5C0A-5CA1-EBBA-083BB21691B9}"/>
                    </a:ext>
                  </a:extLst>
                </p:cNvPr>
                <p:cNvSpPr/>
                <p:nvPr/>
              </p:nvSpPr>
              <p:spPr>
                <a:xfrm>
                  <a:off x="4781492" y="2320470"/>
                  <a:ext cx="3735421" cy="705319"/>
                </a:xfrm>
                <a:prstGeom prst="wedgeRoundRectCallout">
                  <a:avLst>
                    <a:gd name="adj1" fmla="val 48944"/>
                    <a:gd name="adj2" fmla="val -177554"/>
                    <a:gd name="adj3" fmla="val 16667"/>
                  </a:avLst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(Propositional encoding of)</a:t>
                  </a:r>
                  <a:br>
                    <a:rPr lang="en-US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en-US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“</a:t>
                  </a:r>
                  <a14:m>
                    <m:oMath xmlns:m="http://schemas.openxmlformats.org/officeDocument/2006/math">
                      <m:r>
                        <a:rPr lang="en-US" b="0" i="1" noProof="0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a14:m>
                  <a:r>
                    <a:rPr lang="en-US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cannot be computed in size </a:t>
                  </a:r>
                  <a14:m>
                    <m:oMath xmlns:m="http://schemas.openxmlformats.org/officeDocument/2006/math">
                      <m:r>
                        <a:rPr lang="en-US" b="0" i="1" noProof="0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a14:m>
                  <a:r>
                    <a:rPr lang="en-US" noProof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”</a:t>
                  </a:r>
                </a:p>
              </p:txBody>
            </p:sp>
          </mc:Choice>
          <mc:Fallback xmlns="">
            <p:sp>
              <p:nvSpPr>
                <p:cNvPr id="19" name="对话气泡: 圆角矩形 18">
                  <a:extLst>
                    <a:ext uri="{FF2B5EF4-FFF2-40B4-BE49-F238E27FC236}">
                      <a16:creationId xmlns:a16="http://schemas.microsoft.com/office/drawing/2014/main" id="{747DEC17-5C0A-5CA1-EBBA-083BB21691B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81492" y="2320470"/>
                  <a:ext cx="3735421" cy="705319"/>
                </a:xfrm>
                <a:prstGeom prst="wedgeRoundRectCallout">
                  <a:avLst>
                    <a:gd name="adj1" fmla="val 48944"/>
                    <a:gd name="adj2" fmla="val -177554"/>
                    <a:gd name="adj3" fmla="val 16667"/>
                  </a:avLst>
                </a:prstGeom>
                <a:blipFill>
                  <a:blip r:embed="rId6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76037FB9-6C34-9815-E84F-1FC39045A86C}"/>
                    </a:ext>
                  </a:extLst>
                </p:cNvPr>
                <p:cNvSpPr txBox="1"/>
                <p:nvPr/>
              </p:nvSpPr>
              <p:spPr>
                <a:xfrm>
                  <a:off x="6096000" y="3025789"/>
                  <a:ext cx="2557099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(a CNF of size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1600" b="0" i="0" smtClean="0">
                          <a:latin typeface="Cambria Math" panose="02040503050406030204" pitchFamily="18" charset="0"/>
                        </a:rPr>
                        <m:t>poly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e>
                      </m:d>
                    </m:oMath>
                  </a14:m>
                  <a:r>
                    <a:rPr lang="en-GB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76037FB9-6C34-9815-E84F-1FC39045A8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000" y="3025789"/>
                  <a:ext cx="2557099" cy="338554"/>
                </a:xfrm>
                <a:prstGeom prst="rect">
                  <a:avLst/>
                </a:prstGeom>
                <a:blipFill>
                  <a:blip r:embed="rId7"/>
                  <a:stretch>
                    <a:fillRect l="-1190" t="-5455" b="-2363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5F5A762B-868C-0010-FDE8-6AEC5F506C7F}"/>
                  </a:ext>
                </a:extLst>
              </p:cNvPr>
              <p:cNvSpPr txBox="1"/>
              <p:nvPr/>
            </p:nvSpPr>
            <p:spPr>
              <a:xfrm>
                <a:off x="184629" y="4789544"/>
                <a:ext cx="5339730" cy="198195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0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Theorem: 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following weak proof systems cannot prove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𝑙𝑏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1000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efficiently, for </a:t>
                </a:r>
                <a:r>
                  <a:rPr lang="en-GB" sz="20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any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!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Resolution (Raz’02)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Res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2000" b="0" i="0">
                            <a:latin typeface="Cambria Math" panose="02040503050406030204" pitchFamily="18" charset="0"/>
                          </a:rPr>
                          <m:t>PC</m:t>
                        </m:r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GF</m:t>
                        </m:r>
                        <m:d>
                          <m:d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d>
                      </m:sub>
                    </m:sSub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(Razborov’15)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2000" i="0">
                            <a:latin typeface="Cambria Math" panose="02040503050406030204" pitchFamily="18" charset="0"/>
                          </a:rPr>
                          <m:t>PC</m:t>
                        </m:r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GF</m:t>
                        </m:r>
                        <m:d>
                          <m:d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</m:sub>
                    </m:sSub>
                  </m:oMath>
                </a14:m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and SA (GG</a:t>
                </a:r>
                <a:r>
                  <a:rPr lang="en-GB" sz="2000" dirty="0">
                    <a:solidFill>
                      <a:srgbClr val="F359D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T’26)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…</a:t>
                </a: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5F5A762B-868C-0010-FDE8-6AEC5F506C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29" y="4789544"/>
                <a:ext cx="5339730" cy="19819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图片 28">
            <a:extLst>
              <a:ext uri="{FF2B5EF4-FFF2-40B4-BE49-F238E27FC236}">
                <a16:creationId xmlns:a16="http://schemas.microsoft.com/office/drawing/2014/main" id="{5C64428D-25A2-9A58-D7F4-38DA138768D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1900" y="3617080"/>
            <a:ext cx="1512665" cy="1695227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1A3A2B76-070B-5E44-3C2F-107303FB6309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68550" y="3615492"/>
            <a:ext cx="1746976" cy="1736608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9870E0BF-1A01-13D8-3BD1-79DCDABE30E7}"/>
              </a:ext>
            </a:extLst>
          </p:cNvPr>
          <p:cNvSpPr txBox="1"/>
          <p:nvPr/>
        </p:nvSpPr>
        <p:spPr>
          <a:xfrm>
            <a:off x="5670125" y="4362707"/>
            <a:ext cx="1441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Complexity theorists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10BBA09D-C3E2-72E4-7345-3166A29B55DF}"/>
              </a:ext>
            </a:extLst>
          </p:cNvPr>
          <p:cNvSpPr txBox="1"/>
          <p:nvPr/>
        </p:nvSpPr>
        <p:spPr>
          <a:xfrm>
            <a:off x="10426275" y="4456442"/>
            <a:ext cx="166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Proof systems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对话气泡: 圆角矩形 34">
                <a:extLst>
                  <a:ext uri="{FF2B5EF4-FFF2-40B4-BE49-F238E27FC236}">
                    <a16:creationId xmlns:a16="http://schemas.microsoft.com/office/drawing/2014/main" id="{3E5F807C-B039-27E4-BBE9-037D0733534E}"/>
                  </a:ext>
                </a:extLst>
              </p:cNvPr>
              <p:cNvSpPr/>
              <p:nvPr/>
            </p:nvSpPr>
            <p:spPr>
              <a:xfrm>
                <a:off x="5851516" y="1917842"/>
                <a:ext cx="5935672" cy="1163120"/>
              </a:xfrm>
              <a:prstGeom prst="wedgeRoundRectCallout">
                <a:avLst>
                  <a:gd name="adj1" fmla="val -21431"/>
                  <a:gd name="adj2" fmla="val 91990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 find it very difficult to prove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𝑙𝑏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…</a:t>
                </a:r>
              </a:p>
              <a:p>
                <a:pPr algn="ctr"/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Even if we get to choose our </a:t>
                </a:r>
                <a:r>
                  <a:rPr lang="en-GB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favorite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(!)</a:t>
                </a:r>
              </a:p>
            </p:txBody>
          </p:sp>
        </mc:Choice>
        <mc:Fallback xmlns="">
          <p:sp>
            <p:nvSpPr>
              <p:cNvPr id="35" name="对话气泡: 圆角矩形 34">
                <a:extLst>
                  <a:ext uri="{FF2B5EF4-FFF2-40B4-BE49-F238E27FC236}">
                    <a16:creationId xmlns:a16="http://schemas.microsoft.com/office/drawing/2014/main" id="{3E5F807C-B039-27E4-BBE9-037D073353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1516" y="1917842"/>
                <a:ext cx="5935672" cy="1163120"/>
              </a:xfrm>
              <a:prstGeom prst="wedgeRoundRectCallout">
                <a:avLst>
                  <a:gd name="adj1" fmla="val -21431"/>
                  <a:gd name="adj2" fmla="val 91990"/>
                  <a:gd name="adj3" fmla="val 16667"/>
                </a:avLst>
              </a:prstGeom>
              <a:blipFill>
                <a:blip r:embed="rId11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>
            <a:extLst>
              <a:ext uri="{FF2B5EF4-FFF2-40B4-BE49-F238E27FC236}">
                <a16:creationId xmlns:a16="http://schemas.microsoft.com/office/drawing/2014/main" id="{D3C13C9B-ECC4-6F29-FEAD-66F968DBA173}"/>
              </a:ext>
            </a:extLst>
          </p:cNvPr>
          <p:cNvSpPr/>
          <p:nvPr/>
        </p:nvSpPr>
        <p:spPr>
          <a:xfrm>
            <a:off x="7680326" y="4914900"/>
            <a:ext cx="189442" cy="772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BC89AB6-B79B-6EDB-CDC8-2064CD049397}"/>
              </a:ext>
            </a:extLst>
          </p:cNvPr>
          <p:cNvSpPr/>
          <p:nvPr/>
        </p:nvSpPr>
        <p:spPr>
          <a:xfrm rot="662711">
            <a:off x="7628843" y="4944087"/>
            <a:ext cx="94721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4849D77-8436-A50A-95DC-F6CBC645750D}"/>
              </a:ext>
            </a:extLst>
          </p:cNvPr>
          <p:cNvSpPr/>
          <p:nvPr/>
        </p:nvSpPr>
        <p:spPr>
          <a:xfrm rot="1558936">
            <a:off x="7627468" y="4941456"/>
            <a:ext cx="47553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45CF7E8-CCC3-E4D6-C81D-8BA673EC307E}"/>
              </a:ext>
            </a:extLst>
          </p:cNvPr>
          <p:cNvSpPr/>
          <p:nvPr/>
        </p:nvSpPr>
        <p:spPr>
          <a:xfrm>
            <a:off x="7737619" y="4921252"/>
            <a:ext cx="189442" cy="772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D74CD970-798E-BEED-B49A-96DF5AA2810F}"/>
              </a:ext>
            </a:extLst>
          </p:cNvPr>
          <p:cNvSpPr/>
          <p:nvPr/>
        </p:nvSpPr>
        <p:spPr>
          <a:xfrm rot="20970947">
            <a:off x="9296062" y="4966898"/>
            <a:ext cx="192795" cy="56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B7F5777-C338-4430-1210-AADD9823D46E}"/>
              </a:ext>
            </a:extLst>
          </p:cNvPr>
          <p:cNvSpPr txBox="1"/>
          <p:nvPr/>
        </p:nvSpPr>
        <p:spPr>
          <a:xfrm>
            <a:off x="8087534" y="6632997"/>
            <a:ext cx="13049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 by GPT</a:t>
            </a:r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760FDC95-E065-DE7F-F8E1-D710E72CDE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093173"/>
              </p:ext>
            </p:extLst>
          </p:nvPr>
        </p:nvGraphicFramePr>
        <p:xfrm>
          <a:off x="3725056" y="6553"/>
          <a:ext cx="6887970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10">
                  <a:extLst>
                    <a:ext uri="{9D8B030D-6E8A-4147-A177-3AD203B41FA5}">
                      <a16:colId xmlns:a16="http://schemas.microsoft.com/office/drawing/2014/main" val="311509899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985403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2774000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88138157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6170744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4842991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1266970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824512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78639589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72872815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05804724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3437600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93379750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253376805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52805973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18652500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48150733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1883789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61128637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922266526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0867094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3430647071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961984662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392632260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4050505998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098552084"/>
                    </a:ext>
                  </a:extLst>
                </a:gridCol>
                <a:gridCol w="255110">
                  <a:extLst>
                    <a:ext uri="{9D8B030D-6E8A-4147-A177-3AD203B41FA5}">
                      <a16:colId xmlns:a16="http://schemas.microsoft.com/office/drawing/2014/main" val="1707029232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1167"/>
                  </a:ext>
                </a:extLst>
              </a:tr>
            </a:tbl>
          </a:graphicData>
        </a:graphic>
      </p:graphicFrame>
      <p:sp>
        <p:nvSpPr>
          <p:cNvPr id="15" name="文本框 14">
            <a:extLst>
              <a:ext uri="{FF2B5EF4-FFF2-40B4-BE49-F238E27FC236}">
                <a16:creationId xmlns:a16="http://schemas.microsoft.com/office/drawing/2014/main" id="{13465ECC-1399-FEEC-7259-45A52FEAA54A}"/>
              </a:ext>
            </a:extLst>
          </p:cNvPr>
          <p:cNvSpPr txBox="1"/>
          <p:nvPr/>
        </p:nvSpPr>
        <p:spPr>
          <a:xfrm>
            <a:off x="2023994" y="-14216"/>
            <a:ext cx="184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Progress = 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64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  <p:bldP spid="16" grpId="0"/>
      <p:bldP spid="23" grpId="0" animBg="1"/>
      <p:bldP spid="32" grpId="0"/>
      <p:bldP spid="34" grpId="0"/>
      <p:bldP spid="35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9CE89AA-8F27-40EC-B96A-5F916F856323}">
  <we:reference id="4b785c87-866c-4bad-85d8-5d1ae467ac9a" version="3.3.0.0" store="EXCatalog" storeType="EXCatalog"/>
  <we:alternateReferences>
    <we:reference id="WA104381909" version="3.3.0.0" store="en-GB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60203</TotalTime>
  <Words>3169</Words>
  <Application>Microsoft Office PowerPoint</Application>
  <PresentationFormat>宽屏</PresentationFormat>
  <Paragraphs>453</Paragraphs>
  <Slides>31</Slides>
  <Notes>31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7" baseType="lpstr">
      <vt:lpstr>等线</vt:lpstr>
      <vt:lpstr>等线 Light</vt:lpstr>
      <vt:lpstr>Arial</vt:lpstr>
      <vt:lpstr>Cambria Math</vt:lpstr>
      <vt:lpstr>Consolas</vt:lpstr>
      <vt:lpstr>Office 主题​​</vt:lpstr>
      <vt:lpstr>Many Proof Complexity Generators Inside One Demi-Bits Generator</vt:lpstr>
      <vt:lpstr>Many Proof Complexity Generators Inside One Demi-Bits Generator</vt:lpstr>
      <vt:lpstr>Proof Complexity</vt:lpstr>
      <vt:lpstr>Proof Complexity</vt:lpstr>
      <vt:lpstr>Circuit Complexity</vt:lpstr>
      <vt:lpstr>Circuit Lower Bounds Are Hard…</vt:lpstr>
      <vt:lpstr>Why are circuit lower bounds hard?</vt:lpstr>
      <vt:lpstr>Why are circuit lower bounds hard?</vt:lpstr>
      <vt:lpstr>Proof Complexity of Circuit Complexity</vt:lpstr>
      <vt:lpstr>Proof Complexity Generators</vt:lpstr>
      <vt:lpstr>The Truth Table Generator</vt:lpstr>
      <vt:lpstr>Why are circuit lower bounds hard?</vt:lpstr>
      <vt:lpstr>Range Avoidance Problem</vt:lpstr>
      <vt:lpstr>Circuit Lower Bounds via Solving Avoid</vt:lpstr>
      <vt:lpstr>Are we losing a lot?</vt:lpstr>
      <vt:lpstr>Avoid is hard even for nondeterministic algorithms!</vt:lpstr>
      <vt:lpstr>Recap</vt:lpstr>
      <vt:lpstr>Why are circuit lower bounds hard?</vt:lpstr>
      <vt:lpstr>Natural Proofs Barrier</vt:lpstr>
      <vt:lpstr>Natural Proofs Barrier</vt:lpstr>
      <vt:lpstr>Natural Proofs Barrier</vt:lpstr>
      <vt:lpstr>Natural Proofs Barrier</vt:lpstr>
      <vt:lpstr>Demi-Bits Generator</vt:lpstr>
      <vt:lpstr>Rudich’s Conjecture</vt:lpstr>
      <vt:lpstr>Comparison</vt:lpstr>
      <vt:lpstr>Main Result</vt:lpstr>
      <vt:lpstr>Shattering</vt:lpstr>
      <vt:lpstr>Proof of the Main Result</vt:lpstr>
      <vt:lpstr>Discussion: Largeness in Natural Proofs?</vt:lpstr>
      <vt:lpstr>Discussion: Largeness in Natural Proofs?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Many proof complexity generators inside one demi-bits generator</dc:title>
  <dc:creator>Hanlin Ren</dc:creator>
  <cp:lastModifiedBy>Hanlin Ren</cp:lastModifiedBy>
  <cp:revision>3127</cp:revision>
  <dcterms:created xsi:type="dcterms:W3CDTF">2019-12-25T22:18:45Z</dcterms:created>
  <dcterms:modified xsi:type="dcterms:W3CDTF">2026-08-26T04:17:20Z</dcterms:modified>
</cp:coreProperties>
</file>