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89" r:id="rId3"/>
    <p:sldId id="490" r:id="rId4"/>
    <p:sldId id="491" r:id="rId5"/>
    <p:sldId id="493" r:id="rId6"/>
    <p:sldId id="492" r:id="rId7"/>
    <p:sldId id="494" r:id="rId8"/>
    <p:sldId id="495" r:id="rId9"/>
    <p:sldId id="497" r:id="rId10"/>
    <p:sldId id="496" r:id="rId11"/>
    <p:sldId id="463" r:id="rId12"/>
    <p:sldId id="464" r:id="rId13"/>
    <p:sldId id="475" r:id="rId14"/>
    <p:sldId id="477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2C94A52-E98A-4745-AB20-1E93AC16C0FC}">
          <p14:sldIdLst>
            <p14:sldId id="256"/>
            <p14:sldId id="489"/>
            <p14:sldId id="490"/>
            <p14:sldId id="491"/>
            <p14:sldId id="493"/>
            <p14:sldId id="492"/>
            <p14:sldId id="494"/>
            <p14:sldId id="495"/>
            <p14:sldId id="497"/>
            <p14:sldId id="496"/>
          </p14:sldIdLst>
        </p14:section>
        <p14:section name="backup slides: what is rwPHP(PLS)?" id="{382B9E52-8843-418F-8AE0-58467CCA49C4}">
          <p14:sldIdLst>
            <p14:sldId id="463"/>
            <p14:sldId id="464"/>
            <p14:sldId id="475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9D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7" autoAdjust="0"/>
    <p:restoredTop sz="93617" autoAdjust="0"/>
  </p:normalViewPr>
  <p:slideViewPr>
    <p:cSldViewPr snapToGrid="0">
      <p:cViewPr>
        <p:scale>
          <a:sx n="66" d="100"/>
          <a:sy n="66" d="100"/>
        </p:scale>
        <p:origin x="107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EB0CA-A161-4E7E-9255-C0D5A9127F68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DA434-F86C-47D1-8EF1-050784D727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8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26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054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Good restriction = successfully shrinks the proof into low width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57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3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A1DE4-14E5-04CD-AE25-8CF08A808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5D8C16-15B2-D7B3-C3CF-7F590932A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00718CF-593F-76E2-50E3-3A3A5BBBF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732070-CFF6-3D55-A5D1-D32CED4F2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249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8EB39-3141-CC50-8E74-8E911767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B2F8F0C-1C56-7C62-78C5-690B0E32C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5987AB-A4A1-D2A5-739F-3F84F247F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373DCB-1768-1B6E-84F6-B4647EA94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281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7C8F0-EE68-14D6-00BE-7397EAD9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B01D87-4283-7DF0-60DC-917392AE7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99BF4BF-17A4-9898-EF96-9145A480D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C1FC28-E77B-514E-07D2-BD6FDB466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512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6D68E-E408-04A9-E7C0-2237BDCE1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644CF0-5951-E916-DE1C-3C487FEEA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E25D61-98F2-3C44-53F6-2109DD9D0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CFD1E2-B0D1-B3E2-DE9D-686C2A2D7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08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BD4EA-FEEF-7952-2313-78045E30F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8C7D7A-E5EF-1A4A-E8B6-A75E60BFA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0E80CB-C975-D4CF-494A-877F182354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3AF238-0B95-0470-A4A3-3D1077AC2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641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2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DA434-F86C-47D1-8EF1-050784D727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27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97F6C6-FC23-4138-A227-9EE502F71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F4874C-AE94-4C23-B6A8-11C2F8C50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09FB4-2603-44D0-BE8E-F7CE3AB5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BD448-D15D-49B2-B0D7-9D1ADE1B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41811-836C-4C46-BD36-1C658EB2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0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0CF783-7BDF-43E9-8C79-2AF10995D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56679C-BDCB-4E33-9768-9F7662F66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815D80-6DC6-4348-8240-76A9C10FD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442C5B-6DFF-4A7E-94E0-AFD9B949B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EC7CC-DE9C-4132-8E1C-D414460D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97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33176D-963C-4E32-B7A8-7B29343DD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A27919-40CE-4856-83A2-B16ADD294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18FDFA-537D-4EB5-9240-B7C1291B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79B4FD-AE29-4269-BB8D-5D52A7A4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22041D-F8B5-489B-99D6-C9541553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9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B182D-A715-4B57-8707-6EDC01E8F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B2C632-54DE-4CD5-A868-8D779311E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D3F326-4ABE-4E3B-B1FB-E25EC468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0E674C-0AF8-4C43-A42D-AEB0ACCEE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6515C9-6490-45FA-BF2D-824CAEE0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33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50657-24EB-45D1-AAA1-C2929486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33C4B7-C688-40F4-A7FA-3CCD9BB87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34951-0E24-454B-AF5D-AB6CD36B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12C29-DA40-48E4-851D-A6DBCD4F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2682CD-16D6-4BB7-BC4A-34496CF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78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426F8-19CF-43EE-A7BA-DF72D7C3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B9058A-D27D-4DF0-BBD6-B0F63AE6E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6E2A5E-4BBD-47CC-8B53-9729B07B5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B110D84-AAE9-4052-82E5-84BFEF13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B0B143-28E5-4CBD-9815-5C72163C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5A4B51-97D1-4E8C-A611-482F308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0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2BDF8-474C-48A1-A122-4BDD7C5DA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95C8B3-0350-4BAC-A8A3-1F3FCAD77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F2244E-414D-4325-8B5A-893541919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E8D5A0-3587-4CCA-88C4-5AEB75895D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BE0BAE6-022F-4091-B85B-81811BA0C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9A835BD-53F5-4D96-87E9-01BB3A41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724B869-1841-4E6D-B43B-CDBFC10C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E98316-E2BC-4859-9E8D-5277755AB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0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3B95E-0886-4CD4-BAC3-2F4AAB9C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38C1A7-D9F1-4A01-9DF9-8CEE50B1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6B5A38-3452-4522-8155-F54CB788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8FA476-DCEF-4972-9C1F-05764E94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64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EFD32D-84A2-46BA-80BE-A5F97EC7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08C92B-4B9A-4F7F-80E7-9F8F4974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91A30F-FEC6-4FAF-A164-A8FED3B4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27976-E0C5-48F3-8C0A-71460A9C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4F96F4-32B1-446F-BCC5-916BE24A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6090E0-21A4-4800-B098-5A150B834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A409A2-3970-4823-B326-19A0B3B6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1E1B21-030A-4FBE-8EA4-35F791427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54F7F9-E4E5-488E-B3BD-CBDBE54A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06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D7991A-C1EC-48CD-AD2B-9011A133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E0B8D6B-8CAB-4F3B-89CD-296352BD2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15FFBA-6606-473C-9F3A-8F72B6AB4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7BBA17-BBC7-49B3-BFCA-609E16319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8BE6B0-8D5B-40C7-8C1E-D8B1F394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35FFCD-DFC3-461C-B6B2-4C863009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0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BD38534-A186-4769-B1DA-8B3CC4B4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E44459-F040-41DE-B599-09F0A6D73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EB07CD-CBAA-476A-A780-65BF11541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ABB98-C62E-4DF0-A29F-1F11724E06C4}" type="datetimeFigureOut">
              <a:rPr lang="zh-CN" altLang="en-US" smtClean="0"/>
              <a:t>2026/6/24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65515A-C563-4C60-8AF8-8F2EA36CB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208739-9C6E-4399-A73F-8D5E4C6D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27779-D646-46E7-B486-E8B8FCFFBB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57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58.png"/><Relationship Id="rId10" Type="http://schemas.openxmlformats.org/officeDocument/2006/relationships/image" Target="../media/image12.png"/><Relationship Id="rId19" Type="http://schemas.openxmlformats.org/officeDocument/2006/relationships/image" Target="../media/image6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1.png"/><Relationship Id="rId3" Type="http://schemas.openxmlformats.org/officeDocument/2006/relationships/image" Target="../media/image741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79.png"/><Relationship Id="rId5" Type="http://schemas.openxmlformats.org/officeDocument/2006/relationships/image" Target="../media/image770.png"/><Relationship Id="rId10" Type="http://schemas.openxmlformats.org/officeDocument/2006/relationships/image" Target="../media/image781.png"/><Relationship Id="rId4" Type="http://schemas.openxmlformats.org/officeDocument/2006/relationships/image" Target="../media/image751.png"/><Relationship Id="rId9" Type="http://schemas.openxmlformats.org/officeDocument/2006/relationships/image" Target="../media/image8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960.png"/><Relationship Id="rId3" Type="http://schemas.openxmlformats.org/officeDocument/2006/relationships/image" Target="../media/image741.png"/><Relationship Id="rId12" Type="http://schemas.openxmlformats.org/officeDocument/2006/relationships/image" Target="../media/image9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png"/><Relationship Id="rId11" Type="http://schemas.openxmlformats.org/officeDocument/2006/relationships/image" Target="../media/image940.png"/><Relationship Id="rId5" Type="http://schemas.openxmlformats.org/officeDocument/2006/relationships/image" Target="../media/image880.png"/><Relationship Id="rId10" Type="http://schemas.openxmlformats.org/officeDocument/2006/relationships/image" Target="../media/image930.png"/><Relationship Id="rId4" Type="http://schemas.openxmlformats.org/officeDocument/2006/relationships/image" Target="../media/image871.png"/><Relationship Id="rId9" Type="http://schemas.openxmlformats.org/officeDocument/2006/relationships/image" Target="../media/image9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45.png"/><Relationship Id="rId5" Type="http://schemas.openxmlformats.org/officeDocument/2006/relationships/image" Target="../media/image61.png"/><Relationship Id="rId10" Type="http://schemas.openxmlformats.org/officeDocument/2006/relationships/image" Target="../media/image144.png"/><Relationship Id="rId4" Type="http://schemas.openxmlformats.org/officeDocument/2006/relationships/image" Target="../media/image130.png"/><Relationship Id="rId9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62.png"/><Relationship Id="rId7" Type="http://schemas.openxmlformats.org/officeDocument/2006/relationships/image" Target="../media/image1070.png"/><Relationship Id="rId12" Type="http://schemas.openxmlformats.org/officeDocument/2006/relationships/image" Target="../media/image1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11" Type="http://schemas.openxmlformats.org/officeDocument/2006/relationships/image" Target="../media/image147.png"/><Relationship Id="rId5" Type="http://schemas.openxmlformats.org/officeDocument/2006/relationships/image" Target="../media/image1050.png"/><Relationship Id="rId10" Type="http://schemas.openxmlformats.org/officeDocument/2006/relationships/image" Target="../media/image1101.png"/><Relationship Id="rId4" Type="http://schemas.openxmlformats.org/officeDocument/2006/relationships/image" Target="../media/image1040.png"/><Relationship Id="rId9" Type="http://schemas.openxmlformats.org/officeDocument/2006/relationships/image" Target="../media/image10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jpe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0.jpg"/><Relationship Id="rId4" Type="http://schemas.openxmlformats.org/officeDocument/2006/relationships/image" Target="../media/image51.pn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828D20-0ED6-47AE-B972-945EC06E7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738" y="531672"/>
            <a:ext cx="10314523" cy="2239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Bugs in Short Proofs:</a:t>
            </a:r>
            <a:b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Metamathematics of</a:t>
            </a:r>
            <a:b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Lower Bounds</a:t>
            </a:r>
            <a:endParaRPr lang="zh-CN" altLang="en-US" sz="5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1DAB630-A32C-C686-B0FB-AA070FE22DF0}"/>
              </a:ext>
            </a:extLst>
          </p:cNvPr>
          <p:cNvSpPr txBox="1"/>
          <p:nvPr/>
        </p:nvSpPr>
        <p:spPr>
          <a:xfrm>
            <a:off x="4969214" y="6003162"/>
            <a:ext cx="225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June 25, 2026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@ STOC’26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A4629A6B-48C3-DDE3-9575-70D326FE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95" y="3052839"/>
            <a:ext cx="1750676" cy="1967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10B89894-F823-CEEA-A3AA-0F78EB3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662" y="3052840"/>
            <a:ext cx="1750676" cy="1984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9DEA2A02-D160-4E61-093F-6EFB127AD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529" y="3052839"/>
            <a:ext cx="1727333" cy="1984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7" name="文本框 96">
            <a:extLst>
              <a:ext uri="{FF2B5EF4-FFF2-40B4-BE49-F238E27FC236}">
                <a16:creationId xmlns:a16="http://schemas.microsoft.com/office/drawing/2014/main" id="{57E08D94-D496-2A94-83E3-1A26CC4299BB}"/>
              </a:ext>
            </a:extLst>
          </p:cNvPr>
          <p:cNvSpPr txBox="1"/>
          <p:nvPr/>
        </p:nvSpPr>
        <p:spPr>
          <a:xfrm>
            <a:off x="1809795" y="5222849"/>
            <a:ext cx="1750676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Jiawei Li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(UT Austin)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D14CD80C-7C4D-7DE1-1DCA-4195F8A395CA}"/>
              </a:ext>
            </a:extLst>
          </p:cNvPr>
          <p:cNvSpPr txBox="1"/>
          <p:nvPr/>
        </p:nvSpPr>
        <p:spPr>
          <a:xfrm>
            <a:off x="5244911" y="5222849"/>
            <a:ext cx="1702174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Yuhao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(Columbia)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6EC2195-68F2-C548-85FC-A36E4D3236C1}"/>
              </a:ext>
            </a:extLst>
          </p:cNvPr>
          <p:cNvSpPr txBox="1"/>
          <p:nvPr/>
        </p:nvSpPr>
        <p:spPr>
          <a:xfrm>
            <a:off x="8636407" y="5222849"/>
            <a:ext cx="1745798" cy="677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Hanlin Ren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(IAS)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D3A6-308F-EEAE-7CCF-470004931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D10ECCD-A1A9-9DF7-FF06-041A35A82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BFD465B-9385-88CD-9549-3A98F57C154E}"/>
              </a:ext>
            </a:extLst>
          </p:cNvPr>
          <p:cNvGrpSpPr/>
          <p:nvPr/>
        </p:nvGrpSpPr>
        <p:grpSpPr>
          <a:xfrm>
            <a:off x="2645235" y="5682851"/>
            <a:ext cx="942975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B84987A0-FB66-0FB9-957C-E70186FD82C3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A3D94243-2B5A-9E42-B826-8FEA7AAF9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D6D9E58-C151-DB50-5620-E8E779D7B413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DA7457F-8A2A-A987-5D22-78A4342B0766}"/>
              </a:ext>
            </a:extLst>
          </p:cNvPr>
          <p:cNvGrpSpPr/>
          <p:nvPr/>
        </p:nvGrpSpPr>
        <p:grpSpPr>
          <a:xfrm>
            <a:off x="8880607" y="485060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0D2DF9F1-5533-00C7-118C-4BAF40FC5095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A6606374-FFEE-5E43-F220-A681514277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blipFill>
                  <a:blip r:embed="rId4"/>
                  <a:stretch>
                    <a:fillRect r="-3860" b="-8571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ECF88CBB-52F6-D3C7-4B80-F75B7392C272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A1CBA31-10A7-A433-EB82-19CC13636398}"/>
              </a:ext>
            </a:extLst>
          </p:cNvPr>
          <p:cNvGrpSpPr/>
          <p:nvPr/>
        </p:nvGrpSpPr>
        <p:grpSpPr>
          <a:xfrm>
            <a:off x="4182665" y="5172072"/>
            <a:ext cx="1368026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AEE2E103-1242-A50F-095D-7F0738DEF762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D413EEB3-B86E-BB8C-294A-C5EA26A639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01440B40-11E7-219A-4B32-FCB542612661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3FEEFAB-6CC3-1030-8BB1-5A6182B521C4}"/>
              </a:ext>
            </a:extLst>
          </p:cNvPr>
          <p:cNvGrpSpPr/>
          <p:nvPr/>
        </p:nvGrpSpPr>
        <p:grpSpPr>
          <a:xfrm>
            <a:off x="7280083" y="3582586"/>
            <a:ext cx="2110973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12DE273A-EFA8-500B-8105-FC1D465354CC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E2FFCB98-2740-C52C-3697-7AA2E2CF30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2905960D-66F4-6824-ED5A-B714DFBBF8C3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55EB48-0363-3167-84DD-505403D42E2D}"/>
              </a:ext>
            </a:extLst>
          </p:cNvPr>
          <p:cNvGrpSpPr/>
          <p:nvPr/>
        </p:nvGrpSpPr>
        <p:grpSpPr>
          <a:xfrm>
            <a:off x="4729163" y="333969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13AE9019-A4DC-9CBE-AE4C-9A8DE108C274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𝐓𝐂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8209A4DD-CA19-1459-A2C3-5C79DD316D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3C211F88-5C31-9AFB-C925-BD87696E25C0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3CE0D53-DEAA-1FE0-D4AC-C5FDF34F6C95}"/>
              </a:ext>
            </a:extLst>
          </p:cNvPr>
          <p:cNvGrpSpPr/>
          <p:nvPr/>
        </p:nvGrpSpPr>
        <p:grpSpPr>
          <a:xfrm>
            <a:off x="5345906" y="428615"/>
            <a:ext cx="1283493" cy="1021557"/>
            <a:chOff x="3546868" y="4936331"/>
            <a:chExt cx="2917470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17B1D94B-B1BB-9911-8F15-D8999C801CF6}"/>
                    </a:ext>
                  </a:extLst>
                </p:cNvPr>
                <p:cNvSpPr/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latin typeface="Cambria Math" panose="02040503050406030204" pitchFamily="18" charset="0"/>
                              </a:rPr>
                              <m:t>poly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58575E34-746F-5EFE-AED3-6852D977D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6394CB13-1D47-73DB-2BA0-3E2534666D15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BE7DD15-A76C-31A7-6E7A-379875BB4798}"/>
              </a:ext>
            </a:extLst>
          </p:cNvPr>
          <p:cNvGrpSpPr/>
          <p:nvPr/>
        </p:nvGrpSpPr>
        <p:grpSpPr>
          <a:xfrm>
            <a:off x="6853841" y="2253857"/>
            <a:ext cx="1232884" cy="1021557"/>
            <a:chOff x="3546871" y="4936331"/>
            <a:chExt cx="1232884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7" name="波形 36">
              <a:extLst>
                <a:ext uri="{FF2B5EF4-FFF2-40B4-BE49-F238E27FC236}">
                  <a16:creationId xmlns:a16="http://schemas.microsoft.com/office/drawing/2014/main" id="{A56F3E30-0E55-1291-F463-3281F6E697C5}"/>
                </a:ext>
              </a:extLst>
            </p:cNvPr>
            <p:cNvSpPr/>
            <p:nvPr/>
          </p:nvSpPr>
          <p:spPr>
            <a:xfrm>
              <a:off x="3546871" y="4936331"/>
              <a:ext cx="1232884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Frege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805DD166-FE7D-F4C9-B44C-BB990B3338C2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A369DA12-03DE-6889-BCFA-D6F68105EAD8}"/>
              </a:ext>
            </a:extLst>
          </p:cNvPr>
          <p:cNvGrpSpPr/>
          <p:nvPr/>
        </p:nvGrpSpPr>
        <p:grpSpPr>
          <a:xfrm>
            <a:off x="6427598" y="1141205"/>
            <a:ext cx="794732" cy="1021557"/>
            <a:chOff x="3546871" y="4936331"/>
            <a:chExt cx="794732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0" name="波形 39">
              <a:extLst>
                <a:ext uri="{FF2B5EF4-FFF2-40B4-BE49-F238E27FC236}">
                  <a16:creationId xmlns:a16="http://schemas.microsoft.com/office/drawing/2014/main" id="{B3986352-6062-7FE2-C4DC-0DFCCBF26132}"/>
                </a:ext>
              </a:extLst>
            </p:cNvPr>
            <p:cNvSpPr/>
            <p:nvPr/>
          </p:nvSpPr>
          <p:spPr>
            <a:xfrm>
              <a:off x="3546871" y="4936331"/>
              <a:ext cx="794732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EF</a:t>
              </a:r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49A8ADDE-AF49-8AFF-F714-A8155A6639D5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25BFF85-3851-7A14-3EA5-5A80A3A1680A}"/>
              </a:ext>
            </a:extLst>
          </p:cNvPr>
          <p:cNvGrpSpPr/>
          <p:nvPr/>
        </p:nvGrpSpPr>
        <p:grpSpPr>
          <a:xfrm>
            <a:off x="4828572" y="207525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FCA31676-DD0F-4457-29FC-7C837502D2B9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𝐍𝐂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FCF6CBE0-7749-5084-D620-77D6921E7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C5B567B9-5D0D-1D22-9D90-D16B61F76CD4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5073C51-0FC0-BD69-EEC7-2457585DF192}"/>
              </a:ext>
            </a:extLst>
          </p:cNvPr>
          <p:cNvGrpSpPr/>
          <p:nvPr/>
        </p:nvGrpSpPr>
        <p:grpSpPr>
          <a:xfrm>
            <a:off x="6660952" y="571322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6" name="波形 45">
              <a:extLst>
                <a:ext uri="{FF2B5EF4-FFF2-40B4-BE49-F238E27FC236}">
                  <a16:creationId xmlns:a16="http://schemas.microsoft.com/office/drawing/2014/main" id="{35472ADA-C014-B589-08A9-17F2BFD46A1A}"/>
                </a:ext>
              </a:extLst>
            </p:cNvPr>
            <p:cNvSpPr/>
            <p:nvPr/>
          </p:nvSpPr>
          <p:spPr>
            <a:xfrm>
              <a:off x="3546871" y="4936331"/>
              <a:ext cx="1699020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C922A031-A714-EC13-2552-95F5B30B8BCF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2421266-96A3-F192-BECD-C694D22CC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00" y="5688219"/>
            <a:ext cx="1834812" cy="103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9C3507-A1D4-BC6A-752E-0B0F498E5AE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9" y="5529943"/>
            <a:ext cx="2168388" cy="1220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FFE5592-44B3-F173-5018-40FB3BFA824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45" y="5820740"/>
            <a:ext cx="1599344" cy="90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AEF17C16-2940-1819-DB18-498B29E86C4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71" y="1374863"/>
            <a:ext cx="1726817" cy="9718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46B78C71-EF2D-4B98-AC84-EE881F6A1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43" y="3081330"/>
            <a:ext cx="1726817" cy="97185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07BE6D0-0489-FCBE-F768-0F7F6FD521AC}"/>
              </a:ext>
            </a:extLst>
          </p:cNvPr>
          <p:cNvGrpSpPr/>
          <p:nvPr/>
        </p:nvGrpSpPr>
        <p:grpSpPr>
          <a:xfrm>
            <a:off x="8493331" y="2611040"/>
            <a:ext cx="3366660" cy="839387"/>
            <a:chOff x="8493331" y="2611040"/>
            <a:chExt cx="3366660" cy="839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对话气泡: 圆角矩形 1">
                  <a:extLst>
                    <a:ext uri="{FF2B5EF4-FFF2-40B4-BE49-F238E27FC236}">
                      <a16:creationId xmlns:a16="http://schemas.microsoft.com/office/drawing/2014/main" id="{1754F087-ADF6-03EF-AA7E-173E67956E9A}"/>
                    </a:ext>
                  </a:extLst>
                </p:cNvPr>
                <p:cNvSpPr/>
                <p:nvPr/>
              </p:nvSpPr>
              <p:spPr>
                <a:xfrm>
                  <a:off x="8493331" y="2611040"/>
                  <a:ext cx="3366660" cy="831872"/>
                </a:xfrm>
                <a:prstGeom prst="wedgeRoundRectCallout">
                  <a:avLst>
                    <a:gd name="adj1" fmla="val -60080"/>
                    <a:gd name="adj2" fmla="val 296919"/>
                    <a:gd name="adj3" fmla="val 16667"/>
                  </a:avLst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Need a clever        and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≥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rwPHP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𝐏𝐋𝐒</m:t>
                            </m:r>
                          </m:e>
                        </m:d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" name="对话气泡: 圆角矩形 1">
                  <a:extLst>
                    <a:ext uri="{FF2B5EF4-FFF2-40B4-BE49-F238E27FC236}">
                      <a16:creationId xmlns:a16="http://schemas.microsoft.com/office/drawing/2014/main" id="{1754F087-ADF6-03EF-AA7E-173E67956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331" y="2611040"/>
                  <a:ext cx="3366660" cy="831872"/>
                </a:xfrm>
                <a:prstGeom prst="wedgeRoundRectCallout">
                  <a:avLst>
                    <a:gd name="adj1" fmla="val -60080"/>
                    <a:gd name="adj2" fmla="val 296919"/>
                    <a:gd name="adj3" fmla="val 16667"/>
                  </a:avLst>
                </a:prstGeom>
                <a:blipFill>
                  <a:blip r:embed="rId15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 descr="Brain emoji">
              <a:extLst>
                <a:ext uri="{FF2B5EF4-FFF2-40B4-BE49-F238E27FC236}">
                  <a16:creationId xmlns:a16="http://schemas.microsoft.com/office/drawing/2014/main" id="{9CB900BB-7520-1A4E-4C40-883AD79F5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22877" y="2648537"/>
              <a:ext cx="448278" cy="448278"/>
            </a:xfrm>
            <a:prstGeom prst="rect">
              <a:avLst/>
            </a:prstGeom>
          </p:spPr>
        </p:pic>
        <p:pic>
          <p:nvPicPr>
            <p:cNvPr id="5" name="图片 4" descr="Hammer emoji">
              <a:extLst>
                <a:ext uri="{FF2B5EF4-FFF2-40B4-BE49-F238E27FC236}">
                  <a16:creationId xmlns:a16="http://schemas.microsoft.com/office/drawing/2014/main" id="{1190588D-29D4-CA15-DAD5-BB97C95F4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940858" y="3000229"/>
              <a:ext cx="450198" cy="450198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8BF3BC7-9D3B-EFD3-23AC-ED67B19ABB31}"/>
              </a:ext>
            </a:extLst>
          </p:cNvPr>
          <p:cNvGrpSpPr/>
          <p:nvPr/>
        </p:nvGrpSpPr>
        <p:grpSpPr>
          <a:xfrm>
            <a:off x="8403607" y="340881"/>
            <a:ext cx="3366660" cy="831872"/>
            <a:chOff x="8493331" y="2611040"/>
            <a:chExt cx="3366660" cy="8318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对话气泡: 圆角矩形 9">
                  <a:extLst>
                    <a:ext uri="{FF2B5EF4-FFF2-40B4-BE49-F238E27FC236}">
                      <a16:creationId xmlns:a16="http://schemas.microsoft.com/office/drawing/2014/main" id="{CDBE0D0E-F7CB-68A9-C5A2-40A04CF61EDF}"/>
                    </a:ext>
                  </a:extLst>
                </p:cNvPr>
                <p:cNvSpPr/>
                <p:nvPr/>
              </p:nvSpPr>
              <p:spPr>
                <a:xfrm>
                  <a:off x="8493331" y="2611040"/>
                  <a:ext cx="3366660" cy="831872"/>
                </a:xfrm>
                <a:prstGeom prst="wedgeRoundRectCallout">
                  <a:avLst>
                    <a:gd name="adj1" fmla="val -80343"/>
                    <a:gd name="adj2" fmla="val 62247"/>
                    <a:gd name="adj3" fmla="val 16667"/>
                  </a:avLst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Need a clever        and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≥ </m:t>
                        </m:r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??????</m:t>
                        </m:r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对话气泡: 圆角矩形 9">
                  <a:extLst>
                    <a:ext uri="{FF2B5EF4-FFF2-40B4-BE49-F238E27FC236}">
                      <a16:creationId xmlns:a16="http://schemas.microsoft.com/office/drawing/2014/main" id="{CDBE0D0E-F7CB-68A9-C5A2-40A04CF61E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3331" y="2611040"/>
                  <a:ext cx="3366660" cy="831872"/>
                </a:xfrm>
                <a:prstGeom prst="wedgeRoundRectCallout">
                  <a:avLst>
                    <a:gd name="adj1" fmla="val -80343"/>
                    <a:gd name="adj2" fmla="val 62247"/>
                    <a:gd name="adj3" fmla="val 16667"/>
                  </a:avLst>
                </a:prstGeom>
                <a:blipFill>
                  <a:blip r:embed="rId1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图片 11" descr="Brain emoji">
              <a:extLst>
                <a:ext uri="{FF2B5EF4-FFF2-40B4-BE49-F238E27FC236}">
                  <a16:creationId xmlns:a16="http://schemas.microsoft.com/office/drawing/2014/main" id="{54B99C6A-4E42-F59B-6349-77D8C58B6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22877" y="2648537"/>
              <a:ext cx="448278" cy="448278"/>
            </a:xfrm>
            <a:prstGeom prst="rect">
              <a:avLst/>
            </a:prstGeom>
          </p:spPr>
        </p:pic>
        <p:pic>
          <p:nvPicPr>
            <p:cNvPr id="14" name="图片 13" descr="Hammer emoji">
              <a:extLst>
                <a:ext uri="{FF2B5EF4-FFF2-40B4-BE49-F238E27FC236}">
                  <a16:creationId xmlns:a16="http://schemas.microsoft.com/office/drawing/2014/main" id="{E277E937-C191-CDEC-AD96-09468E320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312812" y="2974784"/>
              <a:ext cx="450198" cy="450198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E09955CB-900F-B2C1-5D31-FC622DEC639C}"/>
              </a:ext>
            </a:extLst>
          </p:cNvPr>
          <p:cNvGrpSpPr/>
          <p:nvPr/>
        </p:nvGrpSpPr>
        <p:grpSpPr>
          <a:xfrm>
            <a:off x="256252" y="680644"/>
            <a:ext cx="4668778" cy="2275943"/>
            <a:chOff x="256252" y="680644"/>
            <a:chExt cx="4668778" cy="2275943"/>
          </a:xfrm>
        </p:grpSpPr>
        <p:sp>
          <p:nvSpPr>
            <p:cNvPr id="17" name="思想气泡: 云 16">
              <a:extLst>
                <a:ext uri="{FF2B5EF4-FFF2-40B4-BE49-F238E27FC236}">
                  <a16:creationId xmlns:a16="http://schemas.microsoft.com/office/drawing/2014/main" id="{AB532238-767E-6421-00C9-656DCE2C5F1D}"/>
                </a:ext>
              </a:extLst>
            </p:cNvPr>
            <p:cNvSpPr/>
            <p:nvPr/>
          </p:nvSpPr>
          <p:spPr>
            <a:xfrm rot="168058">
              <a:off x="256252" y="680644"/>
              <a:ext cx="4668778" cy="2275943"/>
            </a:xfrm>
            <a:prstGeom prst="cloudCallout">
              <a:avLst>
                <a:gd name="adj1" fmla="val 36813"/>
                <a:gd name="adj2" fmla="val 6875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78C1D4F-5ED9-A1FE-B2B3-9AA7E3C15B2D}"/>
                    </a:ext>
                  </a:extLst>
                </p:cNvPr>
                <p:cNvSpPr txBox="1"/>
                <p:nvPr/>
              </p:nvSpPr>
              <p:spPr>
                <a:xfrm>
                  <a:off x="660400" y="964397"/>
                  <a:ext cx="4210234" cy="16312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latin typeface="Cambria Math" panose="02040503050406030204" pitchFamily="18" charset="0"/>
                        </a:rPr>
                        <m:t>rwPHP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 i="0" smtClean="0">
                              <a:latin typeface="Cambria Math" panose="02040503050406030204" pitchFamily="18" charset="0"/>
                            </a:rPr>
                            <m:t>𝐏𝐋𝐒</m:t>
                          </m:r>
                        </m:e>
                      </m:d>
                    </m:oMath>
                  </a14:m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is strictly stronger than </a:t>
                  </a:r>
                  <a14:m>
                    <m:oMath xmlns:m="http://schemas.openxmlformats.org/officeDocument/2006/math">
                      <m:r>
                        <a:rPr lang="en-GB" sz="2000" b="1" i="0" smtClean="0">
                          <a:latin typeface="Cambria Math" panose="02040503050406030204" pitchFamily="18" charset="0"/>
                        </a:rPr>
                        <m:t>𝐏𝐋𝐒</m:t>
                      </m:r>
                    </m:oMath>
                  </a14:m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GB" sz="20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20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20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resolution itself) in the decision tree setting.</a:t>
                  </a:r>
                  <a:b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Conjecture: “</a:t>
                  </a:r>
                  <a14:m>
                    <m:oMath xmlns:m="http://schemas.openxmlformats.org/officeDocument/2006/math">
                      <m:r>
                        <a:rPr lang="en-GB" sz="20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??????</m:t>
                      </m:r>
                    </m:oMath>
                  </a14:m>
                  <a:r>
                    <a:rPr lang="en-GB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” is strictly stronger than EF?</a:t>
                  </a:r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C78C1D4F-5ED9-A1FE-B2B3-9AA7E3C15B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00" y="964397"/>
                  <a:ext cx="4210234" cy="1631216"/>
                </a:xfrm>
                <a:prstGeom prst="rect">
                  <a:avLst/>
                </a:prstGeom>
                <a:blipFill>
                  <a:blip r:embed="rId19"/>
                  <a:stretch>
                    <a:fillRect l="-1447" t="-1493" r="-3039" b="-597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F7DD9584-D9EC-DA64-7EDA-6F5698B476AF}"/>
              </a:ext>
            </a:extLst>
          </p:cNvPr>
          <p:cNvSpPr/>
          <p:nvPr/>
        </p:nvSpPr>
        <p:spPr>
          <a:xfrm>
            <a:off x="-213430" y="3027413"/>
            <a:ext cx="417046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you!</a:t>
            </a:r>
            <a:endParaRPr lang="zh-CN" altLang="en-US" sz="4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3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23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25A55B-98F3-273C-6956-1C8B6D4EB82D}"/>
              </a:ext>
            </a:extLst>
          </p:cNvPr>
          <p:cNvSpPr/>
          <p:nvPr/>
        </p:nvSpPr>
        <p:spPr>
          <a:xfrm>
            <a:off x="125737" y="1841795"/>
            <a:ext cx="6593681" cy="191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Dictionary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4D1A36E-278B-95A4-8B91-AD33DDC197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00363" y="2297142"/>
              <a:ext cx="6240463" cy="1280160"/>
            </p:xfrm>
            <a:graphic>
              <a:graphicData uri="http://schemas.openxmlformats.org/drawingml/2006/table">
                <a:tbl>
                  <a:tblPr firstCol="1" bandCol="1">
                    <a:tableStyleId>{16D9F66E-5EB9-4882-86FB-DCBF35E3C3E4}</a:tableStyleId>
                  </a:tblPr>
                  <a:tblGrid>
                    <a:gridCol w="1360535">
                      <a:extLst>
                        <a:ext uri="{9D8B030D-6E8A-4147-A177-3AD203B41FA5}">
                          <a16:colId xmlns:a16="http://schemas.microsoft.com/office/drawing/2014/main" val="1378316276"/>
                        </a:ext>
                      </a:extLst>
                    </a:gridCol>
                    <a:gridCol w="4879928">
                      <a:extLst>
                        <a:ext uri="{9D8B030D-6E8A-4147-A177-3AD203B41FA5}">
                          <a16:colId xmlns:a16="http://schemas.microsoft.com/office/drawing/2014/main" val="204058475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𝐫𝐰𝐏𝐇𝐏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etraction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eak </a:t>
                          </a:r>
                          <a:r>
                            <a:rPr lang="en-US" altLang="zh-CN" sz="2000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igeon</a:t>
                          </a:r>
                          <a:r>
                            <a:rPr lang="en-US" altLang="zh-CN" sz="2000" dirty="0" err="1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en-US" altLang="zh-CN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ole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rinciple</a:t>
                          </a:r>
                        </a:p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There’s no bijection between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12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8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𝐏𝐋𝐒</m:t>
                                </m:r>
                              </m:oMath>
                            </m:oMathPara>
                          </a14:m>
                          <a:endParaRPr lang="zh-CN" altLang="en-US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olynomial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ocal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earch</a:t>
                          </a:r>
                        </a:p>
                        <a:p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Every non-empty subset of</a:t>
                          </a:r>
                          <a:r>
                            <a:rPr lang="en-US" altLang="zh-CN" sz="1600" baseline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16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b="0" i="1" baseline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oMath>
                          </a14:m>
                          <a:r>
                            <a:rPr lang="zh-CN" altLang="en-US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has a least element.</a:t>
                          </a:r>
                          <a:endParaRPr lang="zh-CN" altLang="en-US" sz="16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08099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4D1A36E-278B-95A4-8B91-AD33DDC197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0845794"/>
                  </p:ext>
                </p:extLst>
              </p:nvPr>
            </p:nvGraphicFramePr>
            <p:xfrm>
              <a:off x="300363" y="2297142"/>
              <a:ext cx="6240463" cy="1280160"/>
            </p:xfrm>
            <a:graphic>
              <a:graphicData uri="http://schemas.openxmlformats.org/drawingml/2006/table">
                <a:tbl>
                  <a:tblPr firstCol="1" bandCol="1">
                    <a:tableStyleId>{16D9F66E-5EB9-4882-86FB-DCBF35E3C3E4}</a:tableStyleId>
                  </a:tblPr>
                  <a:tblGrid>
                    <a:gridCol w="1360535">
                      <a:extLst>
                        <a:ext uri="{9D8B030D-6E8A-4147-A177-3AD203B41FA5}">
                          <a16:colId xmlns:a16="http://schemas.microsoft.com/office/drawing/2014/main" val="1378316276"/>
                        </a:ext>
                      </a:extLst>
                    </a:gridCol>
                    <a:gridCol w="4879928">
                      <a:extLst>
                        <a:ext uri="{9D8B030D-6E8A-4147-A177-3AD203B41FA5}">
                          <a16:colId xmlns:a16="http://schemas.microsoft.com/office/drawing/2014/main" val="204058475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48" t="-3774" r="-360538" b="-1113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7965" t="-3774" r="-375" b="-1113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11223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48" t="-104762" r="-360538" b="-123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7965" t="-104762" r="-375" b="-123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208099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82C17E2-55B9-ACF7-D812-DAE83922C297}"/>
                  </a:ext>
                </a:extLst>
              </p:cNvPr>
              <p:cNvSpPr txBox="1"/>
              <p:nvPr/>
            </p:nvSpPr>
            <p:spPr>
              <a:xfrm>
                <a:off x="545074" y="3898422"/>
                <a:ext cx="5143500" cy="105131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functions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82C17E2-55B9-ACF7-D812-DAE83922C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74" y="3898422"/>
                <a:ext cx="5143500" cy="10513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16" name="组合 4115">
            <a:extLst>
              <a:ext uri="{FF2B5EF4-FFF2-40B4-BE49-F238E27FC236}">
                <a16:creationId xmlns:a16="http://schemas.microsoft.com/office/drawing/2014/main" id="{61C0ABB0-12CA-86C5-3F8D-772199F85102}"/>
              </a:ext>
            </a:extLst>
          </p:cNvPr>
          <p:cNvGrpSpPr/>
          <p:nvPr/>
        </p:nvGrpSpPr>
        <p:grpSpPr>
          <a:xfrm>
            <a:off x="1126273" y="5083479"/>
            <a:ext cx="1350165" cy="1783081"/>
            <a:chOff x="6977536" y="3818122"/>
            <a:chExt cx="1350165" cy="1783081"/>
          </a:xfrm>
        </p:grpSpPr>
        <p:sp>
          <p:nvSpPr>
            <p:cNvPr id="4110" name="椭圆 4109">
              <a:extLst>
                <a:ext uri="{FF2B5EF4-FFF2-40B4-BE49-F238E27FC236}">
                  <a16:creationId xmlns:a16="http://schemas.microsoft.com/office/drawing/2014/main" id="{D3444878-3E02-2AB5-4B11-389C14BC87E1}"/>
                </a:ext>
              </a:extLst>
            </p:cNvPr>
            <p:cNvSpPr/>
            <p:nvPr/>
          </p:nvSpPr>
          <p:spPr>
            <a:xfrm>
              <a:off x="7515698" y="4994864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1" name="椭圆 4110">
              <a:extLst>
                <a:ext uri="{FF2B5EF4-FFF2-40B4-BE49-F238E27FC236}">
                  <a16:creationId xmlns:a16="http://schemas.microsoft.com/office/drawing/2014/main" id="{0225B0C2-BA8B-118D-11D7-B5626D411992}"/>
                </a:ext>
              </a:extLst>
            </p:cNvPr>
            <p:cNvSpPr/>
            <p:nvPr/>
          </p:nvSpPr>
          <p:spPr>
            <a:xfrm>
              <a:off x="6977536" y="3818122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2" name="椭圆 4111">
              <a:extLst>
                <a:ext uri="{FF2B5EF4-FFF2-40B4-BE49-F238E27FC236}">
                  <a16:creationId xmlns:a16="http://schemas.microsoft.com/office/drawing/2014/main" id="{11AF4A0C-409C-ACAA-BA07-1FEFFCAD052F}"/>
                </a:ext>
              </a:extLst>
            </p:cNvPr>
            <p:cNvSpPr/>
            <p:nvPr/>
          </p:nvSpPr>
          <p:spPr>
            <a:xfrm>
              <a:off x="8056239" y="4406493"/>
              <a:ext cx="271462" cy="271462"/>
            </a:xfrm>
            <a:prstGeom prst="ellipse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113" name="直接箭头连接符 4112">
              <a:extLst>
                <a:ext uri="{FF2B5EF4-FFF2-40B4-BE49-F238E27FC236}">
                  <a16:creationId xmlns:a16="http://schemas.microsoft.com/office/drawing/2014/main" id="{20C4B5C7-9FC1-38CB-1A19-337B7F7BB0DD}"/>
                </a:ext>
              </a:extLst>
            </p:cNvPr>
            <p:cNvCxnSpPr>
              <a:cxnSpLocks/>
              <a:stCxn id="4110" idx="0"/>
              <a:endCxn id="4112" idx="3"/>
            </p:cNvCxnSpPr>
            <p:nvPr/>
          </p:nvCxnSpPr>
          <p:spPr>
            <a:xfrm flipV="1">
              <a:off x="7651429" y="4638200"/>
              <a:ext cx="444565" cy="3566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4" name="直接箭头连接符 4113">
              <a:extLst>
                <a:ext uri="{FF2B5EF4-FFF2-40B4-BE49-F238E27FC236}">
                  <a16:creationId xmlns:a16="http://schemas.microsoft.com/office/drawing/2014/main" id="{4C943F50-C7DB-D936-44B4-050C2DF38564}"/>
                </a:ext>
              </a:extLst>
            </p:cNvPr>
            <p:cNvCxnSpPr>
              <a:cxnSpLocks/>
              <a:stCxn id="4112" idx="1"/>
              <a:endCxn id="4111" idx="5"/>
            </p:cNvCxnSpPr>
            <p:nvPr/>
          </p:nvCxnSpPr>
          <p:spPr>
            <a:xfrm flipH="1" flipV="1">
              <a:off x="7209243" y="4049829"/>
              <a:ext cx="88675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15" name="文本框 4114">
                  <a:extLst>
                    <a:ext uri="{FF2B5EF4-FFF2-40B4-BE49-F238E27FC236}">
                      <a16:creationId xmlns:a16="http://schemas.microsoft.com/office/drawing/2014/main" id="{7EDFC7DE-D8F1-13FD-537F-BD18E0E46E29}"/>
                    </a:ext>
                  </a:extLst>
                </p:cNvPr>
                <p:cNvSpPr txBox="1"/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15" name="文本框 4114">
                  <a:extLst>
                    <a:ext uri="{FF2B5EF4-FFF2-40B4-BE49-F238E27FC236}">
                      <a16:creationId xmlns:a16="http://schemas.microsoft.com/office/drawing/2014/main" id="{7EDFC7DE-D8F1-13FD-537F-BD18E0E46E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430" y="5231871"/>
                  <a:ext cx="3932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17" name="文本框 4116">
                <a:extLst>
                  <a:ext uri="{FF2B5EF4-FFF2-40B4-BE49-F238E27FC236}">
                    <a16:creationId xmlns:a16="http://schemas.microsoft.com/office/drawing/2014/main" id="{92BB0B1F-AF69-35AB-BE65-7A1946FF24E4}"/>
                  </a:ext>
                </a:extLst>
              </p:cNvPr>
              <p:cNvSpPr txBox="1"/>
              <p:nvPr/>
            </p:nvSpPr>
            <p:spPr>
              <a:xfrm>
                <a:off x="6503426" y="3898891"/>
                <a:ext cx="5143500" cy="17860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𝐏𝐋𝐒</m:t>
                      </m:r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satisfying one of the following: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altLang="zh-CN" sz="16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17" name="文本框 4116">
                <a:extLst>
                  <a:ext uri="{FF2B5EF4-FFF2-40B4-BE49-F238E27FC236}">
                    <a16:creationId xmlns:a16="http://schemas.microsoft.com/office/drawing/2014/main" id="{92BB0B1F-AF69-35AB-BE65-7A1946FF2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426" y="3898891"/>
                <a:ext cx="5143500" cy="17860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35" name="组合 4134">
            <a:extLst>
              <a:ext uri="{FF2B5EF4-FFF2-40B4-BE49-F238E27FC236}">
                <a16:creationId xmlns:a16="http://schemas.microsoft.com/office/drawing/2014/main" id="{7AFEF352-1134-F3B7-8D1E-2CBDA2FEA231}"/>
              </a:ext>
            </a:extLst>
          </p:cNvPr>
          <p:cNvGrpSpPr/>
          <p:nvPr/>
        </p:nvGrpSpPr>
        <p:grpSpPr>
          <a:xfrm>
            <a:off x="6880451" y="5798610"/>
            <a:ext cx="4002371" cy="751210"/>
            <a:chOff x="6488608" y="6045191"/>
            <a:chExt cx="4002371" cy="751210"/>
          </a:xfrm>
        </p:grpSpPr>
        <p:sp>
          <p:nvSpPr>
            <p:cNvPr id="4118" name="椭圆 4117">
              <a:extLst>
                <a:ext uri="{FF2B5EF4-FFF2-40B4-BE49-F238E27FC236}">
                  <a16:creationId xmlns:a16="http://schemas.microsoft.com/office/drawing/2014/main" id="{822691B3-5EDB-342E-60E6-36D74D459A1C}"/>
                </a:ext>
              </a:extLst>
            </p:cNvPr>
            <p:cNvSpPr/>
            <p:nvPr/>
          </p:nvSpPr>
          <p:spPr>
            <a:xfrm>
              <a:off x="6488608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9" name="椭圆 4118">
              <a:extLst>
                <a:ext uri="{FF2B5EF4-FFF2-40B4-BE49-F238E27FC236}">
                  <a16:creationId xmlns:a16="http://schemas.microsoft.com/office/drawing/2014/main" id="{A54335E9-5AD9-29F1-8E2C-8CFF1CB86392}"/>
                </a:ext>
              </a:extLst>
            </p:cNvPr>
            <p:cNvSpPr/>
            <p:nvPr/>
          </p:nvSpPr>
          <p:spPr>
            <a:xfrm>
              <a:off x="7019438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0" name="椭圆 4119">
              <a:extLst>
                <a:ext uri="{FF2B5EF4-FFF2-40B4-BE49-F238E27FC236}">
                  <a16:creationId xmlns:a16="http://schemas.microsoft.com/office/drawing/2014/main" id="{190E9F4D-F9FD-8228-A8A5-74ED9AC1FA42}"/>
                </a:ext>
              </a:extLst>
            </p:cNvPr>
            <p:cNvSpPr/>
            <p:nvPr/>
          </p:nvSpPr>
          <p:spPr>
            <a:xfrm>
              <a:off x="7555301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1" name="椭圆 4120">
              <a:extLst>
                <a:ext uri="{FF2B5EF4-FFF2-40B4-BE49-F238E27FC236}">
                  <a16:creationId xmlns:a16="http://schemas.microsoft.com/office/drawing/2014/main" id="{9D1937DB-4DA2-D384-B698-E7A9440FB85E}"/>
                </a:ext>
              </a:extLst>
            </p:cNvPr>
            <p:cNvSpPr/>
            <p:nvPr/>
          </p:nvSpPr>
          <p:spPr>
            <a:xfrm>
              <a:off x="808613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2" name="椭圆 4121">
              <a:extLst>
                <a:ext uri="{FF2B5EF4-FFF2-40B4-BE49-F238E27FC236}">
                  <a16:creationId xmlns:a16="http://schemas.microsoft.com/office/drawing/2014/main" id="{E3F86C97-24CA-9261-DD71-36B04C537B82}"/>
                </a:ext>
              </a:extLst>
            </p:cNvPr>
            <p:cNvSpPr/>
            <p:nvPr/>
          </p:nvSpPr>
          <p:spPr>
            <a:xfrm>
              <a:off x="8621994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3" name="椭圆 4122">
              <a:extLst>
                <a:ext uri="{FF2B5EF4-FFF2-40B4-BE49-F238E27FC236}">
                  <a16:creationId xmlns:a16="http://schemas.microsoft.com/office/drawing/2014/main" id="{DF8A78E9-1CA3-2F8D-AD2E-879D186F301A}"/>
                </a:ext>
              </a:extLst>
            </p:cNvPr>
            <p:cNvSpPr/>
            <p:nvPr/>
          </p:nvSpPr>
          <p:spPr>
            <a:xfrm>
              <a:off x="9152824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4" name="椭圆 4123">
              <a:extLst>
                <a:ext uri="{FF2B5EF4-FFF2-40B4-BE49-F238E27FC236}">
                  <a16:creationId xmlns:a16="http://schemas.microsoft.com/office/drawing/2014/main" id="{0AF5F9C3-A260-E117-2E61-ABCC205AD3C9}"/>
                </a:ext>
              </a:extLst>
            </p:cNvPr>
            <p:cNvSpPr/>
            <p:nvPr/>
          </p:nvSpPr>
          <p:spPr>
            <a:xfrm>
              <a:off x="9688687" y="628316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5" name="椭圆 4124">
              <a:extLst>
                <a:ext uri="{FF2B5EF4-FFF2-40B4-BE49-F238E27FC236}">
                  <a16:creationId xmlns:a16="http://schemas.microsoft.com/office/drawing/2014/main" id="{96C50B63-6728-4342-71F0-6076F52130FC}"/>
                </a:ext>
              </a:extLst>
            </p:cNvPr>
            <p:cNvSpPr/>
            <p:nvPr/>
          </p:nvSpPr>
          <p:spPr>
            <a:xfrm>
              <a:off x="1021951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6" name="任意多边形: 形状 4125">
              <a:extLst>
                <a:ext uri="{FF2B5EF4-FFF2-40B4-BE49-F238E27FC236}">
                  <a16:creationId xmlns:a16="http://schemas.microsoft.com/office/drawing/2014/main" id="{666FE000-03A6-34B8-8284-661FAA50E639}"/>
                </a:ext>
              </a:extLst>
            </p:cNvPr>
            <p:cNvSpPr/>
            <p:nvPr/>
          </p:nvSpPr>
          <p:spPr>
            <a:xfrm>
              <a:off x="6618514" y="6197499"/>
              <a:ext cx="537029" cy="94444"/>
            </a:xfrm>
            <a:custGeom>
              <a:avLst/>
              <a:gdLst>
                <a:gd name="connsiteX0" fmla="*/ 0 w 537029"/>
                <a:gd name="connsiteY0" fmla="*/ 94444 h 94444"/>
                <a:gd name="connsiteX1" fmla="*/ 290286 w 537029"/>
                <a:gd name="connsiteY1" fmla="*/ 101 h 94444"/>
                <a:gd name="connsiteX2" fmla="*/ 537029 w 537029"/>
                <a:gd name="connsiteY2" fmla="*/ 79930 h 94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029" h="94444">
                  <a:moveTo>
                    <a:pt x="0" y="94444"/>
                  </a:moveTo>
                  <a:cubicBezTo>
                    <a:pt x="100390" y="48482"/>
                    <a:pt x="200781" y="2520"/>
                    <a:pt x="290286" y="101"/>
                  </a:cubicBezTo>
                  <a:cubicBezTo>
                    <a:pt x="379791" y="-2318"/>
                    <a:pt x="458410" y="38806"/>
                    <a:pt x="537029" y="7993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7" name="任意多边形: 形状 4126">
              <a:extLst>
                <a:ext uri="{FF2B5EF4-FFF2-40B4-BE49-F238E27FC236}">
                  <a16:creationId xmlns:a16="http://schemas.microsoft.com/office/drawing/2014/main" id="{C60F01C5-F417-9FBF-B823-B92FD5DD8DC6}"/>
                </a:ext>
              </a:extLst>
            </p:cNvPr>
            <p:cNvSpPr/>
            <p:nvPr/>
          </p:nvSpPr>
          <p:spPr>
            <a:xfrm>
              <a:off x="7148286" y="6045191"/>
              <a:ext cx="1088571" cy="239495"/>
            </a:xfrm>
            <a:custGeom>
              <a:avLst/>
              <a:gdLst>
                <a:gd name="connsiteX0" fmla="*/ 0 w 1088571"/>
                <a:gd name="connsiteY0" fmla="*/ 232238 h 239495"/>
                <a:gd name="connsiteX1" fmla="*/ 508000 w 1088571"/>
                <a:gd name="connsiteY1" fmla="*/ 9 h 239495"/>
                <a:gd name="connsiteX2" fmla="*/ 1088571 w 1088571"/>
                <a:gd name="connsiteY2" fmla="*/ 239495 h 2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8571" h="239495">
                  <a:moveTo>
                    <a:pt x="0" y="232238"/>
                  </a:moveTo>
                  <a:cubicBezTo>
                    <a:pt x="163286" y="115519"/>
                    <a:pt x="326572" y="-1200"/>
                    <a:pt x="508000" y="9"/>
                  </a:cubicBezTo>
                  <a:cubicBezTo>
                    <a:pt x="689428" y="1218"/>
                    <a:pt x="888999" y="120356"/>
                    <a:pt x="1088571" y="23949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29" name="任意多边形: 形状 4128">
              <a:extLst>
                <a:ext uri="{FF2B5EF4-FFF2-40B4-BE49-F238E27FC236}">
                  <a16:creationId xmlns:a16="http://schemas.microsoft.com/office/drawing/2014/main" id="{0434BE54-27B9-4F31-04CA-A5E39FB52F9F}"/>
                </a:ext>
              </a:extLst>
            </p:cNvPr>
            <p:cNvSpPr/>
            <p:nvPr/>
          </p:nvSpPr>
          <p:spPr>
            <a:xfrm>
              <a:off x="7598409" y="6574971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0" name="任意多边形: 形状 4129">
              <a:extLst>
                <a:ext uri="{FF2B5EF4-FFF2-40B4-BE49-F238E27FC236}">
                  <a16:creationId xmlns:a16="http://schemas.microsoft.com/office/drawing/2014/main" id="{0F9C6782-9C4E-68D2-B695-C77C083505D0}"/>
                </a:ext>
              </a:extLst>
            </p:cNvPr>
            <p:cNvSpPr/>
            <p:nvPr/>
          </p:nvSpPr>
          <p:spPr>
            <a:xfrm>
              <a:off x="8229600" y="6059673"/>
              <a:ext cx="1081314" cy="217756"/>
            </a:xfrm>
            <a:custGeom>
              <a:avLst/>
              <a:gdLst>
                <a:gd name="connsiteX0" fmla="*/ 0 w 1081314"/>
                <a:gd name="connsiteY0" fmla="*/ 203241 h 217756"/>
                <a:gd name="connsiteX1" fmla="*/ 493486 w 1081314"/>
                <a:gd name="connsiteY1" fmla="*/ 41 h 217756"/>
                <a:gd name="connsiteX2" fmla="*/ 1081314 w 1081314"/>
                <a:gd name="connsiteY2" fmla="*/ 217756 h 21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1314" h="217756">
                  <a:moveTo>
                    <a:pt x="0" y="203241"/>
                  </a:moveTo>
                  <a:cubicBezTo>
                    <a:pt x="156633" y="100431"/>
                    <a:pt x="313267" y="-2378"/>
                    <a:pt x="493486" y="41"/>
                  </a:cubicBezTo>
                  <a:cubicBezTo>
                    <a:pt x="673705" y="2460"/>
                    <a:pt x="877509" y="110108"/>
                    <a:pt x="1081314" y="217756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1" name="任意多边形: 形状 4130">
              <a:extLst>
                <a:ext uri="{FF2B5EF4-FFF2-40B4-BE49-F238E27FC236}">
                  <a16:creationId xmlns:a16="http://schemas.microsoft.com/office/drawing/2014/main" id="{ACD49883-6102-058E-EDE8-9E6D531AC9BD}"/>
                </a:ext>
              </a:extLst>
            </p:cNvPr>
            <p:cNvSpPr/>
            <p:nvPr/>
          </p:nvSpPr>
          <p:spPr>
            <a:xfrm>
              <a:off x="9303657" y="6132272"/>
              <a:ext cx="551543" cy="159671"/>
            </a:xfrm>
            <a:custGeom>
              <a:avLst/>
              <a:gdLst>
                <a:gd name="connsiteX0" fmla="*/ 0 w 551543"/>
                <a:gd name="connsiteY0" fmla="*/ 152414 h 159671"/>
                <a:gd name="connsiteX1" fmla="*/ 268514 w 551543"/>
                <a:gd name="connsiteY1" fmla="*/ 14 h 159671"/>
                <a:gd name="connsiteX2" fmla="*/ 551543 w 551543"/>
                <a:gd name="connsiteY2" fmla="*/ 159671 h 1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543" h="159671">
                  <a:moveTo>
                    <a:pt x="0" y="152414"/>
                  </a:moveTo>
                  <a:cubicBezTo>
                    <a:pt x="88295" y="75609"/>
                    <a:pt x="176590" y="-1195"/>
                    <a:pt x="268514" y="14"/>
                  </a:cubicBezTo>
                  <a:cubicBezTo>
                    <a:pt x="360438" y="1223"/>
                    <a:pt x="455990" y="80447"/>
                    <a:pt x="551543" y="15967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2" name="任意多边形: 形状 4131">
              <a:extLst>
                <a:ext uri="{FF2B5EF4-FFF2-40B4-BE49-F238E27FC236}">
                  <a16:creationId xmlns:a16="http://schemas.microsoft.com/office/drawing/2014/main" id="{C95BCF65-2499-7383-6880-F6D062F7DE95}"/>
                </a:ext>
              </a:extLst>
            </p:cNvPr>
            <p:cNvSpPr/>
            <p:nvPr/>
          </p:nvSpPr>
          <p:spPr>
            <a:xfrm>
              <a:off x="8655230" y="6567633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3" name="任意多边形: 形状 4132">
              <a:extLst>
                <a:ext uri="{FF2B5EF4-FFF2-40B4-BE49-F238E27FC236}">
                  <a16:creationId xmlns:a16="http://schemas.microsoft.com/office/drawing/2014/main" id="{8EB0126F-DCFD-3716-1473-B14B0FD43272}"/>
                </a:ext>
              </a:extLst>
            </p:cNvPr>
            <p:cNvSpPr/>
            <p:nvPr/>
          </p:nvSpPr>
          <p:spPr>
            <a:xfrm>
              <a:off x="9723506" y="6556834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4" name="任意多边形: 形状 4133">
              <a:extLst>
                <a:ext uri="{FF2B5EF4-FFF2-40B4-BE49-F238E27FC236}">
                  <a16:creationId xmlns:a16="http://schemas.microsoft.com/office/drawing/2014/main" id="{4B6A3D75-FE1D-2D7E-D773-1892DC876F96}"/>
                </a:ext>
              </a:extLst>
            </p:cNvPr>
            <p:cNvSpPr/>
            <p:nvPr/>
          </p:nvSpPr>
          <p:spPr>
            <a:xfrm>
              <a:off x="10237340" y="6574971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40" name="组合 4139">
            <a:extLst>
              <a:ext uri="{FF2B5EF4-FFF2-40B4-BE49-F238E27FC236}">
                <a16:creationId xmlns:a16="http://schemas.microsoft.com/office/drawing/2014/main" id="{8FBBECD8-71CD-2121-E9BF-6DD6D565BBFC}"/>
              </a:ext>
            </a:extLst>
          </p:cNvPr>
          <p:cNvGrpSpPr/>
          <p:nvPr/>
        </p:nvGrpSpPr>
        <p:grpSpPr>
          <a:xfrm>
            <a:off x="9504430" y="5885691"/>
            <a:ext cx="864558" cy="735483"/>
            <a:chOff x="9784181" y="2272212"/>
            <a:chExt cx="864558" cy="735483"/>
          </a:xfrm>
        </p:grpSpPr>
        <p:sp>
          <p:nvSpPr>
            <p:cNvPr id="4136" name="椭圆 4135">
              <a:extLst>
                <a:ext uri="{FF2B5EF4-FFF2-40B4-BE49-F238E27FC236}">
                  <a16:creationId xmlns:a16="http://schemas.microsoft.com/office/drawing/2014/main" id="{50498613-DE46-50FE-CB0F-612A036A9B6F}"/>
                </a:ext>
              </a:extLst>
            </p:cNvPr>
            <p:cNvSpPr/>
            <p:nvPr/>
          </p:nvSpPr>
          <p:spPr>
            <a:xfrm>
              <a:off x="9824418" y="2418298"/>
              <a:ext cx="271462" cy="271462"/>
            </a:xfrm>
            <a:prstGeom prst="ellipse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7" name="任意多边形: 形状 4136">
              <a:extLst>
                <a:ext uri="{FF2B5EF4-FFF2-40B4-BE49-F238E27FC236}">
                  <a16:creationId xmlns:a16="http://schemas.microsoft.com/office/drawing/2014/main" id="{4608AED0-D1DE-E052-72B5-6B4257E8BC32}"/>
                </a:ext>
              </a:extLst>
            </p:cNvPr>
            <p:cNvSpPr/>
            <p:nvPr/>
          </p:nvSpPr>
          <p:spPr>
            <a:xfrm>
              <a:off x="9975251" y="2272212"/>
              <a:ext cx="551543" cy="159671"/>
            </a:xfrm>
            <a:custGeom>
              <a:avLst/>
              <a:gdLst>
                <a:gd name="connsiteX0" fmla="*/ 0 w 551543"/>
                <a:gd name="connsiteY0" fmla="*/ 152414 h 159671"/>
                <a:gd name="connsiteX1" fmla="*/ 268514 w 551543"/>
                <a:gd name="connsiteY1" fmla="*/ 14 h 159671"/>
                <a:gd name="connsiteX2" fmla="*/ 551543 w 551543"/>
                <a:gd name="connsiteY2" fmla="*/ 159671 h 15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543" h="159671">
                  <a:moveTo>
                    <a:pt x="0" y="152414"/>
                  </a:moveTo>
                  <a:cubicBezTo>
                    <a:pt x="88295" y="75609"/>
                    <a:pt x="176590" y="-1195"/>
                    <a:pt x="268514" y="14"/>
                  </a:cubicBezTo>
                  <a:cubicBezTo>
                    <a:pt x="360438" y="1223"/>
                    <a:pt x="455990" y="80447"/>
                    <a:pt x="551543" y="159671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38" name="任意多边形: 形状 4137">
              <a:extLst>
                <a:ext uri="{FF2B5EF4-FFF2-40B4-BE49-F238E27FC236}">
                  <a16:creationId xmlns:a16="http://schemas.microsoft.com/office/drawing/2014/main" id="{21B3BC3D-1DD5-F7A9-65A3-B5B47DC394D2}"/>
                </a:ext>
              </a:extLst>
            </p:cNvPr>
            <p:cNvSpPr/>
            <p:nvPr/>
          </p:nvSpPr>
          <p:spPr>
            <a:xfrm>
              <a:off x="10395100" y="2696774"/>
              <a:ext cx="253639" cy="221430"/>
            </a:xfrm>
            <a:custGeom>
              <a:avLst/>
              <a:gdLst>
                <a:gd name="connsiteX0" fmla="*/ 86905 w 253639"/>
                <a:gd name="connsiteY0" fmla="*/ 0 h 221430"/>
                <a:gd name="connsiteX1" fmla="*/ 7077 w 253639"/>
                <a:gd name="connsiteY1" fmla="*/ 203200 h 221430"/>
                <a:gd name="connsiteX2" fmla="*/ 246562 w 253639"/>
                <a:gd name="connsiteY2" fmla="*/ 188686 h 221430"/>
                <a:gd name="connsiteX3" fmla="*/ 166734 w 253639"/>
                <a:gd name="connsiteY3" fmla="*/ 0 h 2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639" h="221430">
                  <a:moveTo>
                    <a:pt x="86905" y="0"/>
                  </a:moveTo>
                  <a:cubicBezTo>
                    <a:pt x="33686" y="85876"/>
                    <a:pt x="-19532" y="171753"/>
                    <a:pt x="7077" y="203200"/>
                  </a:cubicBezTo>
                  <a:cubicBezTo>
                    <a:pt x="33686" y="234647"/>
                    <a:pt x="219953" y="222553"/>
                    <a:pt x="246562" y="188686"/>
                  </a:cubicBezTo>
                  <a:cubicBezTo>
                    <a:pt x="273172" y="154819"/>
                    <a:pt x="219953" y="77409"/>
                    <a:pt x="166734" y="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39" name="文本框 4138">
                  <a:extLst>
                    <a:ext uri="{FF2B5EF4-FFF2-40B4-BE49-F238E27FC236}">
                      <a16:creationId xmlns:a16="http://schemas.microsoft.com/office/drawing/2014/main" id="{F07921F9-A3DF-569C-6232-E90DD1FF2343}"/>
                    </a:ext>
                  </a:extLst>
                </p:cNvPr>
                <p:cNvSpPr txBox="1"/>
                <p:nvPr/>
              </p:nvSpPr>
              <p:spPr>
                <a:xfrm>
                  <a:off x="9784181" y="2638363"/>
                  <a:ext cx="382140" cy="369332"/>
                </a:xfrm>
                <a:prstGeom prst="rect">
                  <a:avLst/>
                </a:prstGeom>
                <a:noFill/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39" name="文本框 4138">
                  <a:extLst>
                    <a:ext uri="{FF2B5EF4-FFF2-40B4-BE49-F238E27FC236}">
                      <a16:creationId xmlns:a16="http://schemas.microsoft.com/office/drawing/2014/main" id="{F07921F9-A3DF-569C-6232-E90DD1FF23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4181" y="2638363"/>
                  <a:ext cx="38214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41" name="文本框 4140">
                <a:extLst>
                  <a:ext uri="{FF2B5EF4-FFF2-40B4-BE49-F238E27FC236}">
                    <a16:creationId xmlns:a16="http://schemas.microsoft.com/office/drawing/2014/main" id="{490951AE-6E08-EB5C-1E43-6DF5CCAADDB3}"/>
                  </a:ext>
                </a:extLst>
              </p:cNvPr>
              <p:cNvSpPr txBox="1"/>
              <p:nvPr/>
            </p:nvSpPr>
            <p:spPr>
              <a:xfrm>
                <a:off x="7272771" y="2343503"/>
                <a:ext cx="4170631" cy="101566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sz="24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400" b="1" i="0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Same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every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needs a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𝐏𝐋𝐒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-oracle to compute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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41" name="文本框 4140">
                <a:extLst>
                  <a:ext uri="{FF2B5EF4-FFF2-40B4-BE49-F238E27FC236}">
                    <a16:creationId xmlns:a16="http://schemas.microsoft.com/office/drawing/2014/main" id="{490951AE-6E08-EB5C-1E43-6DF5CCAA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771" y="2343503"/>
                <a:ext cx="4170631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">
            <a:extLst>
              <a:ext uri="{FF2B5EF4-FFF2-40B4-BE49-F238E27FC236}">
                <a16:creationId xmlns:a16="http://schemas.microsoft.com/office/drawing/2014/main" id="{02C22902-9883-1DF3-9B53-77C4BCA8E1A1}"/>
              </a:ext>
            </a:extLst>
          </p:cNvPr>
          <p:cNvGrpSpPr/>
          <p:nvPr/>
        </p:nvGrpSpPr>
        <p:grpSpPr>
          <a:xfrm>
            <a:off x="298584" y="5083479"/>
            <a:ext cx="4868263" cy="1448204"/>
            <a:chOff x="298584" y="5083479"/>
            <a:chExt cx="4868263" cy="1448204"/>
          </a:xfrm>
        </p:grpSpPr>
        <p:grpSp>
          <p:nvGrpSpPr>
            <p:cNvPr id="4109" name="组合 4108">
              <a:extLst>
                <a:ext uri="{FF2B5EF4-FFF2-40B4-BE49-F238E27FC236}">
                  <a16:creationId xmlns:a16="http://schemas.microsoft.com/office/drawing/2014/main" id="{ED577263-5EBA-F713-7364-AF6BAC7C0D3B}"/>
                </a:ext>
              </a:extLst>
            </p:cNvPr>
            <p:cNvGrpSpPr/>
            <p:nvPr/>
          </p:nvGrpSpPr>
          <p:grpSpPr>
            <a:xfrm>
              <a:off x="1128251" y="5083479"/>
              <a:ext cx="4038596" cy="1448204"/>
              <a:chOff x="1035844" y="5316133"/>
              <a:chExt cx="4038596" cy="1448204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A0D6793-D21A-3CB3-0B00-0911F2B971B6}"/>
                  </a:ext>
                </a:extLst>
              </p:cNvPr>
              <p:cNvSpPr/>
              <p:nvPr/>
            </p:nvSpPr>
            <p:spPr>
              <a:xfrm>
                <a:off x="103584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4918867F-5DAF-5F1C-5ABD-8469E51196E5}"/>
                  </a:ext>
                </a:extLst>
              </p:cNvPr>
              <p:cNvSpPr/>
              <p:nvPr/>
            </p:nvSpPr>
            <p:spPr>
              <a:xfrm>
                <a:off x="157400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728DFAF-16B8-D820-83DA-4ED4A21B2DBF}"/>
                  </a:ext>
                </a:extLst>
              </p:cNvPr>
              <p:cNvSpPr/>
              <p:nvPr/>
            </p:nvSpPr>
            <p:spPr>
              <a:xfrm>
                <a:off x="2650330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81F3A898-633E-3606-86F1-46009882151A}"/>
                  </a:ext>
                </a:extLst>
              </p:cNvPr>
              <p:cNvSpPr/>
              <p:nvPr/>
            </p:nvSpPr>
            <p:spPr>
              <a:xfrm>
                <a:off x="211216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126958ED-7F7B-6686-7176-595E73DBF171}"/>
                  </a:ext>
                </a:extLst>
              </p:cNvPr>
              <p:cNvSpPr/>
              <p:nvPr/>
            </p:nvSpPr>
            <p:spPr>
              <a:xfrm>
                <a:off x="3188492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92F409AC-5236-A242-73BE-2AB6582B10B7}"/>
                  </a:ext>
                </a:extLst>
              </p:cNvPr>
              <p:cNvSpPr/>
              <p:nvPr/>
            </p:nvSpPr>
            <p:spPr>
              <a:xfrm>
                <a:off x="3726654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82D21162-23F0-E1B7-08E9-416E74801231}"/>
                  </a:ext>
                </a:extLst>
              </p:cNvPr>
              <p:cNvSpPr/>
              <p:nvPr/>
            </p:nvSpPr>
            <p:spPr>
              <a:xfrm>
                <a:off x="4802978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988619F1-AB72-6B8E-3CF5-D9A3DA9D581A}"/>
                  </a:ext>
                </a:extLst>
              </p:cNvPr>
              <p:cNvSpPr/>
              <p:nvPr/>
            </p:nvSpPr>
            <p:spPr>
              <a:xfrm>
                <a:off x="4264816" y="6492875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3E8074A-1A55-404A-B107-4EFF67E8E3A4}"/>
                  </a:ext>
                </a:extLst>
              </p:cNvPr>
              <p:cNvSpPr/>
              <p:nvPr/>
            </p:nvSpPr>
            <p:spPr>
              <a:xfrm>
                <a:off x="103584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19222B3A-CA29-19A4-B1F0-16B36C295897}"/>
                  </a:ext>
                </a:extLst>
              </p:cNvPr>
              <p:cNvSpPr/>
              <p:nvPr/>
            </p:nvSpPr>
            <p:spPr>
              <a:xfrm>
                <a:off x="157400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5D5FEB08-5222-25E9-2CA7-C2515B0C0B7A}"/>
                  </a:ext>
                </a:extLst>
              </p:cNvPr>
              <p:cNvSpPr/>
              <p:nvPr/>
            </p:nvSpPr>
            <p:spPr>
              <a:xfrm>
                <a:off x="2650330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19FA8EAA-F93E-5998-3133-2843DB43B416}"/>
                  </a:ext>
                </a:extLst>
              </p:cNvPr>
              <p:cNvSpPr/>
              <p:nvPr/>
            </p:nvSpPr>
            <p:spPr>
              <a:xfrm>
                <a:off x="211216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E25D57A-1ADE-BD78-9708-1CDE79D0169D}"/>
                  </a:ext>
                </a:extLst>
              </p:cNvPr>
              <p:cNvSpPr/>
              <p:nvPr/>
            </p:nvSpPr>
            <p:spPr>
              <a:xfrm>
                <a:off x="3188492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64BF28C-7D3E-99C2-25D0-CC135DA22136}"/>
                  </a:ext>
                </a:extLst>
              </p:cNvPr>
              <p:cNvSpPr/>
              <p:nvPr/>
            </p:nvSpPr>
            <p:spPr>
              <a:xfrm>
                <a:off x="3726654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6F88F50C-D39E-2B7C-E475-62E5FC703A4E}"/>
                  </a:ext>
                </a:extLst>
              </p:cNvPr>
              <p:cNvSpPr/>
              <p:nvPr/>
            </p:nvSpPr>
            <p:spPr>
              <a:xfrm>
                <a:off x="4802978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C0A97D10-D732-C574-6A4A-C7EDAD550C75}"/>
                  </a:ext>
                </a:extLst>
              </p:cNvPr>
              <p:cNvSpPr/>
              <p:nvPr/>
            </p:nvSpPr>
            <p:spPr>
              <a:xfrm>
                <a:off x="4264816" y="5316133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9DECB87D-50B6-EB44-9EE4-50F60E247105}"/>
                  </a:ext>
                </a:extLst>
              </p:cNvPr>
              <p:cNvSpPr/>
              <p:nvPr/>
            </p:nvSpPr>
            <p:spPr>
              <a:xfrm>
                <a:off x="2652709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587709B8-782F-0D5A-1C1F-A7124800FBC9}"/>
                  </a:ext>
                </a:extLst>
              </p:cNvPr>
              <p:cNvSpPr/>
              <p:nvPr/>
            </p:nvSpPr>
            <p:spPr>
              <a:xfrm>
                <a:off x="2114547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342A17FD-F72A-2870-1AF6-BDA74CE0D921}"/>
                  </a:ext>
                </a:extLst>
              </p:cNvPr>
              <p:cNvSpPr/>
              <p:nvPr/>
            </p:nvSpPr>
            <p:spPr>
              <a:xfrm>
                <a:off x="3190871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AD41B53D-037C-C518-5DE4-10598A8EB1D3}"/>
                  </a:ext>
                </a:extLst>
              </p:cNvPr>
              <p:cNvSpPr/>
              <p:nvPr/>
            </p:nvSpPr>
            <p:spPr>
              <a:xfrm>
                <a:off x="3729033" y="5904504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F96670BE-B492-4957-3355-CAF0BDEB4BE8}"/>
                  </a:ext>
                </a:extLst>
              </p:cNvPr>
              <p:cNvCxnSpPr>
                <a:cxnSpLocks/>
                <a:stCxn id="14" idx="7"/>
                <a:endCxn id="32" idx="3"/>
              </p:cNvCxnSpPr>
              <p:nvPr/>
            </p:nvCxnSpPr>
            <p:spPr>
              <a:xfrm flipV="1">
                <a:off x="1267551" y="6136211"/>
                <a:ext cx="1424913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>
                <a:extLst>
                  <a:ext uri="{FF2B5EF4-FFF2-40B4-BE49-F238E27FC236}">
                    <a16:creationId xmlns:a16="http://schemas.microsoft.com/office/drawing/2014/main" id="{43709806-DEF7-3045-064B-249E26CC9D47}"/>
                  </a:ext>
                </a:extLst>
              </p:cNvPr>
              <p:cNvCxnSpPr>
                <a:cxnSpLocks/>
                <a:stCxn id="15" idx="0"/>
                <a:endCxn id="33" idx="3"/>
              </p:cNvCxnSpPr>
              <p:nvPr/>
            </p:nvCxnSpPr>
            <p:spPr>
              <a:xfrm flipV="1">
                <a:off x="1709737" y="6136211"/>
                <a:ext cx="444565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ADD7862F-A4E6-BCCC-028D-93949084C6F6}"/>
                  </a:ext>
                </a:extLst>
              </p:cNvPr>
              <p:cNvCxnSpPr>
                <a:cxnSpLocks/>
                <a:stCxn id="17" idx="7"/>
                <a:endCxn id="36" idx="3"/>
              </p:cNvCxnSpPr>
              <p:nvPr/>
            </p:nvCxnSpPr>
            <p:spPr>
              <a:xfrm flipV="1">
                <a:off x="2343875" y="6136211"/>
                <a:ext cx="88675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BDA21C08-ED27-A4CE-3CAB-F967343ED887}"/>
                  </a:ext>
                </a:extLst>
              </p:cNvPr>
              <p:cNvCxnSpPr>
                <a:cxnSpLocks/>
                <a:stCxn id="16" idx="0"/>
                <a:endCxn id="32" idx="4"/>
              </p:cNvCxnSpPr>
              <p:nvPr/>
            </p:nvCxnSpPr>
            <p:spPr>
              <a:xfrm flipV="1">
                <a:off x="2786061" y="6175966"/>
                <a:ext cx="2379" cy="31690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DBC673CC-C0B2-5DAD-8431-1AD482D93BA9}"/>
                  </a:ext>
                </a:extLst>
              </p:cNvPr>
              <p:cNvCxnSpPr>
                <a:cxnSpLocks/>
                <a:stCxn id="18" idx="1"/>
                <a:endCxn id="32" idx="5"/>
              </p:cNvCxnSpPr>
              <p:nvPr/>
            </p:nvCxnSpPr>
            <p:spPr>
              <a:xfrm flipH="1" flipV="1">
                <a:off x="2884416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4793B8E4-45DC-E54B-57BF-5E2F89C4D03B}"/>
                  </a:ext>
                </a:extLst>
              </p:cNvPr>
              <p:cNvCxnSpPr>
                <a:cxnSpLocks/>
                <a:stCxn id="19" idx="0"/>
                <a:endCxn id="36" idx="5"/>
              </p:cNvCxnSpPr>
              <p:nvPr/>
            </p:nvCxnSpPr>
            <p:spPr>
              <a:xfrm flipH="1" flipV="1">
                <a:off x="3422578" y="6136211"/>
                <a:ext cx="439807" cy="35666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5C6E4E04-AF92-7398-55BB-935DEE020E07}"/>
                  </a:ext>
                </a:extLst>
              </p:cNvPr>
              <p:cNvCxnSpPr>
                <a:cxnSpLocks/>
                <a:stCxn id="21" idx="1"/>
                <a:endCxn id="37" idx="5"/>
              </p:cNvCxnSpPr>
              <p:nvPr/>
            </p:nvCxnSpPr>
            <p:spPr>
              <a:xfrm flipH="1" flipV="1">
                <a:off x="3960740" y="6136211"/>
                <a:ext cx="343831" cy="39641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43C1326A-E508-C8B4-97FB-1676B1FB978D}"/>
                  </a:ext>
                </a:extLst>
              </p:cNvPr>
              <p:cNvCxnSpPr>
                <a:cxnSpLocks/>
                <a:stCxn id="20" idx="0"/>
                <a:endCxn id="37" idx="6"/>
              </p:cNvCxnSpPr>
              <p:nvPr/>
            </p:nvCxnSpPr>
            <p:spPr>
              <a:xfrm flipH="1" flipV="1">
                <a:off x="4000495" y="6040235"/>
                <a:ext cx="938214" cy="45264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6" name="直接箭头连接符 4095">
                <a:extLst>
                  <a:ext uri="{FF2B5EF4-FFF2-40B4-BE49-F238E27FC236}">
                    <a16:creationId xmlns:a16="http://schemas.microsoft.com/office/drawing/2014/main" id="{560FA489-7B93-9C2B-485F-172D10C5F662}"/>
                  </a:ext>
                </a:extLst>
              </p:cNvPr>
              <p:cNvCxnSpPr>
                <a:cxnSpLocks/>
                <a:stCxn id="37" idx="0"/>
                <a:endCxn id="27" idx="4"/>
              </p:cNvCxnSpPr>
              <p:nvPr/>
            </p:nvCxnSpPr>
            <p:spPr>
              <a:xfrm flipH="1" flipV="1">
                <a:off x="3862385" y="5587595"/>
                <a:ext cx="2379" cy="31690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0" name="直接箭头连接符 4099">
                <a:extLst>
                  <a:ext uri="{FF2B5EF4-FFF2-40B4-BE49-F238E27FC236}">
                    <a16:creationId xmlns:a16="http://schemas.microsoft.com/office/drawing/2014/main" id="{6C4FECAF-29A4-D088-EFBF-619FF465D3EC}"/>
                  </a:ext>
                </a:extLst>
              </p:cNvPr>
              <p:cNvCxnSpPr>
                <a:cxnSpLocks/>
                <a:stCxn id="36" idx="1"/>
                <a:endCxn id="25" idx="4"/>
              </p:cNvCxnSpPr>
              <p:nvPr/>
            </p:nvCxnSpPr>
            <p:spPr>
              <a:xfrm flipH="1" flipV="1">
                <a:off x="2247899" y="5587595"/>
                <a:ext cx="982727" cy="356664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3" name="直接箭头连接符 4102">
                <a:extLst>
                  <a:ext uri="{FF2B5EF4-FFF2-40B4-BE49-F238E27FC236}">
                    <a16:creationId xmlns:a16="http://schemas.microsoft.com/office/drawing/2014/main" id="{CCAD6C1E-72C9-1E90-F260-9D1883DA62B9}"/>
                  </a:ext>
                </a:extLst>
              </p:cNvPr>
              <p:cNvCxnSpPr>
                <a:cxnSpLocks/>
                <a:stCxn id="32" idx="7"/>
                <a:endCxn id="26" idx="3"/>
              </p:cNvCxnSpPr>
              <p:nvPr/>
            </p:nvCxnSpPr>
            <p:spPr>
              <a:xfrm flipV="1">
                <a:off x="2884416" y="5547840"/>
                <a:ext cx="34383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6" name="直接箭头连接符 4105">
                <a:extLst>
                  <a:ext uri="{FF2B5EF4-FFF2-40B4-BE49-F238E27FC236}">
                    <a16:creationId xmlns:a16="http://schemas.microsoft.com/office/drawing/2014/main" id="{9BFA3A44-4686-5968-5DAD-8D6A456F2244}"/>
                  </a:ext>
                </a:extLst>
              </p:cNvPr>
              <p:cNvCxnSpPr>
                <a:cxnSpLocks/>
                <a:stCxn id="33" idx="1"/>
                <a:endCxn id="22" idx="5"/>
              </p:cNvCxnSpPr>
              <p:nvPr/>
            </p:nvCxnSpPr>
            <p:spPr>
              <a:xfrm flipH="1" flipV="1">
                <a:off x="1267551" y="5547840"/>
                <a:ext cx="886751" cy="396419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7CE79CB6-465F-E4F5-F576-C2FE93BA1E22}"/>
                    </a:ext>
                  </a:extLst>
                </p:cNvPr>
                <p:cNvSpPr txBox="1"/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7CE79CB6-465F-E4F5-F576-C2FE93BA1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63" y="5359330"/>
                  <a:ext cx="537837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BBA510A-E2C6-EE20-4BBE-D629C542A4DD}"/>
                    </a:ext>
                  </a:extLst>
                </p:cNvPr>
                <p:cNvSpPr txBox="1"/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BBA510A-E2C6-EE20-4BBE-D629C542A4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584" y="5860696"/>
                  <a:ext cx="53783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063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117" grpId="0" animBg="1"/>
      <p:bldP spid="41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𝐫𝐰𝐏𝐇𝐏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938B35B7-ABCB-4F32-A39B-836B64E885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24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3AE002B-5913-F1A0-09B2-A6D30FCD0761}"/>
              </a:ext>
            </a:extLst>
          </p:cNvPr>
          <p:cNvGrpSpPr/>
          <p:nvPr/>
        </p:nvGrpSpPr>
        <p:grpSpPr>
          <a:xfrm>
            <a:off x="2810203" y="2028249"/>
            <a:ext cx="6571593" cy="1898543"/>
            <a:chOff x="838199" y="2027129"/>
            <a:chExt cx="6571593" cy="18985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F5522F14-6B60-4BD7-2DEA-2D261FBF70D3}"/>
                    </a:ext>
                  </a:extLst>
                </p:cNvPr>
                <p:cNvSpPr/>
                <p:nvPr/>
              </p:nvSpPr>
              <p:spPr>
                <a:xfrm>
                  <a:off x="838199" y="2027129"/>
                  <a:ext cx="6571593" cy="189854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𝐫𝐰𝐏𝐇𝐏</m:t>
                        </m:r>
                        <m:d>
                          <m:d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0" smtClean="0">
                                <a:latin typeface="Cambria Math" panose="02040503050406030204" pitchFamily="18" charset="0"/>
                              </a:rPr>
                              <m:t>𝐏𝐋𝐒</m:t>
                            </m:r>
                          </m:e>
                        </m:d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F5522F14-6B60-4BD7-2DEA-2D261FBF70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199" y="2027129"/>
                  <a:ext cx="6571593" cy="1898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1A291966-46F3-4847-4711-EDA527125F78}"/>
                    </a:ext>
                  </a:extLst>
                </p:cNvPr>
                <p:cNvSpPr txBox="1"/>
                <p:nvPr/>
              </p:nvSpPr>
              <p:spPr>
                <a:xfrm>
                  <a:off x="936555" y="2404102"/>
                  <a:ext cx="3437728" cy="15215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Inputs</a:t>
                  </a: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function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𝑁</m:t>
                      </m:r>
                    </m:oMath>
                  </a14:m>
                  <a:r>
                    <a:rPr lang="zh-CN" alt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b="1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𝐏𝐋𝐒</m:t>
                      </m:r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instances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sub>
                      </m:sSub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every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valid answer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a14:m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1A291966-46F3-4847-4711-EDA527125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555" y="2404102"/>
                  <a:ext cx="3437728" cy="1521570"/>
                </a:xfrm>
                <a:prstGeom prst="rect">
                  <a:avLst/>
                </a:prstGeom>
                <a:blipFill>
                  <a:blip r:embed="rId5"/>
                  <a:stretch>
                    <a:fillRect l="-1596" t="-2000" b="-36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6305805-C589-A35B-DE45-F1F0E805A846}"/>
                    </a:ext>
                  </a:extLst>
                </p:cNvPr>
                <p:cNvSpPr txBox="1"/>
                <p:nvPr/>
              </p:nvSpPr>
              <p:spPr>
                <a:xfrm>
                  <a:off x="4515236" y="2404102"/>
                  <a:ext cx="2775664" cy="1264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Outputs</a:t>
                  </a:r>
                  <a:endParaRPr lang="en-US" altLang="zh-CN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number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</m:d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valid answer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𝑗</m:t>
                      </m:r>
                    </m:oMath>
                  </a14:m>
                  <a:r>
                    <a:rPr lang="en-US" altLang="zh-CN" b="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</m:sSub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Such that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𝑦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altLang="zh-CN" b="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E6305805-C589-A35B-DE45-F1F0E805A8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5236" y="2404102"/>
                  <a:ext cx="2775664" cy="1264320"/>
                </a:xfrm>
                <a:prstGeom prst="rect">
                  <a:avLst/>
                </a:prstGeom>
                <a:blipFill>
                  <a:blip r:embed="rId6"/>
                  <a:stretch>
                    <a:fillRect l="-1978" t="-2404" b="-432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2DCFC4C1-09B3-0385-838C-D09E9B98A287}"/>
                </a:ext>
              </a:extLst>
            </p:cNvPr>
            <p:cNvCxnSpPr/>
            <p:nvPr/>
          </p:nvCxnSpPr>
          <p:spPr>
            <a:xfrm>
              <a:off x="4374283" y="2498834"/>
              <a:ext cx="0" cy="142683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6E7E782-854D-9F48-52FD-B78D2D5EB9D6}"/>
              </a:ext>
            </a:extLst>
          </p:cNvPr>
          <p:cNvGrpSpPr/>
          <p:nvPr/>
        </p:nvGrpSpPr>
        <p:grpSpPr>
          <a:xfrm>
            <a:off x="539854" y="4313336"/>
            <a:ext cx="4948129" cy="2236484"/>
            <a:chOff x="539854" y="4313336"/>
            <a:chExt cx="4948129" cy="22364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36E3468B-1A75-BFD0-FC5C-DE7EADB9C9DB}"/>
                    </a:ext>
                  </a:extLst>
                </p:cNvPr>
                <p:cNvSpPr/>
                <p:nvPr/>
              </p:nvSpPr>
              <p:spPr>
                <a:xfrm>
                  <a:off x="5216521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36E3468B-1A75-BFD0-FC5C-DE7EADB9C9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6521" y="5173169"/>
                  <a:ext cx="271462" cy="1024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D6AEB9DC-D6D2-1488-782E-DCC8615D6B1D}"/>
                    </a:ext>
                  </a:extLst>
                </p:cNvPr>
                <p:cNvSpPr/>
                <p:nvPr/>
              </p:nvSpPr>
              <p:spPr>
                <a:xfrm>
                  <a:off x="2028042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D6AEB9DC-D6D2-1488-782E-DCC8615D6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8042" y="5173169"/>
                  <a:ext cx="271462" cy="102433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A0D6793-D21A-3CB3-0B00-0911F2B971B6}"/>
                </a:ext>
              </a:extLst>
            </p:cNvPr>
            <p:cNvSpPr/>
            <p:nvPr/>
          </p:nvSpPr>
          <p:spPr>
            <a:xfrm>
              <a:off x="144938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918867F-5DAF-5F1C-5ABD-8469E51196E5}"/>
                </a:ext>
              </a:extLst>
            </p:cNvPr>
            <p:cNvSpPr/>
            <p:nvPr/>
          </p:nvSpPr>
          <p:spPr>
            <a:xfrm>
              <a:off x="1987549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728DFAF-16B8-D820-83DA-4ED4A21B2DBF}"/>
                </a:ext>
              </a:extLst>
            </p:cNvPr>
            <p:cNvSpPr/>
            <p:nvPr/>
          </p:nvSpPr>
          <p:spPr>
            <a:xfrm>
              <a:off x="3063873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81F3A898-633E-3606-86F1-46009882151A}"/>
                </a:ext>
              </a:extLst>
            </p:cNvPr>
            <p:cNvSpPr/>
            <p:nvPr/>
          </p:nvSpPr>
          <p:spPr>
            <a:xfrm>
              <a:off x="252571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26958ED-7F7B-6686-7176-595E73DBF171}"/>
                </a:ext>
              </a:extLst>
            </p:cNvPr>
            <p:cNvSpPr/>
            <p:nvPr/>
          </p:nvSpPr>
          <p:spPr>
            <a:xfrm>
              <a:off x="3602035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92F409AC-5236-A242-73BE-2AB6582B10B7}"/>
                </a:ext>
              </a:extLst>
            </p:cNvPr>
            <p:cNvSpPr/>
            <p:nvPr/>
          </p:nvSpPr>
          <p:spPr>
            <a:xfrm>
              <a:off x="4140197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2D21162-23F0-E1B7-08E9-416E74801231}"/>
                </a:ext>
              </a:extLst>
            </p:cNvPr>
            <p:cNvSpPr/>
            <p:nvPr/>
          </p:nvSpPr>
          <p:spPr>
            <a:xfrm>
              <a:off x="5216521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988619F1-AB72-6B8E-3CF5-D9A3DA9D581A}"/>
                </a:ext>
              </a:extLst>
            </p:cNvPr>
            <p:cNvSpPr/>
            <p:nvPr/>
          </p:nvSpPr>
          <p:spPr>
            <a:xfrm>
              <a:off x="4678359" y="6278358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3E8074A-1A55-404A-B107-4EFF67E8E3A4}"/>
                </a:ext>
              </a:extLst>
            </p:cNvPr>
            <p:cNvSpPr/>
            <p:nvPr/>
          </p:nvSpPr>
          <p:spPr>
            <a:xfrm>
              <a:off x="1449387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19222B3A-CA29-19A4-B1F0-16B36C295897}"/>
                </a:ext>
              </a:extLst>
            </p:cNvPr>
            <p:cNvSpPr/>
            <p:nvPr/>
          </p:nvSpPr>
          <p:spPr>
            <a:xfrm>
              <a:off x="1987549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5D5FEB08-5222-25E9-2CA7-C2515B0C0B7A}"/>
                </a:ext>
              </a:extLst>
            </p:cNvPr>
            <p:cNvSpPr/>
            <p:nvPr/>
          </p:nvSpPr>
          <p:spPr>
            <a:xfrm>
              <a:off x="3063873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9FA8EAA-F93E-5998-3133-2843DB43B416}"/>
                </a:ext>
              </a:extLst>
            </p:cNvPr>
            <p:cNvSpPr/>
            <p:nvPr/>
          </p:nvSpPr>
          <p:spPr>
            <a:xfrm>
              <a:off x="2525711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E25D57A-1ADE-BD78-9708-1CDE79D0169D}"/>
                </a:ext>
              </a:extLst>
            </p:cNvPr>
            <p:cNvSpPr/>
            <p:nvPr/>
          </p:nvSpPr>
          <p:spPr>
            <a:xfrm>
              <a:off x="3602035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64BF28C-7D3E-99C2-25D0-CC135DA22136}"/>
                </a:ext>
              </a:extLst>
            </p:cNvPr>
            <p:cNvSpPr/>
            <p:nvPr/>
          </p:nvSpPr>
          <p:spPr>
            <a:xfrm>
              <a:off x="4140197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F88F50C-D39E-2B7C-E475-62E5FC703A4E}"/>
                </a:ext>
              </a:extLst>
            </p:cNvPr>
            <p:cNvSpPr/>
            <p:nvPr/>
          </p:nvSpPr>
          <p:spPr>
            <a:xfrm>
              <a:off x="5216521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0A97D10-D732-C574-6A4A-C7EDAD550C75}"/>
                </a:ext>
              </a:extLst>
            </p:cNvPr>
            <p:cNvSpPr/>
            <p:nvPr/>
          </p:nvSpPr>
          <p:spPr>
            <a:xfrm>
              <a:off x="4678359" y="4313336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9DECB87D-50B6-EB44-9EE4-50F60E247105}"/>
                </a:ext>
              </a:extLst>
            </p:cNvPr>
            <p:cNvSpPr/>
            <p:nvPr/>
          </p:nvSpPr>
          <p:spPr>
            <a:xfrm>
              <a:off x="3066252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587709B8-782F-0D5A-1C1F-A7124800FBC9}"/>
                </a:ext>
              </a:extLst>
            </p:cNvPr>
            <p:cNvSpPr/>
            <p:nvPr/>
          </p:nvSpPr>
          <p:spPr>
            <a:xfrm>
              <a:off x="2528090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342A17FD-F72A-2870-1AF6-BDA74CE0D921}"/>
                </a:ext>
              </a:extLst>
            </p:cNvPr>
            <p:cNvSpPr/>
            <p:nvPr/>
          </p:nvSpPr>
          <p:spPr>
            <a:xfrm>
              <a:off x="3604414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AD41B53D-037C-C518-5DE4-10598A8EB1D3}"/>
                </a:ext>
              </a:extLst>
            </p:cNvPr>
            <p:cNvSpPr/>
            <p:nvPr/>
          </p:nvSpPr>
          <p:spPr>
            <a:xfrm>
              <a:off x="4142576" y="4901707"/>
              <a:ext cx="271462" cy="271462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96" name="直接箭头连接符 4095">
              <a:extLst>
                <a:ext uri="{FF2B5EF4-FFF2-40B4-BE49-F238E27FC236}">
                  <a16:creationId xmlns:a16="http://schemas.microsoft.com/office/drawing/2014/main" id="{560FA489-7B93-9C2B-485F-172D10C5F662}"/>
                </a:ext>
              </a:extLst>
            </p:cNvPr>
            <p:cNvCxnSpPr>
              <a:cxnSpLocks/>
              <a:stCxn id="37" idx="0"/>
              <a:endCxn id="27" idx="4"/>
            </p:cNvCxnSpPr>
            <p:nvPr/>
          </p:nvCxnSpPr>
          <p:spPr>
            <a:xfrm flipH="1" flipV="1">
              <a:off x="4275928" y="4584798"/>
              <a:ext cx="2379" cy="31690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0" name="直接箭头连接符 4099">
              <a:extLst>
                <a:ext uri="{FF2B5EF4-FFF2-40B4-BE49-F238E27FC236}">
                  <a16:creationId xmlns:a16="http://schemas.microsoft.com/office/drawing/2014/main" id="{6C4FECAF-29A4-D088-EFBF-619FF465D3EC}"/>
                </a:ext>
              </a:extLst>
            </p:cNvPr>
            <p:cNvCxnSpPr>
              <a:cxnSpLocks/>
              <a:stCxn id="36" idx="1"/>
              <a:endCxn id="25" idx="4"/>
            </p:cNvCxnSpPr>
            <p:nvPr/>
          </p:nvCxnSpPr>
          <p:spPr>
            <a:xfrm flipH="1" flipV="1">
              <a:off x="2661442" y="4584798"/>
              <a:ext cx="982727" cy="35666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3" name="直接箭头连接符 4102">
              <a:extLst>
                <a:ext uri="{FF2B5EF4-FFF2-40B4-BE49-F238E27FC236}">
                  <a16:creationId xmlns:a16="http://schemas.microsoft.com/office/drawing/2014/main" id="{CCAD6C1E-72C9-1E90-F260-9D1883DA62B9}"/>
                </a:ext>
              </a:extLst>
            </p:cNvPr>
            <p:cNvCxnSpPr>
              <a:cxnSpLocks/>
              <a:stCxn id="32" idx="7"/>
              <a:endCxn id="26" idx="3"/>
            </p:cNvCxnSpPr>
            <p:nvPr/>
          </p:nvCxnSpPr>
          <p:spPr>
            <a:xfrm flipV="1">
              <a:off x="3297959" y="4545043"/>
              <a:ext cx="34383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6" name="直接箭头连接符 4105">
              <a:extLst>
                <a:ext uri="{FF2B5EF4-FFF2-40B4-BE49-F238E27FC236}">
                  <a16:creationId xmlns:a16="http://schemas.microsoft.com/office/drawing/2014/main" id="{9BFA3A44-4686-5968-5DAD-8D6A456F2244}"/>
                </a:ext>
              </a:extLst>
            </p:cNvPr>
            <p:cNvCxnSpPr>
              <a:cxnSpLocks/>
              <a:stCxn id="33" idx="1"/>
              <a:endCxn id="22" idx="5"/>
            </p:cNvCxnSpPr>
            <p:nvPr/>
          </p:nvCxnSpPr>
          <p:spPr>
            <a:xfrm flipH="1" flipV="1">
              <a:off x="1681094" y="4545043"/>
              <a:ext cx="886751" cy="39641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0F1CDF16-16C0-4CC9-6E60-C000E1285599}"/>
                    </a:ext>
                  </a:extLst>
                </p:cNvPr>
                <p:cNvSpPr/>
                <p:nvPr/>
              </p:nvSpPr>
              <p:spPr>
                <a:xfrm>
                  <a:off x="1449388" y="5173169"/>
                  <a:ext cx="271462" cy="102433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0F1CDF16-16C0-4CC9-6E60-C000E12855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388" y="5173169"/>
                  <a:ext cx="271462" cy="1024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525ABB60-9B3E-9340-E27D-E5174C3A2FA9}"/>
                </a:ext>
              </a:extLst>
            </p:cNvPr>
            <p:cNvCxnSpPr>
              <a:endCxn id="33" idx="3"/>
            </p:cNvCxnSpPr>
            <p:nvPr/>
          </p:nvCxnSpPr>
          <p:spPr>
            <a:xfrm flipV="1">
              <a:off x="1600200" y="5133414"/>
              <a:ext cx="967645" cy="352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2109DE15-2248-BA99-4A2C-94C578113BB2}"/>
                </a:ext>
              </a:extLst>
            </p:cNvPr>
            <p:cNvCxnSpPr>
              <a:cxnSpLocks/>
              <a:endCxn id="36" idx="3"/>
            </p:cNvCxnSpPr>
            <p:nvPr/>
          </p:nvCxnSpPr>
          <p:spPr>
            <a:xfrm flipV="1">
              <a:off x="1639457" y="5133414"/>
              <a:ext cx="2004712" cy="8388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5D6B8EC8-13C3-7322-EB3F-B5E93E8E83E9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V="1">
              <a:off x="2119283" y="5133414"/>
              <a:ext cx="986724" cy="37104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AF6594D7-F789-6953-B81E-3A50EB56FACA}"/>
                </a:ext>
              </a:extLst>
            </p:cNvPr>
            <p:cNvCxnSpPr>
              <a:cxnSpLocks/>
              <a:endCxn id="32" idx="4"/>
            </p:cNvCxnSpPr>
            <p:nvPr/>
          </p:nvCxnSpPr>
          <p:spPr>
            <a:xfrm flipV="1">
              <a:off x="2163773" y="5173169"/>
              <a:ext cx="1038210" cy="7124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9E89C3AD-10D2-58BC-3807-A19825ED2729}"/>
                </a:ext>
              </a:extLst>
            </p:cNvPr>
            <p:cNvCxnSpPr>
              <a:cxnSpLocks/>
              <a:endCxn id="37" idx="4"/>
            </p:cNvCxnSpPr>
            <p:nvPr/>
          </p:nvCxnSpPr>
          <p:spPr>
            <a:xfrm flipH="1" flipV="1">
              <a:off x="4278307" y="5173169"/>
              <a:ext cx="1073945" cy="7990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A578693D-4FFD-271F-35F2-109816715F09}"/>
                    </a:ext>
                  </a:extLst>
                </p:cNvPr>
                <p:cNvSpPr txBox="1"/>
                <p:nvPr/>
              </p:nvSpPr>
              <p:spPr>
                <a:xfrm>
                  <a:off x="539854" y="4616099"/>
                  <a:ext cx="4480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A578693D-4FFD-271F-35F2-109816715F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54" y="4616099"/>
                  <a:ext cx="448026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AE3D5EC3-8381-101D-FEB2-81E4393EFB58}"/>
                    </a:ext>
                  </a:extLst>
                </p:cNvPr>
                <p:cNvSpPr txBox="1"/>
                <p:nvPr/>
              </p:nvSpPr>
              <p:spPr>
                <a:xfrm>
                  <a:off x="557293" y="5388027"/>
                  <a:ext cx="44802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AE3D5EC3-8381-101D-FEB2-81E4393EFB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293" y="5388027"/>
                  <a:ext cx="448026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A969CC0-7426-6A6D-63F6-ECE24DBE85B6}"/>
                    </a:ext>
                  </a:extLst>
                </p:cNvPr>
                <p:cNvSpPr txBox="1"/>
                <p:nvPr/>
              </p:nvSpPr>
              <p:spPr>
                <a:xfrm>
                  <a:off x="3252017" y="5487188"/>
                  <a:ext cx="80553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6A969CC0-7426-6A6D-63F6-ECE24DBE8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2017" y="5487188"/>
                  <a:ext cx="80553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97" name="组合 4096">
            <a:extLst>
              <a:ext uri="{FF2B5EF4-FFF2-40B4-BE49-F238E27FC236}">
                <a16:creationId xmlns:a16="http://schemas.microsoft.com/office/drawing/2014/main" id="{8C6368E2-9B61-6E83-1323-5ADF87949A52}"/>
              </a:ext>
            </a:extLst>
          </p:cNvPr>
          <p:cNvGrpSpPr/>
          <p:nvPr/>
        </p:nvGrpSpPr>
        <p:grpSpPr>
          <a:xfrm>
            <a:off x="5701724" y="5319143"/>
            <a:ext cx="4831626" cy="1132941"/>
            <a:chOff x="5701724" y="5319143"/>
            <a:chExt cx="4831626" cy="1132941"/>
          </a:xfrm>
        </p:grpSpPr>
        <p:sp>
          <p:nvSpPr>
            <p:cNvPr id="59" name="对话气泡: 椭圆形 58">
              <a:extLst>
                <a:ext uri="{FF2B5EF4-FFF2-40B4-BE49-F238E27FC236}">
                  <a16:creationId xmlns:a16="http://schemas.microsoft.com/office/drawing/2014/main" id="{0FF7E356-467A-E0F7-BCE6-E46B5F53EF31}"/>
                </a:ext>
              </a:extLst>
            </p:cNvPr>
            <p:cNvSpPr/>
            <p:nvPr/>
          </p:nvSpPr>
          <p:spPr>
            <a:xfrm>
              <a:off x="5701724" y="5319143"/>
              <a:ext cx="4831626" cy="1132941"/>
            </a:xfrm>
            <a:prstGeom prst="wedgeEllipseCallout">
              <a:avLst>
                <a:gd name="adj1" fmla="val -56563"/>
                <a:gd name="adj2" fmla="val -3073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35" name="组合 4134">
              <a:extLst>
                <a:ext uri="{FF2B5EF4-FFF2-40B4-BE49-F238E27FC236}">
                  <a16:creationId xmlns:a16="http://schemas.microsoft.com/office/drawing/2014/main" id="{7AFEF352-1134-F3B7-8D1E-2CBDA2FEA231}"/>
                </a:ext>
              </a:extLst>
            </p:cNvPr>
            <p:cNvGrpSpPr/>
            <p:nvPr/>
          </p:nvGrpSpPr>
          <p:grpSpPr>
            <a:xfrm>
              <a:off x="6069207" y="5455525"/>
              <a:ext cx="4002371" cy="751210"/>
              <a:chOff x="6488608" y="6045191"/>
              <a:chExt cx="4002371" cy="751210"/>
            </a:xfrm>
          </p:grpSpPr>
          <p:sp>
            <p:nvSpPr>
              <p:cNvPr id="4118" name="椭圆 4117">
                <a:extLst>
                  <a:ext uri="{FF2B5EF4-FFF2-40B4-BE49-F238E27FC236}">
                    <a16:creationId xmlns:a16="http://schemas.microsoft.com/office/drawing/2014/main" id="{822691B3-5EDB-342E-60E6-36D74D459A1C}"/>
                  </a:ext>
                </a:extLst>
              </p:cNvPr>
              <p:cNvSpPr/>
              <p:nvPr/>
            </p:nvSpPr>
            <p:spPr>
              <a:xfrm>
                <a:off x="6488608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19" name="椭圆 4118">
                <a:extLst>
                  <a:ext uri="{FF2B5EF4-FFF2-40B4-BE49-F238E27FC236}">
                    <a16:creationId xmlns:a16="http://schemas.microsoft.com/office/drawing/2014/main" id="{A54335E9-5AD9-29F1-8E2C-8CFF1CB86392}"/>
                  </a:ext>
                </a:extLst>
              </p:cNvPr>
              <p:cNvSpPr/>
              <p:nvPr/>
            </p:nvSpPr>
            <p:spPr>
              <a:xfrm>
                <a:off x="7019438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0" name="椭圆 4119">
                <a:extLst>
                  <a:ext uri="{FF2B5EF4-FFF2-40B4-BE49-F238E27FC236}">
                    <a16:creationId xmlns:a16="http://schemas.microsoft.com/office/drawing/2014/main" id="{190E9F4D-F9FD-8228-A8A5-74ED9AC1FA42}"/>
                  </a:ext>
                </a:extLst>
              </p:cNvPr>
              <p:cNvSpPr/>
              <p:nvPr/>
            </p:nvSpPr>
            <p:spPr>
              <a:xfrm>
                <a:off x="7555301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1" name="椭圆 4120">
                <a:extLst>
                  <a:ext uri="{FF2B5EF4-FFF2-40B4-BE49-F238E27FC236}">
                    <a16:creationId xmlns:a16="http://schemas.microsoft.com/office/drawing/2014/main" id="{9D1937DB-4DA2-D384-B698-E7A9440FB85E}"/>
                  </a:ext>
                </a:extLst>
              </p:cNvPr>
              <p:cNvSpPr/>
              <p:nvPr/>
            </p:nvSpPr>
            <p:spPr>
              <a:xfrm>
                <a:off x="8086131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2" name="椭圆 4121">
                <a:extLst>
                  <a:ext uri="{FF2B5EF4-FFF2-40B4-BE49-F238E27FC236}">
                    <a16:creationId xmlns:a16="http://schemas.microsoft.com/office/drawing/2014/main" id="{E3F86C97-24CA-9261-DD71-36B04C537B82}"/>
                  </a:ext>
                </a:extLst>
              </p:cNvPr>
              <p:cNvSpPr/>
              <p:nvPr/>
            </p:nvSpPr>
            <p:spPr>
              <a:xfrm>
                <a:off x="8621994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3" name="椭圆 4122">
                <a:extLst>
                  <a:ext uri="{FF2B5EF4-FFF2-40B4-BE49-F238E27FC236}">
                    <a16:creationId xmlns:a16="http://schemas.microsoft.com/office/drawing/2014/main" id="{DF8A78E9-1CA3-2F8D-AD2E-879D186F301A}"/>
                  </a:ext>
                </a:extLst>
              </p:cNvPr>
              <p:cNvSpPr/>
              <p:nvPr/>
            </p:nvSpPr>
            <p:spPr>
              <a:xfrm>
                <a:off x="9152824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4" name="椭圆 4123">
                <a:extLst>
                  <a:ext uri="{FF2B5EF4-FFF2-40B4-BE49-F238E27FC236}">
                    <a16:creationId xmlns:a16="http://schemas.microsoft.com/office/drawing/2014/main" id="{0AF5F9C3-A260-E117-2E61-ABCC205AD3C9}"/>
                  </a:ext>
                </a:extLst>
              </p:cNvPr>
              <p:cNvSpPr/>
              <p:nvPr/>
            </p:nvSpPr>
            <p:spPr>
              <a:xfrm>
                <a:off x="9688687" y="6283167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5" name="椭圆 4124">
                <a:extLst>
                  <a:ext uri="{FF2B5EF4-FFF2-40B4-BE49-F238E27FC236}">
                    <a16:creationId xmlns:a16="http://schemas.microsoft.com/office/drawing/2014/main" id="{96C50B63-6728-4342-71F0-6076F52130FC}"/>
                  </a:ext>
                </a:extLst>
              </p:cNvPr>
              <p:cNvSpPr/>
              <p:nvPr/>
            </p:nvSpPr>
            <p:spPr>
              <a:xfrm>
                <a:off x="10219517" y="6278358"/>
                <a:ext cx="271462" cy="271462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6" name="任意多边形: 形状 4125">
                <a:extLst>
                  <a:ext uri="{FF2B5EF4-FFF2-40B4-BE49-F238E27FC236}">
                    <a16:creationId xmlns:a16="http://schemas.microsoft.com/office/drawing/2014/main" id="{666FE000-03A6-34B8-8284-661FAA50E639}"/>
                  </a:ext>
                </a:extLst>
              </p:cNvPr>
              <p:cNvSpPr/>
              <p:nvPr/>
            </p:nvSpPr>
            <p:spPr>
              <a:xfrm>
                <a:off x="6618514" y="6197499"/>
                <a:ext cx="537029" cy="94444"/>
              </a:xfrm>
              <a:custGeom>
                <a:avLst/>
                <a:gdLst>
                  <a:gd name="connsiteX0" fmla="*/ 0 w 537029"/>
                  <a:gd name="connsiteY0" fmla="*/ 94444 h 94444"/>
                  <a:gd name="connsiteX1" fmla="*/ 290286 w 537029"/>
                  <a:gd name="connsiteY1" fmla="*/ 101 h 94444"/>
                  <a:gd name="connsiteX2" fmla="*/ 537029 w 537029"/>
                  <a:gd name="connsiteY2" fmla="*/ 79930 h 94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029" h="94444">
                    <a:moveTo>
                      <a:pt x="0" y="94444"/>
                    </a:moveTo>
                    <a:cubicBezTo>
                      <a:pt x="100390" y="48482"/>
                      <a:pt x="200781" y="2520"/>
                      <a:pt x="290286" y="101"/>
                    </a:cubicBezTo>
                    <a:cubicBezTo>
                      <a:pt x="379791" y="-2318"/>
                      <a:pt x="458410" y="38806"/>
                      <a:pt x="537029" y="7993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7" name="任意多边形: 形状 4126">
                <a:extLst>
                  <a:ext uri="{FF2B5EF4-FFF2-40B4-BE49-F238E27FC236}">
                    <a16:creationId xmlns:a16="http://schemas.microsoft.com/office/drawing/2014/main" id="{C60F01C5-F417-9FBF-B823-B92FD5DD8DC6}"/>
                  </a:ext>
                </a:extLst>
              </p:cNvPr>
              <p:cNvSpPr/>
              <p:nvPr/>
            </p:nvSpPr>
            <p:spPr>
              <a:xfrm>
                <a:off x="7148286" y="6045191"/>
                <a:ext cx="1088571" cy="239495"/>
              </a:xfrm>
              <a:custGeom>
                <a:avLst/>
                <a:gdLst>
                  <a:gd name="connsiteX0" fmla="*/ 0 w 1088571"/>
                  <a:gd name="connsiteY0" fmla="*/ 232238 h 239495"/>
                  <a:gd name="connsiteX1" fmla="*/ 508000 w 1088571"/>
                  <a:gd name="connsiteY1" fmla="*/ 9 h 239495"/>
                  <a:gd name="connsiteX2" fmla="*/ 1088571 w 1088571"/>
                  <a:gd name="connsiteY2" fmla="*/ 239495 h 23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571" h="239495">
                    <a:moveTo>
                      <a:pt x="0" y="232238"/>
                    </a:moveTo>
                    <a:cubicBezTo>
                      <a:pt x="163286" y="115519"/>
                      <a:pt x="326572" y="-1200"/>
                      <a:pt x="508000" y="9"/>
                    </a:cubicBezTo>
                    <a:cubicBezTo>
                      <a:pt x="689428" y="1218"/>
                      <a:pt x="888999" y="120356"/>
                      <a:pt x="1088571" y="239495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29" name="任意多边形: 形状 4128">
                <a:extLst>
                  <a:ext uri="{FF2B5EF4-FFF2-40B4-BE49-F238E27FC236}">
                    <a16:creationId xmlns:a16="http://schemas.microsoft.com/office/drawing/2014/main" id="{0434BE54-27B9-4F31-04CA-A5E39FB52F9F}"/>
                  </a:ext>
                </a:extLst>
              </p:cNvPr>
              <p:cNvSpPr/>
              <p:nvPr/>
            </p:nvSpPr>
            <p:spPr>
              <a:xfrm>
                <a:off x="7598409" y="6574971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0" name="任意多边形: 形状 4129">
                <a:extLst>
                  <a:ext uri="{FF2B5EF4-FFF2-40B4-BE49-F238E27FC236}">
                    <a16:creationId xmlns:a16="http://schemas.microsoft.com/office/drawing/2014/main" id="{0F9C6782-9C4E-68D2-B695-C77C083505D0}"/>
                  </a:ext>
                </a:extLst>
              </p:cNvPr>
              <p:cNvSpPr/>
              <p:nvPr/>
            </p:nvSpPr>
            <p:spPr>
              <a:xfrm>
                <a:off x="8229600" y="6059673"/>
                <a:ext cx="1081314" cy="217756"/>
              </a:xfrm>
              <a:custGeom>
                <a:avLst/>
                <a:gdLst>
                  <a:gd name="connsiteX0" fmla="*/ 0 w 1081314"/>
                  <a:gd name="connsiteY0" fmla="*/ 203241 h 217756"/>
                  <a:gd name="connsiteX1" fmla="*/ 493486 w 1081314"/>
                  <a:gd name="connsiteY1" fmla="*/ 41 h 217756"/>
                  <a:gd name="connsiteX2" fmla="*/ 1081314 w 1081314"/>
                  <a:gd name="connsiteY2" fmla="*/ 217756 h 217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1314" h="217756">
                    <a:moveTo>
                      <a:pt x="0" y="203241"/>
                    </a:moveTo>
                    <a:cubicBezTo>
                      <a:pt x="156633" y="100431"/>
                      <a:pt x="313267" y="-2378"/>
                      <a:pt x="493486" y="41"/>
                    </a:cubicBezTo>
                    <a:cubicBezTo>
                      <a:pt x="673705" y="2460"/>
                      <a:pt x="877509" y="110108"/>
                      <a:pt x="1081314" y="217756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1" name="任意多边形: 形状 4130">
                <a:extLst>
                  <a:ext uri="{FF2B5EF4-FFF2-40B4-BE49-F238E27FC236}">
                    <a16:creationId xmlns:a16="http://schemas.microsoft.com/office/drawing/2014/main" id="{ACD49883-6102-058E-EDE8-9E6D531AC9BD}"/>
                  </a:ext>
                </a:extLst>
              </p:cNvPr>
              <p:cNvSpPr/>
              <p:nvPr/>
            </p:nvSpPr>
            <p:spPr>
              <a:xfrm>
                <a:off x="9303657" y="6132272"/>
                <a:ext cx="551543" cy="159671"/>
              </a:xfrm>
              <a:custGeom>
                <a:avLst/>
                <a:gdLst>
                  <a:gd name="connsiteX0" fmla="*/ 0 w 551543"/>
                  <a:gd name="connsiteY0" fmla="*/ 152414 h 159671"/>
                  <a:gd name="connsiteX1" fmla="*/ 268514 w 551543"/>
                  <a:gd name="connsiteY1" fmla="*/ 14 h 159671"/>
                  <a:gd name="connsiteX2" fmla="*/ 551543 w 551543"/>
                  <a:gd name="connsiteY2" fmla="*/ 159671 h 15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1543" h="159671">
                    <a:moveTo>
                      <a:pt x="0" y="152414"/>
                    </a:moveTo>
                    <a:cubicBezTo>
                      <a:pt x="88295" y="75609"/>
                      <a:pt x="176590" y="-1195"/>
                      <a:pt x="268514" y="14"/>
                    </a:cubicBezTo>
                    <a:cubicBezTo>
                      <a:pt x="360438" y="1223"/>
                      <a:pt x="455990" y="80447"/>
                      <a:pt x="551543" y="159671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2" name="任意多边形: 形状 4131">
                <a:extLst>
                  <a:ext uri="{FF2B5EF4-FFF2-40B4-BE49-F238E27FC236}">
                    <a16:creationId xmlns:a16="http://schemas.microsoft.com/office/drawing/2014/main" id="{C95BCF65-2499-7383-6880-F6D062F7DE95}"/>
                  </a:ext>
                </a:extLst>
              </p:cNvPr>
              <p:cNvSpPr/>
              <p:nvPr/>
            </p:nvSpPr>
            <p:spPr>
              <a:xfrm>
                <a:off x="8655230" y="6567633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3" name="任意多边形: 形状 4132">
                <a:extLst>
                  <a:ext uri="{FF2B5EF4-FFF2-40B4-BE49-F238E27FC236}">
                    <a16:creationId xmlns:a16="http://schemas.microsoft.com/office/drawing/2014/main" id="{8EB0126F-DCFD-3716-1473-B14B0FD43272}"/>
                  </a:ext>
                </a:extLst>
              </p:cNvPr>
              <p:cNvSpPr/>
              <p:nvPr/>
            </p:nvSpPr>
            <p:spPr>
              <a:xfrm>
                <a:off x="9723506" y="6556834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34" name="任意多边形: 形状 4133">
                <a:extLst>
                  <a:ext uri="{FF2B5EF4-FFF2-40B4-BE49-F238E27FC236}">
                    <a16:creationId xmlns:a16="http://schemas.microsoft.com/office/drawing/2014/main" id="{4B6A3D75-FE1D-2D7E-D773-1892DC876F96}"/>
                  </a:ext>
                </a:extLst>
              </p:cNvPr>
              <p:cNvSpPr/>
              <p:nvPr/>
            </p:nvSpPr>
            <p:spPr>
              <a:xfrm>
                <a:off x="10237340" y="6574971"/>
                <a:ext cx="253639" cy="221430"/>
              </a:xfrm>
              <a:custGeom>
                <a:avLst/>
                <a:gdLst>
                  <a:gd name="connsiteX0" fmla="*/ 86905 w 253639"/>
                  <a:gd name="connsiteY0" fmla="*/ 0 h 221430"/>
                  <a:gd name="connsiteX1" fmla="*/ 7077 w 253639"/>
                  <a:gd name="connsiteY1" fmla="*/ 203200 h 221430"/>
                  <a:gd name="connsiteX2" fmla="*/ 246562 w 253639"/>
                  <a:gd name="connsiteY2" fmla="*/ 188686 h 221430"/>
                  <a:gd name="connsiteX3" fmla="*/ 166734 w 253639"/>
                  <a:gd name="connsiteY3" fmla="*/ 0 h 22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639" h="221430">
                    <a:moveTo>
                      <a:pt x="86905" y="0"/>
                    </a:moveTo>
                    <a:cubicBezTo>
                      <a:pt x="33686" y="85876"/>
                      <a:pt x="-19532" y="171753"/>
                      <a:pt x="7077" y="203200"/>
                    </a:cubicBezTo>
                    <a:cubicBezTo>
                      <a:pt x="33686" y="234647"/>
                      <a:pt x="219953" y="222553"/>
                      <a:pt x="246562" y="188686"/>
                    </a:cubicBezTo>
                    <a:cubicBezTo>
                      <a:pt x="273172" y="154819"/>
                      <a:pt x="219953" y="77409"/>
                      <a:pt x="166734" y="0"/>
                    </a:cubicBezTo>
                  </a:path>
                </a:pathLst>
              </a:custGeom>
              <a:noFill/>
              <a:ln w="190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53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53">
            <a:extLst>
              <a:ext uri="{FF2B5EF4-FFF2-40B4-BE49-F238E27FC236}">
                <a16:creationId xmlns:a16="http://schemas.microsoft.com/office/drawing/2014/main" id="{86E23F2A-B489-F852-81A4-5858D39A9060}"/>
              </a:ext>
            </a:extLst>
          </p:cNvPr>
          <p:cNvGrpSpPr/>
          <p:nvPr/>
        </p:nvGrpSpPr>
        <p:grpSpPr>
          <a:xfrm>
            <a:off x="7904484" y="2293176"/>
            <a:ext cx="4287516" cy="1135824"/>
            <a:chOff x="1355170" y="4477631"/>
            <a:chExt cx="9019806" cy="2389475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AC5590E-CB86-C063-F5CD-BC60DA006CA9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C90D3BC-D9A5-E0AB-97DF-295975A166CB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C9CC2D3-DAD4-5FEA-1E17-C11D60D9D8BB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70243AE-262C-2069-010A-F306AD8941D4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D9136DD9-4768-2AA1-E318-BF72E7AB707F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4215F5F7-1FFB-5AAA-0675-1D4EE1425ADD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12CC888D-F0FA-9C2A-3B42-78E4E06DB296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B5463D97-33DC-F710-BF08-237E8DFDA94E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7E7EC4B2-3CB5-D990-B414-87F899D0712A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45A0AA6-1634-6664-17D3-2735FF7EA6EE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17CC91A3-98AB-3A95-C49F-EE0985941E46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050" dirty="0"/>
                </a:p>
              </p:txBody>
            </p:sp>
          </mc:Choice>
          <mc:Fallback xmlns=""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17CC91A3-98AB-3A95-C49F-EE0985941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左大括号 68">
              <a:extLst>
                <a:ext uri="{FF2B5EF4-FFF2-40B4-BE49-F238E27FC236}">
                  <a16:creationId xmlns:a16="http://schemas.microsoft.com/office/drawing/2014/main" id="{6324C348-A4CC-947D-0EAE-079F8F69A311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6B300DFB-9BE0-4837-C37F-2879DDD4AC93}"/>
                    </a:ext>
                  </a:extLst>
                </p:cNvPr>
                <p:cNvSpPr txBox="1"/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文本框 69">
                  <a:extLst>
                    <a:ext uri="{FF2B5EF4-FFF2-40B4-BE49-F238E27FC236}">
                      <a16:creationId xmlns:a16="http://schemas.microsoft.com/office/drawing/2014/main" id="{6B300DFB-9BE0-4837-C37F-2879DDD4A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左大括号 70">
              <a:extLst>
                <a:ext uri="{FF2B5EF4-FFF2-40B4-BE49-F238E27FC236}">
                  <a16:creationId xmlns:a16="http://schemas.microsoft.com/office/drawing/2014/main" id="{6BF2919A-EFB4-2679-704B-672FE647ABC1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4EAF8077-7F2B-F3BD-64C4-536B29CC4D45}"/>
                </a:ext>
              </a:extLst>
            </p:cNvPr>
            <p:cNvSpPr txBox="1"/>
            <p:nvPr/>
          </p:nvSpPr>
          <p:spPr>
            <a:xfrm>
              <a:off x="4186192" y="5909126"/>
              <a:ext cx="4055475" cy="58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79FC6DE8-2656-31E4-1F44-232EA0FED94E}"/>
                </a:ext>
              </a:extLst>
            </p:cNvPr>
            <p:cNvSpPr txBox="1"/>
            <p:nvPr/>
          </p:nvSpPr>
          <p:spPr>
            <a:xfrm>
              <a:off x="8044542" y="5895884"/>
              <a:ext cx="2330434" cy="97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112504A-A7DF-9D95-9623-E131841E0334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54DA21A5-4AF6-9AD8-D1AB-B930C433C8FD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4FC16AF-3458-B10F-2492-F912BFB73648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CDF34D28-051F-146A-0984-2B9F6F92DA6A}"/>
                </a:ext>
              </a:extLst>
            </p:cNvPr>
            <p:cNvSpPr/>
            <p:nvPr/>
          </p:nvSpPr>
          <p:spPr>
            <a:xfrm>
              <a:off x="5961586" y="5021784"/>
              <a:ext cx="2333328" cy="225125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C671282E-24AC-5FB2-F78E-D85E5722CFAE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F57E40F-4313-53F1-4413-E4EA33D5E25B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Random restriction…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25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/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GB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altLang="zh-CN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GB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blipFill>
                <a:blip r:embed="rId5"/>
                <a:stretch>
                  <a:fillRect t="-6061" r="-1805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B94DDA64-D4CB-78F0-DDC0-DA4077A559BD}"/>
              </a:ext>
            </a:extLst>
          </p:cNvPr>
          <p:cNvSpPr/>
          <p:nvPr/>
        </p:nvSpPr>
        <p:spPr>
          <a:xfrm>
            <a:off x="296294" y="1816542"/>
            <a:ext cx="6711723" cy="25768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Haken’s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proof</a:t>
            </a:r>
            <a:b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(as simplified by Beame-Pitassi’96)</a:t>
            </a: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76F7C-9979-A607-1BB0-95035CA86DD6}"/>
                  </a:ext>
                </a:extLst>
              </p:cNvPr>
              <p:cNvSpPr txBox="1"/>
              <p:nvPr/>
            </p:nvSpPr>
            <p:spPr>
              <a:xfrm>
                <a:off x="366025" y="2432267"/>
                <a:ext cx="6641993" cy="1966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1: Pick a random restriction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(in some way)</a:t>
                </a: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2: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size-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then </a:t>
                </a:r>
                <a:r>
                  <a:rPr lang="en-US" altLang="zh-CN" sz="20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w.h.p. over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width-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 for (a smaller version of)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3: Prove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PHP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does not have a width-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𝑤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proof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376F7C-9979-A607-1BB0-95035CA86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25" y="2432267"/>
                <a:ext cx="6641993" cy="1966308"/>
              </a:xfrm>
              <a:prstGeom prst="rect">
                <a:avLst/>
              </a:prstGeom>
              <a:blipFill>
                <a:blip r:embed="rId6"/>
                <a:stretch>
                  <a:fillRect l="-917" t="-1548" b="-46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07C0358F-AF33-9BEF-39E1-5928A851AD21}"/>
                  </a:ext>
                </a:extLst>
              </p:cNvPr>
              <p:cNvSpPr/>
              <p:nvPr/>
            </p:nvSpPr>
            <p:spPr>
              <a:xfrm>
                <a:off x="366026" y="4584915"/>
                <a:ext cx="5663299" cy="1961919"/>
              </a:xfrm>
              <a:prstGeom prst="wedgeRoundRectCallout">
                <a:avLst>
                  <a:gd name="adj1" fmla="val -38722"/>
                  <a:gd name="adj2" fmla="val -64020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1-2</a:t>
                </a:r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You can create a map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0.1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anything outside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Range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encodes a good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number of possible restrictions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polylog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en-US" altLang="zh-CN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en-US" altLang="zh-CN" sz="20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dwPHP</a:t>
                </a:r>
                <a:r>
                  <a:rPr lang="en-US" altLang="zh-CN" sz="2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(dual weak pigeonhole principle)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there exists some good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07C0358F-AF33-9BEF-39E1-5928A851AD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26" y="4584915"/>
                <a:ext cx="5663299" cy="1961919"/>
              </a:xfrm>
              <a:prstGeom prst="wedgeRoundRectCallout">
                <a:avLst>
                  <a:gd name="adj1" fmla="val -38722"/>
                  <a:gd name="adj2" fmla="val -64020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C9277310-58DB-8079-027E-A5164433766F}"/>
              </a:ext>
            </a:extLst>
          </p:cNvPr>
          <p:cNvGrpSpPr/>
          <p:nvPr/>
        </p:nvGrpSpPr>
        <p:grpSpPr>
          <a:xfrm>
            <a:off x="7904484" y="2293176"/>
            <a:ext cx="4287516" cy="1135824"/>
            <a:chOff x="1355170" y="4477631"/>
            <a:chExt cx="9019806" cy="238947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1500B45-FD7B-F89C-C1B4-AA7D9C786DDF}"/>
                </a:ext>
              </a:extLst>
            </p:cNvPr>
            <p:cNvSpPr/>
            <p:nvPr/>
          </p:nvSpPr>
          <p:spPr>
            <a:xfrm>
              <a:off x="1669143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C411207C-E665-875E-7706-B066314AFC58}"/>
                </a:ext>
              </a:extLst>
            </p:cNvPr>
            <p:cNvSpPr/>
            <p:nvPr/>
          </p:nvSpPr>
          <p:spPr>
            <a:xfrm>
              <a:off x="2068286" y="5246914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E75F540D-9E1D-8663-62B5-6F9638067757}"/>
                </a:ext>
              </a:extLst>
            </p:cNvPr>
            <p:cNvSpPr/>
            <p:nvPr/>
          </p:nvSpPr>
          <p:spPr>
            <a:xfrm>
              <a:off x="2467429" y="5246913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3628FA93-D648-E021-D3A3-C55592F4A884}"/>
                </a:ext>
              </a:extLst>
            </p:cNvPr>
            <p:cNvSpPr/>
            <p:nvPr/>
          </p:nvSpPr>
          <p:spPr>
            <a:xfrm>
              <a:off x="2866572" y="5246912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6D93F06-3529-E279-F661-DCAFDF41B15A}"/>
                </a:ext>
              </a:extLst>
            </p:cNvPr>
            <p:cNvSpPr/>
            <p:nvPr/>
          </p:nvSpPr>
          <p:spPr>
            <a:xfrm>
              <a:off x="3265715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CF538C23-4B9C-1485-1A75-A2900F4CF6DE}"/>
                </a:ext>
              </a:extLst>
            </p:cNvPr>
            <p:cNvSpPr/>
            <p:nvPr/>
          </p:nvSpPr>
          <p:spPr>
            <a:xfrm>
              <a:off x="3984172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76A356A-C74A-1305-9191-EB8C1D790DF6}"/>
                </a:ext>
              </a:extLst>
            </p:cNvPr>
            <p:cNvSpPr/>
            <p:nvPr/>
          </p:nvSpPr>
          <p:spPr>
            <a:xfrm>
              <a:off x="4383315" y="524691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E8559728-B399-447F-6CE7-20B4A8376A35}"/>
                </a:ext>
              </a:extLst>
            </p:cNvPr>
            <p:cNvSpPr/>
            <p:nvPr/>
          </p:nvSpPr>
          <p:spPr>
            <a:xfrm>
              <a:off x="4782458" y="524691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BAD46BB-F03D-17CE-AC86-2C6236DD3A17}"/>
                </a:ext>
              </a:extLst>
            </p:cNvPr>
            <p:cNvSpPr/>
            <p:nvPr/>
          </p:nvSpPr>
          <p:spPr>
            <a:xfrm>
              <a:off x="5181601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1494535-2658-56FA-7923-5F519C7F2831}"/>
                </a:ext>
              </a:extLst>
            </p:cNvPr>
            <p:cNvSpPr/>
            <p:nvPr/>
          </p:nvSpPr>
          <p:spPr>
            <a:xfrm>
              <a:off x="6948715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BE6D0908-C692-541F-1B5C-6CBFD745EB96}"/>
                </a:ext>
              </a:extLst>
            </p:cNvPr>
            <p:cNvSpPr/>
            <p:nvPr/>
          </p:nvSpPr>
          <p:spPr>
            <a:xfrm>
              <a:off x="7347858" y="524690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4D318D91-F319-68EF-9EC2-34D014042060}"/>
                </a:ext>
              </a:extLst>
            </p:cNvPr>
            <p:cNvSpPr/>
            <p:nvPr/>
          </p:nvSpPr>
          <p:spPr>
            <a:xfrm>
              <a:off x="7747001" y="5246908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6574869D-847A-A149-1622-70238F2A06C6}"/>
                </a:ext>
              </a:extLst>
            </p:cNvPr>
            <p:cNvSpPr/>
            <p:nvPr/>
          </p:nvSpPr>
          <p:spPr>
            <a:xfrm>
              <a:off x="8146144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54BB54A1-CD5B-79B1-B9CB-61CDFDBFB01C}"/>
                    </a:ext>
                  </a:extLst>
                </p:cNvPr>
                <p:cNvSpPr/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m:oMathPara>
                  </a14:m>
                  <a:endParaRPr lang="zh-CN" altLang="en-US" sz="1050" dirty="0"/>
                </a:p>
              </p:txBody>
            </p:sp>
          </mc:Choice>
          <mc:Fallback xmlns="">
            <p:sp>
              <p:nvSpPr>
                <p:cNvPr id="38" name="椭圆 37">
                  <a:extLst>
                    <a:ext uri="{FF2B5EF4-FFF2-40B4-BE49-F238E27FC236}">
                      <a16:creationId xmlns:a16="http://schemas.microsoft.com/office/drawing/2014/main" id="{54BB54A1-CD5B-79B1-B9CB-61CDFDBFB0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4601" y="5246907"/>
                  <a:ext cx="297543" cy="29754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左大括号 38">
              <a:extLst>
                <a:ext uri="{FF2B5EF4-FFF2-40B4-BE49-F238E27FC236}">
                  <a16:creationId xmlns:a16="http://schemas.microsoft.com/office/drawing/2014/main" id="{7CEA155B-423E-DFE4-22FC-A83654B0D1A1}"/>
                </a:ext>
              </a:extLst>
            </p:cNvPr>
            <p:cNvSpPr/>
            <p:nvPr/>
          </p:nvSpPr>
          <p:spPr>
            <a:xfrm rot="16200000">
              <a:off x="2508250" y="4779734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FE4298F4-49F8-E99C-2F49-FDE564921691}"/>
                    </a:ext>
                  </a:extLst>
                </p:cNvPr>
                <p:cNvSpPr txBox="1"/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200" b="0" i="0" smtClean="0"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FE4298F4-49F8-E99C-2F49-FDE5649216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170" y="5916379"/>
                  <a:ext cx="2522055" cy="582733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左大括号 40">
              <a:extLst>
                <a:ext uri="{FF2B5EF4-FFF2-40B4-BE49-F238E27FC236}">
                  <a16:creationId xmlns:a16="http://schemas.microsoft.com/office/drawing/2014/main" id="{6B9197AE-BE03-10DC-D1CE-D0B128286548}"/>
                </a:ext>
              </a:extLst>
            </p:cNvPr>
            <p:cNvSpPr/>
            <p:nvPr/>
          </p:nvSpPr>
          <p:spPr>
            <a:xfrm rot="16200000">
              <a:off x="6105980" y="3513359"/>
              <a:ext cx="215900" cy="44595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E72C9A9-86A2-8E2D-D20F-14AF0587E518}"/>
                </a:ext>
              </a:extLst>
            </p:cNvPr>
            <p:cNvSpPr txBox="1"/>
            <p:nvPr/>
          </p:nvSpPr>
          <p:spPr>
            <a:xfrm>
              <a:off x="4186192" y="5909126"/>
              <a:ext cx="4055475" cy="58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Intermediate derivations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49107F9-B116-268E-CC17-939D3ED5AC58}"/>
                </a:ext>
              </a:extLst>
            </p:cNvPr>
            <p:cNvSpPr txBox="1"/>
            <p:nvPr/>
          </p:nvSpPr>
          <p:spPr>
            <a:xfrm>
              <a:off x="8044542" y="5895884"/>
              <a:ext cx="2330434" cy="97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Final contradiction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DD207AD-6D7C-6C17-3854-B06CA7F0684C}"/>
                </a:ext>
              </a:extLst>
            </p:cNvPr>
            <p:cNvSpPr/>
            <p:nvPr/>
          </p:nvSpPr>
          <p:spPr>
            <a:xfrm>
              <a:off x="2235200" y="4724396"/>
              <a:ext cx="1886857" cy="537033"/>
            </a:xfrm>
            <a:custGeom>
              <a:avLst/>
              <a:gdLst>
                <a:gd name="connsiteX0" fmla="*/ 1886857 w 1886857"/>
                <a:gd name="connsiteY0" fmla="*/ 537033 h 537033"/>
                <a:gd name="connsiteX1" fmla="*/ 972457 w 1886857"/>
                <a:gd name="connsiteY1" fmla="*/ 4 h 537033"/>
                <a:gd name="connsiteX2" fmla="*/ 0 w 1886857"/>
                <a:gd name="connsiteY2" fmla="*/ 529775 h 537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6857" h="537033">
                  <a:moveTo>
                    <a:pt x="1886857" y="537033"/>
                  </a:moveTo>
                  <a:cubicBezTo>
                    <a:pt x="1586895" y="269123"/>
                    <a:pt x="1286933" y="1214"/>
                    <a:pt x="972457" y="4"/>
                  </a:cubicBezTo>
                  <a:cubicBezTo>
                    <a:pt x="657981" y="-1206"/>
                    <a:pt x="328990" y="264284"/>
                    <a:pt x="0" y="529775"/>
                  </a:cubicBezTo>
                </a:path>
              </a:pathLst>
            </a:custGeom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04D16A2F-4D74-317F-5F59-01A75438C15D}"/>
                </a:ext>
              </a:extLst>
            </p:cNvPr>
            <p:cNvSpPr/>
            <p:nvPr/>
          </p:nvSpPr>
          <p:spPr>
            <a:xfrm>
              <a:off x="1828800" y="4477631"/>
              <a:ext cx="2307771" cy="769283"/>
            </a:xfrm>
            <a:custGeom>
              <a:avLst/>
              <a:gdLst>
                <a:gd name="connsiteX0" fmla="*/ 2307771 w 2307771"/>
                <a:gd name="connsiteY0" fmla="*/ 769283 h 769283"/>
                <a:gd name="connsiteX1" fmla="*/ 1175657 w 2307771"/>
                <a:gd name="connsiteY1" fmla="*/ 26 h 769283"/>
                <a:gd name="connsiteX2" fmla="*/ 0 w 2307771"/>
                <a:gd name="connsiteY2" fmla="*/ 747512 h 76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7771" h="769283">
                  <a:moveTo>
                    <a:pt x="2307771" y="769283"/>
                  </a:moveTo>
                  <a:cubicBezTo>
                    <a:pt x="1934028" y="386468"/>
                    <a:pt x="1560285" y="3654"/>
                    <a:pt x="1175657" y="26"/>
                  </a:cubicBezTo>
                  <a:cubicBezTo>
                    <a:pt x="791029" y="-3602"/>
                    <a:pt x="395514" y="371955"/>
                    <a:pt x="0" y="74751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88A64097-4DF5-C533-97B5-F3FF545FCB1E}"/>
                </a:ext>
              </a:extLst>
            </p:cNvPr>
            <p:cNvSpPr/>
            <p:nvPr/>
          </p:nvSpPr>
          <p:spPr>
            <a:xfrm>
              <a:off x="3062514" y="4796966"/>
              <a:ext cx="1473200" cy="442691"/>
            </a:xfrm>
            <a:custGeom>
              <a:avLst/>
              <a:gdLst>
                <a:gd name="connsiteX0" fmla="*/ 1473200 w 1473200"/>
                <a:gd name="connsiteY0" fmla="*/ 442691 h 442691"/>
                <a:gd name="connsiteX1" fmla="*/ 878115 w 1473200"/>
                <a:gd name="connsiteY1" fmla="*/ 5 h 442691"/>
                <a:gd name="connsiteX2" fmla="*/ 0 w 1473200"/>
                <a:gd name="connsiteY2" fmla="*/ 435434 h 44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3200" h="442691">
                  <a:moveTo>
                    <a:pt x="1473200" y="442691"/>
                  </a:moveTo>
                  <a:cubicBezTo>
                    <a:pt x="1298424" y="221953"/>
                    <a:pt x="1123648" y="1215"/>
                    <a:pt x="878115" y="5"/>
                  </a:cubicBezTo>
                  <a:cubicBezTo>
                    <a:pt x="632582" y="-1205"/>
                    <a:pt x="316291" y="217114"/>
                    <a:pt x="0" y="435434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43253F1-66E3-7B23-EF4B-280BFB2A8487}"/>
                </a:ext>
              </a:extLst>
            </p:cNvPr>
            <p:cNvSpPr/>
            <p:nvPr/>
          </p:nvSpPr>
          <p:spPr>
            <a:xfrm>
              <a:off x="4151086" y="5173848"/>
              <a:ext cx="370114" cy="87581"/>
            </a:xfrm>
            <a:custGeom>
              <a:avLst/>
              <a:gdLst>
                <a:gd name="connsiteX0" fmla="*/ 370114 w 370114"/>
                <a:gd name="connsiteY0" fmla="*/ 87581 h 87581"/>
                <a:gd name="connsiteX1" fmla="*/ 181428 w 370114"/>
                <a:gd name="connsiteY1" fmla="*/ 495 h 87581"/>
                <a:gd name="connsiteX2" fmla="*/ 0 w 370114"/>
                <a:gd name="connsiteY2" fmla="*/ 58552 h 87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114" h="87581">
                  <a:moveTo>
                    <a:pt x="370114" y="87581"/>
                  </a:moveTo>
                  <a:cubicBezTo>
                    <a:pt x="306614" y="46457"/>
                    <a:pt x="243114" y="5333"/>
                    <a:pt x="181428" y="495"/>
                  </a:cubicBezTo>
                  <a:cubicBezTo>
                    <a:pt x="119742" y="-4343"/>
                    <a:pt x="59871" y="27104"/>
                    <a:pt x="0" y="5855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2F3AF0C3-BBB0-8D90-54A6-8D750C2A5DA8}"/>
                </a:ext>
              </a:extLst>
            </p:cNvPr>
            <p:cNvSpPr/>
            <p:nvPr/>
          </p:nvSpPr>
          <p:spPr>
            <a:xfrm>
              <a:off x="5355771" y="4709882"/>
              <a:ext cx="2939143" cy="537032"/>
            </a:xfrm>
            <a:custGeom>
              <a:avLst/>
              <a:gdLst>
                <a:gd name="connsiteX0" fmla="*/ 2939143 w 2939143"/>
                <a:gd name="connsiteY0" fmla="*/ 537032 h 537032"/>
                <a:gd name="connsiteX1" fmla="*/ 1494972 w 2939143"/>
                <a:gd name="connsiteY1" fmla="*/ 4 h 537032"/>
                <a:gd name="connsiteX2" fmla="*/ 0 w 2939143"/>
                <a:gd name="connsiteY2" fmla="*/ 529775 h 53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9143" h="537032">
                  <a:moveTo>
                    <a:pt x="2939143" y="537032"/>
                  </a:moveTo>
                  <a:cubicBezTo>
                    <a:pt x="2461986" y="269122"/>
                    <a:pt x="1984829" y="1213"/>
                    <a:pt x="1494972" y="4"/>
                  </a:cubicBezTo>
                  <a:cubicBezTo>
                    <a:pt x="1005115" y="-1205"/>
                    <a:pt x="502557" y="264285"/>
                    <a:pt x="0" y="529775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4A4E29A7-3B26-0FB2-C2CF-C609C756AD51}"/>
                </a:ext>
              </a:extLst>
            </p:cNvPr>
            <p:cNvSpPr/>
            <p:nvPr/>
          </p:nvSpPr>
          <p:spPr>
            <a:xfrm>
              <a:off x="7141029" y="5021781"/>
              <a:ext cx="1153885" cy="232390"/>
            </a:xfrm>
            <a:custGeom>
              <a:avLst/>
              <a:gdLst>
                <a:gd name="connsiteX0" fmla="*/ 1153885 w 1153885"/>
                <a:gd name="connsiteY0" fmla="*/ 232390 h 232390"/>
                <a:gd name="connsiteX1" fmla="*/ 486228 w 1153885"/>
                <a:gd name="connsiteY1" fmla="*/ 162 h 232390"/>
                <a:gd name="connsiteX2" fmla="*/ 0 w 1153885"/>
                <a:gd name="connsiteY2" fmla="*/ 203362 h 23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3885" h="232390">
                  <a:moveTo>
                    <a:pt x="1153885" y="232390"/>
                  </a:moveTo>
                  <a:cubicBezTo>
                    <a:pt x="916213" y="118695"/>
                    <a:pt x="678542" y="5000"/>
                    <a:pt x="486228" y="162"/>
                  </a:cubicBezTo>
                  <a:cubicBezTo>
                    <a:pt x="293914" y="-4676"/>
                    <a:pt x="146957" y="99343"/>
                    <a:pt x="0" y="203362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11F310C7-5FE0-6076-2D51-0BCB868B4C5D}"/>
                </a:ext>
              </a:extLst>
            </p:cNvPr>
            <p:cNvSpPr/>
            <p:nvPr/>
          </p:nvSpPr>
          <p:spPr>
            <a:xfrm>
              <a:off x="7554686" y="4811407"/>
              <a:ext cx="1422400" cy="457279"/>
            </a:xfrm>
            <a:custGeom>
              <a:avLst/>
              <a:gdLst>
                <a:gd name="connsiteX0" fmla="*/ 1422400 w 1422400"/>
                <a:gd name="connsiteY0" fmla="*/ 428250 h 457279"/>
                <a:gd name="connsiteX1" fmla="*/ 885371 w 1422400"/>
                <a:gd name="connsiteY1" fmla="*/ 79 h 457279"/>
                <a:gd name="connsiteX2" fmla="*/ 0 w 1422400"/>
                <a:gd name="connsiteY2" fmla="*/ 457279 h 45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2400" h="457279">
                  <a:moveTo>
                    <a:pt x="1422400" y="428250"/>
                  </a:moveTo>
                  <a:cubicBezTo>
                    <a:pt x="1272419" y="211745"/>
                    <a:pt x="1122438" y="-4759"/>
                    <a:pt x="885371" y="79"/>
                  </a:cubicBezTo>
                  <a:cubicBezTo>
                    <a:pt x="648304" y="4917"/>
                    <a:pt x="324152" y="231098"/>
                    <a:pt x="0" y="457279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B5A670FE-145D-E37E-0C7D-CAD05D7EDC40}"/>
                </a:ext>
              </a:extLst>
            </p:cNvPr>
            <p:cNvSpPr/>
            <p:nvPr/>
          </p:nvSpPr>
          <p:spPr>
            <a:xfrm>
              <a:off x="8323943" y="5130105"/>
              <a:ext cx="653143" cy="138581"/>
            </a:xfrm>
            <a:custGeom>
              <a:avLst/>
              <a:gdLst>
                <a:gd name="connsiteX0" fmla="*/ 653143 w 653143"/>
                <a:gd name="connsiteY0" fmla="*/ 138581 h 138581"/>
                <a:gd name="connsiteX1" fmla="*/ 341086 w 653143"/>
                <a:gd name="connsiteY1" fmla="*/ 695 h 138581"/>
                <a:gd name="connsiteX2" fmla="*/ 0 w 653143"/>
                <a:gd name="connsiteY2" fmla="*/ 95038 h 13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3" h="138581">
                  <a:moveTo>
                    <a:pt x="653143" y="138581"/>
                  </a:moveTo>
                  <a:cubicBezTo>
                    <a:pt x="551543" y="73266"/>
                    <a:pt x="449943" y="7952"/>
                    <a:pt x="341086" y="695"/>
                  </a:cubicBezTo>
                  <a:cubicBezTo>
                    <a:pt x="232229" y="-6562"/>
                    <a:pt x="116114" y="44238"/>
                    <a:pt x="0" y="95038"/>
                  </a:cubicBezTo>
                </a:path>
              </a:pathLst>
            </a:custGeom>
            <a:noFill/>
            <a:ln w="19050">
              <a:solidFill>
                <a:schemeClr val="bg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0A001D-F672-EBD2-00E9-F0DAD2806D66}"/>
                  </a:ext>
                </a:extLst>
              </p:cNvPr>
              <p:cNvSpPr txBox="1"/>
              <p:nvPr/>
            </p:nvSpPr>
            <p:spPr>
              <a:xfrm>
                <a:off x="7094728" y="2444970"/>
                <a:ext cx="954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0A001D-F672-EBD2-00E9-F0DAD2806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728" y="2444970"/>
                <a:ext cx="95424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5D6106B0-D0DA-B49E-E67F-D4342B134126}"/>
                  </a:ext>
                </a:extLst>
              </p:cNvPr>
              <p:cNvSpPr txBox="1"/>
              <p:nvPr/>
            </p:nvSpPr>
            <p:spPr>
              <a:xfrm>
                <a:off x="6741790" y="4682270"/>
                <a:ext cx="1229674" cy="62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3200" b="0" i="0" smtClean="0">
                          <a:latin typeface="Cambria Math" panose="02040503050406030204" pitchFamily="18" charset="0"/>
                        </a:rPr>
                        <m:t>Π</m:t>
                      </m:r>
                      <m:sSub>
                        <m:sSub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n-US" altLang="zh-CN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5D6106B0-D0DA-B49E-E67F-D4342B134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790" y="4682270"/>
                <a:ext cx="1229674" cy="6286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箭头: 下 82">
            <a:extLst>
              <a:ext uri="{FF2B5EF4-FFF2-40B4-BE49-F238E27FC236}">
                <a16:creationId xmlns:a16="http://schemas.microsoft.com/office/drawing/2014/main" id="{3ECD7128-3D3D-8E96-DF61-924BFF047CDA}"/>
              </a:ext>
            </a:extLst>
          </p:cNvPr>
          <p:cNvSpPr/>
          <p:nvPr/>
        </p:nvSpPr>
        <p:spPr>
          <a:xfrm>
            <a:off x="9533627" y="3341072"/>
            <a:ext cx="560492" cy="1052334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B4CF3E37-B731-BD33-817F-B7182E255B94}"/>
                  </a:ext>
                </a:extLst>
              </p:cNvPr>
              <p:cNvSpPr txBox="1"/>
              <p:nvPr/>
            </p:nvSpPr>
            <p:spPr>
              <a:xfrm>
                <a:off x="7833643" y="3502043"/>
                <a:ext cx="18152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high probability over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B4CF3E37-B731-BD33-817F-B7182E255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643" y="3502043"/>
                <a:ext cx="1815271" cy="523220"/>
              </a:xfrm>
              <a:prstGeom prst="rect">
                <a:avLst/>
              </a:prstGeom>
              <a:blipFill>
                <a:blip r:embed="rId10"/>
                <a:stretch>
                  <a:fillRect l="-1007" t="-1163" r="-1678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文本框 84">
            <a:extLst>
              <a:ext uri="{FF2B5EF4-FFF2-40B4-BE49-F238E27FC236}">
                <a16:creationId xmlns:a16="http://schemas.microsoft.com/office/drawing/2014/main" id="{D4014913-4A48-2F78-BEFC-99F5B1E431A2}"/>
              </a:ext>
            </a:extLst>
          </p:cNvPr>
          <p:cNvSpPr txBox="1"/>
          <p:nvPr/>
        </p:nvSpPr>
        <p:spPr>
          <a:xfrm>
            <a:off x="9987905" y="3591000"/>
            <a:ext cx="2051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(Provable from </a:t>
            </a:r>
            <a:r>
              <a:rPr lang="en-US" altLang="zh-CN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dwPHP</a:t>
            </a: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对话气泡: 圆角矩形 85">
                <a:extLst>
                  <a:ext uri="{FF2B5EF4-FFF2-40B4-BE49-F238E27FC236}">
                    <a16:creationId xmlns:a16="http://schemas.microsoft.com/office/drawing/2014/main" id="{D8AB1A71-3A27-391E-24EC-1032B5D8B8B3}"/>
                  </a:ext>
                </a:extLst>
              </p:cNvPr>
              <p:cNvSpPr/>
              <p:nvPr/>
            </p:nvSpPr>
            <p:spPr>
              <a:xfrm>
                <a:off x="6224774" y="5926629"/>
                <a:ext cx="2729312" cy="403865"/>
              </a:xfrm>
              <a:prstGeom prst="wedgeRoundRectCallout">
                <a:avLst>
                  <a:gd name="adj1" fmla="val 42413"/>
                  <a:gd name="adj2" fmla="val -10703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Width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zh-CN" altLang="en-US" sz="20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small!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对话气泡: 圆角矩形 85">
                <a:extLst>
                  <a:ext uri="{FF2B5EF4-FFF2-40B4-BE49-F238E27FC236}">
                    <a16:creationId xmlns:a16="http://schemas.microsoft.com/office/drawing/2014/main" id="{D8AB1A71-3A27-391E-24EC-1032B5D8B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774" y="5926629"/>
                <a:ext cx="2729312" cy="403865"/>
              </a:xfrm>
              <a:prstGeom prst="wedgeRoundRectCallout">
                <a:avLst>
                  <a:gd name="adj1" fmla="val 42413"/>
                  <a:gd name="adj2" fmla="val -107033"/>
                  <a:gd name="adj3" fmla="val 16667"/>
                </a:avLst>
              </a:prstGeom>
              <a:blipFill>
                <a:blip r:embed="rId11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945BF517-F322-3F75-89B4-182400B26331}"/>
                  </a:ext>
                </a:extLst>
              </p:cNvPr>
              <p:cNvSpPr txBox="1"/>
              <p:nvPr/>
            </p:nvSpPr>
            <p:spPr>
              <a:xfrm>
                <a:off x="9303362" y="5702760"/>
                <a:ext cx="2599336" cy="5879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3: provable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1" i="0" smtClean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(or, in “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latin typeface="Cambria Math" panose="02040503050406030204" pitchFamily="18" charset="0"/>
                      </a:rPr>
                      <m:t>𝐏𝐋𝐒</m:t>
                    </m:r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-reasoning”)</a:t>
                </a:r>
                <a:endPara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945BF517-F322-3F75-89B4-182400B26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3362" y="5702760"/>
                <a:ext cx="2599336" cy="58791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96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0039 0.3307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53" grpId="0"/>
      <p:bldP spid="82" grpId="0"/>
      <p:bldP spid="83" grpId="0" animBg="1"/>
      <p:bldP spid="84" grpId="0"/>
      <p:bldP spid="85" grpId="0"/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Random restriction…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4C9EE3A-D987-4DE3-AA5C-A9F964B6D19A}"/>
              </a:ext>
            </a:extLst>
          </p:cNvPr>
          <p:cNvSpPr txBox="1"/>
          <p:nvPr/>
        </p:nvSpPr>
        <p:spPr>
          <a:xfrm>
            <a:off x="11018553" y="6492875"/>
            <a:ext cx="117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Consolas" panose="020B0609020204030204" pitchFamily="49" charset="0"/>
              </a:rPr>
              <a:t>26 / 26</a:t>
            </a:r>
            <a:endParaRPr lang="zh-CN" altLang="en-US" dirty="0">
              <a:solidFill>
                <a:schemeClr val="bg1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/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…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!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FA73E26-A366-C45A-A6BD-1862578F1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544" y="1281738"/>
                <a:ext cx="3371256" cy="403572"/>
              </a:xfrm>
              <a:prstGeom prst="rect">
                <a:avLst/>
              </a:prstGeom>
              <a:blipFill>
                <a:blip r:embed="rId3"/>
                <a:stretch>
                  <a:fillRect t="-6061" r="-1805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A60BE7C2-4A44-E3A5-88F1-1F353E83D5C0}"/>
              </a:ext>
            </a:extLst>
          </p:cNvPr>
          <p:cNvSpPr/>
          <p:nvPr/>
        </p:nvSpPr>
        <p:spPr>
          <a:xfrm>
            <a:off x="2321719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6BE53C2-EB12-D90D-290D-ED496943633A}"/>
              </a:ext>
            </a:extLst>
          </p:cNvPr>
          <p:cNvSpPr/>
          <p:nvPr/>
        </p:nvSpPr>
        <p:spPr>
          <a:xfrm>
            <a:off x="3224213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DE15C3E1-4B29-7806-394C-B08001C1D32D}"/>
              </a:ext>
            </a:extLst>
          </p:cNvPr>
          <p:cNvSpPr/>
          <p:nvPr/>
        </p:nvSpPr>
        <p:spPr>
          <a:xfrm>
            <a:off x="4126707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5A0BD2D-A4C6-C433-A66E-9720678DD0C4}"/>
              </a:ext>
            </a:extLst>
          </p:cNvPr>
          <p:cNvSpPr/>
          <p:nvPr/>
        </p:nvSpPr>
        <p:spPr>
          <a:xfrm>
            <a:off x="5029201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6ACB804-461B-3CE3-21B9-79D84D389FBC}"/>
              </a:ext>
            </a:extLst>
          </p:cNvPr>
          <p:cNvSpPr/>
          <p:nvPr/>
        </p:nvSpPr>
        <p:spPr>
          <a:xfrm>
            <a:off x="5931695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41A868EB-CE26-FD39-6493-8D78805B6654}"/>
              </a:ext>
            </a:extLst>
          </p:cNvPr>
          <p:cNvSpPr/>
          <p:nvPr/>
        </p:nvSpPr>
        <p:spPr>
          <a:xfrm>
            <a:off x="6834189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6AF0BFF-1BCF-B167-881C-7E860F4A6C18}"/>
              </a:ext>
            </a:extLst>
          </p:cNvPr>
          <p:cNvSpPr/>
          <p:nvPr/>
        </p:nvSpPr>
        <p:spPr>
          <a:xfrm>
            <a:off x="7736683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CFC491E-6959-7C4F-C0C5-CB1F1813D50F}"/>
              </a:ext>
            </a:extLst>
          </p:cNvPr>
          <p:cNvSpPr/>
          <p:nvPr/>
        </p:nvSpPr>
        <p:spPr>
          <a:xfrm>
            <a:off x="8639177" y="2071688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97D8FB-9E33-67B7-F8FB-0DE12EEA52E1}"/>
              </a:ext>
            </a:extLst>
          </p:cNvPr>
          <p:cNvSpPr txBox="1"/>
          <p:nvPr/>
        </p:nvSpPr>
        <p:spPr>
          <a:xfrm>
            <a:off x="759618" y="2079903"/>
            <a:ext cx="1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Restrictions: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292EA5B-0696-A023-EA06-3DECE5D3E73F}"/>
              </a:ext>
            </a:extLst>
          </p:cNvPr>
          <p:cNvSpPr/>
          <p:nvPr/>
        </p:nvSpPr>
        <p:spPr>
          <a:xfrm>
            <a:off x="9541671" y="2065615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D04D3628-7E52-1DA7-EB06-8CFA659C1D93}"/>
              </a:ext>
            </a:extLst>
          </p:cNvPr>
          <p:cNvSpPr/>
          <p:nvPr/>
        </p:nvSpPr>
        <p:spPr>
          <a:xfrm>
            <a:off x="10444165" y="2065615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53D2A048-224C-52FE-0D57-B3CFFDD14ADC}"/>
              </a:ext>
            </a:extLst>
          </p:cNvPr>
          <p:cNvSpPr/>
          <p:nvPr/>
        </p:nvSpPr>
        <p:spPr>
          <a:xfrm>
            <a:off x="4407695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A0E6E45-9F2F-B11B-CB0D-10EAA6B587E8}"/>
              </a:ext>
            </a:extLst>
          </p:cNvPr>
          <p:cNvSpPr/>
          <p:nvPr/>
        </p:nvSpPr>
        <p:spPr>
          <a:xfrm>
            <a:off x="5310189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06F6A75-28AB-D48D-1750-8343E6558AB9}"/>
              </a:ext>
            </a:extLst>
          </p:cNvPr>
          <p:cNvSpPr/>
          <p:nvPr/>
        </p:nvSpPr>
        <p:spPr>
          <a:xfrm>
            <a:off x="6212683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C2142653-12F8-075B-C82B-2400F465A159}"/>
              </a:ext>
            </a:extLst>
          </p:cNvPr>
          <p:cNvSpPr/>
          <p:nvPr/>
        </p:nvSpPr>
        <p:spPr>
          <a:xfrm>
            <a:off x="7115177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5A2D80E9-0371-7615-2B6E-AD2CB4343233}"/>
              </a:ext>
            </a:extLst>
          </p:cNvPr>
          <p:cNvSpPr/>
          <p:nvPr/>
        </p:nvSpPr>
        <p:spPr>
          <a:xfrm>
            <a:off x="8017671" y="3056454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6043461A-10A5-C69F-2428-F274D30DA627}"/>
              </a:ext>
            </a:extLst>
          </p:cNvPr>
          <p:cNvCxnSpPr>
            <a:stCxn id="36" idx="0"/>
            <a:endCxn id="16" idx="4"/>
          </p:cNvCxnSpPr>
          <p:nvPr/>
        </p:nvCxnSpPr>
        <p:spPr>
          <a:xfrm flipV="1">
            <a:off x="4600576" y="2457450"/>
            <a:ext cx="621506" cy="5990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40D51ECD-4E4E-490F-804B-1BA46F226969}"/>
              </a:ext>
            </a:extLst>
          </p:cNvPr>
          <p:cNvCxnSpPr>
            <a:cxnSpLocks/>
            <a:stCxn id="44" idx="1"/>
            <a:endCxn id="4" idx="5"/>
          </p:cNvCxnSpPr>
          <p:nvPr/>
        </p:nvCxnSpPr>
        <p:spPr>
          <a:xfrm flipH="1" flipV="1">
            <a:off x="3553481" y="2400956"/>
            <a:ext cx="1813202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E2AF6EAB-3B11-023D-A65C-F34633FEABA0}"/>
              </a:ext>
            </a:extLst>
          </p:cNvPr>
          <p:cNvCxnSpPr>
            <a:cxnSpLocks/>
            <a:stCxn id="55" idx="7"/>
            <a:endCxn id="21" idx="3"/>
          </p:cNvCxnSpPr>
          <p:nvPr/>
        </p:nvCxnSpPr>
        <p:spPr>
          <a:xfrm flipV="1">
            <a:off x="6541951" y="2400956"/>
            <a:ext cx="1251226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072D8192-E52B-6008-CCC2-D90DF7083607}"/>
              </a:ext>
            </a:extLst>
          </p:cNvPr>
          <p:cNvCxnSpPr>
            <a:cxnSpLocks/>
            <a:stCxn id="58" idx="1"/>
            <a:endCxn id="16" idx="5"/>
          </p:cNvCxnSpPr>
          <p:nvPr/>
        </p:nvCxnSpPr>
        <p:spPr>
          <a:xfrm flipH="1" flipV="1">
            <a:off x="5358469" y="2400956"/>
            <a:ext cx="1813202" cy="7119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CFE54541-A6CB-88AC-591A-E3D1D6A87172}"/>
              </a:ext>
            </a:extLst>
          </p:cNvPr>
          <p:cNvCxnSpPr>
            <a:cxnSpLocks/>
            <a:stCxn id="59" idx="7"/>
            <a:endCxn id="27" idx="3"/>
          </p:cNvCxnSpPr>
          <p:nvPr/>
        </p:nvCxnSpPr>
        <p:spPr>
          <a:xfrm flipV="1">
            <a:off x="8346939" y="2394883"/>
            <a:ext cx="1251226" cy="7180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1ED4E5C2-FECA-3EA8-EA91-0A99DA46B48F}"/>
                  </a:ext>
                </a:extLst>
              </p:cNvPr>
              <p:cNvSpPr txBox="1"/>
              <p:nvPr/>
            </p:nvSpPr>
            <p:spPr>
              <a:xfrm>
                <a:off x="958452" y="2593181"/>
                <a:ext cx="1028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1ED4E5C2-FECA-3EA8-EA91-0A99DA46B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52" y="2593181"/>
                <a:ext cx="1028700" cy="369332"/>
              </a:xfrm>
              <a:prstGeom prst="rect">
                <a:avLst/>
              </a:prstGeom>
              <a:blipFill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对话气泡: 圆角矩形 77">
                <a:extLst>
                  <a:ext uri="{FF2B5EF4-FFF2-40B4-BE49-F238E27FC236}">
                    <a16:creationId xmlns:a16="http://schemas.microsoft.com/office/drawing/2014/main" id="{3CA9BA98-D9E6-DFC2-08F9-9CF0760ADB1B}"/>
                  </a:ext>
                </a:extLst>
              </p:cNvPr>
              <p:cNvSpPr/>
              <p:nvPr/>
            </p:nvSpPr>
            <p:spPr>
              <a:xfrm>
                <a:off x="9445230" y="2925365"/>
                <a:ext cx="2383632" cy="1007269"/>
              </a:xfrm>
              <a:prstGeom prst="wedgeRoundRectCallout">
                <a:avLst>
                  <a:gd name="adj1" fmla="val -60701"/>
                  <a:gd name="adj2" fmla="val -65096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Range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 good restriction!</a:t>
                </a:r>
              </a:p>
              <a:p>
                <a:pPr algn="ct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zh-CN" altLang="en-US" sz="160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has small width)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对话气泡: 圆角矩形 77">
                <a:extLst>
                  <a:ext uri="{FF2B5EF4-FFF2-40B4-BE49-F238E27FC236}">
                    <a16:creationId xmlns:a16="http://schemas.microsoft.com/office/drawing/2014/main" id="{3CA9BA98-D9E6-DFC2-08F9-9CF0760AD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5230" y="2925365"/>
                <a:ext cx="2383632" cy="1007269"/>
              </a:xfrm>
              <a:prstGeom prst="wedgeRoundRectCallout">
                <a:avLst>
                  <a:gd name="adj1" fmla="val -60701"/>
                  <a:gd name="adj2" fmla="val -6509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椭圆 78">
            <a:extLst>
              <a:ext uri="{FF2B5EF4-FFF2-40B4-BE49-F238E27FC236}">
                <a16:creationId xmlns:a16="http://schemas.microsoft.com/office/drawing/2014/main" id="{23623D32-DC68-3943-19E7-906DD5400459}"/>
              </a:ext>
            </a:extLst>
          </p:cNvPr>
          <p:cNvSpPr/>
          <p:nvPr/>
        </p:nvSpPr>
        <p:spPr>
          <a:xfrm>
            <a:off x="2324102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2F6574FA-8F20-8E79-C5BD-1BF36C815497}"/>
              </a:ext>
            </a:extLst>
          </p:cNvPr>
          <p:cNvSpPr/>
          <p:nvPr/>
        </p:nvSpPr>
        <p:spPr>
          <a:xfrm>
            <a:off x="3226596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932B4C41-E17C-C0CB-0BE8-7B6362FB3E29}"/>
              </a:ext>
            </a:extLst>
          </p:cNvPr>
          <p:cNvSpPr/>
          <p:nvPr/>
        </p:nvSpPr>
        <p:spPr>
          <a:xfrm>
            <a:off x="4129090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DE384220-590B-582A-FA7E-701C4DE5E203}"/>
              </a:ext>
            </a:extLst>
          </p:cNvPr>
          <p:cNvSpPr/>
          <p:nvPr/>
        </p:nvSpPr>
        <p:spPr>
          <a:xfrm>
            <a:off x="5031584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72BDE99E-D508-3091-0CF6-B6353034EE54}"/>
              </a:ext>
            </a:extLst>
          </p:cNvPr>
          <p:cNvSpPr/>
          <p:nvPr/>
        </p:nvSpPr>
        <p:spPr>
          <a:xfrm>
            <a:off x="5934078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C0DEA744-0808-8372-4240-3BE2C1A4C74E}"/>
              </a:ext>
            </a:extLst>
          </p:cNvPr>
          <p:cNvSpPr/>
          <p:nvPr/>
        </p:nvSpPr>
        <p:spPr>
          <a:xfrm>
            <a:off x="6836572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9193DD1C-1F61-21CD-5D00-50B7FD21CC32}"/>
              </a:ext>
            </a:extLst>
          </p:cNvPr>
          <p:cNvSpPr/>
          <p:nvPr/>
        </p:nvSpPr>
        <p:spPr>
          <a:xfrm>
            <a:off x="7739066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CCB7816A-516A-6D4B-EB25-94B65ECD9841}"/>
              </a:ext>
            </a:extLst>
          </p:cNvPr>
          <p:cNvSpPr/>
          <p:nvPr/>
        </p:nvSpPr>
        <p:spPr>
          <a:xfrm>
            <a:off x="8641560" y="5074440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>
            <a:extLst>
              <a:ext uri="{FF2B5EF4-FFF2-40B4-BE49-F238E27FC236}">
                <a16:creationId xmlns:a16="http://schemas.microsoft.com/office/drawing/2014/main" id="{313DCDEA-8267-C86E-1FC0-E732F40AA62C}"/>
              </a:ext>
            </a:extLst>
          </p:cNvPr>
          <p:cNvSpPr/>
          <p:nvPr/>
        </p:nvSpPr>
        <p:spPr>
          <a:xfrm>
            <a:off x="9544054" y="5068367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E51DACD1-FEEA-A50B-BC7A-549DACF0351D}"/>
              </a:ext>
            </a:extLst>
          </p:cNvPr>
          <p:cNvSpPr/>
          <p:nvPr/>
        </p:nvSpPr>
        <p:spPr>
          <a:xfrm>
            <a:off x="10446548" y="5068367"/>
            <a:ext cx="385762" cy="385762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1D172AFB-7496-C73F-C271-5C25575E1F99}"/>
              </a:ext>
            </a:extLst>
          </p:cNvPr>
          <p:cNvSpPr txBox="1"/>
          <p:nvPr/>
        </p:nvSpPr>
        <p:spPr>
          <a:xfrm>
            <a:off x="763724" y="5057293"/>
            <a:ext cx="1426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Restrictions: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C3E06B40-ABD8-E01D-E7C5-9BD306D9CF3F}"/>
                  </a:ext>
                </a:extLst>
              </p:cNvPr>
              <p:cNvSpPr txBox="1"/>
              <p:nvPr/>
            </p:nvSpPr>
            <p:spPr>
              <a:xfrm>
                <a:off x="5931694" y="5462824"/>
                <a:ext cx="379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C3E06B40-ABD8-E01D-E7C5-9BD306D9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94" y="5462824"/>
                <a:ext cx="379848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06E86E65-7BE0-AA7B-9707-32FA3FB0B85B}"/>
                  </a:ext>
                </a:extLst>
              </p:cNvPr>
              <p:cNvSpPr/>
              <p:nvPr/>
            </p:nvSpPr>
            <p:spPr>
              <a:xfrm>
                <a:off x="5553690" y="3940907"/>
                <a:ext cx="1135856" cy="10072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06E86E65-7BE0-AA7B-9707-32FA3FB0B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90" y="3940907"/>
                <a:ext cx="1135856" cy="10072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对话气泡: 圆角矩形 92">
                <a:extLst>
                  <a:ext uri="{FF2B5EF4-FFF2-40B4-BE49-F238E27FC236}">
                    <a16:creationId xmlns:a16="http://schemas.microsoft.com/office/drawing/2014/main" id="{2355C67E-B82A-1F76-06FC-AC85367AB9B8}"/>
                  </a:ext>
                </a:extLst>
              </p:cNvPr>
              <p:cNvSpPr/>
              <p:nvPr/>
            </p:nvSpPr>
            <p:spPr>
              <a:xfrm>
                <a:off x="7219951" y="4117167"/>
                <a:ext cx="4717256" cy="811741"/>
              </a:xfrm>
              <a:prstGeom prst="wedgeRoundRectCallout">
                <a:avLst>
                  <a:gd name="adj1" fmla="val -64462"/>
                  <a:gd name="adj2" fmla="val 14523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Some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𝐏𝐋𝐒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instance capturing</a:t>
                </a:r>
                <a:b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“the width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Π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is too small to prove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对话气泡: 圆角矩形 92">
                <a:extLst>
                  <a:ext uri="{FF2B5EF4-FFF2-40B4-BE49-F238E27FC236}">
                    <a16:creationId xmlns:a16="http://schemas.microsoft.com/office/drawing/2014/main" id="{2355C67E-B82A-1F76-06FC-AC85367AB9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951" y="4117167"/>
                <a:ext cx="4717256" cy="811741"/>
              </a:xfrm>
              <a:prstGeom prst="wedgeRoundRectCallout">
                <a:avLst>
                  <a:gd name="adj1" fmla="val -64462"/>
                  <a:gd name="adj2" fmla="val 14523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椭圆 93">
            <a:extLst>
              <a:ext uri="{FF2B5EF4-FFF2-40B4-BE49-F238E27FC236}">
                <a16:creationId xmlns:a16="http://schemas.microsoft.com/office/drawing/2014/main" id="{3288EE4A-D0C0-69EE-83FF-F9DCCB1537D7}"/>
              </a:ext>
            </a:extLst>
          </p:cNvPr>
          <p:cNvSpPr/>
          <p:nvPr/>
        </p:nvSpPr>
        <p:spPr>
          <a:xfrm>
            <a:off x="5628085" y="4455292"/>
            <a:ext cx="135731" cy="135731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6A53DFB3-EE60-985A-83A9-E845474A11E9}"/>
                  </a:ext>
                </a:extLst>
              </p:cNvPr>
              <p:cNvSpPr txBox="1"/>
              <p:nvPr/>
            </p:nvSpPr>
            <p:spPr>
              <a:xfrm>
                <a:off x="3940653" y="4563071"/>
                <a:ext cx="1941351" cy="394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Solution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𝑠𝑜𝑙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6A53DFB3-EE60-985A-83A9-E845474A1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653" y="4563071"/>
                <a:ext cx="1941351" cy="394019"/>
              </a:xfrm>
              <a:prstGeom prst="rect">
                <a:avLst/>
              </a:prstGeom>
              <a:blipFill>
                <a:blip r:embed="rId9"/>
                <a:stretch>
                  <a:fillRect l="-2508" t="-9375" b="-187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对话气泡: 圆角矩形 96">
                <a:extLst>
                  <a:ext uri="{FF2B5EF4-FFF2-40B4-BE49-F238E27FC236}">
                    <a16:creationId xmlns:a16="http://schemas.microsoft.com/office/drawing/2014/main" id="{82C51E0A-1422-3B13-04D9-0E2AFFFDD8E3}"/>
                  </a:ext>
                </a:extLst>
              </p:cNvPr>
              <p:cNvSpPr/>
              <p:nvPr/>
            </p:nvSpPr>
            <p:spPr>
              <a:xfrm>
                <a:off x="143171" y="3350419"/>
                <a:ext cx="4559184" cy="1221099"/>
              </a:xfrm>
              <a:prstGeom prst="wedgeRoundRectCallout">
                <a:avLst>
                  <a:gd name="adj1" fmla="val 66756"/>
                  <a:gd name="adj2" fmla="val 42784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Either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an illegal derivation, 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is a “fat clause” that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fails to simplify.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In the latter case, you can use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to “compress”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7" name="对话气泡: 圆角矩形 96">
                <a:extLst>
                  <a:ext uri="{FF2B5EF4-FFF2-40B4-BE49-F238E27FC236}">
                    <a16:creationId xmlns:a16="http://schemas.microsoft.com/office/drawing/2014/main" id="{82C51E0A-1422-3B13-04D9-0E2AFFFDD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71" y="3350419"/>
                <a:ext cx="4559184" cy="1221099"/>
              </a:xfrm>
              <a:prstGeom prst="wedgeRoundRectCallout">
                <a:avLst>
                  <a:gd name="adj1" fmla="val 66756"/>
                  <a:gd name="adj2" fmla="val 4278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直接箭头连接符 98">
            <a:extLst>
              <a:ext uri="{FF2B5EF4-FFF2-40B4-BE49-F238E27FC236}">
                <a16:creationId xmlns:a16="http://schemas.microsoft.com/office/drawing/2014/main" id="{E406E0E8-2CE8-877E-AF95-50B8F44D3DE5}"/>
              </a:ext>
            </a:extLst>
          </p:cNvPr>
          <p:cNvCxnSpPr>
            <a:cxnSpLocks/>
            <a:stCxn id="94" idx="7"/>
            <a:endCxn id="55" idx="4"/>
          </p:cNvCxnSpPr>
          <p:nvPr/>
        </p:nvCxnSpPr>
        <p:spPr>
          <a:xfrm flipV="1">
            <a:off x="5743939" y="3442216"/>
            <a:ext cx="661625" cy="1032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AC5E420-7F26-22F7-45D6-13E68F156726}"/>
                  </a:ext>
                </a:extLst>
              </p:cNvPr>
              <p:cNvSpPr txBox="1"/>
              <p:nvPr/>
            </p:nvSpPr>
            <p:spPr>
              <a:xfrm>
                <a:off x="6122455" y="3611639"/>
                <a:ext cx="29391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𝑠𝑜𝑙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compression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AC5E420-7F26-22F7-45D6-13E68F156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455" y="3611639"/>
                <a:ext cx="2939169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2B4FDE9D-2816-759D-C41A-2ACD646A84CA}"/>
                  </a:ext>
                </a:extLst>
              </p:cNvPr>
              <p:cNvSpPr txBox="1"/>
              <p:nvPr/>
            </p:nvSpPr>
            <p:spPr>
              <a:xfrm>
                <a:off x="916297" y="6069031"/>
                <a:ext cx="7990061" cy="4397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𝑠𝑜𝑙</m:t>
                            </m:r>
                          </m:e>
                        </m:d>
                      </m:e>
                    </m:d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 good restriction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𝑠𝑜𝑙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is an illegal derivation.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2B4FDE9D-2816-759D-C41A-2ACD646A8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297" y="6069031"/>
                <a:ext cx="7990061" cy="43973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2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/>
      <p:bldP spid="27" grpId="0" animBg="1"/>
      <p:bldP spid="30" grpId="0" animBg="1"/>
      <p:bldP spid="36" grpId="0" animBg="1"/>
      <p:bldP spid="44" grpId="0" animBg="1"/>
      <p:bldP spid="55" grpId="0" animBg="1"/>
      <p:bldP spid="58" grpId="0" animBg="1"/>
      <p:bldP spid="59" grpId="0" animBg="1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/>
      <p:bldP spid="90" grpId="0"/>
      <p:bldP spid="92" grpId="0" animBg="1"/>
      <p:bldP spid="93" grpId="0" animBg="1"/>
      <p:bldP spid="94" grpId="0" animBg="1"/>
      <p:bldP spid="95" grpId="0"/>
      <p:bldP spid="97" grpId="0" animBg="1"/>
      <p:bldP spid="100" grpId="0"/>
      <p:bldP spid="1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>
            <a:extLst>
              <a:ext uri="{FF2B5EF4-FFF2-40B4-BE49-F238E27FC236}">
                <a16:creationId xmlns:a16="http://schemas.microsoft.com/office/drawing/2014/main" id="{EA1F2000-D582-AD03-FB70-DADD57B600E6}"/>
              </a:ext>
            </a:extLst>
          </p:cNvPr>
          <p:cNvSpPr txBox="1"/>
          <p:nvPr/>
        </p:nvSpPr>
        <p:spPr>
          <a:xfrm>
            <a:off x="2404271" y="2875875"/>
            <a:ext cx="8259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Proving lower bounds is like…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7B5FDC7-F4C2-6DC1-66FB-034C55E50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D22B0BBF-306D-3F27-356C-DA61D8E9EEA1}"/>
              </a:ext>
            </a:extLst>
          </p:cNvPr>
          <p:cNvGrpSpPr/>
          <p:nvPr/>
        </p:nvGrpSpPr>
        <p:grpSpPr>
          <a:xfrm>
            <a:off x="2645235" y="5682851"/>
            <a:ext cx="942975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A3D94243-2B5A-9E42-B826-8FEA7AAF92EE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A3D94243-2B5A-9E42-B826-8FEA7AAF9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3316D89-8F5C-00D6-9A38-34BB6775EFB9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C82BC8-93D9-6F1B-CBBF-C11E3A1487CC}"/>
              </a:ext>
            </a:extLst>
          </p:cNvPr>
          <p:cNvGrpSpPr/>
          <p:nvPr/>
        </p:nvGrpSpPr>
        <p:grpSpPr>
          <a:xfrm>
            <a:off x="8880607" y="485060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A6606374-FFEE-5E43-F220-A681514277A4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A6606374-FFEE-5E43-F220-A681514277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blipFill>
                  <a:blip r:embed="rId4"/>
                  <a:stretch>
                    <a:fillRect r="-3860" b="-8571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82C0F521-6271-8094-73C2-DD7E8115BFA6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42AF961-DB63-BF45-4D27-859BDF72559E}"/>
              </a:ext>
            </a:extLst>
          </p:cNvPr>
          <p:cNvGrpSpPr/>
          <p:nvPr/>
        </p:nvGrpSpPr>
        <p:grpSpPr>
          <a:xfrm>
            <a:off x="4182665" y="5172072"/>
            <a:ext cx="1368026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D413EEB3-B86E-BB8C-294A-C5EA26A6399D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D413EEB3-B86E-BB8C-294A-C5EA26A639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5860E73F-4B01-6DC0-F61F-9B8E5B4A45B1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40457E0-9113-3237-4B0A-C7FE8134D39B}"/>
              </a:ext>
            </a:extLst>
          </p:cNvPr>
          <p:cNvGrpSpPr/>
          <p:nvPr/>
        </p:nvGrpSpPr>
        <p:grpSpPr>
          <a:xfrm>
            <a:off x="7280083" y="3582586"/>
            <a:ext cx="2110973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E2FFCB98-2740-C52C-3697-7AA2E2CF3025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E2FFCB98-2740-C52C-3697-7AA2E2CF30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C1CE1CCC-60D0-8627-F740-A0C8C255F85C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7F1E1B4-E26B-CAFD-D263-C06EF688F8CD}"/>
              </a:ext>
            </a:extLst>
          </p:cNvPr>
          <p:cNvGrpSpPr/>
          <p:nvPr/>
        </p:nvGrpSpPr>
        <p:grpSpPr>
          <a:xfrm>
            <a:off x="4729163" y="333969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8209A4DD-CA19-1459-A2C3-5C79DD316D16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𝐓𝐂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8209A4DD-CA19-1459-A2C3-5C79DD316D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FA0323FF-E6E1-8302-1303-8D7207D10DFF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5AA47C3-E76D-A8AE-CBB8-EFAC7AEB83AC}"/>
              </a:ext>
            </a:extLst>
          </p:cNvPr>
          <p:cNvGrpSpPr/>
          <p:nvPr/>
        </p:nvGrpSpPr>
        <p:grpSpPr>
          <a:xfrm>
            <a:off x="5345906" y="428615"/>
            <a:ext cx="1283493" cy="1021557"/>
            <a:chOff x="3546868" y="4936331"/>
            <a:chExt cx="2917470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58575E34-746F-5EFE-AED3-6852D977D4EA}"/>
                    </a:ext>
                  </a:extLst>
                </p:cNvPr>
                <p:cNvSpPr/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latin typeface="Cambria Math" panose="02040503050406030204" pitchFamily="18" charset="0"/>
                              </a:rPr>
                              <m:t>poly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58575E34-746F-5EFE-AED3-6852D977D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0C8C550C-7FC8-3462-44A2-272143E872AE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D71BE3FE-1154-C24E-C22D-6294F0DDBCCA}"/>
              </a:ext>
            </a:extLst>
          </p:cNvPr>
          <p:cNvGrpSpPr/>
          <p:nvPr/>
        </p:nvGrpSpPr>
        <p:grpSpPr>
          <a:xfrm>
            <a:off x="6853841" y="2253857"/>
            <a:ext cx="1232884" cy="1021557"/>
            <a:chOff x="3546871" y="4936331"/>
            <a:chExt cx="1232884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7" name="波形 36">
              <a:extLst>
                <a:ext uri="{FF2B5EF4-FFF2-40B4-BE49-F238E27FC236}">
                  <a16:creationId xmlns:a16="http://schemas.microsoft.com/office/drawing/2014/main" id="{1BFD4E4B-CDC5-70A4-E1E9-8C6BB419F87F}"/>
                </a:ext>
              </a:extLst>
            </p:cNvPr>
            <p:cNvSpPr/>
            <p:nvPr/>
          </p:nvSpPr>
          <p:spPr>
            <a:xfrm>
              <a:off x="3546871" y="4936331"/>
              <a:ext cx="1232884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Frege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A9B6B7E7-8921-1CE3-22F3-A481E43D66B0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612A550-A68E-5899-F581-A2B9DBC37677}"/>
              </a:ext>
            </a:extLst>
          </p:cNvPr>
          <p:cNvGrpSpPr/>
          <p:nvPr/>
        </p:nvGrpSpPr>
        <p:grpSpPr>
          <a:xfrm>
            <a:off x="6427598" y="1141205"/>
            <a:ext cx="794732" cy="1021557"/>
            <a:chOff x="3546871" y="4936331"/>
            <a:chExt cx="794732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0" name="波形 39">
              <a:extLst>
                <a:ext uri="{FF2B5EF4-FFF2-40B4-BE49-F238E27FC236}">
                  <a16:creationId xmlns:a16="http://schemas.microsoft.com/office/drawing/2014/main" id="{4E4DE5E1-6501-4C65-0359-7E2E3086D2A5}"/>
                </a:ext>
              </a:extLst>
            </p:cNvPr>
            <p:cNvSpPr/>
            <p:nvPr/>
          </p:nvSpPr>
          <p:spPr>
            <a:xfrm>
              <a:off x="3546871" y="4936331"/>
              <a:ext cx="794732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EF</a:t>
              </a:r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2A513487-ACD4-2176-E391-DB345E1FCF46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96CF16E4-2AA0-0B1E-AF12-2B4DEB16956F}"/>
              </a:ext>
            </a:extLst>
          </p:cNvPr>
          <p:cNvGrpSpPr/>
          <p:nvPr/>
        </p:nvGrpSpPr>
        <p:grpSpPr>
          <a:xfrm>
            <a:off x="4828572" y="207525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FCF6CBE0-7749-5084-D620-77D6921E7EC3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𝐍𝐂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FCF6CBE0-7749-5084-D620-77D6921E7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58F25390-CCB1-C45E-F147-271EE7709A1C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5F3950F-7908-820E-A8C0-FAE76FF7CE5A}"/>
              </a:ext>
            </a:extLst>
          </p:cNvPr>
          <p:cNvGrpSpPr/>
          <p:nvPr/>
        </p:nvGrpSpPr>
        <p:grpSpPr>
          <a:xfrm>
            <a:off x="6660952" y="571322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6" name="波形 45">
              <a:extLst>
                <a:ext uri="{FF2B5EF4-FFF2-40B4-BE49-F238E27FC236}">
                  <a16:creationId xmlns:a16="http://schemas.microsoft.com/office/drawing/2014/main" id="{31357476-FF82-3E71-AEA7-0C58F1D86E5B}"/>
                </a:ext>
              </a:extLst>
            </p:cNvPr>
            <p:cNvSpPr/>
            <p:nvPr/>
          </p:nvSpPr>
          <p:spPr>
            <a:xfrm>
              <a:off x="3546871" y="4936331"/>
              <a:ext cx="1699020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51EBB59D-937F-72C2-BA51-C06634392749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4E1F2366-A6A1-3E4F-9106-6D4FB3AC7EE9}"/>
              </a:ext>
            </a:extLst>
          </p:cNvPr>
          <p:cNvGrpSpPr/>
          <p:nvPr/>
        </p:nvGrpSpPr>
        <p:grpSpPr>
          <a:xfrm>
            <a:off x="389554" y="549776"/>
            <a:ext cx="4047244" cy="1451919"/>
            <a:chOff x="389554" y="549776"/>
            <a:chExt cx="4047244" cy="1451919"/>
          </a:xfrm>
        </p:grpSpPr>
        <p:sp>
          <p:nvSpPr>
            <p:cNvPr id="51" name="思想气泡: 云 50">
              <a:extLst>
                <a:ext uri="{FF2B5EF4-FFF2-40B4-BE49-F238E27FC236}">
                  <a16:creationId xmlns:a16="http://schemas.microsoft.com/office/drawing/2014/main" id="{99BC3FCF-4055-2560-F200-F9B77069A5CC}"/>
                </a:ext>
              </a:extLst>
            </p:cNvPr>
            <p:cNvSpPr/>
            <p:nvPr/>
          </p:nvSpPr>
          <p:spPr>
            <a:xfrm rot="314529">
              <a:off x="389554" y="549776"/>
              <a:ext cx="4047244" cy="1451919"/>
            </a:xfrm>
            <a:prstGeom prst="cloudCallout">
              <a:avLst>
                <a:gd name="adj1" fmla="val 26344"/>
                <a:gd name="adj2" fmla="val 7590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D30B1EC-C5A8-A2F6-F1ED-E1571AD94201}"/>
                </a:ext>
              </a:extLst>
            </p:cNvPr>
            <p:cNvSpPr txBox="1"/>
            <p:nvPr/>
          </p:nvSpPr>
          <p:spPr>
            <a:xfrm>
              <a:off x="793761" y="691069"/>
              <a:ext cx="33953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To climb Mount Everest, we need a </a:t>
              </a: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 body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 as well as a variety of </a:t>
              </a:r>
              <a:r>
                <a:rPr lang="en-US" altLang="zh-CN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climbing tools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B05162F-773A-1CCF-259F-767BBE2855C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00" y="5688219"/>
            <a:ext cx="1834812" cy="103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ACCF1AA-E7E0-FC6D-234D-C5276C7A9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9" y="5529943"/>
            <a:ext cx="2168388" cy="1220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AD40F1B-85BC-39E3-F1D9-8E91A24C5E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45" y="5820740"/>
            <a:ext cx="1599344" cy="90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017F813A-8ED2-B955-9CC5-96BE3ABC750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87" y="2927158"/>
            <a:ext cx="2437118" cy="137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FB66FE96-5308-A664-A508-E1BDE272E4B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71" y="1374863"/>
            <a:ext cx="1726817" cy="9718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B9856532-6AFE-66DB-5521-6CC1D533F10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43" y="3081330"/>
            <a:ext cx="1726817" cy="971851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7B68F9C9-BF04-0C44-F64A-09BE6450B31B}"/>
              </a:ext>
            </a:extLst>
          </p:cNvPr>
          <p:cNvGrpSpPr/>
          <p:nvPr/>
        </p:nvGrpSpPr>
        <p:grpSpPr>
          <a:xfrm>
            <a:off x="7536656" y="561124"/>
            <a:ext cx="4387133" cy="1439464"/>
            <a:chOff x="7536656" y="561124"/>
            <a:chExt cx="4387133" cy="1439464"/>
          </a:xfrm>
        </p:grpSpPr>
        <p:sp>
          <p:nvSpPr>
            <p:cNvPr id="52" name="思想气泡: 云 51">
              <a:extLst>
                <a:ext uri="{FF2B5EF4-FFF2-40B4-BE49-F238E27FC236}">
                  <a16:creationId xmlns:a16="http://schemas.microsoft.com/office/drawing/2014/main" id="{57EBDA17-4FC9-5ABC-EADB-D6D279F912C8}"/>
                </a:ext>
              </a:extLst>
            </p:cNvPr>
            <p:cNvSpPr/>
            <p:nvPr/>
          </p:nvSpPr>
          <p:spPr>
            <a:xfrm rot="261033">
              <a:off x="7536656" y="561124"/>
              <a:ext cx="4387133" cy="1439464"/>
            </a:xfrm>
            <a:prstGeom prst="cloudCallout">
              <a:avLst>
                <a:gd name="adj1" fmla="val -23826"/>
                <a:gd name="adj2" fmla="val 9059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5F95EBC-4B30-0C33-0A72-C368B0787288}"/>
                </a:ext>
              </a:extLst>
            </p:cNvPr>
            <p:cNvSpPr txBox="1"/>
            <p:nvPr/>
          </p:nvSpPr>
          <p:spPr>
            <a:xfrm>
              <a:off x="7986713" y="732761"/>
              <a:ext cx="37649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To prove lower bounds, we need a </a:t>
              </a: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clever brain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 as well as a variety of </a:t>
              </a:r>
              <a:r>
                <a:rPr lang="en-US" altLang="zh-CN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mathematical tools</a:t>
              </a:r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0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8B35B7-ABCB-4F32-A39B-836B64E88525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Detour: Nash Equilibrium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1EE616D-B0BE-05A4-12D0-0567766FF1DA}"/>
              </a:ext>
            </a:extLst>
          </p:cNvPr>
          <p:cNvGrpSpPr/>
          <p:nvPr/>
        </p:nvGrpSpPr>
        <p:grpSpPr>
          <a:xfrm>
            <a:off x="671512" y="4492854"/>
            <a:ext cx="1314450" cy="2000021"/>
            <a:chOff x="636208" y="4630741"/>
            <a:chExt cx="1314450" cy="200002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785020B-AD05-37CC-AAE4-67973CA51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33" y="4630741"/>
              <a:ext cx="1035201" cy="1552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C47D338-448A-19EE-21A2-05CD79A5A8BD}"/>
                </a:ext>
              </a:extLst>
            </p:cNvPr>
            <p:cNvSpPr txBox="1"/>
            <p:nvPr/>
          </p:nvSpPr>
          <p:spPr>
            <a:xfrm>
              <a:off x="636208" y="6261430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John Nash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A1D5D36-04C2-FC79-69F6-4D2F7DD58341}"/>
              </a:ext>
            </a:extLst>
          </p:cNvPr>
          <p:cNvSpPr txBox="1"/>
          <p:nvPr/>
        </p:nvSpPr>
        <p:spPr>
          <a:xfrm>
            <a:off x="0" y="6442502"/>
            <a:ext cx="92540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https://www.nobelprize.org/prizes/economic-sciences/1994/nash/facts/</a:t>
            </a:r>
          </a:p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https://en.wikipedia.org/wiki/Dice#/media/File:6sided_dice_(cropped).jpg</a:t>
            </a:r>
          </a:p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https://en.wikipedia.org/wiki/Brouwer_fixed-point_theorem#/media/File:Th%C3%A9or%C3%A8me-de-Brouwer-(cond-2).jpg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EE56A5-CCCE-B9F5-C68C-4A71BC60FE9E}"/>
              </a:ext>
            </a:extLst>
          </p:cNvPr>
          <p:cNvSpPr txBox="1"/>
          <p:nvPr/>
        </p:nvSpPr>
        <p:spPr>
          <a:xfrm>
            <a:off x="862648" y="1879169"/>
            <a:ext cx="7574121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Theorem (Nash): Every “game” has an “equilibrium”.</a:t>
            </a:r>
          </a:p>
        </p:txBody>
      </p:sp>
      <p:pic>
        <p:nvPicPr>
          <p:cNvPr id="3" name="图片 2" descr="Hammer emoji">
            <a:extLst>
              <a:ext uri="{FF2B5EF4-FFF2-40B4-BE49-F238E27FC236}">
                <a16:creationId xmlns:a16="http://schemas.microsoft.com/office/drawing/2014/main" id="{7BF46120-0110-0B02-2CCC-435B04798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099" y="5569159"/>
            <a:ext cx="1027360" cy="10273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8CCCE79-1739-38B3-62AA-D798096B3CB2}"/>
              </a:ext>
            </a:extLst>
          </p:cNvPr>
          <p:cNvSpPr txBox="1"/>
          <p:nvPr/>
        </p:nvSpPr>
        <p:spPr>
          <a:xfrm>
            <a:off x="5262767" y="5533381"/>
            <a:ext cx="228742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Brouwer’s fixed point theorem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Brain emoji">
            <a:extLst>
              <a:ext uri="{FF2B5EF4-FFF2-40B4-BE49-F238E27FC236}">
                <a16:creationId xmlns:a16="http://schemas.microsoft.com/office/drawing/2014/main" id="{DF56CBBA-2AB1-F12A-AFC3-6AD85AA37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544" y="5384657"/>
            <a:ext cx="1020512" cy="10205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D9D5C8FC-A653-E303-738E-A68FBE992C3E}"/>
                  </a:ext>
                </a:extLst>
              </p:cNvPr>
              <p:cNvSpPr/>
              <p:nvPr/>
            </p:nvSpPr>
            <p:spPr>
              <a:xfrm>
                <a:off x="7799551" y="5269255"/>
                <a:ext cx="2623489" cy="900953"/>
              </a:xfrm>
              <a:prstGeom prst="wedgeRoundRectCallout">
                <a:avLst>
                  <a:gd name="adj1" fmla="val 63852"/>
                  <a:gd name="adj2" fmla="val -9655"/>
                  <a:gd name="adj3" fmla="val 16667"/>
                </a:avLst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Games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continues maps!</a:t>
                </a:r>
              </a:p>
            </p:txBody>
          </p:sp>
        </mc:Choice>
        <mc:Fallback xmlns="">
          <p:sp>
            <p:nvSpPr>
              <p:cNvPr id="8" name="对话气泡: 圆角矩形 7">
                <a:extLst>
                  <a:ext uri="{FF2B5EF4-FFF2-40B4-BE49-F238E27FC236}">
                    <a16:creationId xmlns:a16="http://schemas.microsoft.com/office/drawing/2014/main" id="{D9D5C8FC-A653-E303-738E-A68FBE99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9551" y="5269255"/>
                <a:ext cx="2623489" cy="900953"/>
              </a:xfrm>
              <a:prstGeom prst="wedgeRoundRectCallout">
                <a:avLst>
                  <a:gd name="adj1" fmla="val 63852"/>
                  <a:gd name="adj2" fmla="val -9655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3FB69C1E-3629-05AC-FE7C-37AEB685FFA2}"/>
              </a:ext>
            </a:extLst>
          </p:cNvPr>
          <p:cNvGrpSpPr/>
          <p:nvPr/>
        </p:nvGrpSpPr>
        <p:grpSpPr>
          <a:xfrm>
            <a:off x="9111295" y="3207497"/>
            <a:ext cx="2381566" cy="1739577"/>
            <a:chOff x="9111295" y="3207497"/>
            <a:chExt cx="2381566" cy="173957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4AA3617-6CBB-2965-27DF-B4FA80F64116}"/>
                </a:ext>
              </a:extLst>
            </p:cNvPr>
            <p:cNvSpPr txBox="1"/>
            <p:nvPr/>
          </p:nvSpPr>
          <p:spPr>
            <a:xfrm>
              <a:off x="9559128" y="4546964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Equilibrium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F82F014-8A31-5FC1-CF1C-ECE5C2707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1295" y="3207497"/>
              <a:ext cx="2381566" cy="1588745"/>
            </a:xfrm>
            <a:prstGeom prst="rect">
              <a:avLst/>
            </a:prstGeom>
          </p:spPr>
        </p:pic>
      </p:grpSp>
      <p:sp>
        <p:nvSpPr>
          <p:cNvPr id="15" name="箭头: 右 14">
            <a:extLst>
              <a:ext uri="{FF2B5EF4-FFF2-40B4-BE49-F238E27FC236}">
                <a16:creationId xmlns:a16="http://schemas.microsoft.com/office/drawing/2014/main" id="{81825373-BFE3-CDC4-4EE8-6117B9F84788}"/>
              </a:ext>
            </a:extLst>
          </p:cNvPr>
          <p:cNvSpPr/>
          <p:nvPr/>
        </p:nvSpPr>
        <p:spPr>
          <a:xfrm>
            <a:off x="4104260" y="3799582"/>
            <a:ext cx="1123931" cy="36433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48E878F-DD7E-206E-9ECA-F50F3257423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108" y="2857098"/>
            <a:ext cx="2287423" cy="2249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星形: 五角 31">
            <a:extLst>
              <a:ext uri="{FF2B5EF4-FFF2-40B4-BE49-F238E27FC236}">
                <a16:creationId xmlns:a16="http://schemas.microsoft.com/office/drawing/2014/main" id="{25D9948A-8D73-F96B-43AF-DE1828C8FFF8}"/>
              </a:ext>
            </a:extLst>
          </p:cNvPr>
          <p:cNvSpPr/>
          <p:nvPr/>
        </p:nvSpPr>
        <p:spPr>
          <a:xfrm>
            <a:off x="6360445" y="3785847"/>
            <a:ext cx="321928" cy="321928"/>
          </a:xfrm>
          <a:prstGeom prst="star5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C6DEB1D-050B-103E-A4E4-20991E4903AE}"/>
              </a:ext>
            </a:extLst>
          </p:cNvPr>
          <p:cNvGrpSpPr/>
          <p:nvPr/>
        </p:nvGrpSpPr>
        <p:grpSpPr>
          <a:xfrm>
            <a:off x="2187595" y="3218984"/>
            <a:ext cx="1754093" cy="1940633"/>
            <a:chOff x="2187595" y="3218984"/>
            <a:chExt cx="1754093" cy="1940633"/>
          </a:xfrm>
        </p:grpSpPr>
        <p:pic>
          <p:nvPicPr>
            <p:cNvPr id="9" name="图片 8" descr="Dice - Wikipedia">
              <a:extLst>
                <a:ext uri="{FF2B5EF4-FFF2-40B4-BE49-F238E27FC236}">
                  <a16:creationId xmlns:a16="http://schemas.microsoft.com/office/drawing/2014/main" id="{68B2FC4C-399A-DE32-751E-8C7FF26B0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87595" y="3218984"/>
              <a:ext cx="1754093" cy="15255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69D418E-AA94-80C1-A1AB-876CD2958BE7}"/>
                </a:ext>
              </a:extLst>
            </p:cNvPr>
            <p:cNvSpPr txBox="1"/>
            <p:nvPr/>
          </p:nvSpPr>
          <p:spPr>
            <a:xfrm>
              <a:off x="2321691" y="4759507"/>
              <a:ext cx="148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Game</a:t>
              </a:r>
            </a:p>
          </p:txBody>
        </p:sp>
      </p:grpSp>
      <p:sp>
        <p:nvSpPr>
          <p:cNvPr id="16" name="箭头: 右 15">
            <a:extLst>
              <a:ext uri="{FF2B5EF4-FFF2-40B4-BE49-F238E27FC236}">
                <a16:creationId xmlns:a16="http://schemas.microsoft.com/office/drawing/2014/main" id="{3C234AA6-F8D4-1FB1-4218-6DCE60809283}"/>
              </a:ext>
            </a:extLst>
          </p:cNvPr>
          <p:cNvSpPr/>
          <p:nvPr/>
        </p:nvSpPr>
        <p:spPr>
          <a:xfrm>
            <a:off x="7874803" y="3798690"/>
            <a:ext cx="1123931" cy="364332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 animBg="1"/>
      <p:bldP spid="3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16FEE-1574-8C30-128E-C865F20D7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877560-F3CC-B90B-15D0-4D3BD64DD94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TFNP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380138A-8E71-9B82-5904-A714DC7E91FA}"/>
              </a:ext>
            </a:extLst>
          </p:cNvPr>
          <p:cNvSpPr/>
          <p:nvPr/>
        </p:nvSpPr>
        <p:spPr>
          <a:xfrm>
            <a:off x="2346453" y="2731297"/>
            <a:ext cx="357188" cy="327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5E66EFC-0F02-10DC-842E-A04653EFCF0A}"/>
              </a:ext>
            </a:extLst>
          </p:cNvPr>
          <p:cNvGrpSpPr/>
          <p:nvPr/>
        </p:nvGrpSpPr>
        <p:grpSpPr>
          <a:xfrm>
            <a:off x="819889" y="2602860"/>
            <a:ext cx="1693693" cy="2294867"/>
            <a:chOff x="2346453" y="2604732"/>
            <a:chExt cx="1693693" cy="2294867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BC8D74BA-1BE2-7E15-63E9-5AD3AAE63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7FC"/>
                </a:clrFrom>
                <a:clrTo>
                  <a:srgbClr val="F6F7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610" y="2604732"/>
              <a:ext cx="1648536" cy="16485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6C1C4D3-6FBD-DB83-8BEF-4D08DE6E72B8}"/>
                </a:ext>
              </a:extLst>
            </p:cNvPr>
            <p:cNvSpPr txBox="1"/>
            <p:nvPr/>
          </p:nvSpPr>
          <p:spPr>
            <a:xfrm>
              <a:off x="2346453" y="4253268"/>
              <a:ext cx="1662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Christos Papadimitriou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D36BD7BD-B5FF-683C-DCCF-21271E3305E6}"/>
              </a:ext>
            </a:extLst>
          </p:cNvPr>
          <p:cNvSpPr/>
          <p:nvPr/>
        </p:nvSpPr>
        <p:spPr>
          <a:xfrm>
            <a:off x="2413002" y="2496803"/>
            <a:ext cx="3736181" cy="964406"/>
          </a:xfrm>
          <a:prstGeom prst="wedgeRoundRectCallout">
            <a:avLst>
              <a:gd name="adj1" fmla="val -57735"/>
              <a:gd name="adj2" fmla="val 7805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  <a:r>
              <a:rPr lang="en-US" altLang="zh-C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of finding an equilibrium?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8F6A6F6-72D6-C4A2-F5BA-B9D3B3C9E7FC}"/>
                  </a:ext>
                </a:extLst>
              </p:cNvPr>
              <p:cNvSpPr txBox="1"/>
              <p:nvPr/>
            </p:nvSpPr>
            <p:spPr>
              <a:xfrm>
                <a:off x="819889" y="5020225"/>
                <a:ext cx="5123712" cy="132343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•</a:t>
                </a:r>
                <a:r>
                  <a:rPr lang="en-GB" dirty="0"/>
                  <a:t> </a:t>
                </a:r>
                <a:r>
                  <a:rPr lang="en-GB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otal: Every instance has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≥1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solution</a:t>
                </a:r>
              </a:p>
              <a:p>
                <a:r>
                  <a:rPr lang="en-GB" dirty="0"/>
                  <a:t>• </a:t>
                </a:r>
                <a:r>
                  <a:rPr lang="en-GB" sz="2000" strike="sngStrike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GB" sz="2000" strike="sngStrike" dirty="0">
                    <a:latin typeface="Arial" panose="020B0604020202020204" pitchFamily="34" charset="0"/>
                    <a:cs typeface="Arial" panose="020B0604020202020204" pitchFamily="34" charset="0"/>
                  </a:rPr>
                  <a:t>unction 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Search Problem: the outputs are not bits, but more complex objects</a:t>
                </a:r>
              </a:p>
              <a:p>
                <a:r>
                  <a:rPr lang="en-GB" dirty="0"/>
                  <a:t>•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en-GB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it’s easy to verify solutions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8F6A6F6-72D6-C4A2-F5BA-B9D3B3C9E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89" y="5020225"/>
                <a:ext cx="5123712" cy="13234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组合 63">
            <a:extLst>
              <a:ext uri="{FF2B5EF4-FFF2-40B4-BE49-F238E27FC236}">
                <a16:creationId xmlns:a16="http://schemas.microsoft.com/office/drawing/2014/main" id="{792CDDBB-9B4A-874C-EF02-65FD11CBA10F}"/>
              </a:ext>
            </a:extLst>
          </p:cNvPr>
          <p:cNvGrpSpPr/>
          <p:nvPr/>
        </p:nvGrpSpPr>
        <p:grpSpPr>
          <a:xfrm>
            <a:off x="7000623" y="2822215"/>
            <a:ext cx="4598193" cy="2845191"/>
            <a:chOff x="7000623" y="2822215"/>
            <a:chExt cx="4598193" cy="2845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0364E447-511D-917F-6CFE-A5534000C451}"/>
                    </a:ext>
                  </a:extLst>
                </p:cNvPr>
                <p:cNvSpPr txBox="1"/>
                <p:nvPr/>
              </p:nvSpPr>
              <p:spPr>
                <a:xfrm>
                  <a:off x="7000623" y="2822215"/>
                  <a:ext cx="1050131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>
                            <a:latin typeface="Cambria Math" panose="02040503050406030204" pitchFamily="18" charset="0"/>
                          </a:rPr>
                          <m:t>𝐏𝐏𝐀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4" name="文本框 43">
                  <a:extLst>
                    <a:ext uri="{FF2B5EF4-FFF2-40B4-BE49-F238E27FC236}">
                      <a16:creationId xmlns:a16="http://schemas.microsoft.com/office/drawing/2014/main" id="{0364E447-511D-917F-6CFE-A5534000C4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0623" y="2822215"/>
                  <a:ext cx="105013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6AEC6E9-818E-BA29-1317-55FD6C9C08DE}"/>
                    </a:ext>
                  </a:extLst>
                </p:cNvPr>
                <p:cNvSpPr txBox="1"/>
                <p:nvPr/>
              </p:nvSpPr>
              <p:spPr>
                <a:xfrm>
                  <a:off x="8774654" y="2822215"/>
                  <a:ext cx="1050131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𝐏𝐏</m:t>
                        </m:r>
                        <m:r>
                          <a:rPr lang="en-GB" altLang="zh-CN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F6AEC6E9-818E-BA29-1317-55FD6C9C08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4654" y="2822215"/>
                  <a:ext cx="105013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8A995700-956D-0929-1446-B1B88948B4A1}"/>
                    </a:ext>
                  </a:extLst>
                </p:cNvPr>
                <p:cNvSpPr txBox="1"/>
                <p:nvPr/>
              </p:nvSpPr>
              <p:spPr>
                <a:xfrm>
                  <a:off x="10548685" y="2827487"/>
                  <a:ext cx="1050131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  <m:r>
                          <a:rPr lang="en-GB" altLang="zh-CN" sz="2400" b="1" i="0" smtClean="0">
                            <a:latin typeface="Cambria Math" panose="02040503050406030204" pitchFamily="18" charset="0"/>
                          </a:rPr>
                          <m:t>𝐋𝐒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8A995700-956D-0929-1446-B1B88948B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8685" y="2827487"/>
                  <a:ext cx="1050131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931E8E5F-FCD1-8D2D-02FD-AB777F76A122}"/>
                    </a:ext>
                  </a:extLst>
                </p:cNvPr>
                <p:cNvSpPr txBox="1"/>
                <p:nvPr/>
              </p:nvSpPr>
              <p:spPr>
                <a:xfrm>
                  <a:off x="7521435" y="3721751"/>
                  <a:ext cx="1257552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𝐏𝐏𝐀</m:t>
                        </m:r>
                        <m:r>
                          <a:rPr lang="en-GB" altLang="zh-CN" sz="2400" b="1" i="0" smtClean="0">
                            <a:latin typeface="Cambria Math" panose="02040503050406030204" pitchFamily="18" charset="0"/>
                          </a:rPr>
                          <m:t>𝐃𝐒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931E8E5F-FCD1-8D2D-02FD-AB777F76A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1435" y="3721751"/>
                  <a:ext cx="1257552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D475052-47F6-7D49-EEF4-B2D2963EF015}"/>
                    </a:ext>
                  </a:extLst>
                </p:cNvPr>
                <p:cNvSpPr txBox="1"/>
                <p:nvPr/>
              </p:nvSpPr>
              <p:spPr>
                <a:xfrm>
                  <a:off x="8676770" y="4461945"/>
                  <a:ext cx="1143762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𝐏𝐏𝐀</m:t>
                        </m:r>
                        <m:r>
                          <a:rPr lang="en-GB" altLang="zh-CN" sz="2400" b="1" i="0" smtClean="0">
                            <a:latin typeface="Cambria Math" panose="02040503050406030204" pitchFamily="18" charset="0"/>
                          </a:rPr>
                          <m:t>𝐃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D475052-47F6-7D49-EEF4-B2D2963EF0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70" y="4461945"/>
                  <a:ext cx="1143762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383C3E71-317F-A2F1-16FF-4A23155B9274}"/>
                    </a:ext>
                  </a:extLst>
                </p:cNvPr>
                <p:cNvSpPr txBox="1"/>
                <p:nvPr/>
              </p:nvSpPr>
              <p:spPr>
                <a:xfrm>
                  <a:off x="9925735" y="5205741"/>
                  <a:ext cx="1143762" cy="46166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sz="2400" b="1" i="0" smtClean="0">
                            <a:latin typeface="Cambria Math" panose="02040503050406030204" pitchFamily="18" charset="0"/>
                          </a:rPr>
                          <m:t>𝐂𝐋𝐒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383C3E71-317F-A2F1-16FF-4A23155B92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5735" y="5205741"/>
                  <a:ext cx="1143762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FACE49FB-B5A9-2212-98D4-7698029B7E26}"/>
                </a:ext>
              </a:extLst>
            </p:cNvPr>
            <p:cNvCxnSpPr>
              <a:stCxn id="49" idx="0"/>
              <a:endCxn id="48" idx="2"/>
            </p:cNvCxnSpPr>
            <p:nvPr/>
          </p:nvCxnSpPr>
          <p:spPr>
            <a:xfrm flipH="1" flipV="1">
              <a:off x="9248651" y="4923610"/>
              <a:ext cx="1248965" cy="28213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C5D318C6-8221-FC09-572C-5BA6AE11ADFA}"/>
                </a:ext>
              </a:extLst>
            </p:cNvPr>
            <p:cNvCxnSpPr>
              <a:cxnSpLocks/>
              <a:stCxn id="48" idx="0"/>
              <a:endCxn id="47" idx="2"/>
            </p:cNvCxnSpPr>
            <p:nvPr/>
          </p:nvCxnSpPr>
          <p:spPr>
            <a:xfrm flipH="1" flipV="1">
              <a:off x="8150211" y="4183416"/>
              <a:ext cx="1098440" cy="2785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9C4A1EDE-8350-8EFE-9365-CC9E318D2C2F}"/>
                </a:ext>
              </a:extLst>
            </p:cNvPr>
            <p:cNvCxnSpPr>
              <a:cxnSpLocks/>
              <a:stCxn id="49" idx="0"/>
              <a:endCxn id="46" idx="2"/>
            </p:cNvCxnSpPr>
            <p:nvPr/>
          </p:nvCxnSpPr>
          <p:spPr>
            <a:xfrm flipV="1">
              <a:off x="10497616" y="3289152"/>
              <a:ext cx="576135" cy="191658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91BB7D83-E832-4A15-06E1-7C2A9BCE7B57}"/>
                </a:ext>
              </a:extLst>
            </p:cNvPr>
            <p:cNvCxnSpPr>
              <a:cxnSpLocks/>
              <a:stCxn id="47" idx="0"/>
              <a:endCxn id="45" idx="2"/>
            </p:cNvCxnSpPr>
            <p:nvPr/>
          </p:nvCxnSpPr>
          <p:spPr>
            <a:xfrm flipV="1">
              <a:off x="8150211" y="3283880"/>
              <a:ext cx="1149509" cy="437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D535436F-C613-0BE5-93EB-77D214FB2B88}"/>
                </a:ext>
              </a:extLst>
            </p:cNvPr>
            <p:cNvCxnSpPr>
              <a:cxnSpLocks/>
              <a:stCxn id="47" idx="0"/>
              <a:endCxn id="44" idx="2"/>
            </p:cNvCxnSpPr>
            <p:nvPr/>
          </p:nvCxnSpPr>
          <p:spPr>
            <a:xfrm flipH="1" flipV="1">
              <a:off x="7525689" y="3283880"/>
              <a:ext cx="624522" cy="4378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E305F1A2-B9EA-8E95-AE84-96FA63335B43}"/>
              </a:ext>
            </a:extLst>
          </p:cNvPr>
          <p:cNvSpPr txBox="1"/>
          <p:nvPr/>
        </p:nvSpPr>
        <p:spPr>
          <a:xfrm>
            <a:off x="990131" y="1392027"/>
            <a:ext cx="10363669" cy="292388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/>
          <a:p>
            <a:pPr algn="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Remark: you can study this in terms of bounded arithmetic and proof complexity as well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B69ADE3-1766-EB7C-B2A4-927581B1A74F}"/>
              </a:ext>
            </a:extLst>
          </p:cNvPr>
          <p:cNvSpPr txBox="1"/>
          <p:nvPr/>
        </p:nvSpPr>
        <p:spPr>
          <a:xfrm>
            <a:off x="0" y="6714444"/>
            <a:ext cx="492593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</a:rPr>
              <a:t>https://en.wikipedia.org/wiki/Christos_Papadimitriou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6DA0F7-6C59-F08B-8ED2-9F5F8A46337F}"/>
              </a:ext>
            </a:extLst>
          </p:cNvPr>
          <p:cNvSpPr txBox="1"/>
          <p:nvPr/>
        </p:nvSpPr>
        <p:spPr>
          <a:xfrm>
            <a:off x="862648" y="1879169"/>
            <a:ext cx="7574121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Theorem (Nash): Every “game” has an “equilibrium”.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028DDA9-1435-5DAD-A9C5-667BB8805711}"/>
              </a:ext>
            </a:extLst>
          </p:cNvPr>
          <p:cNvGrpSpPr/>
          <p:nvPr/>
        </p:nvGrpSpPr>
        <p:grpSpPr>
          <a:xfrm>
            <a:off x="3205099" y="3660349"/>
            <a:ext cx="3791272" cy="1200329"/>
            <a:chOff x="3205099" y="3660349"/>
            <a:chExt cx="3791272" cy="120032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2E5DCAB-BDA2-91B6-E4C9-AC619C4F0633}"/>
                </a:ext>
              </a:extLst>
            </p:cNvPr>
            <p:cNvSpPr txBox="1"/>
            <p:nvPr/>
          </p:nvSpPr>
          <p:spPr>
            <a:xfrm>
              <a:off x="3205099" y="3660349"/>
              <a:ext cx="3791272" cy="120032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Problem: 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NASH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a game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Output: an equilibrium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B08DEFF-95A5-70DA-D565-FB17A21A7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498" y="4474666"/>
              <a:ext cx="516581" cy="344611"/>
            </a:xfrm>
            <a:prstGeom prst="rect">
              <a:avLst/>
            </a:prstGeom>
          </p:spPr>
        </p:pic>
        <p:pic>
          <p:nvPicPr>
            <p:cNvPr id="5" name="图片 4" descr="Dice - Wikipedia">
              <a:extLst>
                <a:ext uri="{FF2B5EF4-FFF2-40B4-BE49-F238E27FC236}">
                  <a16:creationId xmlns:a16="http://schemas.microsoft.com/office/drawing/2014/main" id="{DB00E4EF-87B3-DDC6-7F34-0085CCF6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05594" y="4097786"/>
              <a:ext cx="374215" cy="325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803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876D6-6089-0F36-C25B-1AC21BE33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48269-C833-8A18-2E57-1863F443216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PPAD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EC4E0D3-67C5-6A79-0F13-A487AB8FFDEC}"/>
              </a:ext>
            </a:extLst>
          </p:cNvPr>
          <p:cNvGrpSpPr/>
          <p:nvPr/>
        </p:nvGrpSpPr>
        <p:grpSpPr>
          <a:xfrm>
            <a:off x="578644" y="4492854"/>
            <a:ext cx="1314450" cy="2000021"/>
            <a:chOff x="636208" y="4630741"/>
            <a:chExt cx="1314450" cy="200002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DE955A4-6891-E1FE-F8C1-3550FAC4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33" y="4630741"/>
              <a:ext cx="1035201" cy="15528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DABFF9C-76BE-A554-9E4D-94A97332A63A}"/>
                </a:ext>
              </a:extLst>
            </p:cNvPr>
            <p:cNvSpPr txBox="1"/>
            <p:nvPr/>
          </p:nvSpPr>
          <p:spPr>
            <a:xfrm>
              <a:off x="636208" y="6261430"/>
              <a:ext cx="1314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John Nash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对话气泡: 圆角矩形 18">
            <a:extLst>
              <a:ext uri="{FF2B5EF4-FFF2-40B4-BE49-F238E27FC236}">
                <a16:creationId xmlns:a16="http://schemas.microsoft.com/office/drawing/2014/main" id="{71442080-C13B-D46C-94C1-BE699C1C9347}"/>
              </a:ext>
            </a:extLst>
          </p:cNvPr>
          <p:cNvSpPr/>
          <p:nvPr/>
        </p:nvSpPr>
        <p:spPr>
          <a:xfrm>
            <a:off x="2215895" y="3723569"/>
            <a:ext cx="3880105" cy="1038265"/>
          </a:xfrm>
          <a:prstGeom prst="wedgeRoundRectCallout">
            <a:avLst>
              <a:gd name="adj1" fmla="val -60618"/>
              <a:gd name="adj2" fmla="val 41972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prove the existence of equilibriums, I need both: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641743E-9540-5F93-DDA2-05EA19C150F7}"/>
              </a:ext>
            </a:extLst>
          </p:cNvPr>
          <p:cNvGrpSpPr/>
          <p:nvPr/>
        </p:nvGrpSpPr>
        <p:grpSpPr>
          <a:xfrm>
            <a:off x="2362430" y="5008302"/>
            <a:ext cx="4267499" cy="1115774"/>
            <a:chOff x="2640507" y="5007769"/>
            <a:chExt cx="4267499" cy="1115774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FB1D2D3-E57D-C943-68E1-94BEBBEE8099}"/>
                </a:ext>
              </a:extLst>
            </p:cNvPr>
            <p:cNvSpPr/>
            <p:nvPr/>
          </p:nvSpPr>
          <p:spPr>
            <a:xfrm>
              <a:off x="2640507" y="5007769"/>
              <a:ext cx="4267499" cy="111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图片 19" descr="Hammer emoji">
              <a:extLst>
                <a:ext uri="{FF2B5EF4-FFF2-40B4-BE49-F238E27FC236}">
                  <a16:creationId xmlns:a16="http://schemas.microsoft.com/office/drawing/2014/main" id="{7E8DB5AE-2D3D-CF6A-1AF9-BF8F0634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2382" y="5180838"/>
              <a:ext cx="739927" cy="73992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9F2F5A2-ED03-3C1B-E861-7AEDD6D9FEA1}"/>
                </a:ext>
              </a:extLst>
            </p:cNvPr>
            <p:cNvSpPr txBox="1"/>
            <p:nvPr/>
          </p:nvSpPr>
          <p:spPr>
            <a:xfrm>
              <a:off x="3553331" y="5073747"/>
              <a:ext cx="33046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Big Tool: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Brouwer’s fixed point theorem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(the totality of BROUWER)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3269AEA-7182-DEB9-7F2B-DBAB935CBC3C}"/>
              </a:ext>
            </a:extLst>
          </p:cNvPr>
          <p:cNvGrpSpPr/>
          <p:nvPr/>
        </p:nvGrpSpPr>
        <p:grpSpPr>
          <a:xfrm>
            <a:off x="7037463" y="5007769"/>
            <a:ext cx="4436268" cy="1115774"/>
            <a:chOff x="7615238" y="5007769"/>
            <a:chExt cx="4436268" cy="111577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73209AA-61EC-DDE2-95DE-8391360DC6F4}"/>
                </a:ext>
              </a:extLst>
            </p:cNvPr>
            <p:cNvSpPr/>
            <p:nvPr/>
          </p:nvSpPr>
          <p:spPr>
            <a:xfrm>
              <a:off x="7615238" y="5007769"/>
              <a:ext cx="4436268" cy="111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A4CE21A-5C6D-AFCE-3BF2-E4E4C83F1A43}"/>
                </a:ext>
              </a:extLst>
            </p:cNvPr>
            <p:cNvSpPr txBox="1"/>
            <p:nvPr/>
          </p:nvSpPr>
          <p:spPr>
            <a:xfrm>
              <a:off x="8592055" y="5089136"/>
              <a:ext cx="33880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 Clever Brain: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View games as cont. </a:t>
              </a:r>
              <a:r>
                <a:rPr lang="en-GB" dirty="0" err="1">
                  <a:latin typeface="Arial" panose="020B0604020202020204" pitchFamily="34" charset="0"/>
                  <a:cs typeface="Arial" panose="020B0604020202020204" pitchFamily="34" charset="0"/>
                </a:rPr>
                <a:t>fns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(NASH reduces to BROUWER)</a:t>
              </a:r>
            </a:p>
          </p:txBody>
        </p:sp>
        <p:pic>
          <p:nvPicPr>
            <p:cNvPr id="23" name="图片 22" descr="Brain emoji">
              <a:extLst>
                <a:ext uri="{FF2B5EF4-FFF2-40B4-BE49-F238E27FC236}">
                  <a16:creationId xmlns:a16="http://schemas.microsoft.com/office/drawing/2014/main" id="{5EB596F0-DBD1-2CFD-04D9-3B7D632D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45037" y="5142147"/>
              <a:ext cx="847018" cy="84701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E36D505-717A-777A-154F-27DA1210B596}"/>
                  </a:ext>
                </a:extLst>
              </p:cNvPr>
              <p:cNvSpPr txBox="1"/>
              <p:nvPr/>
            </p:nvSpPr>
            <p:spPr>
              <a:xfrm>
                <a:off x="8795528" y="3429000"/>
                <a:ext cx="240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𝐏𝐏𝐀𝐃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 (Papadimitriou’94)</a:t>
                </a: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E36D505-717A-777A-154F-27DA1210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28" y="3429000"/>
                <a:ext cx="2401358" cy="707886"/>
              </a:xfrm>
              <a:prstGeom prst="rect">
                <a:avLst/>
              </a:prstGeom>
              <a:blipFill>
                <a:blip r:embed="rId6"/>
                <a:stretch>
                  <a:fillRect l="-2792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组合 33">
            <a:extLst>
              <a:ext uri="{FF2B5EF4-FFF2-40B4-BE49-F238E27FC236}">
                <a16:creationId xmlns:a16="http://schemas.microsoft.com/office/drawing/2014/main" id="{7FD301C9-7A37-21DB-B432-508DC1D7C970}"/>
              </a:ext>
            </a:extLst>
          </p:cNvPr>
          <p:cNvGrpSpPr/>
          <p:nvPr/>
        </p:nvGrpSpPr>
        <p:grpSpPr>
          <a:xfrm>
            <a:off x="4777730" y="1819560"/>
            <a:ext cx="2235672" cy="736648"/>
            <a:chOff x="4777730" y="1819560"/>
            <a:chExt cx="2235672" cy="736648"/>
          </a:xfrm>
        </p:grpSpPr>
        <p:sp>
          <p:nvSpPr>
            <p:cNvPr id="30" name="箭头: 右 29">
              <a:extLst>
                <a:ext uri="{FF2B5EF4-FFF2-40B4-BE49-F238E27FC236}">
                  <a16:creationId xmlns:a16="http://schemas.microsoft.com/office/drawing/2014/main" id="{1A4E9667-6043-9483-D86E-168F460032EE}"/>
                </a:ext>
              </a:extLst>
            </p:cNvPr>
            <p:cNvSpPr/>
            <p:nvPr/>
          </p:nvSpPr>
          <p:spPr>
            <a:xfrm>
              <a:off x="4927588" y="2041858"/>
              <a:ext cx="1935957" cy="514350"/>
            </a:xfrm>
            <a:prstGeom prst="righ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AD2A081-4117-1A7B-3661-B7AC0E0FC214}"/>
                </a:ext>
              </a:extLst>
            </p:cNvPr>
            <p:cNvSpPr txBox="1"/>
            <p:nvPr/>
          </p:nvSpPr>
          <p:spPr>
            <a:xfrm>
              <a:off x="4777730" y="1819560"/>
              <a:ext cx="2235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(Implicitly by Nash)</a:t>
              </a: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85AD136-AD3D-23A9-645B-D7D5FF03D958}"/>
              </a:ext>
            </a:extLst>
          </p:cNvPr>
          <p:cNvGrpSpPr/>
          <p:nvPr/>
        </p:nvGrpSpPr>
        <p:grpSpPr>
          <a:xfrm>
            <a:off x="4777730" y="2667832"/>
            <a:ext cx="2235672" cy="854470"/>
            <a:chOff x="4777730" y="2667832"/>
            <a:chExt cx="2235672" cy="854470"/>
          </a:xfrm>
        </p:grpSpPr>
        <p:sp>
          <p:nvSpPr>
            <p:cNvPr id="32" name="箭头: 右 31">
              <a:extLst>
                <a:ext uri="{FF2B5EF4-FFF2-40B4-BE49-F238E27FC236}">
                  <a16:creationId xmlns:a16="http://schemas.microsoft.com/office/drawing/2014/main" id="{F3751CF5-8C5F-D542-FF87-862FD63D8B0E}"/>
                </a:ext>
              </a:extLst>
            </p:cNvPr>
            <p:cNvSpPr/>
            <p:nvPr/>
          </p:nvSpPr>
          <p:spPr>
            <a:xfrm flipH="1">
              <a:off x="4927588" y="2667832"/>
              <a:ext cx="1935956" cy="514350"/>
            </a:xfrm>
            <a:prstGeom prst="righ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17707DED-715E-2499-92F0-F55022D0A0CB}"/>
                </a:ext>
              </a:extLst>
            </p:cNvPr>
            <p:cNvSpPr txBox="1"/>
            <p:nvPr/>
          </p:nvSpPr>
          <p:spPr>
            <a:xfrm>
              <a:off x="4777730" y="3152970"/>
              <a:ext cx="2235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(DGP09, CDT09)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5C00F27-D8DE-9971-4984-E8CD27BE222A}"/>
              </a:ext>
            </a:extLst>
          </p:cNvPr>
          <p:cNvGrpSpPr/>
          <p:nvPr/>
        </p:nvGrpSpPr>
        <p:grpSpPr>
          <a:xfrm>
            <a:off x="911529" y="2127336"/>
            <a:ext cx="3791272" cy="1200329"/>
            <a:chOff x="3205099" y="3660349"/>
            <a:chExt cx="3791272" cy="1200329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075D870-04D5-3CC0-9579-3F2C538A9F3C}"/>
                </a:ext>
              </a:extLst>
            </p:cNvPr>
            <p:cNvSpPr txBox="1"/>
            <p:nvPr/>
          </p:nvSpPr>
          <p:spPr>
            <a:xfrm>
              <a:off x="3205099" y="3660349"/>
              <a:ext cx="3791272" cy="1200329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Problem: 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NASH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a game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Output: an equilibrium</a:t>
              </a:r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1D8AABD-B387-A6B0-533B-71254B1A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DFE"/>
                </a:clrFrom>
                <a:clrTo>
                  <a:srgbClr val="FE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498" y="4474666"/>
              <a:ext cx="516581" cy="344611"/>
            </a:xfrm>
            <a:prstGeom prst="rect">
              <a:avLst/>
            </a:prstGeom>
          </p:spPr>
        </p:pic>
        <p:pic>
          <p:nvPicPr>
            <p:cNvPr id="7" name="图片 6" descr="Dice - Wikipedia">
              <a:extLst>
                <a:ext uri="{FF2B5EF4-FFF2-40B4-BE49-F238E27FC236}">
                  <a16:creationId xmlns:a16="http://schemas.microsoft.com/office/drawing/2014/main" id="{010DE191-BCD4-B055-722E-2E74434E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5594" y="4097786"/>
              <a:ext cx="374215" cy="325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483E421-3498-B1E0-E6FE-59540F3E5972}"/>
              </a:ext>
            </a:extLst>
          </p:cNvPr>
          <p:cNvGrpSpPr/>
          <p:nvPr/>
        </p:nvGrpSpPr>
        <p:grpSpPr>
          <a:xfrm>
            <a:off x="7037463" y="2004226"/>
            <a:ext cx="4721150" cy="1446550"/>
            <a:chOff x="7037463" y="2004226"/>
            <a:chExt cx="4721150" cy="1446550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0BC52D9-C160-ADDE-65BA-6461310A3481}"/>
                </a:ext>
              </a:extLst>
            </p:cNvPr>
            <p:cNvSpPr txBox="1"/>
            <p:nvPr/>
          </p:nvSpPr>
          <p:spPr>
            <a:xfrm>
              <a:off x="7037463" y="2004226"/>
              <a:ext cx="4721150" cy="144655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Problem: </a:t>
              </a: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BROUWER</a:t>
              </a:r>
              <a:b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(informal)</a:t>
              </a:r>
              <a:endParaRPr lang="en-GB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a “continuous function”</a:t>
              </a:r>
            </a:p>
            <a:p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Output: a fixed point</a:t>
              </a: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F021B02-A883-F4F0-657F-3761AB694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17967" y="2667832"/>
              <a:ext cx="325007" cy="3195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星形: 五角 8">
              <a:extLst>
                <a:ext uri="{FF2B5EF4-FFF2-40B4-BE49-F238E27FC236}">
                  <a16:creationId xmlns:a16="http://schemas.microsoft.com/office/drawing/2014/main" id="{D0DEB116-1E96-5B99-7386-0044252CA1E4}"/>
                </a:ext>
              </a:extLst>
            </p:cNvPr>
            <p:cNvSpPr/>
            <p:nvPr/>
          </p:nvSpPr>
          <p:spPr>
            <a:xfrm>
              <a:off x="9923222" y="2992006"/>
              <a:ext cx="321928" cy="321928"/>
            </a:xfrm>
            <a:prstGeom prst="star5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0840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97E47-BF35-F086-3F56-3DC9740C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C34CC0E-4DB6-4242-986C-D6D56E3B8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22" cy="6858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F89B6D0B-86F3-6B38-396D-7D98AAD3C157}"/>
              </a:ext>
            </a:extLst>
          </p:cNvPr>
          <p:cNvGrpSpPr/>
          <p:nvPr/>
        </p:nvGrpSpPr>
        <p:grpSpPr>
          <a:xfrm>
            <a:off x="2645235" y="5682851"/>
            <a:ext cx="942975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B6AC7BC5-8DA0-5294-8FC4-FE36072AAFDF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3" name="波形 12">
                  <a:extLst>
                    <a:ext uri="{FF2B5EF4-FFF2-40B4-BE49-F238E27FC236}">
                      <a16:creationId xmlns:a16="http://schemas.microsoft.com/office/drawing/2014/main" id="{A3D94243-2B5A-9E42-B826-8FEA7AAF92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A1F5E94B-B8B1-FBE1-B527-127DF093B98F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9B5662AF-B720-6B7D-18B8-2128A971F742}"/>
              </a:ext>
            </a:extLst>
          </p:cNvPr>
          <p:cNvGrpSpPr/>
          <p:nvPr/>
        </p:nvGrpSpPr>
        <p:grpSpPr>
          <a:xfrm>
            <a:off x="8880607" y="485060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310C9D36-5C67-BFBF-916B-170B3540DF0B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1" name="波形 20">
                  <a:extLst>
                    <a:ext uri="{FF2B5EF4-FFF2-40B4-BE49-F238E27FC236}">
                      <a16:creationId xmlns:a16="http://schemas.microsoft.com/office/drawing/2014/main" id="{A6606374-FFEE-5E43-F220-A681514277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1699020" cy="607219"/>
                </a:xfrm>
                <a:prstGeom prst="wave">
                  <a:avLst/>
                </a:prstGeom>
                <a:blipFill>
                  <a:blip r:embed="rId4"/>
                  <a:stretch>
                    <a:fillRect r="-3860" b="-8571"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292094D-3ECB-8D0C-8A3D-D96319166344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A7D4724-DFA6-ADD8-1230-1BFF7476F5B9}"/>
              </a:ext>
            </a:extLst>
          </p:cNvPr>
          <p:cNvGrpSpPr/>
          <p:nvPr/>
        </p:nvGrpSpPr>
        <p:grpSpPr>
          <a:xfrm>
            <a:off x="4182665" y="5172072"/>
            <a:ext cx="1368026" cy="1021557"/>
            <a:chOff x="3546871" y="4936331"/>
            <a:chExt cx="942975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78F56223-3C2C-6939-69C6-B3E8545B6472}"/>
                    </a:ext>
                  </a:extLst>
                </p:cNvPr>
                <p:cNvSpPr/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5" name="波形 24">
                  <a:extLst>
                    <a:ext uri="{FF2B5EF4-FFF2-40B4-BE49-F238E27FC236}">
                      <a16:creationId xmlns:a16="http://schemas.microsoft.com/office/drawing/2014/main" id="{D413EEB3-B86E-BB8C-294A-C5EA26A639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1" y="4936331"/>
                  <a:ext cx="942975" cy="607219"/>
                </a:xfrm>
                <a:prstGeom prst="wav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04EF393-5E11-2618-7A60-6C3820A5467D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8A858CF-3418-FF44-0BF2-E11A4AA3AFFD}"/>
              </a:ext>
            </a:extLst>
          </p:cNvPr>
          <p:cNvGrpSpPr/>
          <p:nvPr/>
        </p:nvGrpSpPr>
        <p:grpSpPr>
          <a:xfrm>
            <a:off x="7280083" y="3582586"/>
            <a:ext cx="2110973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FC8796CE-01A2-85ED-611A-DCD12E2D5150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a14:m>
                  <a:r>
                    <a:rPr lang="en-GB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-Frege</a:t>
                  </a:r>
                </a:p>
              </p:txBody>
            </p:sp>
          </mc:Choice>
          <mc:Fallback xmlns="">
            <p:sp>
              <p:nvSpPr>
                <p:cNvPr id="28" name="波形 27">
                  <a:extLst>
                    <a:ext uri="{FF2B5EF4-FFF2-40B4-BE49-F238E27FC236}">
                      <a16:creationId xmlns:a16="http://schemas.microsoft.com/office/drawing/2014/main" id="{E2FFCB98-2740-C52C-3697-7AA2E2CF30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0B1473F7-E33E-1100-792D-8C2FD9693936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7DEAA09-5114-67FB-BD4A-84C8582A3C90}"/>
              </a:ext>
            </a:extLst>
          </p:cNvPr>
          <p:cNvGrpSpPr/>
          <p:nvPr/>
        </p:nvGrpSpPr>
        <p:grpSpPr>
          <a:xfrm>
            <a:off x="4729163" y="333969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A62DB303-3C33-A359-9CCA-0E28389CB038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𝐓𝐂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波形 30">
                  <a:extLst>
                    <a:ext uri="{FF2B5EF4-FFF2-40B4-BE49-F238E27FC236}">
                      <a16:creationId xmlns:a16="http://schemas.microsoft.com/office/drawing/2014/main" id="{8209A4DD-CA19-1459-A2C3-5C79DD316D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D66B314C-4B78-E23A-4CCC-91659507F3A4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789E9E8-4EAA-466C-DA44-F269CFA8E2B5}"/>
              </a:ext>
            </a:extLst>
          </p:cNvPr>
          <p:cNvGrpSpPr/>
          <p:nvPr/>
        </p:nvGrpSpPr>
        <p:grpSpPr>
          <a:xfrm>
            <a:off x="5345906" y="428615"/>
            <a:ext cx="1283493" cy="1021557"/>
            <a:chOff x="3546868" y="4936331"/>
            <a:chExt cx="2917470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78FC0833-C313-303B-5FF3-9407BC24722F}"/>
                    </a:ext>
                  </a:extLst>
                </p:cNvPr>
                <p:cNvSpPr/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400" b="0" i="0" smtClean="0">
                                <a:latin typeface="Cambria Math" panose="02040503050406030204" pitchFamily="18" charset="0"/>
                              </a:rPr>
                              <m:t>poly</m:t>
                            </m:r>
                          </m:sub>
                        </m:sSub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波形 33">
                  <a:extLst>
                    <a:ext uri="{FF2B5EF4-FFF2-40B4-BE49-F238E27FC236}">
                      <a16:creationId xmlns:a16="http://schemas.microsoft.com/office/drawing/2014/main" id="{58575E34-746F-5EFE-AED3-6852D977D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68" y="4936331"/>
                  <a:ext cx="2917470" cy="607219"/>
                </a:xfrm>
                <a:prstGeom prst="wav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5396867C-3B1E-C81B-A46C-1E53E8DF5293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4715D4C-EE92-6E9C-9DDB-07B0CA018467}"/>
              </a:ext>
            </a:extLst>
          </p:cNvPr>
          <p:cNvGrpSpPr/>
          <p:nvPr/>
        </p:nvGrpSpPr>
        <p:grpSpPr>
          <a:xfrm>
            <a:off x="6853841" y="2253857"/>
            <a:ext cx="1232884" cy="1021557"/>
            <a:chOff x="3546871" y="4936331"/>
            <a:chExt cx="1232884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7" name="波形 36">
              <a:extLst>
                <a:ext uri="{FF2B5EF4-FFF2-40B4-BE49-F238E27FC236}">
                  <a16:creationId xmlns:a16="http://schemas.microsoft.com/office/drawing/2014/main" id="{197C9FF0-E214-00DE-9AC5-C4F6A839BA28}"/>
                </a:ext>
              </a:extLst>
            </p:cNvPr>
            <p:cNvSpPr/>
            <p:nvPr/>
          </p:nvSpPr>
          <p:spPr>
            <a:xfrm>
              <a:off x="3546871" y="4936331"/>
              <a:ext cx="1232884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Frege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55ADEDD4-3BDF-2FAE-41C4-13C3FE4EBFD6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F57F172A-FABB-88B1-8B3B-88004DCC1ABE}"/>
              </a:ext>
            </a:extLst>
          </p:cNvPr>
          <p:cNvGrpSpPr/>
          <p:nvPr/>
        </p:nvGrpSpPr>
        <p:grpSpPr>
          <a:xfrm>
            <a:off x="6427598" y="1141205"/>
            <a:ext cx="794732" cy="1021557"/>
            <a:chOff x="3546871" y="4936331"/>
            <a:chExt cx="794732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0" name="波形 39">
              <a:extLst>
                <a:ext uri="{FF2B5EF4-FFF2-40B4-BE49-F238E27FC236}">
                  <a16:creationId xmlns:a16="http://schemas.microsoft.com/office/drawing/2014/main" id="{49555B4B-37DC-89CF-06DA-1B853B444413}"/>
                </a:ext>
              </a:extLst>
            </p:cNvPr>
            <p:cNvSpPr/>
            <p:nvPr/>
          </p:nvSpPr>
          <p:spPr>
            <a:xfrm>
              <a:off x="3546871" y="4936331"/>
              <a:ext cx="794732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EF</a:t>
              </a:r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C739AC17-767A-B942-DD85-D2A6E0D668BE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C64CBA30-2EA1-24C6-33EC-38CB8B2ECF21}"/>
              </a:ext>
            </a:extLst>
          </p:cNvPr>
          <p:cNvGrpSpPr/>
          <p:nvPr/>
        </p:nvGrpSpPr>
        <p:grpSpPr>
          <a:xfrm>
            <a:off x="4828572" y="2075258"/>
            <a:ext cx="928688" cy="1021557"/>
            <a:chOff x="3546870" y="4936331"/>
            <a:chExt cx="2110973" cy="1021557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0F440138-ABF4-1649-7D46-567601471EE4}"/>
                    </a:ext>
                  </a:extLst>
                </p:cNvPr>
                <p:cNvSpPr/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𝐍𝐂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lang="en-GB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波形 42">
                  <a:extLst>
                    <a:ext uri="{FF2B5EF4-FFF2-40B4-BE49-F238E27FC236}">
                      <a16:creationId xmlns:a16="http://schemas.microsoft.com/office/drawing/2014/main" id="{FCF6CBE0-7749-5084-D620-77D6921E7E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6870" y="4936331"/>
                  <a:ext cx="2110973" cy="607219"/>
                </a:xfrm>
                <a:prstGeom prst="wav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A21B6B82-FB35-9310-C121-E5A4DDBDB330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A4E0360-A731-F44B-C67F-EA27419D686B}"/>
              </a:ext>
            </a:extLst>
          </p:cNvPr>
          <p:cNvGrpSpPr/>
          <p:nvPr/>
        </p:nvGrpSpPr>
        <p:grpSpPr>
          <a:xfrm>
            <a:off x="6660952" y="5713224"/>
            <a:ext cx="1699020" cy="1021557"/>
            <a:chOff x="3546871" y="4936331"/>
            <a:chExt cx="1699020" cy="102155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6" name="波形 45">
              <a:extLst>
                <a:ext uri="{FF2B5EF4-FFF2-40B4-BE49-F238E27FC236}">
                  <a16:creationId xmlns:a16="http://schemas.microsoft.com/office/drawing/2014/main" id="{75ABF7E0-50F6-A786-75C0-BA02C36CB72F}"/>
                </a:ext>
              </a:extLst>
            </p:cNvPr>
            <p:cNvSpPr/>
            <p:nvPr/>
          </p:nvSpPr>
          <p:spPr>
            <a:xfrm>
              <a:off x="3546871" y="4936331"/>
              <a:ext cx="1699020" cy="607219"/>
            </a:xfrm>
            <a:prstGeom prst="wav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1A4FA441-B5FC-6240-E910-DDF39BB4F0F9}"/>
                </a:ext>
              </a:extLst>
            </p:cNvPr>
            <p:cNvCxnSpPr>
              <a:cxnSpLocks/>
            </p:cNvCxnSpPr>
            <p:nvPr/>
          </p:nvCxnSpPr>
          <p:spPr>
            <a:xfrm>
              <a:off x="3546871" y="5472113"/>
              <a:ext cx="0" cy="485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991FB62-0FF0-11E6-30D2-278DF960CF56}"/>
              </a:ext>
            </a:extLst>
          </p:cNvPr>
          <p:cNvGrpSpPr/>
          <p:nvPr/>
        </p:nvGrpSpPr>
        <p:grpSpPr>
          <a:xfrm>
            <a:off x="457417" y="1638398"/>
            <a:ext cx="4047244" cy="1451919"/>
            <a:chOff x="457417" y="1638398"/>
            <a:chExt cx="4047244" cy="1451919"/>
          </a:xfrm>
        </p:grpSpPr>
        <p:sp>
          <p:nvSpPr>
            <p:cNvPr id="51" name="思想气泡: 云 50">
              <a:extLst>
                <a:ext uri="{FF2B5EF4-FFF2-40B4-BE49-F238E27FC236}">
                  <a16:creationId xmlns:a16="http://schemas.microsoft.com/office/drawing/2014/main" id="{CAA86A11-F9D8-4EE0-29CD-35FC878F2230}"/>
                </a:ext>
              </a:extLst>
            </p:cNvPr>
            <p:cNvSpPr/>
            <p:nvPr/>
          </p:nvSpPr>
          <p:spPr>
            <a:xfrm rot="314529">
              <a:off x="457417" y="1638398"/>
              <a:ext cx="4047244" cy="1451919"/>
            </a:xfrm>
            <a:prstGeom prst="cloudCallout">
              <a:avLst>
                <a:gd name="adj1" fmla="val 44940"/>
                <a:gd name="adj2" fmla="val -91283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267B9DC5-21C3-4DC3-B9FD-63266A330C2E}"/>
                </a:ext>
              </a:extLst>
            </p:cNvPr>
            <p:cNvSpPr txBox="1"/>
            <p:nvPr/>
          </p:nvSpPr>
          <p:spPr>
            <a:xfrm>
              <a:off x="860439" y="1779920"/>
              <a:ext cx="33953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 are the “mathematical tools” needed to prove long-standing lower bounds?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6EB68D2-2E80-7C5C-CAF5-3EF2B96BA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00" y="5688219"/>
            <a:ext cx="1834812" cy="103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EC3329-1C76-E38C-494E-BB94B3455F4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145" y="5820740"/>
            <a:ext cx="1599344" cy="900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ADD7D20-FF5C-32B1-56B1-DA512224B03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87" y="2927158"/>
            <a:ext cx="2437118" cy="1371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D1F9340-DA7D-E98D-8652-94E4752EF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71" y="1374863"/>
            <a:ext cx="1726817" cy="97185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CD58F75C-1EBB-1D71-2AB3-598B0A348BC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43" y="3081330"/>
            <a:ext cx="1726817" cy="971851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3E312195-53BA-4272-9B7F-9698A02D020B}"/>
              </a:ext>
            </a:extLst>
          </p:cNvPr>
          <p:cNvGrpSpPr/>
          <p:nvPr/>
        </p:nvGrpSpPr>
        <p:grpSpPr>
          <a:xfrm>
            <a:off x="8128810" y="1900234"/>
            <a:ext cx="3956876" cy="1439464"/>
            <a:chOff x="7537276" y="544805"/>
            <a:chExt cx="3956876" cy="1439464"/>
          </a:xfrm>
        </p:grpSpPr>
        <p:sp>
          <p:nvSpPr>
            <p:cNvPr id="52" name="思想气泡: 云 51">
              <a:extLst>
                <a:ext uri="{FF2B5EF4-FFF2-40B4-BE49-F238E27FC236}">
                  <a16:creationId xmlns:a16="http://schemas.microsoft.com/office/drawing/2014/main" id="{D80AC20F-6525-C6B8-7F50-A687276F25D7}"/>
                </a:ext>
              </a:extLst>
            </p:cNvPr>
            <p:cNvSpPr/>
            <p:nvPr/>
          </p:nvSpPr>
          <p:spPr>
            <a:xfrm rot="261033">
              <a:off x="7537276" y="544805"/>
              <a:ext cx="3956876" cy="1439464"/>
            </a:xfrm>
            <a:prstGeom prst="cloudCallout">
              <a:avLst>
                <a:gd name="adj1" fmla="val -13068"/>
                <a:gd name="adj2" fmla="val 130870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1B9A8F4F-2824-6EB4-EF79-A867D84369E3}"/>
                </a:ext>
              </a:extLst>
            </p:cNvPr>
            <p:cNvSpPr txBox="1"/>
            <p:nvPr/>
          </p:nvSpPr>
          <p:spPr>
            <a:xfrm>
              <a:off x="7950994" y="732761"/>
              <a:ext cx="34147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rPr>
                <a:t>What are the “mathematical tools” we have already used to prove lower bounds?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5F3BFC37-8AFE-3195-F096-B741D3AC57C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9" y="5529943"/>
            <a:ext cx="2168388" cy="12203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8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D1281-7644-AB31-D6FD-F78C0A09B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4DA4A-5C7A-3F0B-7475-63CC6D27DEB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Proof complexity &amp; Resolution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9590D8-B634-00FC-0C1D-4B318ACA314C}"/>
              </a:ext>
            </a:extLst>
          </p:cNvPr>
          <p:cNvSpPr txBox="1"/>
          <p:nvPr/>
        </p:nvSpPr>
        <p:spPr>
          <a:xfrm>
            <a:off x="409948" y="1894157"/>
            <a:ext cx="557484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Goal of proof complexity: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Show that </a:t>
            </a:r>
            <a:r>
              <a:rPr lang="en-GB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theorems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require a </a:t>
            </a:r>
            <a:r>
              <a:rPr lang="en-GB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proof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interesting </a:t>
            </a:r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systems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510CF6-E15D-91C9-B5D9-8755C10A6E9F}"/>
                  </a:ext>
                </a:extLst>
              </p:cNvPr>
              <p:cNvSpPr txBox="1"/>
              <p:nvPr/>
            </p:nvSpPr>
            <p:spPr>
              <a:xfrm>
                <a:off x="409948" y="3274884"/>
                <a:ext cx="5577115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Classical theorem</a:t>
                </a:r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 (Haken’85)</a:t>
                </a:r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pigeonhole principle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PHP</m:t>
                    </m:r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requires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1.01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proof length.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2510CF6-E15D-91C9-B5D9-8755C10A6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948" y="3274884"/>
                <a:ext cx="5577115" cy="12003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组合 85">
            <a:extLst>
              <a:ext uri="{FF2B5EF4-FFF2-40B4-BE49-F238E27FC236}">
                <a16:creationId xmlns:a16="http://schemas.microsoft.com/office/drawing/2014/main" id="{27713D9E-F7A8-9DD5-C183-005FC8EB89B6}"/>
              </a:ext>
            </a:extLst>
          </p:cNvPr>
          <p:cNvGrpSpPr/>
          <p:nvPr/>
        </p:nvGrpSpPr>
        <p:grpSpPr>
          <a:xfrm>
            <a:off x="8744778" y="3681529"/>
            <a:ext cx="2800127" cy="3032538"/>
            <a:chOff x="6415315" y="1971354"/>
            <a:chExt cx="2800127" cy="3045052"/>
          </a:xfrm>
        </p:grpSpPr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94464B1E-6BC2-5D2E-C8E4-CA15D0AACB6B}"/>
                </a:ext>
              </a:extLst>
            </p:cNvPr>
            <p:cNvSpPr/>
            <p:nvPr/>
          </p:nvSpPr>
          <p:spPr>
            <a:xfrm>
              <a:off x="6415315" y="1971354"/>
              <a:ext cx="2800127" cy="30450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en-GB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0661E73-E170-E002-5D8B-0FF18CB82FD2}"/>
                </a:ext>
              </a:extLst>
            </p:cNvPr>
            <p:cNvGrpSpPr/>
            <p:nvPr/>
          </p:nvGrpSpPr>
          <p:grpSpPr>
            <a:xfrm>
              <a:off x="6712858" y="2481783"/>
              <a:ext cx="2251401" cy="1099989"/>
              <a:chOff x="964406" y="3707607"/>
              <a:chExt cx="2721769" cy="1393032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AE96B65-281C-733B-CA0B-D0B600EDA31C}"/>
                  </a:ext>
                </a:extLst>
              </p:cNvPr>
              <p:cNvSpPr/>
              <p:nvPr/>
            </p:nvSpPr>
            <p:spPr>
              <a:xfrm>
                <a:off x="964406" y="3707607"/>
                <a:ext cx="2721769" cy="13930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Resolution rule</a:t>
                </a:r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1D9AAADF-2168-C1F6-9325-F06306B1F88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2999" y="4100333"/>
                    <a:ext cx="2364581" cy="7170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∨ℓ       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A50CE364-953D-9358-CCBA-10C202EF26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2999" y="4100333"/>
                    <a:ext cx="2364581" cy="71705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828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47244FB-E786-9AC8-FF77-759E3B521CE9}"/>
                </a:ext>
              </a:extLst>
            </p:cNvPr>
            <p:cNvGrpSpPr/>
            <p:nvPr/>
          </p:nvGrpSpPr>
          <p:grpSpPr>
            <a:xfrm>
              <a:off x="6712858" y="3757709"/>
              <a:ext cx="2251401" cy="1093681"/>
              <a:chOff x="-2117069" y="5332767"/>
              <a:chExt cx="2721769" cy="1393032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8DF8EBFB-30FF-76DE-C1CB-FEE8FCCC090C}"/>
                  </a:ext>
                </a:extLst>
              </p:cNvPr>
              <p:cNvSpPr/>
              <p:nvPr/>
            </p:nvSpPr>
            <p:spPr>
              <a:xfrm>
                <a:off x="-2117069" y="5332767"/>
                <a:ext cx="2721769" cy="13930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Weakening rule</a:t>
                </a:r>
                <a:endParaRPr lang="zh-CN" alt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098AC67A-ED7D-3C07-8EC3-E47B1386AFA6}"/>
                      </a:ext>
                    </a:extLst>
                  </p:cNvPr>
                  <p:cNvSpPr txBox="1"/>
                  <p:nvPr/>
                </p:nvSpPr>
                <p:spPr>
                  <a:xfrm>
                    <a:off x="-1938476" y="5725494"/>
                    <a:ext cx="2364581" cy="6705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den>
                          </m:f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35" name="文本框 34">
                    <a:extLst>
                      <a:ext uri="{FF2B5EF4-FFF2-40B4-BE49-F238E27FC236}">
                        <a16:creationId xmlns:a16="http://schemas.microsoft.com/office/drawing/2014/main" id="{098AC67A-ED7D-3C07-8EC3-E47B1386AF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938476" y="5725494"/>
                    <a:ext cx="2364581" cy="67056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8605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4" name="椭圆 53">
            <a:extLst>
              <a:ext uri="{FF2B5EF4-FFF2-40B4-BE49-F238E27FC236}">
                <a16:creationId xmlns:a16="http://schemas.microsoft.com/office/drawing/2014/main" id="{C46E645D-B957-A2C7-56A5-AB18F517ECCB}"/>
              </a:ext>
            </a:extLst>
          </p:cNvPr>
          <p:cNvSpPr/>
          <p:nvPr/>
        </p:nvSpPr>
        <p:spPr>
          <a:xfrm>
            <a:off x="2623377" y="5472568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445C1C5-8760-0F4F-B63F-39F053DEFE9A}"/>
              </a:ext>
            </a:extLst>
          </p:cNvPr>
          <p:cNvSpPr/>
          <p:nvPr/>
        </p:nvSpPr>
        <p:spPr>
          <a:xfrm>
            <a:off x="3022520" y="5472568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FF8D922F-D5CA-4BEF-5E97-FEBB5F6AF0AD}"/>
              </a:ext>
            </a:extLst>
          </p:cNvPr>
          <p:cNvSpPr/>
          <p:nvPr/>
        </p:nvSpPr>
        <p:spPr>
          <a:xfrm>
            <a:off x="3421663" y="5472567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F5719B5A-9141-D177-37A2-01C7F1DEAE67}"/>
              </a:ext>
            </a:extLst>
          </p:cNvPr>
          <p:cNvSpPr/>
          <p:nvPr/>
        </p:nvSpPr>
        <p:spPr>
          <a:xfrm>
            <a:off x="3820806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BE980004-98FC-8C18-B37D-0A285DF840D1}"/>
              </a:ext>
            </a:extLst>
          </p:cNvPr>
          <p:cNvSpPr/>
          <p:nvPr/>
        </p:nvSpPr>
        <p:spPr>
          <a:xfrm>
            <a:off x="5587920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F9D20347-97DD-E0EE-00CB-36948FEDE268}"/>
              </a:ext>
            </a:extLst>
          </p:cNvPr>
          <p:cNvSpPr/>
          <p:nvPr/>
        </p:nvSpPr>
        <p:spPr>
          <a:xfrm>
            <a:off x="5987063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C7763AAC-652E-E0EC-B098-23B9A894B6B4}"/>
              </a:ext>
            </a:extLst>
          </p:cNvPr>
          <p:cNvSpPr/>
          <p:nvPr/>
        </p:nvSpPr>
        <p:spPr>
          <a:xfrm>
            <a:off x="6386206" y="5472565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F2AB42AF-C756-4DDB-0F73-8865BC7CE29D}"/>
              </a:ext>
            </a:extLst>
          </p:cNvPr>
          <p:cNvSpPr/>
          <p:nvPr/>
        </p:nvSpPr>
        <p:spPr>
          <a:xfrm>
            <a:off x="6785349" y="5472564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150639B5-FB25-F46D-07C2-663932F8E1D8}"/>
                  </a:ext>
                </a:extLst>
              </p:cNvPr>
              <p:cNvSpPr/>
              <p:nvPr/>
            </p:nvSpPr>
            <p:spPr>
              <a:xfrm>
                <a:off x="7503806" y="5472564"/>
                <a:ext cx="297543" cy="297543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150639B5-FB25-F46D-07C2-663932F8E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806" y="5472564"/>
                <a:ext cx="297543" cy="297543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组合 86">
            <a:extLst>
              <a:ext uri="{FF2B5EF4-FFF2-40B4-BE49-F238E27FC236}">
                <a16:creationId xmlns:a16="http://schemas.microsoft.com/office/drawing/2014/main" id="{F629BA66-B62D-28B5-C595-6D48C49E9959}"/>
              </a:ext>
            </a:extLst>
          </p:cNvPr>
          <p:cNvGrpSpPr/>
          <p:nvPr/>
        </p:nvGrpSpPr>
        <p:grpSpPr>
          <a:xfrm>
            <a:off x="308348" y="5472567"/>
            <a:ext cx="1894115" cy="1031548"/>
            <a:chOff x="308348" y="5472567"/>
            <a:chExt cx="1894115" cy="1031548"/>
          </a:xfrm>
        </p:grpSpPr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95CCF75D-EE22-833E-5E74-282C5445EDDD}"/>
                </a:ext>
              </a:extLst>
            </p:cNvPr>
            <p:cNvSpPr/>
            <p:nvPr/>
          </p:nvSpPr>
          <p:spPr>
            <a:xfrm>
              <a:off x="308348" y="547257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72B13839-C666-C030-6426-DC95C7B605E5}"/>
                </a:ext>
              </a:extLst>
            </p:cNvPr>
            <p:cNvSpPr/>
            <p:nvPr/>
          </p:nvSpPr>
          <p:spPr>
            <a:xfrm>
              <a:off x="707491" y="547257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4562BF65-A287-BEEB-6BB9-7EC60FB6BA7C}"/>
                </a:ext>
              </a:extLst>
            </p:cNvPr>
            <p:cNvSpPr/>
            <p:nvPr/>
          </p:nvSpPr>
          <p:spPr>
            <a:xfrm>
              <a:off x="1106634" y="547257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72D0EC3C-EE97-9047-3985-38E2813999ED}"/>
                </a:ext>
              </a:extLst>
            </p:cNvPr>
            <p:cNvSpPr/>
            <p:nvPr/>
          </p:nvSpPr>
          <p:spPr>
            <a:xfrm>
              <a:off x="1505777" y="547256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00FC2183-5E2A-B7BB-017F-2B6B743B319F}"/>
                </a:ext>
              </a:extLst>
            </p:cNvPr>
            <p:cNvSpPr/>
            <p:nvPr/>
          </p:nvSpPr>
          <p:spPr>
            <a:xfrm>
              <a:off x="1904920" y="547256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左大括号 62">
              <a:extLst>
                <a:ext uri="{FF2B5EF4-FFF2-40B4-BE49-F238E27FC236}">
                  <a16:creationId xmlns:a16="http://schemas.microsoft.com/office/drawing/2014/main" id="{A86C5436-CB11-0FC9-3D0F-FF8922C324C9}"/>
                </a:ext>
              </a:extLst>
            </p:cNvPr>
            <p:cNvSpPr/>
            <p:nvPr/>
          </p:nvSpPr>
          <p:spPr>
            <a:xfrm rot="16200000">
              <a:off x="1147455" y="5005391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9CD79B50-CCB1-6291-C80F-0518485C7D79}"/>
                    </a:ext>
                  </a:extLst>
                </p:cNvPr>
                <p:cNvSpPr txBox="1"/>
                <p:nvPr/>
              </p:nvSpPr>
              <p:spPr>
                <a:xfrm>
                  <a:off x="337376" y="6134783"/>
                  <a:ext cx="18360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9CD79B50-CCB1-6291-C80F-0518485C7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76" y="6134783"/>
                  <a:ext cx="1836057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左大括号 64">
            <a:extLst>
              <a:ext uri="{FF2B5EF4-FFF2-40B4-BE49-F238E27FC236}">
                <a16:creationId xmlns:a16="http://schemas.microsoft.com/office/drawing/2014/main" id="{E3115675-8F2C-2026-4CCE-A2FB26276CC9}"/>
              </a:ext>
            </a:extLst>
          </p:cNvPr>
          <p:cNvSpPr/>
          <p:nvPr/>
        </p:nvSpPr>
        <p:spPr>
          <a:xfrm rot="16200000">
            <a:off x="4745185" y="3739016"/>
            <a:ext cx="215900" cy="4459515"/>
          </a:xfrm>
          <a:prstGeom prst="leftBrace">
            <a:avLst>
              <a:gd name="adj1" fmla="val 38585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BFBC99B-8E2A-CF33-F936-90B24E304206}"/>
              </a:ext>
            </a:extLst>
          </p:cNvPr>
          <p:cNvSpPr txBox="1"/>
          <p:nvPr/>
        </p:nvSpPr>
        <p:spPr>
          <a:xfrm>
            <a:off x="3279242" y="6134783"/>
            <a:ext cx="314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Intermediate derivations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7BCBFF49-C04E-1014-A75C-3FB79BC37F45}"/>
              </a:ext>
            </a:extLst>
          </p:cNvPr>
          <p:cNvSpPr txBox="1"/>
          <p:nvPr/>
        </p:nvSpPr>
        <p:spPr>
          <a:xfrm>
            <a:off x="6885823" y="6169709"/>
            <a:ext cx="15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Final contradiction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5EFD00D4-5D70-858B-A8E2-4C9CBCB25287}"/>
              </a:ext>
            </a:extLst>
          </p:cNvPr>
          <p:cNvSpPr/>
          <p:nvPr/>
        </p:nvSpPr>
        <p:spPr>
          <a:xfrm>
            <a:off x="874405" y="4950053"/>
            <a:ext cx="1886857" cy="537033"/>
          </a:xfrm>
          <a:custGeom>
            <a:avLst/>
            <a:gdLst>
              <a:gd name="connsiteX0" fmla="*/ 1886857 w 1886857"/>
              <a:gd name="connsiteY0" fmla="*/ 537033 h 537033"/>
              <a:gd name="connsiteX1" fmla="*/ 972457 w 1886857"/>
              <a:gd name="connsiteY1" fmla="*/ 4 h 537033"/>
              <a:gd name="connsiteX2" fmla="*/ 0 w 1886857"/>
              <a:gd name="connsiteY2" fmla="*/ 529775 h 5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6857" h="537033">
                <a:moveTo>
                  <a:pt x="1886857" y="537033"/>
                </a:moveTo>
                <a:cubicBezTo>
                  <a:pt x="1586895" y="269123"/>
                  <a:pt x="1286933" y="1214"/>
                  <a:pt x="972457" y="4"/>
                </a:cubicBezTo>
                <a:cubicBezTo>
                  <a:pt x="657981" y="-1206"/>
                  <a:pt x="328990" y="264284"/>
                  <a:pt x="0" y="529775"/>
                </a:cubicBezTo>
              </a:path>
            </a:pathLst>
          </a:cu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5798A677-DF94-690B-C5CE-67F991CC5A8B}"/>
              </a:ext>
            </a:extLst>
          </p:cNvPr>
          <p:cNvSpPr/>
          <p:nvPr/>
        </p:nvSpPr>
        <p:spPr>
          <a:xfrm>
            <a:off x="468005" y="4703288"/>
            <a:ext cx="2307771" cy="769283"/>
          </a:xfrm>
          <a:custGeom>
            <a:avLst/>
            <a:gdLst>
              <a:gd name="connsiteX0" fmla="*/ 2307771 w 2307771"/>
              <a:gd name="connsiteY0" fmla="*/ 769283 h 769283"/>
              <a:gd name="connsiteX1" fmla="*/ 1175657 w 2307771"/>
              <a:gd name="connsiteY1" fmla="*/ 26 h 769283"/>
              <a:gd name="connsiteX2" fmla="*/ 0 w 2307771"/>
              <a:gd name="connsiteY2" fmla="*/ 747512 h 76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771" h="769283">
                <a:moveTo>
                  <a:pt x="2307771" y="769283"/>
                </a:moveTo>
                <a:cubicBezTo>
                  <a:pt x="1934028" y="386468"/>
                  <a:pt x="1560285" y="3654"/>
                  <a:pt x="1175657" y="26"/>
                </a:cubicBezTo>
                <a:cubicBezTo>
                  <a:pt x="791029" y="-3602"/>
                  <a:pt x="395514" y="371955"/>
                  <a:pt x="0" y="74751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A8C0FFAB-A679-9824-8C75-C4F8F784DFA2}"/>
              </a:ext>
            </a:extLst>
          </p:cNvPr>
          <p:cNvSpPr/>
          <p:nvPr/>
        </p:nvSpPr>
        <p:spPr>
          <a:xfrm>
            <a:off x="1701719" y="5022623"/>
            <a:ext cx="1473200" cy="442691"/>
          </a:xfrm>
          <a:custGeom>
            <a:avLst/>
            <a:gdLst>
              <a:gd name="connsiteX0" fmla="*/ 1473200 w 1473200"/>
              <a:gd name="connsiteY0" fmla="*/ 442691 h 442691"/>
              <a:gd name="connsiteX1" fmla="*/ 878115 w 1473200"/>
              <a:gd name="connsiteY1" fmla="*/ 5 h 442691"/>
              <a:gd name="connsiteX2" fmla="*/ 0 w 1473200"/>
              <a:gd name="connsiteY2" fmla="*/ 435434 h 44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200" h="442691">
                <a:moveTo>
                  <a:pt x="1473200" y="442691"/>
                </a:moveTo>
                <a:cubicBezTo>
                  <a:pt x="1298424" y="221953"/>
                  <a:pt x="1123648" y="1215"/>
                  <a:pt x="878115" y="5"/>
                </a:cubicBezTo>
                <a:cubicBezTo>
                  <a:pt x="632582" y="-1205"/>
                  <a:pt x="316291" y="217114"/>
                  <a:pt x="0" y="435434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DDD8C054-06FA-88A5-8564-A8A02780748E}"/>
              </a:ext>
            </a:extLst>
          </p:cNvPr>
          <p:cNvSpPr/>
          <p:nvPr/>
        </p:nvSpPr>
        <p:spPr>
          <a:xfrm>
            <a:off x="2790291" y="5399505"/>
            <a:ext cx="370114" cy="87581"/>
          </a:xfrm>
          <a:custGeom>
            <a:avLst/>
            <a:gdLst>
              <a:gd name="connsiteX0" fmla="*/ 370114 w 370114"/>
              <a:gd name="connsiteY0" fmla="*/ 87581 h 87581"/>
              <a:gd name="connsiteX1" fmla="*/ 181428 w 370114"/>
              <a:gd name="connsiteY1" fmla="*/ 495 h 87581"/>
              <a:gd name="connsiteX2" fmla="*/ 0 w 370114"/>
              <a:gd name="connsiteY2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114" h="87581">
                <a:moveTo>
                  <a:pt x="370114" y="87581"/>
                </a:moveTo>
                <a:cubicBezTo>
                  <a:pt x="306614" y="46457"/>
                  <a:pt x="243114" y="5333"/>
                  <a:pt x="181428" y="495"/>
                </a:cubicBezTo>
                <a:cubicBezTo>
                  <a:pt x="119742" y="-4343"/>
                  <a:pt x="59871" y="27104"/>
                  <a:pt x="0" y="5855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43951CEE-2204-86AA-9C1A-9E63715890E3}"/>
              </a:ext>
            </a:extLst>
          </p:cNvPr>
          <p:cNvSpPr/>
          <p:nvPr/>
        </p:nvSpPr>
        <p:spPr>
          <a:xfrm>
            <a:off x="3994976" y="4935539"/>
            <a:ext cx="2939143" cy="537032"/>
          </a:xfrm>
          <a:custGeom>
            <a:avLst/>
            <a:gdLst>
              <a:gd name="connsiteX0" fmla="*/ 2939143 w 2939143"/>
              <a:gd name="connsiteY0" fmla="*/ 537032 h 537032"/>
              <a:gd name="connsiteX1" fmla="*/ 1494972 w 2939143"/>
              <a:gd name="connsiteY1" fmla="*/ 4 h 537032"/>
              <a:gd name="connsiteX2" fmla="*/ 0 w 2939143"/>
              <a:gd name="connsiteY2" fmla="*/ 529775 h 53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9143" h="537032">
                <a:moveTo>
                  <a:pt x="2939143" y="537032"/>
                </a:moveTo>
                <a:cubicBezTo>
                  <a:pt x="2461986" y="269122"/>
                  <a:pt x="1984829" y="1213"/>
                  <a:pt x="1494972" y="4"/>
                </a:cubicBezTo>
                <a:cubicBezTo>
                  <a:pt x="1005115" y="-1205"/>
                  <a:pt x="502557" y="264285"/>
                  <a:pt x="0" y="529775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B98C873B-7530-0083-984E-778B2BE71334}"/>
              </a:ext>
            </a:extLst>
          </p:cNvPr>
          <p:cNvSpPr/>
          <p:nvPr/>
        </p:nvSpPr>
        <p:spPr>
          <a:xfrm>
            <a:off x="5780234" y="5247438"/>
            <a:ext cx="1153885" cy="232390"/>
          </a:xfrm>
          <a:custGeom>
            <a:avLst/>
            <a:gdLst>
              <a:gd name="connsiteX0" fmla="*/ 1153885 w 1153885"/>
              <a:gd name="connsiteY0" fmla="*/ 232390 h 232390"/>
              <a:gd name="connsiteX1" fmla="*/ 486228 w 1153885"/>
              <a:gd name="connsiteY1" fmla="*/ 162 h 232390"/>
              <a:gd name="connsiteX2" fmla="*/ 0 w 1153885"/>
              <a:gd name="connsiteY2" fmla="*/ 203362 h 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3885" h="232390">
                <a:moveTo>
                  <a:pt x="1153885" y="232390"/>
                </a:moveTo>
                <a:cubicBezTo>
                  <a:pt x="916213" y="118695"/>
                  <a:pt x="678542" y="5000"/>
                  <a:pt x="486228" y="162"/>
                </a:cubicBezTo>
                <a:cubicBezTo>
                  <a:pt x="293914" y="-4676"/>
                  <a:pt x="146957" y="99343"/>
                  <a:pt x="0" y="20336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0EA597B0-A61F-E263-3443-725EA8D44D9B}"/>
              </a:ext>
            </a:extLst>
          </p:cNvPr>
          <p:cNvSpPr/>
          <p:nvPr/>
        </p:nvSpPr>
        <p:spPr>
          <a:xfrm>
            <a:off x="6193891" y="5037064"/>
            <a:ext cx="1422400" cy="457279"/>
          </a:xfrm>
          <a:custGeom>
            <a:avLst/>
            <a:gdLst>
              <a:gd name="connsiteX0" fmla="*/ 1422400 w 1422400"/>
              <a:gd name="connsiteY0" fmla="*/ 428250 h 457279"/>
              <a:gd name="connsiteX1" fmla="*/ 885371 w 1422400"/>
              <a:gd name="connsiteY1" fmla="*/ 79 h 457279"/>
              <a:gd name="connsiteX2" fmla="*/ 0 w 1422400"/>
              <a:gd name="connsiteY2" fmla="*/ 457279 h 45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457279">
                <a:moveTo>
                  <a:pt x="1422400" y="428250"/>
                </a:moveTo>
                <a:cubicBezTo>
                  <a:pt x="1272419" y="211745"/>
                  <a:pt x="1122438" y="-4759"/>
                  <a:pt x="885371" y="79"/>
                </a:cubicBezTo>
                <a:cubicBezTo>
                  <a:pt x="648304" y="4917"/>
                  <a:pt x="324152" y="231098"/>
                  <a:pt x="0" y="457279"/>
                </a:cubicBez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E2E6D4B0-577C-DF1C-D008-70EFFB324888}"/>
              </a:ext>
            </a:extLst>
          </p:cNvPr>
          <p:cNvSpPr/>
          <p:nvPr/>
        </p:nvSpPr>
        <p:spPr>
          <a:xfrm>
            <a:off x="6963148" y="5355762"/>
            <a:ext cx="653143" cy="138581"/>
          </a:xfrm>
          <a:custGeom>
            <a:avLst/>
            <a:gdLst>
              <a:gd name="connsiteX0" fmla="*/ 653143 w 653143"/>
              <a:gd name="connsiteY0" fmla="*/ 138581 h 138581"/>
              <a:gd name="connsiteX1" fmla="*/ 341086 w 653143"/>
              <a:gd name="connsiteY1" fmla="*/ 695 h 138581"/>
              <a:gd name="connsiteX2" fmla="*/ 0 w 653143"/>
              <a:gd name="connsiteY2" fmla="*/ 95038 h 13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3" h="138581">
                <a:moveTo>
                  <a:pt x="653143" y="138581"/>
                </a:moveTo>
                <a:cubicBezTo>
                  <a:pt x="551543" y="73266"/>
                  <a:pt x="449943" y="7952"/>
                  <a:pt x="341086" y="695"/>
                </a:cubicBezTo>
                <a:cubicBezTo>
                  <a:pt x="232229" y="-6562"/>
                  <a:pt x="116114" y="44238"/>
                  <a:pt x="0" y="95038"/>
                </a:cubicBez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DEFAF245-448F-0CD5-A9EA-CDB2CB2825DD}"/>
                  </a:ext>
                </a:extLst>
              </p:cNvPr>
              <p:cNvSpPr txBox="1"/>
              <p:nvPr/>
            </p:nvSpPr>
            <p:spPr>
              <a:xfrm>
                <a:off x="6560377" y="1820936"/>
                <a:ext cx="4926772" cy="173259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Pigeonhole Principle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pigeon goes to at least one hole:</a:t>
                </a:r>
                <a:b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,2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∨…∨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hole contains at most one pigeon:</a:t>
                </a:r>
                <a:b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∨</m:t>
                    </m:r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DEFAF245-448F-0CD5-A9EA-CDB2CB282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377" y="1820936"/>
                <a:ext cx="4926772" cy="17325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文本框 84">
            <a:extLst>
              <a:ext uri="{FF2B5EF4-FFF2-40B4-BE49-F238E27FC236}">
                <a16:creationId xmlns:a16="http://schemas.microsoft.com/office/drawing/2014/main" id="{ED09DC53-12C6-EA91-4BEE-500586E45E7A}"/>
              </a:ext>
            </a:extLst>
          </p:cNvPr>
          <p:cNvSpPr txBox="1"/>
          <p:nvPr/>
        </p:nvSpPr>
        <p:spPr>
          <a:xfrm>
            <a:off x="8964259" y="1321356"/>
            <a:ext cx="238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(1-min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crash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course)</a:t>
            </a:r>
          </a:p>
        </p:txBody>
      </p:sp>
    </p:spTree>
    <p:extLst>
      <p:ext uri="{BB962C8B-B14F-4D97-AF65-F5344CB8AC3E}">
        <p14:creationId xmlns:p14="http://schemas.microsoft.com/office/powerpoint/2010/main" val="54599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/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56B8E-4EF1-0F53-FCD3-27C584CCA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1A4E4-4505-887A-195C-9F8DB199E87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Refuter Problem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0C7E9D0E-AA73-9CC3-35C2-EFB65620BF93}"/>
              </a:ext>
            </a:extLst>
          </p:cNvPr>
          <p:cNvGrpSpPr/>
          <p:nvPr/>
        </p:nvGrpSpPr>
        <p:grpSpPr>
          <a:xfrm>
            <a:off x="3247491" y="5145994"/>
            <a:ext cx="1973943" cy="624113"/>
            <a:chOff x="4608286" y="4920337"/>
            <a:chExt cx="1973943" cy="624113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59EDCFD0-748E-C4AF-13F7-DCE28FD849F8}"/>
                </a:ext>
              </a:extLst>
            </p:cNvPr>
            <p:cNvSpPr/>
            <p:nvPr/>
          </p:nvSpPr>
          <p:spPr>
            <a:xfrm>
              <a:off x="6284686" y="524690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AFDB35A9-B19D-6FB5-8F2E-169E49225E07}"/>
                </a:ext>
              </a:extLst>
            </p:cNvPr>
            <p:cNvSpPr/>
            <p:nvPr/>
          </p:nvSpPr>
          <p:spPr>
            <a:xfrm>
              <a:off x="4608286" y="4920337"/>
              <a:ext cx="1836057" cy="319320"/>
            </a:xfrm>
            <a:custGeom>
              <a:avLst/>
              <a:gdLst>
                <a:gd name="connsiteX0" fmla="*/ 1836057 w 1836057"/>
                <a:gd name="connsiteY0" fmla="*/ 312063 h 319320"/>
                <a:gd name="connsiteX1" fmla="*/ 943428 w 1836057"/>
                <a:gd name="connsiteY1" fmla="*/ 6 h 319320"/>
                <a:gd name="connsiteX2" fmla="*/ 0 w 1836057"/>
                <a:gd name="connsiteY2" fmla="*/ 319320 h 3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6057" h="319320">
                  <a:moveTo>
                    <a:pt x="1836057" y="312063"/>
                  </a:moveTo>
                  <a:cubicBezTo>
                    <a:pt x="1542747" y="155430"/>
                    <a:pt x="1249437" y="-1203"/>
                    <a:pt x="943428" y="6"/>
                  </a:cubicBezTo>
                  <a:cubicBezTo>
                    <a:pt x="637419" y="1215"/>
                    <a:pt x="318709" y="160267"/>
                    <a:pt x="0" y="31932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C3DEB344-4489-47AA-B8EF-D23D13197414}"/>
                </a:ext>
              </a:extLst>
            </p:cNvPr>
            <p:cNvSpPr/>
            <p:nvPr/>
          </p:nvSpPr>
          <p:spPr>
            <a:xfrm>
              <a:off x="5428343" y="5109029"/>
              <a:ext cx="979714" cy="116114"/>
            </a:xfrm>
            <a:custGeom>
              <a:avLst/>
              <a:gdLst>
                <a:gd name="connsiteX0" fmla="*/ 979714 w 979714"/>
                <a:gd name="connsiteY0" fmla="*/ 116114 h 116114"/>
                <a:gd name="connsiteX1" fmla="*/ 442686 w 979714"/>
                <a:gd name="connsiteY1" fmla="*/ 0 h 116114"/>
                <a:gd name="connsiteX2" fmla="*/ 0 w 979714"/>
                <a:gd name="connsiteY2" fmla="*/ 116114 h 11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9714" h="116114">
                  <a:moveTo>
                    <a:pt x="979714" y="116114"/>
                  </a:moveTo>
                  <a:cubicBezTo>
                    <a:pt x="792843" y="58057"/>
                    <a:pt x="605972" y="0"/>
                    <a:pt x="442686" y="0"/>
                  </a:cubicBezTo>
                  <a:cubicBezTo>
                    <a:pt x="279400" y="0"/>
                    <a:pt x="139700" y="58057"/>
                    <a:pt x="0" y="116114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912C137-153C-C63B-A233-BD147F065688}"/>
                  </a:ext>
                </a:extLst>
              </p:cNvPr>
              <p:cNvSpPr txBox="1"/>
              <p:nvPr/>
            </p:nvSpPr>
            <p:spPr>
              <a:xfrm>
                <a:off x="3873801" y="6400940"/>
                <a:ext cx="1950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(# of steps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1.01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zh-CN" alt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912C137-153C-C63B-A233-BD147F065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801" y="6400940"/>
                <a:ext cx="1950398" cy="338554"/>
              </a:xfrm>
              <a:prstGeom prst="rect">
                <a:avLst/>
              </a:prstGeom>
              <a:blipFill>
                <a:blip r:embed="rId3"/>
                <a:stretch>
                  <a:fillRect l="-3438" t="-5357" r="-3438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CA1AE1C-5EB0-DEF3-8592-74447945E042}"/>
                  </a:ext>
                </a:extLst>
              </p:cNvPr>
              <p:cNvSpPr txBox="1"/>
              <p:nvPr/>
            </p:nvSpPr>
            <p:spPr>
              <a:xfrm>
                <a:off x="6324519" y="2058131"/>
                <a:ext cx="5357587" cy="12311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Problem 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𝐑𝐞𝐟𝐮𝐭𝐞𝐫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𝐇𝐚𝐤𝐞𝐧</m:t>
                    </m:r>
                    <m:r>
                      <a:rPr lang="en-US" altLang="zh-CN" sz="2000" b="1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 (succinctly represented) length-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1.01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resolution proof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PHP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Output: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an index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such that the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step is invalid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CA1AE1C-5EB0-DEF3-8592-74447945E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19" y="2058131"/>
                <a:ext cx="5357587" cy="1231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C558531-AEC4-DB5C-2C76-2D90CA253B55}"/>
                  </a:ext>
                </a:extLst>
              </p:cNvPr>
              <p:cNvSpPr txBox="1"/>
              <p:nvPr/>
            </p:nvSpPr>
            <p:spPr>
              <a:xfrm>
                <a:off x="337376" y="3456838"/>
                <a:ext cx="4278167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Our result: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Refuter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Haken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-complete!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FC558531-AEC4-DB5C-2C76-2D90CA253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76" y="3456838"/>
                <a:ext cx="4278167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C82E8C46-DF7E-9722-6ABF-22F33C35C759}"/>
              </a:ext>
            </a:extLst>
          </p:cNvPr>
          <p:cNvGrpSpPr/>
          <p:nvPr/>
        </p:nvGrpSpPr>
        <p:grpSpPr>
          <a:xfrm>
            <a:off x="7666467" y="3554198"/>
            <a:ext cx="4071271" cy="3045746"/>
            <a:chOff x="7666467" y="3554198"/>
            <a:chExt cx="4071271" cy="30457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96B2AF0D-7E5C-650A-0923-4C63BB305D53}"/>
                    </a:ext>
                  </a:extLst>
                </p:cNvPr>
                <p:cNvSpPr txBox="1"/>
                <p:nvPr/>
              </p:nvSpPr>
              <p:spPr>
                <a:xfrm>
                  <a:off x="7666467" y="3554198"/>
                  <a:ext cx="1050131" cy="40011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0">
                            <a:latin typeface="Cambria Math" panose="02040503050406030204" pitchFamily="18" charset="0"/>
                          </a:rPr>
                          <m:t>𝐏𝐏𝐀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96B2AF0D-7E5C-650A-0923-4C63BB305D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6467" y="3554198"/>
                  <a:ext cx="1050131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5F0160B0-0E3B-3AE0-4E13-2C86CAB13A1E}"/>
                    </a:ext>
                  </a:extLst>
                </p:cNvPr>
                <p:cNvSpPr txBox="1"/>
                <p:nvPr/>
              </p:nvSpPr>
              <p:spPr>
                <a:xfrm>
                  <a:off x="9003312" y="3557293"/>
                  <a:ext cx="1050131" cy="40011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𝐏𝐏</m:t>
                        </m:r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5F0160B0-0E3B-3AE0-4E13-2C86CAB13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3312" y="3557293"/>
                  <a:ext cx="1050131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7C6C19D4-11FC-D995-EE6F-597D5B24DF03}"/>
                    </a:ext>
                  </a:extLst>
                </p:cNvPr>
                <p:cNvSpPr txBox="1"/>
                <p:nvPr/>
              </p:nvSpPr>
              <p:spPr>
                <a:xfrm>
                  <a:off x="10640791" y="4695107"/>
                  <a:ext cx="1050131" cy="40011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𝐋𝐒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7C6C19D4-11FC-D995-EE6F-597D5B24D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0791" y="4695107"/>
                  <a:ext cx="1050131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3D6FD749-6045-9E92-3421-25FE72B3C821}"/>
                    </a:ext>
                  </a:extLst>
                </p:cNvPr>
                <p:cNvSpPr txBox="1"/>
                <p:nvPr/>
              </p:nvSpPr>
              <p:spPr>
                <a:xfrm>
                  <a:off x="8277906" y="4523850"/>
                  <a:ext cx="1257552" cy="40011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1" i="0" smtClean="0">
                            <a:latin typeface="Cambria Math" panose="02040503050406030204" pitchFamily="18" charset="0"/>
                          </a:rPr>
                          <m:t>𝐏𝐏𝐀</m:t>
                        </m:r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𝐃𝐒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3D6FD749-6045-9E92-3421-25FE72B3C8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906" y="4523850"/>
                  <a:ext cx="1257552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F345090B-31E4-C17A-E3F2-4269C51AC10D}"/>
                    </a:ext>
                  </a:extLst>
                </p:cNvPr>
                <p:cNvSpPr txBox="1"/>
                <p:nvPr/>
              </p:nvSpPr>
              <p:spPr>
                <a:xfrm>
                  <a:off x="10593976" y="5817202"/>
                  <a:ext cx="1143762" cy="40011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sz="2000" b="1" i="0" smtClean="0">
                            <a:latin typeface="Cambria Math" panose="02040503050406030204" pitchFamily="18" charset="0"/>
                          </a:rPr>
                          <m:t>𝐂𝐋𝐒</m:t>
                        </m:r>
                      </m:oMath>
                    </m:oMathPara>
                  </a14:m>
                  <a:endParaRPr lang="en-GB" sz="1600" b="1" dirty="0"/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F345090B-31E4-C17A-E3F2-4269C51AC1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3976" y="5817202"/>
                  <a:ext cx="1143762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D7D863B2-9C74-A2F5-5D28-96044A16DC98}"/>
                </a:ext>
              </a:extLst>
            </p:cNvPr>
            <p:cNvCxnSpPr>
              <a:cxnSpLocks/>
              <a:stCxn id="52" idx="0"/>
              <a:endCxn id="50" idx="2"/>
            </p:cNvCxnSpPr>
            <p:nvPr/>
          </p:nvCxnSpPr>
          <p:spPr>
            <a:xfrm flipH="1" flipV="1">
              <a:off x="8906682" y="4923960"/>
              <a:ext cx="2259175" cy="8932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1FCB112C-ADBF-960C-CAFD-0E1EBF79EFB8}"/>
                </a:ext>
              </a:extLst>
            </p:cNvPr>
            <p:cNvCxnSpPr>
              <a:cxnSpLocks/>
              <a:stCxn id="52" idx="0"/>
              <a:endCxn id="49" idx="2"/>
            </p:cNvCxnSpPr>
            <p:nvPr/>
          </p:nvCxnSpPr>
          <p:spPr>
            <a:xfrm flipV="1">
              <a:off x="11165857" y="5095217"/>
              <a:ext cx="0" cy="7219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5D830A8E-61D4-AA74-D9BA-D213299079E5}"/>
                </a:ext>
              </a:extLst>
            </p:cNvPr>
            <p:cNvCxnSpPr>
              <a:cxnSpLocks/>
              <a:stCxn id="50" idx="0"/>
              <a:endCxn id="48" idx="2"/>
            </p:cNvCxnSpPr>
            <p:nvPr/>
          </p:nvCxnSpPr>
          <p:spPr>
            <a:xfrm flipV="1">
              <a:off x="8906682" y="3957403"/>
              <a:ext cx="621696" cy="566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211709A5-3E93-F595-049E-E3753FF780DB}"/>
                </a:ext>
              </a:extLst>
            </p:cNvPr>
            <p:cNvCxnSpPr>
              <a:cxnSpLocks/>
              <a:stCxn id="50" idx="0"/>
              <a:endCxn id="47" idx="2"/>
            </p:cNvCxnSpPr>
            <p:nvPr/>
          </p:nvCxnSpPr>
          <p:spPr>
            <a:xfrm flipH="1" flipV="1">
              <a:off x="8191533" y="3954308"/>
              <a:ext cx="715149" cy="5695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3524F8F-432C-4DDB-6F09-4A0B434454C5}"/>
                    </a:ext>
                  </a:extLst>
                </p:cNvPr>
                <p:cNvSpPr txBox="1"/>
                <p:nvPr/>
              </p:nvSpPr>
              <p:spPr>
                <a:xfrm>
                  <a:off x="8413792" y="5553504"/>
                  <a:ext cx="1810071" cy="104644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sz="2000" b="1" i="1">
                            <a:latin typeface="Cambria Math" panose="02040503050406030204" pitchFamily="18" charset="0"/>
                          </a:rPr>
                          <m:t>rwPHP</m:t>
                        </m:r>
                      </m:oMath>
                    </m:oMathPara>
                  </a14:m>
                  <a:endParaRPr lang="en-GB" b="1" dirty="0"/>
                </a:p>
                <a:p>
                  <a:pPr algn="ctr"/>
                  <a:r>
                    <a:rPr lang="en-GB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</a:t>
                  </a:r>
                  <a:r>
                    <a:rPr lang="en-US" altLang="zh-CN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retraction weak pigeonhole principle; </a:t>
                  </a:r>
                  <a:r>
                    <a:rPr lang="en-GB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a.k.a. Lossy-Code)</a:t>
                  </a:r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3524F8F-432C-4DDB-6F09-4A0B43445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3792" y="5553504"/>
                  <a:ext cx="1810071" cy="104644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2DE77010-6F1F-96E7-37CC-BED2CE63B7A1}"/>
                </a:ext>
              </a:extLst>
            </p:cNvPr>
            <p:cNvCxnSpPr>
              <a:cxnSpLocks/>
              <a:stCxn id="60" idx="0"/>
              <a:endCxn id="50" idx="2"/>
            </p:cNvCxnSpPr>
            <p:nvPr/>
          </p:nvCxnSpPr>
          <p:spPr>
            <a:xfrm flipH="1" flipV="1">
              <a:off x="8906682" y="4923960"/>
              <a:ext cx="412146" cy="629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1501105C-D967-B1AC-0E16-2CDA7992BE25}"/>
                  </a:ext>
                </a:extLst>
              </p:cNvPr>
              <p:cNvSpPr txBox="1"/>
              <p:nvPr/>
            </p:nvSpPr>
            <p:spPr>
              <a:xfrm>
                <a:off x="10340157" y="3562985"/>
                <a:ext cx="1656460" cy="40011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altLang="zh-CN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rwPHP</m:t>
                      </m:r>
                      <m:d>
                        <m:dPr>
                          <m:ctrlPr>
                            <a:rPr lang="en-GB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𝐏</m:t>
                          </m:r>
                          <m:r>
                            <a:rPr lang="en-GB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𝐋𝐒</m:t>
                          </m:r>
                        </m:e>
                      </m:d>
                    </m:oMath>
                  </m:oMathPara>
                </a14:m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1501105C-D967-B1AC-0E16-2CDA7992B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157" y="3562985"/>
                <a:ext cx="1656460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E309CC05-ECE1-085B-C4CB-222BFBF7913E}"/>
              </a:ext>
            </a:extLst>
          </p:cNvPr>
          <p:cNvCxnSpPr>
            <a:cxnSpLocks/>
            <a:stCxn id="60" idx="0"/>
            <a:endCxn id="64" idx="2"/>
          </p:cNvCxnSpPr>
          <p:nvPr/>
        </p:nvCxnSpPr>
        <p:spPr>
          <a:xfrm flipV="1">
            <a:off x="9318828" y="3963095"/>
            <a:ext cx="1849559" cy="159040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67154052-A957-B773-4FCC-30D61E6E26E4}"/>
              </a:ext>
            </a:extLst>
          </p:cNvPr>
          <p:cNvCxnSpPr>
            <a:cxnSpLocks/>
            <a:stCxn id="49" idx="0"/>
            <a:endCxn id="64" idx="2"/>
          </p:cNvCxnSpPr>
          <p:nvPr/>
        </p:nvCxnSpPr>
        <p:spPr>
          <a:xfrm flipV="1">
            <a:off x="11165857" y="3963095"/>
            <a:ext cx="2530" cy="732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8139051D-9B10-61DE-4680-ABA0D5B4831A}"/>
                  </a:ext>
                </a:extLst>
              </p:cNvPr>
              <p:cNvSpPr txBox="1"/>
              <p:nvPr/>
            </p:nvSpPr>
            <p:spPr>
              <a:xfrm>
                <a:off x="509894" y="2057168"/>
                <a:ext cx="5577115" cy="12003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Classical theorem</a:t>
                </a:r>
                <a:r>
                  <a:rPr lang="en-US" altLang="zh-CN" sz="20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 (Haken’85)</a:t>
                </a:r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pigeonhole principle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PHP</m:t>
                    </m:r>
                  </m:oMath>
                </a14:m>
                <a:r>
                  <a:rPr lang="en-US" altLang="zh-C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requires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1.01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resolution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proof length.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8139051D-9B10-61DE-4680-ABA0D5B4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4" y="2057168"/>
                <a:ext cx="5577115" cy="12003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椭圆 107">
            <a:extLst>
              <a:ext uri="{FF2B5EF4-FFF2-40B4-BE49-F238E27FC236}">
                <a16:creationId xmlns:a16="http://schemas.microsoft.com/office/drawing/2014/main" id="{357F3EAA-0C07-ED90-6678-7249CC8BFCB7}"/>
              </a:ext>
            </a:extLst>
          </p:cNvPr>
          <p:cNvSpPr/>
          <p:nvPr/>
        </p:nvSpPr>
        <p:spPr>
          <a:xfrm>
            <a:off x="2623377" y="5472568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4424E456-80E2-E8C9-56F1-AB57299F42FE}"/>
              </a:ext>
            </a:extLst>
          </p:cNvPr>
          <p:cNvSpPr/>
          <p:nvPr/>
        </p:nvSpPr>
        <p:spPr>
          <a:xfrm>
            <a:off x="3022520" y="5472568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9C8E8C20-2E4A-AFAA-7ECF-63B5F89B0EF6}"/>
              </a:ext>
            </a:extLst>
          </p:cNvPr>
          <p:cNvSpPr/>
          <p:nvPr/>
        </p:nvSpPr>
        <p:spPr>
          <a:xfrm>
            <a:off x="3421663" y="5472567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460782B4-0E09-1511-9E57-87913BB00F97}"/>
              </a:ext>
            </a:extLst>
          </p:cNvPr>
          <p:cNvSpPr/>
          <p:nvPr/>
        </p:nvSpPr>
        <p:spPr>
          <a:xfrm>
            <a:off x="3820806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椭圆 111">
            <a:extLst>
              <a:ext uri="{FF2B5EF4-FFF2-40B4-BE49-F238E27FC236}">
                <a16:creationId xmlns:a16="http://schemas.microsoft.com/office/drawing/2014/main" id="{C631A584-6E79-F7F2-5E0E-229EF3938693}"/>
              </a:ext>
            </a:extLst>
          </p:cNvPr>
          <p:cNvSpPr/>
          <p:nvPr/>
        </p:nvSpPr>
        <p:spPr>
          <a:xfrm>
            <a:off x="5587920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33CA7006-4F56-138A-C210-943A5FB0467F}"/>
              </a:ext>
            </a:extLst>
          </p:cNvPr>
          <p:cNvSpPr/>
          <p:nvPr/>
        </p:nvSpPr>
        <p:spPr>
          <a:xfrm>
            <a:off x="5987063" y="5472566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>
            <a:extLst>
              <a:ext uri="{FF2B5EF4-FFF2-40B4-BE49-F238E27FC236}">
                <a16:creationId xmlns:a16="http://schemas.microsoft.com/office/drawing/2014/main" id="{BBE45ADC-33D6-E8A8-25D7-455C1480A8B0}"/>
              </a:ext>
            </a:extLst>
          </p:cNvPr>
          <p:cNvSpPr/>
          <p:nvPr/>
        </p:nvSpPr>
        <p:spPr>
          <a:xfrm>
            <a:off x="6386206" y="5472565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CEE1C090-6FEE-1346-104A-279D54974B66}"/>
              </a:ext>
            </a:extLst>
          </p:cNvPr>
          <p:cNvSpPr/>
          <p:nvPr/>
        </p:nvSpPr>
        <p:spPr>
          <a:xfrm>
            <a:off x="6785349" y="5472564"/>
            <a:ext cx="297543" cy="29754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7100DFBE-F413-B05B-D677-4A34CF8A5126}"/>
                  </a:ext>
                </a:extLst>
              </p:cNvPr>
              <p:cNvSpPr/>
              <p:nvPr/>
            </p:nvSpPr>
            <p:spPr>
              <a:xfrm>
                <a:off x="7503806" y="5472564"/>
                <a:ext cx="297543" cy="297543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72000" r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7100DFBE-F413-B05B-D677-4A34CF8A5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806" y="5472564"/>
                <a:ext cx="297543" cy="297543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7554030C-BD59-3DFB-BE4D-059F1D6F5894}"/>
              </a:ext>
            </a:extLst>
          </p:cNvPr>
          <p:cNvGrpSpPr/>
          <p:nvPr/>
        </p:nvGrpSpPr>
        <p:grpSpPr>
          <a:xfrm>
            <a:off x="308348" y="5472567"/>
            <a:ext cx="1894115" cy="1031548"/>
            <a:chOff x="308348" y="5472567"/>
            <a:chExt cx="1894115" cy="1031548"/>
          </a:xfrm>
        </p:grpSpPr>
        <p:sp>
          <p:nvSpPr>
            <p:cNvPr id="118" name="椭圆 117">
              <a:extLst>
                <a:ext uri="{FF2B5EF4-FFF2-40B4-BE49-F238E27FC236}">
                  <a16:creationId xmlns:a16="http://schemas.microsoft.com/office/drawing/2014/main" id="{EDA41E92-06C5-65AE-F548-EE710652FFE1}"/>
                </a:ext>
              </a:extLst>
            </p:cNvPr>
            <p:cNvSpPr/>
            <p:nvPr/>
          </p:nvSpPr>
          <p:spPr>
            <a:xfrm>
              <a:off x="308348" y="547257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001E3604-B575-68DA-9359-C33280B1AD48}"/>
                </a:ext>
              </a:extLst>
            </p:cNvPr>
            <p:cNvSpPr/>
            <p:nvPr/>
          </p:nvSpPr>
          <p:spPr>
            <a:xfrm>
              <a:off x="707491" y="5472571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>
              <a:extLst>
                <a:ext uri="{FF2B5EF4-FFF2-40B4-BE49-F238E27FC236}">
                  <a16:creationId xmlns:a16="http://schemas.microsoft.com/office/drawing/2014/main" id="{B82049A0-FC79-39E1-82C0-D12A843EF4EC}"/>
                </a:ext>
              </a:extLst>
            </p:cNvPr>
            <p:cNvSpPr/>
            <p:nvPr/>
          </p:nvSpPr>
          <p:spPr>
            <a:xfrm>
              <a:off x="1106634" y="5472570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CFD77146-7C3A-95FC-A218-5DD2D2BCAC42}"/>
                </a:ext>
              </a:extLst>
            </p:cNvPr>
            <p:cNvSpPr/>
            <p:nvPr/>
          </p:nvSpPr>
          <p:spPr>
            <a:xfrm>
              <a:off x="1505777" y="5472569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FA1017F0-7EEF-91EC-CD06-5BDBC4715298}"/>
                </a:ext>
              </a:extLst>
            </p:cNvPr>
            <p:cNvSpPr/>
            <p:nvPr/>
          </p:nvSpPr>
          <p:spPr>
            <a:xfrm>
              <a:off x="1904920" y="5472567"/>
              <a:ext cx="297543" cy="297543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左大括号 122">
              <a:extLst>
                <a:ext uri="{FF2B5EF4-FFF2-40B4-BE49-F238E27FC236}">
                  <a16:creationId xmlns:a16="http://schemas.microsoft.com/office/drawing/2014/main" id="{44001ADE-BA8B-D3CA-BD57-D17377857CA6}"/>
                </a:ext>
              </a:extLst>
            </p:cNvPr>
            <p:cNvSpPr/>
            <p:nvPr/>
          </p:nvSpPr>
          <p:spPr>
            <a:xfrm rot="16200000">
              <a:off x="1147455" y="5005391"/>
              <a:ext cx="215901" cy="1894115"/>
            </a:xfrm>
            <a:prstGeom prst="leftBrace">
              <a:avLst>
                <a:gd name="adj1" fmla="val 38585"/>
                <a:gd name="adj2" fmla="val 50000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文本框 123">
                  <a:extLst>
                    <a:ext uri="{FF2B5EF4-FFF2-40B4-BE49-F238E27FC236}">
                      <a16:creationId xmlns:a16="http://schemas.microsoft.com/office/drawing/2014/main" id="{A4BBE792-A456-2838-5C04-173DC453568D}"/>
                    </a:ext>
                  </a:extLst>
                </p:cNvPr>
                <p:cNvSpPr txBox="1"/>
                <p:nvPr/>
              </p:nvSpPr>
              <p:spPr>
                <a:xfrm>
                  <a:off x="337376" y="6134783"/>
                  <a:ext cx="183605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Axioms of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PHP</m:t>
                      </m:r>
                    </m:oMath>
                  </a14:m>
                  <a:endParaRPr lang="zh-CN" alt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4" name="文本框 123">
                  <a:extLst>
                    <a:ext uri="{FF2B5EF4-FFF2-40B4-BE49-F238E27FC236}">
                      <a16:creationId xmlns:a16="http://schemas.microsoft.com/office/drawing/2014/main" id="{A4BBE792-A456-2838-5C04-173DC45356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76" y="6134783"/>
                  <a:ext cx="1836057" cy="369332"/>
                </a:xfrm>
                <a:prstGeom prst="rect">
                  <a:avLst/>
                </a:prstGeom>
                <a:blipFill>
                  <a:blip r:embed="rId15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5" name="左大括号 124">
            <a:extLst>
              <a:ext uri="{FF2B5EF4-FFF2-40B4-BE49-F238E27FC236}">
                <a16:creationId xmlns:a16="http://schemas.microsoft.com/office/drawing/2014/main" id="{08C8B6EE-0157-6710-A558-DE15A550023B}"/>
              </a:ext>
            </a:extLst>
          </p:cNvPr>
          <p:cNvSpPr/>
          <p:nvPr/>
        </p:nvSpPr>
        <p:spPr>
          <a:xfrm rot="16200000">
            <a:off x="4745185" y="3739016"/>
            <a:ext cx="215900" cy="4459515"/>
          </a:xfrm>
          <a:prstGeom prst="leftBrace">
            <a:avLst>
              <a:gd name="adj1" fmla="val 38585"/>
              <a:gd name="adj2" fmla="val 50000"/>
            </a:avLst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文本框 125">
            <a:extLst>
              <a:ext uri="{FF2B5EF4-FFF2-40B4-BE49-F238E27FC236}">
                <a16:creationId xmlns:a16="http://schemas.microsoft.com/office/drawing/2014/main" id="{4D165433-7508-CB55-B3E6-40512F9ED0C0}"/>
              </a:ext>
            </a:extLst>
          </p:cNvPr>
          <p:cNvSpPr txBox="1"/>
          <p:nvPr/>
        </p:nvSpPr>
        <p:spPr>
          <a:xfrm>
            <a:off x="3279242" y="6134783"/>
            <a:ext cx="314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Intermediate derivations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5CF15226-F3B1-49FB-C063-9F85A3536563}"/>
              </a:ext>
            </a:extLst>
          </p:cNvPr>
          <p:cNvSpPr txBox="1"/>
          <p:nvPr/>
        </p:nvSpPr>
        <p:spPr>
          <a:xfrm>
            <a:off x="6885823" y="6169709"/>
            <a:ext cx="15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Final contradiction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任意多边形: 形状 127">
            <a:extLst>
              <a:ext uri="{FF2B5EF4-FFF2-40B4-BE49-F238E27FC236}">
                <a16:creationId xmlns:a16="http://schemas.microsoft.com/office/drawing/2014/main" id="{1DE13707-DAE7-9BC2-6532-C13E5251382A}"/>
              </a:ext>
            </a:extLst>
          </p:cNvPr>
          <p:cNvSpPr/>
          <p:nvPr/>
        </p:nvSpPr>
        <p:spPr>
          <a:xfrm>
            <a:off x="874405" y="4950053"/>
            <a:ext cx="1886857" cy="537033"/>
          </a:xfrm>
          <a:custGeom>
            <a:avLst/>
            <a:gdLst>
              <a:gd name="connsiteX0" fmla="*/ 1886857 w 1886857"/>
              <a:gd name="connsiteY0" fmla="*/ 537033 h 537033"/>
              <a:gd name="connsiteX1" fmla="*/ 972457 w 1886857"/>
              <a:gd name="connsiteY1" fmla="*/ 4 h 537033"/>
              <a:gd name="connsiteX2" fmla="*/ 0 w 1886857"/>
              <a:gd name="connsiteY2" fmla="*/ 529775 h 5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6857" h="537033">
                <a:moveTo>
                  <a:pt x="1886857" y="537033"/>
                </a:moveTo>
                <a:cubicBezTo>
                  <a:pt x="1586895" y="269123"/>
                  <a:pt x="1286933" y="1214"/>
                  <a:pt x="972457" y="4"/>
                </a:cubicBezTo>
                <a:cubicBezTo>
                  <a:pt x="657981" y="-1206"/>
                  <a:pt x="328990" y="264284"/>
                  <a:pt x="0" y="529775"/>
                </a:cubicBezTo>
              </a:path>
            </a:pathLst>
          </a:custGeom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: 形状 128">
            <a:extLst>
              <a:ext uri="{FF2B5EF4-FFF2-40B4-BE49-F238E27FC236}">
                <a16:creationId xmlns:a16="http://schemas.microsoft.com/office/drawing/2014/main" id="{57F6DDA0-FE66-3B16-8165-295E4357DCAC}"/>
              </a:ext>
            </a:extLst>
          </p:cNvPr>
          <p:cNvSpPr/>
          <p:nvPr/>
        </p:nvSpPr>
        <p:spPr>
          <a:xfrm>
            <a:off x="468005" y="4703288"/>
            <a:ext cx="2307771" cy="769283"/>
          </a:xfrm>
          <a:custGeom>
            <a:avLst/>
            <a:gdLst>
              <a:gd name="connsiteX0" fmla="*/ 2307771 w 2307771"/>
              <a:gd name="connsiteY0" fmla="*/ 769283 h 769283"/>
              <a:gd name="connsiteX1" fmla="*/ 1175657 w 2307771"/>
              <a:gd name="connsiteY1" fmla="*/ 26 h 769283"/>
              <a:gd name="connsiteX2" fmla="*/ 0 w 2307771"/>
              <a:gd name="connsiteY2" fmla="*/ 747512 h 76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7771" h="769283">
                <a:moveTo>
                  <a:pt x="2307771" y="769283"/>
                </a:moveTo>
                <a:cubicBezTo>
                  <a:pt x="1934028" y="386468"/>
                  <a:pt x="1560285" y="3654"/>
                  <a:pt x="1175657" y="26"/>
                </a:cubicBezTo>
                <a:cubicBezTo>
                  <a:pt x="791029" y="-3602"/>
                  <a:pt x="395514" y="371955"/>
                  <a:pt x="0" y="74751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8FA5AD00-D731-06A5-5817-ECB5B2621218}"/>
              </a:ext>
            </a:extLst>
          </p:cNvPr>
          <p:cNvSpPr/>
          <p:nvPr/>
        </p:nvSpPr>
        <p:spPr>
          <a:xfrm>
            <a:off x="1701719" y="5022623"/>
            <a:ext cx="1473200" cy="442691"/>
          </a:xfrm>
          <a:custGeom>
            <a:avLst/>
            <a:gdLst>
              <a:gd name="connsiteX0" fmla="*/ 1473200 w 1473200"/>
              <a:gd name="connsiteY0" fmla="*/ 442691 h 442691"/>
              <a:gd name="connsiteX1" fmla="*/ 878115 w 1473200"/>
              <a:gd name="connsiteY1" fmla="*/ 5 h 442691"/>
              <a:gd name="connsiteX2" fmla="*/ 0 w 1473200"/>
              <a:gd name="connsiteY2" fmla="*/ 435434 h 44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3200" h="442691">
                <a:moveTo>
                  <a:pt x="1473200" y="442691"/>
                </a:moveTo>
                <a:cubicBezTo>
                  <a:pt x="1298424" y="221953"/>
                  <a:pt x="1123648" y="1215"/>
                  <a:pt x="878115" y="5"/>
                </a:cubicBezTo>
                <a:cubicBezTo>
                  <a:pt x="632582" y="-1205"/>
                  <a:pt x="316291" y="217114"/>
                  <a:pt x="0" y="435434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任意多边形: 形状 130">
            <a:extLst>
              <a:ext uri="{FF2B5EF4-FFF2-40B4-BE49-F238E27FC236}">
                <a16:creationId xmlns:a16="http://schemas.microsoft.com/office/drawing/2014/main" id="{CF987244-9DB6-FE1F-FA65-291B45F9B6C8}"/>
              </a:ext>
            </a:extLst>
          </p:cNvPr>
          <p:cNvSpPr/>
          <p:nvPr/>
        </p:nvSpPr>
        <p:spPr>
          <a:xfrm>
            <a:off x="2790291" y="5399505"/>
            <a:ext cx="370114" cy="87581"/>
          </a:xfrm>
          <a:custGeom>
            <a:avLst/>
            <a:gdLst>
              <a:gd name="connsiteX0" fmla="*/ 370114 w 370114"/>
              <a:gd name="connsiteY0" fmla="*/ 87581 h 87581"/>
              <a:gd name="connsiteX1" fmla="*/ 181428 w 370114"/>
              <a:gd name="connsiteY1" fmla="*/ 495 h 87581"/>
              <a:gd name="connsiteX2" fmla="*/ 0 w 370114"/>
              <a:gd name="connsiteY2" fmla="*/ 58552 h 8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114" h="87581">
                <a:moveTo>
                  <a:pt x="370114" y="87581"/>
                </a:moveTo>
                <a:cubicBezTo>
                  <a:pt x="306614" y="46457"/>
                  <a:pt x="243114" y="5333"/>
                  <a:pt x="181428" y="495"/>
                </a:cubicBezTo>
                <a:cubicBezTo>
                  <a:pt x="119742" y="-4343"/>
                  <a:pt x="59871" y="27104"/>
                  <a:pt x="0" y="5855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4967C870-074F-4460-2D14-5A6B95F5B430}"/>
              </a:ext>
            </a:extLst>
          </p:cNvPr>
          <p:cNvSpPr/>
          <p:nvPr/>
        </p:nvSpPr>
        <p:spPr>
          <a:xfrm>
            <a:off x="3994976" y="4935539"/>
            <a:ext cx="2939143" cy="537032"/>
          </a:xfrm>
          <a:custGeom>
            <a:avLst/>
            <a:gdLst>
              <a:gd name="connsiteX0" fmla="*/ 2939143 w 2939143"/>
              <a:gd name="connsiteY0" fmla="*/ 537032 h 537032"/>
              <a:gd name="connsiteX1" fmla="*/ 1494972 w 2939143"/>
              <a:gd name="connsiteY1" fmla="*/ 4 h 537032"/>
              <a:gd name="connsiteX2" fmla="*/ 0 w 2939143"/>
              <a:gd name="connsiteY2" fmla="*/ 529775 h 53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9143" h="537032">
                <a:moveTo>
                  <a:pt x="2939143" y="537032"/>
                </a:moveTo>
                <a:cubicBezTo>
                  <a:pt x="2461986" y="269122"/>
                  <a:pt x="1984829" y="1213"/>
                  <a:pt x="1494972" y="4"/>
                </a:cubicBezTo>
                <a:cubicBezTo>
                  <a:pt x="1005115" y="-1205"/>
                  <a:pt x="502557" y="264285"/>
                  <a:pt x="0" y="529775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1DA48B11-BCD8-50EF-C108-D2737CA585D4}"/>
              </a:ext>
            </a:extLst>
          </p:cNvPr>
          <p:cNvSpPr/>
          <p:nvPr/>
        </p:nvSpPr>
        <p:spPr>
          <a:xfrm>
            <a:off x="5780234" y="5247438"/>
            <a:ext cx="1153885" cy="232390"/>
          </a:xfrm>
          <a:custGeom>
            <a:avLst/>
            <a:gdLst>
              <a:gd name="connsiteX0" fmla="*/ 1153885 w 1153885"/>
              <a:gd name="connsiteY0" fmla="*/ 232390 h 232390"/>
              <a:gd name="connsiteX1" fmla="*/ 486228 w 1153885"/>
              <a:gd name="connsiteY1" fmla="*/ 162 h 232390"/>
              <a:gd name="connsiteX2" fmla="*/ 0 w 1153885"/>
              <a:gd name="connsiteY2" fmla="*/ 203362 h 23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3885" h="232390">
                <a:moveTo>
                  <a:pt x="1153885" y="232390"/>
                </a:moveTo>
                <a:cubicBezTo>
                  <a:pt x="916213" y="118695"/>
                  <a:pt x="678542" y="5000"/>
                  <a:pt x="486228" y="162"/>
                </a:cubicBezTo>
                <a:cubicBezTo>
                  <a:pt x="293914" y="-4676"/>
                  <a:pt x="146957" y="99343"/>
                  <a:pt x="0" y="203362"/>
                </a:cubicBezTo>
              </a:path>
            </a:pathLst>
          </a:custGeom>
          <a:noFill/>
          <a:ln w="190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任意多边形: 形状 133">
            <a:extLst>
              <a:ext uri="{FF2B5EF4-FFF2-40B4-BE49-F238E27FC236}">
                <a16:creationId xmlns:a16="http://schemas.microsoft.com/office/drawing/2014/main" id="{A151431E-4B5F-201A-158D-797B5A7607B6}"/>
              </a:ext>
            </a:extLst>
          </p:cNvPr>
          <p:cNvSpPr/>
          <p:nvPr/>
        </p:nvSpPr>
        <p:spPr>
          <a:xfrm>
            <a:off x="6193891" y="5037064"/>
            <a:ext cx="1422400" cy="457279"/>
          </a:xfrm>
          <a:custGeom>
            <a:avLst/>
            <a:gdLst>
              <a:gd name="connsiteX0" fmla="*/ 1422400 w 1422400"/>
              <a:gd name="connsiteY0" fmla="*/ 428250 h 457279"/>
              <a:gd name="connsiteX1" fmla="*/ 885371 w 1422400"/>
              <a:gd name="connsiteY1" fmla="*/ 79 h 457279"/>
              <a:gd name="connsiteX2" fmla="*/ 0 w 1422400"/>
              <a:gd name="connsiteY2" fmla="*/ 457279 h 45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457279">
                <a:moveTo>
                  <a:pt x="1422400" y="428250"/>
                </a:moveTo>
                <a:cubicBezTo>
                  <a:pt x="1272419" y="211745"/>
                  <a:pt x="1122438" y="-4759"/>
                  <a:pt x="885371" y="79"/>
                </a:cubicBezTo>
                <a:cubicBezTo>
                  <a:pt x="648304" y="4917"/>
                  <a:pt x="324152" y="231098"/>
                  <a:pt x="0" y="457279"/>
                </a:cubicBez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任意多边形: 形状 134">
            <a:extLst>
              <a:ext uri="{FF2B5EF4-FFF2-40B4-BE49-F238E27FC236}">
                <a16:creationId xmlns:a16="http://schemas.microsoft.com/office/drawing/2014/main" id="{879432DD-1AEF-59E7-116E-C1EA1870686D}"/>
              </a:ext>
            </a:extLst>
          </p:cNvPr>
          <p:cNvSpPr/>
          <p:nvPr/>
        </p:nvSpPr>
        <p:spPr>
          <a:xfrm>
            <a:off x="6963148" y="5355762"/>
            <a:ext cx="653143" cy="138581"/>
          </a:xfrm>
          <a:custGeom>
            <a:avLst/>
            <a:gdLst>
              <a:gd name="connsiteX0" fmla="*/ 653143 w 653143"/>
              <a:gd name="connsiteY0" fmla="*/ 138581 h 138581"/>
              <a:gd name="connsiteX1" fmla="*/ 341086 w 653143"/>
              <a:gd name="connsiteY1" fmla="*/ 695 h 138581"/>
              <a:gd name="connsiteX2" fmla="*/ 0 w 653143"/>
              <a:gd name="connsiteY2" fmla="*/ 95038 h 13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143" h="138581">
                <a:moveTo>
                  <a:pt x="653143" y="138581"/>
                </a:moveTo>
                <a:cubicBezTo>
                  <a:pt x="551543" y="73266"/>
                  <a:pt x="449943" y="7952"/>
                  <a:pt x="341086" y="695"/>
                </a:cubicBezTo>
                <a:cubicBezTo>
                  <a:pt x="232229" y="-6562"/>
                  <a:pt x="116114" y="44238"/>
                  <a:pt x="0" y="95038"/>
                </a:cubicBez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对话气泡: 圆角矩形 38">
            <a:extLst>
              <a:ext uri="{FF2B5EF4-FFF2-40B4-BE49-F238E27FC236}">
                <a16:creationId xmlns:a16="http://schemas.microsoft.com/office/drawing/2014/main" id="{5CF549FA-1DBF-C33B-7B7B-8090ACDC43B2}"/>
              </a:ext>
            </a:extLst>
          </p:cNvPr>
          <p:cNvSpPr/>
          <p:nvPr/>
        </p:nvSpPr>
        <p:spPr>
          <a:xfrm>
            <a:off x="5373143" y="4455389"/>
            <a:ext cx="2155372" cy="537033"/>
          </a:xfrm>
          <a:prstGeom prst="wedgeRoundRectCallout">
            <a:avLst>
              <a:gd name="adj1" fmla="val -56435"/>
              <a:gd name="adj2" fmla="val 136879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This step violates resolution rules…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7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 animBg="1"/>
      <p:bldP spid="64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C63FB-DE4F-7D9F-1ED8-57B07789D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AADD7A-13EA-ADED-669C-613977AF76D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Proof Overview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AD2ADFF-1B6B-704A-C116-9BE812DF6504}"/>
                  </a:ext>
                </a:extLst>
              </p:cNvPr>
              <p:cNvSpPr txBox="1"/>
              <p:nvPr/>
            </p:nvSpPr>
            <p:spPr>
              <a:xfrm>
                <a:off x="440267" y="1888067"/>
                <a:ext cx="4278167" cy="83099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sz="2400" b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Our result: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Refuter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Haken</m:t>
                    </m:r>
                    <m:r>
                      <a:rPr lang="en-US" altLang="zh-CN" sz="24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-complete!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AD2ADFF-1B6B-704A-C116-9BE812DF6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67" y="1888067"/>
                <a:ext cx="4278167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B976919-2711-F03B-F440-F495845DA8A1}"/>
                  </a:ext>
                </a:extLst>
              </p:cNvPr>
              <p:cNvSpPr txBox="1"/>
              <p:nvPr/>
            </p:nvSpPr>
            <p:spPr>
              <a:xfrm>
                <a:off x="5589653" y="2019115"/>
                <a:ext cx="6356813" cy="280076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Refuter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Haken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belongs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 follow Haken’s proof!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This holds for many resolution lower bounds proved via “</a:t>
                </a:r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 restrictions + width lower bound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PHP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(Haken’85,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Beame-Pitassi’96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Tseitin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principle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Urquhart’87, Schöning’97)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Random </a:t>
                </a:r>
                <a14:m>
                  <m:oMath xmlns:m="http://schemas.openxmlformats.org/officeDocument/2006/math">
                    <m:r>
                      <a:rPr lang="en-GB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-CNFs </a:t>
                </a:r>
                <a:r>
                  <a:rPr lang="en-GB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Chvátal-Szemerédi’88, Beame-Pitassi’96)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XOR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-lifted formulas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(Dantchev-Riis’03)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B976919-2711-F03B-F440-F495845DA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653" y="2019115"/>
                <a:ext cx="6356813" cy="28007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9E48A32-682F-B356-0B5B-845C577801D6}"/>
                  </a:ext>
                </a:extLst>
              </p:cNvPr>
              <p:cNvSpPr txBox="1"/>
              <p:nvPr/>
            </p:nvSpPr>
            <p:spPr>
              <a:xfrm>
                <a:off x="245534" y="2892133"/>
                <a:ext cx="5154546" cy="193899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Refuter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Haken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-hard: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 a “strange world”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rwPHP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not total, resolution proves </a:t>
                </a:r>
                <a:r>
                  <a:rPr lang="en-GB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every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true statement in </a:t>
                </a:r>
                <a:r>
                  <a:rPr lang="en-GB" sz="2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polynomial size</a:t>
                </a:r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(!)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>
                        <a:latin typeface="Cambria Math" panose="02040503050406030204" pitchFamily="18" charset="0"/>
                      </a:rPr>
                      <m:t>rwPHP</m:t>
                    </m:r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>
                            <a:latin typeface="Cambria Math" panose="02040503050406030204" pitchFamily="18" charset="0"/>
                          </a:rPr>
                          <m:t>𝐏𝐋𝐒</m:t>
                        </m:r>
                      </m:e>
                    </m:d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GB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hardness result holds regardless of the hard tautology!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9E48A32-682F-B356-0B5B-845C57780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534" y="2892133"/>
                <a:ext cx="5154546" cy="1938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组合 45">
            <a:extLst>
              <a:ext uri="{FF2B5EF4-FFF2-40B4-BE49-F238E27FC236}">
                <a16:creationId xmlns:a16="http://schemas.microsoft.com/office/drawing/2014/main" id="{EB367265-C11A-1635-8DC9-1E796522327A}"/>
              </a:ext>
            </a:extLst>
          </p:cNvPr>
          <p:cNvGrpSpPr/>
          <p:nvPr/>
        </p:nvGrpSpPr>
        <p:grpSpPr>
          <a:xfrm>
            <a:off x="1462050" y="5561766"/>
            <a:ext cx="3666067" cy="1115774"/>
            <a:chOff x="2640507" y="5007769"/>
            <a:chExt cx="4267499" cy="1115774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8892EA8F-3DFF-666D-2FC7-75D7855FF9EF}"/>
                </a:ext>
              </a:extLst>
            </p:cNvPr>
            <p:cNvSpPr/>
            <p:nvPr/>
          </p:nvSpPr>
          <p:spPr>
            <a:xfrm>
              <a:off x="2640507" y="5007769"/>
              <a:ext cx="4267499" cy="111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4" name="图片 53" descr="Hammer emoji">
              <a:extLst>
                <a:ext uri="{FF2B5EF4-FFF2-40B4-BE49-F238E27FC236}">
                  <a16:creationId xmlns:a16="http://schemas.microsoft.com/office/drawing/2014/main" id="{EDB31CF3-2F08-82CB-D875-AEE66079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2382" y="5180838"/>
              <a:ext cx="739927" cy="7399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04B9B7A9-632B-02FC-8C0F-F0923B0FA1EE}"/>
                    </a:ext>
                  </a:extLst>
                </p:cNvPr>
                <p:cNvSpPr txBox="1"/>
                <p:nvPr/>
              </p:nvSpPr>
              <p:spPr>
                <a:xfrm>
                  <a:off x="3535504" y="5212789"/>
                  <a:ext cx="3304669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</a:t>
                  </a:r>
                  <a:r>
                    <a:rPr lang="en-GB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Big Tool:</a:t>
                  </a:r>
                </a:p>
                <a:p>
                  <a:pPr algn="ctr"/>
                  <a:r>
                    <a:rPr lang="en-GB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(At least)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rwPHP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𝐏𝐋𝐒</m:t>
                          </m:r>
                        </m:e>
                      </m:d>
                    </m:oMath>
                  </a14:m>
                  <a:endParaRPr lang="en-GB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04B9B7A9-632B-02FC-8C0F-F0923B0FA1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504" y="5212789"/>
                  <a:ext cx="3304669" cy="677108"/>
                </a:xfrm>
                <a:prstGeom prst="rect">
                  <a:avLst/>
                </a:prstGeom>
                <a:blipFill>
                  <a:blip r:embed="rId7"/>
                  <a:stretch>
                    <a:fillRect t="-4505" b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3E81E5B3-C53D-0B10-8EF0-DDD84550DC18}"/>
              </a:ext>
            </a:extLst>
          </p:cNvPr>
          <p:cNvGrpSpPr/>
          <p:nvPr/>
        </p:nvGrpSpPr>
        <p:grpSpPr>
          <a:xfrm>
            <a:off x="5913054" y="5561766"/>
            <a:ext cx="4517880" cy="1115774"/>
            <a:chOff x="7615238" y="5007769"/>
            <a:chExt cx="4436268" cy="1115774"/>
          </a:xfrm>
        </p:grpSpPr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6ED24A28-8785-775B-E023-49AAA2E8CF9A}"/>
                </a:ext>
              </a:extLst>
            </p:cNvPr>
            <p:cNvSpPr/>
            <p:nvPr/>
          </p:nvSpPr>
          <p:spPr>
            <a:xfrm>
              <a:off x="7615238" y="5007769"/>
              <a:ext cx="4436268" cy="11157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63385155-7ED1-5692-E007-0EBEB02F5F9F}"/>
                </a:ext>
              </a:extLst>
            </p:cNvPr>
            <p:cNvSpPr txBox="1"/>
            <p:nvPr/>
          </p:nvSpPr>
          <p:spPr>
            <a:xfrm>
              <a:off x="8592055" y="5089136"/>
              <a:ext cx="33880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 Clever Brain: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Design your random restrictions according to the tautology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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5" name="图片 64" descr="Brain emoji">
              <a:extLst>
                <a:ext uri="{FF2B5EF4-FFF2-40B4-BE49-F238E27FC236}">
                  <a16:creationId xmlns:a16="http://schemas.microsoft.com/office/drawing/2014/main" id="{81A8C46C-1290-2A6E-A0E0-BE5A253A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5037" y="5142147"/>
              <a:ext cx="847018" cy="847018"/>
            </a:xfrm>
            <a:prstGeom prst="rect">
              <a:avLst/>
            </a:prstGeom>
          </p:spPr>
        </p:pic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EDC22267-E31F-FA1D-900C-9932F9F18872}"/>
              </a:ext>
            </a:extLst>
          </p:cNvPr>
          <p:cNvSpPr txBox="1"/>
          <p:nvPr/>
        </p:nvSpPr>
        <p:spPr>
          <a:xfrm>
            <a:off x="558800" y="5063641"/>
            <a:ext cx="691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prove a resolution lower bound, we need both: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D155E769-EF83-16EC-0B91-8912A209F406}"/>
              </a:ext>
            </a:extLst>
          </p:cNvPr>
          <p:cNvGrpSpPr/>
          <p:nvPr/>
        </p:nvGrpSpPr>
        <p:grpSpPr>
          <a:xfrm>
            <a:off x="925475" y="5004194"/>
            <a:ext cx="4466818" cy="1569660"/>
            <a:chOff x="9035615" y="2057626"/>
            <a:chExt cx="4466818" cy="1569660"/>
          </a:xfrm>
        </p:grpSpPr>
        <p:pic>
          <p:nvPicPr>
            <p:cNvPr id="68" name="图片 67" descr="图片包含 形状&#10;&#10;描述已自动生成">
              <a:extLst>
                <a:ext uri="{FF2B5EF4-FFF2-40B4-BE49-F238E27FC236}">
                  <a16:creationId xmlns:a16="http://schemas.microsoft.com/office/drawing/2014/main" id="{115EF792-3267-88FE-10E8-28048ED0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5615" y="2057626"/>
              <a:ext cx="2197208" cy="1569660"/>
            </a:xfrm>
            <a:prstGeom prst="rect">
              <a:avLst/>
            </a:prstGeom>
            <a:effectLst/>
          </p:spPr>
        </p:pic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B7F055B2-AE3B-7AE6-02F2-D364EE4E3D34}"/>
                </a:ext>
              </a:extLst>
            </p:cNvPr>
            <p:cNvSpPr txBox="1"/>
            <p:nvPr/>
          </p:nvSpPr>
          <p:spPr>
            <a:xfrm>
              <a:off x="11242041" y="2638185"/>
              <a:ext cx="226039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altLang="zh-CN" sz="2400">
                  <a:latin typeface="Arial" panose="020B0604020202020204" pitchFamily="34" charset="0"/>
                  <a:cs typeface="Arial" panose="020B0604020202020204" pitchFamily="34" charset="0"/>
                </a:rPr>
                <a:t>Pigs can fly”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37B2E4A0-D36F-7F97-24D9-FA891EFC97A1}"/>
              </a:ext>
            </a:extLst>
          </p:cNvPr>
          <p:cNvGrpSpPr/>
          <p:nvPr/>
        </p:nvGrpSpPr>
        <p:grpSpPr>
          <a:xfrm>
            <a:off x="6630157" y="5063641"/>
            <a:ext cx="4977238" cy="1268730"/>
            <a:chOff x="8914638" y="4503124"/>
            <a:chExt cx="4977238" cy="1268730"/>
          </a:xfrm>
        </p:grpSpPr>
        <p:pic>
          <p:nvPicPr>
            <p:cNvPr id="71" name="图片 70" descr="卡通画&#10;&#10;描述已自动生成">
              <a:extLst>
                <a:ext uri="{FF2B5EF4-FFF2-40B4-BE49-F238E27FC236}">
                  <a16:creationId xmlns:a16="http://schemas.microsoft.com/office/drawing/2014/main" id="{677B528D-B251-2191-8B6A-348F644E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638" y="4503124"/>
              <a:ext cx="2439162" cy="1268730"/>
            </a:xfrm>
            <a:prstGeom prst="rect">
              <a:avLst/>
            </a:prstGeom>
          </p:spPr>
        </p:pic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E618FFD-C0FD-E165-8C0D-B40533D3ECBF}"/>
                </a:ext>
              </a:extLst>
            </p:cNvPr>
            <p:cNvSpPr txBox="1"/>
            <p:nvPr/>
          </p:nvSpPr>
          <p:spPr>
            <a:xfrm>
              <a:off x="11631484" y="4975436"/>
              <a:ext cx="2260392" cy="4616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rPr>
                <a:t>Pig airlines</a:t>
              </a:r>
              <a:endParaRPr lang="zh-CN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C6FBBE59-989C-E996-E3C4-FC1A11319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31125" y="4725541"/>
              <a:ext cx="587595" cy="587595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753EE385-E37B-149D-73CB-19D9DD45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85799" y="4865616"/>
              <a:ext cx="478246" cy="307443"/>
            </a:xfrm>
            <a:prstGeom prst="rect">
              <a:avLst/>
            </a:prstGeom>
          </p:spPr>
        </p:pic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9DFD73B7-7BCF-0115-13A3-BCA1A3B99B8A}"/>
              </a:ext>
            </a:extLst>
          </p:cNvPr>
          <p:cNvSpPr txBox="1"/>
          <p:nvPr/>
        </p:nvSpPr>
        <p:spPr>
          <a:xfrm>
            <a:off x="1618293" y="4775853"/>
            <a:ext cx="3943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Atserias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—Muller’19, de Rezende et al’21</a:t>
            </a:r>
          </a:p>
        </p:txBody>
      </p:sp>
    </p:spTree>
    <p:extLst>
      <p:ext uri="{BB962C8B-B14F-4D97-AF65-F5344CB8AC3E}">
        <p14:creationId xmlns:p14="http://schemas.microsoft.com/office/powerpoint/2010/main" val="3080391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6" grpId="0"/>
      <p:bldP spid="7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32183</TotalTime>
  <Words>1411</Words>
  <Application>Microsoft Office PowerPoint</Application>
  <PresentationFormat>宽屏</PresentationFormat>
  <Paragraphs>250</Paragraphs>
  <Slides>14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Arial</vt:lpstr>
      <vt:lpstr>Cambria Math</vt:lpstr>
      <vt:lpstr>Consolas</vt:lpstr>
      <vt:lpstr>Office 主题​​</vt:lpstr>
      <vt:lpstr>Finding Bugs in Short Proofs: The Metamathematics of Resolution Lower Bounds</vt:lpstr>
      <vt:lpstr>PowerPoint 演示文稿</vt:lpstr>
      <vt:lpstr>Detour: Nash Equilibrium</vt:lpstr>
      <vt:lpstr>TFNP</vt:lpstr>
      <vt:lpstr>PPAD</vt:lpstr>
      <vt:lpstr>PowerPoint 演示文稿</vt:lpstr>
      <vt:lpstr>Proof complexity &amp; Resolution</vt:lpstr>
      <vt:lpstr>Refuter Problem</vt:lpstr>
      <vt:lpstr>Proof Overview</vt:lpstr>
      <vt:lpstr>PowerPoint 演示文稿</vt:lpstr>
      <vt:lpstr>rwPHP(PLS)</vt:lpstr>
      <vt:lpstr>rwPHP(PLS)</vt:lpstr>
      <vt:lpstr>Random restriction…</vt:lpstr>
      <vt:lpstr>Random restriction…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Hardness of KT Characterizes Parallel Cryptography</dc:title>
  <dc:creator>Hanlin Ren</dc:creator>
  <cp:lastModifiedBy>Hanlin Ren</cp:lastModifiedBy>
  <cp:revision>2308</cp:revision>
  <dcterms:created xsi:type="dcterms:W3CDTF">2019-12-25T22:18:45Z</dcterms:created>
  <dcterms:modified xsi:type="dcterms:W3CDTF">2026-06-24T21:30:46Z</dcterms:modified>
</cp:coreProperties>
</file>