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82" r:id="rId3"/>
    <p:sldId id="425" r:id="rId4"/>
    <p:sldId id="461" r:id="rId5"/>
    <p:sldId id="478" r:id="rId6"/>
    <p:sldId id="426" r:id="rId7"/>
    <p:sldId id="452" r:id="rId8"/>
    <p:sldId id="460" r:id="rId9"/>
    <p:sldId id="431" r:id="rId10"/>
    <p:sldId id="435" r:id="rId11"/>
    <p:sldId id="436" r:id="rId12"/>
    <p:sldId id="437" r:id="rId13"/>
    <p:sldId id="488" r:id="rId14"/>
    <p:sldId id="454" r:id="rId15"/>
    <p:sldId id="486" r:id="rId16"/>
    <p:sldId id="456" r:id="rId17"/>
    <p:sldId id="457" r:id="rId18"/>
    <p:sldId id="465" r:id="rId19"/>
    <p:sldId id="485" r:id="rId20"/>
    <p:sldId id="466" r:id="rId21"/>
    <p:sldId id="467" r:id="rId22"/>
    <p:sldId id="468" r:id="rId23"/>
    <p:sldId id="487" r:id="rId24"/>
    <p:sldId id="463" r:id="rId25"/>
    <p:sldId id="464" r:id="rId26"/>
    <p:sldId id="475" r:id="rId27"/>
    <p:sldId id="47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  <p14:sldId id="482"/>
          </p14:sldIdLst>
        </p14:section>
        <p14:section name="meta-mathematics of lower bounds" id="{C3FFE9A9-C260-43B7-8C4D-283A5A8225FF}">
          <p14:sldIdLst>
            <p14:sldId id="425"/>
            <p14:sldId id="461"/>
            <p14:sldId id="478"/>
            <p14:sldId id="426"/>
            <p14:sldId id="452"/>
            <p14:sldId id="460"/>
            <p14:sldId id="431"/>
            <p14:sldId id="435"/>
            <p14:sldId id="436"/>
            <p14:sldId id="437"/>
            <p14:sldId id="488"/>
            <p14:sldId id="454"/>
          </p14:sldIdLst>
        </p14:section>
        <p14:section name="our results" id="{B09B5097-8CC4-4EEA-9728-5D3508165EDB}">
          <p14:sldIdLst>
            <p14:sldId id="486"/>
            <p14:sldId id="456"/>
            <p14:sldId id="457"/>
            <p14:sldId id="465"/>
            <p14:sldId id="485"/>
            <p14:sldId id="466"/>
            <p14:sldId id="467"/>
            <p14:sldId id="468"/>
            <p14:sldId id="487"/>
          </p14:sldIdLst>
        </p14:section>
        <p14:section name="backup slides: what is rwPHP(PLS)?" id="{382B9E52-8843-418F-8AE0-58467CCA49C4}">
          <p14:sldIdLst>
            <p14:sldId id="463"/>
            <p14:sldId id="464"/>
            <p14:sldId id="475"/>
            <p14:sldId id="4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7" autoAdjust="0"/>
    <p:restoredTop sz="93617" autoAdjust="0"/>
  </p:normalViewPr>
  <p:slideViewPr>
    <p:cSldViewPr snapToGrid="0">
      <p:cViewPr varScale="1">
        <p:scale>
          <a:sx n="73" d="100"/>
          <a:sy n="73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1:17:22.00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3596 24575,'0'0'0,"7"0"0,8 0 0,7-4 0,7 0 0,6-5 0,5 0 0,2 2 0,2-2 0,9 1 0,0-3 0,0 2 0,-1 2 0,1-7 0,-2 2 0,7 2 0,-6 2 0,11-2 0,-2-2 0,1 2 0,6-2 0,-4-3 0,0 2 0,-4-1 0,-5 2 0,4-1 0,-3 3 0,-3-3 0,7 4 0,-4-3 0,-1-2 0,0-2 0,-2 2 0,2-1 0,2-2 0,2-9 0,-3 2 0,-2 3 0,-3 2 0,-8 4 0,-6 1 0,-2 3 0,-4-1 0,-3 3 0,-3-2 0,2 2 0,-1 2 0,0-2 0,-2 1 0,0 2 0,-1-2 0,-1 1 0,-1 1 0,1-2 0,-1 1 0,1 1 0,3 2 0,1-3 0,4 1 0,0 1 0,-2 1 0,-1 2 0,-2-4 0,3 1 0,-1 1 0,-1 0 0,-1-2 0,-1 0 0,3 1 0,0-4 0,-1 2 0,-1-3 0,7 1 0,0 2 0,-1 2 0,2 2 0,-1 1 0,-3 2 0,-3-1 0,-1 2 0,-2-5 0,-1 0 0,0-1 0,3 2 0,1-4 0,-1 1 0,4-4 0,0 2 0,3-8 0,-2 2 0,-1-2 0,-2 2 0,-2-1 0,-2 4 0,0-2 0,-2 3 0,0 2 0,1-1 0,3-3 0,1-2 0,-1 1 0,5-2 0,-2-1 0,4 2 0,-6-1 0,-1 4 0,-3 2 0,-1-1 0,0 2 0,0 2 0,4 2 0,-4-3 0,0 2 0,4-4 0,0-4 0,0-2 0,8-3 0,-1-2 0,0-5 0,2-6 0,-3 5 0,-2 0 0,-2 2 0,-2 1 0,-2 1 0,-5 1 0,-1 0 0,0 4 0,5 0 0,0 1 0,2-2 0,0-1 0,0-1 0,-1 0 0,0 3 0,-1 0 0,0 4 0,-1 3 0,1 0 0,-5-2 0,0-7 0,0 2 0,0-2 0,2 0 0,1-1 0,1 3 0,4 0 0,5 0 0,5-1 0,-1-1 0,3-1 0,-3-1 0,-3 0 0,-3 0 0,2 3 0,-6 1 0,-2 4 0,3-1 0,4 0 0,0 2 0,7-2 0,4-1 0,3 3 0,6-3 0,0-4 0,0 1 0,-1-1 0,-2 4 0,-4 0 0,-2-2 0,-1 4 0,4-1 0,2 3 0,1-2 0,3-1 0,1 2 0,-1-2 0,-2-1 0,12-2 0,0 2 0,-2 0 0,-7-2 0,-4-1 0,2-1 0,-6 3 0,0-1 0,-2 0 0,5-1 0,0-1 0,10-1 0,0-5 0,-2-1 0,-1 0 0,-3-3 0,3 4 0,-3 2 0,12-3 0,-1 0 0,3 1 0,1 1 0,5 0 0,0 2 0,0 0 0,4 0 0,-1 0 0,-5-3 0,-2-5 0,-6-1 0,3-2 0,1 5 0,-3-6 0,8 1 0,2 3 0,0-3 0,-5-2 0,3 2 0,-1 3 0,9 2 0,-1 2 0,0 3 0,1 0 0,-5 2 0,-3 0 0,-3-5 0,8 5 0,0 0 0,-5 5 0,-2 0 0,-6 4 0,0-1 0,-5 4 0,-4-7 0,5 3 0,-1 1 0,-2 0 0,-3 2 0,-7 2 0,-6-1 0,-2 1 0,-4 2 0,-3-2 0,2 1 0,-3 2 0,-5-3 0,7 1 0,-1 1 0,0 2 0,-1 1 0,2 1 0,-5-3 0,-2 1 0,4-1 0,-1 2 0,0 1 0,-1 0 0,-1-3 0,0 1 0,-1 0 0,0 0 0,3 2 0,1 0 0,0 2 0,-1-5 0,-1 1 0,-1-1 0,0 2 0,-1 0 0,-1 2 0,1 0 0,-5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737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813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You are “refuting” that M solves search-SAT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84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01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304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Most studied system, weak, </a:t>
            </a:r>
            <a:r>
              <a:rPr lang="en-US" altLang="zh-CN" dirty="0" err="1"/>
              <a:t>lb</a:t>
            </a:r>
            <a:r>
              <a:rPr lang="en-US" altLang="zh-CN" dirty="0"/>
              <a:t> known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34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9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075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882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6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597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977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89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405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55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228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727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054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restriction = successfully shrinks the proof into low width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5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22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9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6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31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61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71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0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7" Type="http://schemas.openxmlformats.org/officeDocument/2006/relationships/image" Target="../media/image320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10.png"/><Relationship Id="rId5" Type="http://schemas.openxmlformats.org/officeDocument/2006/relationships/image" Target="../media/image380.png"/><Relationship Id="rId10" Type="http://schemas.openxmlformats.org/officeDocument/2006/relationships/image" Target="../media/image400.png"/><Relationship Id="rId4" Type="http://schemas.openxmlformats.org/officeDocument/2006/relationships/image" Target="../media/image370.png"/><Relationship Id="rId9" Type="http://schemas.openxmlformats.org/officeDocument/2006/relationships/image" Target="../media/image36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47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1.png"/><Relationship Id="rId3" Type="http://schemas.openxmlformats.org/officeDocument/2006/relationships/image" Target="../media/image530.png"/><Relationship Id="rId7" Type="http://schemas.openxmlformats.org/officeDocument/2006/relationships/image" Target="../media/image5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63.png"/><Relationship Id="rId5" Type="http://schemas.openxmlformats.org/officeDocument/2006/relationships/image" Target="../media/image551.png"/><Relationship Id="rId10" Type="http://schemas.openxmlformats.org/officeDocument/2006/relationships/image" Target="../media/image62.png"/><Relationship Id="rId4" Type="http://schemas.openxmlformats.org/officeDocument/2006/relationships/image" Target="../media/image541.png"/><Relationship Id="rId9" Type="http://schemas.openxmlformats.org/officeDocument/2006/relationships/image" Target="../media/image6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20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72.png"/><Relationship Id="rId4" Type="http://schemas.openxmlformats.org/officeDocument/2006/relationships/image" Target="../media/image71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eg"/><Relationship Id="rId3" Type="http://schemas.openxmlformats.org/officeDocument/2006/relationships/image" Target="../media/image73.png"/><Relationship Id="rId7" Type="http://schemas.openxmlformats.org/officeDocument/2006/relationships/image" Target="../media/image8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0" Type="http://schemas.openxmlformats.org/officeDocument/2006/relationships/image" Target="../media/image781.png"/><Relationship Id="rId4" Type="http://schemas.openxmlformats.org/officeDocument/2006/relationships/image" Target="../media/image74.pn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4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0.png"/><Relationship Id="rId39" Type="http://schemas.openxmlformats.org/officeDocument/2006/relationships/image" Target="../media/image102.png"/><Relationship Id="rId34" Type="http://schemas.openxmlformats.org/officeDocument/2006/relationships/image" Target="../media/image600.png"/><Relationship Id="rId42" Type="http://schemas.openxmlformats.org/officeDocument/2006/relationships/image" Target="../media/image105.png"/><Relationship Id="rId47" Type="http://schemas.openxmlformats.org/officeDocument/2006/relationships/image" Target="../media/image800.png"/><Relationship Id="rId50" Type="http://schemas.openxmlformats.org/officeDocument/2006/relationships/image" Target="../media/image990.png"/><Relationship Id="rId55" Type="http://schemas.openxmlformats.org/officeDocument/2006/relationships/image" Target="../media/image110.png"/><Relationship Id="rId17" Type="http://schemas.openxmlformats.org/officeDocument/2006/relationships/image" Target="../media/image1000.png"/><Relationship Id="rId33" Type="http://schemas.openxmlformats.org/officeDocument/2006/relationships/image" Target="../media/image590.png"/><Relationship Id="rId38" Type="http://schemas.openxmlformats.org/officeDocument/2006/relationships/image" Target="../media/image101.png"/><Relationship Id="rId46" Type="http://schemas.openxmlformats.org/officeDocument/2006/relationships/image" Target="../media/image790.png"/><Relationship Id="rId59" Type="http://schemas.openxmlformats.org/officeDocument/2006/relationships/image" Target="../media/image114.png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901.png"/><Relationship Id="rId41" Type="http://schemas.openxmlformats.org/officeDocument/2006/relationships/image" Target="../media/image104.png"/><Relationship Id="rId54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100.png"/><Relationship Id="rId37" Type="http://schemas.openxmlformats.org/officeDocument/2006/relationships/image" Target="../media/image100.png"/><Relationship Id="rId40" Type="http://schemas.openxmlformats.org/officeDocument/2006/relationships/image" Target="../media/image103.png"/><Relationship Id="rId45" Type="http://schemas.openxmlformats.org/officeDocument/2006/relationships/image" Target="../media/image730.png"/><Relationship Id="rId53" Type="http://schemas.openxmlformats.org/officeDocument/2006/relationships/image" Target="../media/image108.png"/><Relationship Id="rId58" Type="http://schemas.openxmlformats.org/officeDocument/2006/relationships/image" Target="../media/image113.png"/><Relationship Id="rId28" Type="http://schemas.openxmlformats.org/officeDocument/2006/relationships/image" Target="../media/image820.png"/><Relationship Id="rId36" Type="http://schemas.openxmlformats.org/officeDocument/2006/relationships/image" Target="../media/image99.png"/><Relationship Id="rId49" Type="http://schemas.openxmlformats.org/officeDocument/2006/relationships/image" Target="../media/image980.png"/><Relationship Id="rId57" Type="http://schemas.openxmlformats.org/officeDocument/2006/relationships/image" Target="../media/image112.png"/><Relationship Id="rId31" Type="http://schemas.openxmlformats.org/officeDocument/2006/relationships/image" Target="../media/image850.png"/><Relationship Id="rId44" Type="http://schemas.openxmlformats.org/officeDocument/2006/relationships/image" Target="../media/image710.png"/><Relationship Id="rId52" Type="http://schemas.openxmlformats.org/officeDocument/2006/relationships/image" Target="../media/image107.png"/><Relationship Id="rId60" Type="http://schemas.openxmlformats.org/officeDocument/2006/relationships/image" Target="../media/image91.png"/><Relationship Id="rId4" Type="http://schemas.openxmlformats.org/officeDocument/2006/relationships/image" Target="../media/image870.png"/><Relationship Id="rId27" Type="http://schemas.openxmlformats.org/officeDocument/2006/relationships/image" Target="../media/image810.png"/><Relationship Id="rId30" Type="http://schemas.openxmlformats.org/officeDocument/2006/relationships/image" Target="../media/image97.png"/><Relationship Id="rId35" Type="http://schemas.openxmlformats.org/officeDocument/2006/relationships/image" Target="../media/image98.png"/><Relationship Id="rId43" Type="http://schemas.openxmlformats.org/officeDocument/2006/relationships/image" Target="../media/image700.png"/><Relationship Id="rId48" Type="http://schemas.openxmlformats.org/officeDocument/2006/relationships/image" Target="../media/image970.png"/><Relationship Id="rId56" Type="http://schemas.openxmlformats.org/officeDocument/2006/relationships/image" Target="../media/image111.png"/><Relationship Id="rId51" Type="http://schemas.openxmlformats.org/officeDocument/2006/relationships/image" Target="../media/image106.png"/><Relationship Id="rId3" Type="http://schemas.openxmlformats.org/officeDocument/2006/relationships/image" Target="../media/image8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16.png"/><Relationship Id="rId3" Type="http://schemas.openxmlformats.org/officeDocument/2006/relationships/image" Target="../media/image1111.png"/><Relationship Id="rId7" Type="http://schemas.openxmlformats.org/officeDocument/2006/relationships/image" Target="../media/image1140.png"/><Relationship Id="rId12" Type="http://schemas.openxmlformats.org/officeDocument/2006/relationships/image" Target="../media/image1180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1.png"/><Relationship Id="rId11" Type="http://schemas.openxmlformats.org/officeDocument/2006/relationships/image" Target="../media/image115.png"/><Relationship Id="rId5" Type="http://schemas.openxmlformats.org/officeDocument/2006/relationships/image" Target="../media/image11200.png"/><Relationship Id="rId15" Type="http://schemas.openxmlformats.org/officeDocument/2006/relationships/image" Target="../media/image88.png"/><Relationship Id="rId10" Type="http://schemas.openxmlformats.org/officeDocument/2006/relationships/image" Target="../media/image1170.png"/><Relationship Id="rId4" Type="http://schemas.openxmlformats.org/officeDocument/2006/relationships/image" Target="../media/image1121.png"/><Relationship Id="rId9" Type="http://schemas.openxmlformats.org/officeDocument/2006/relationships/image" Target="../media/image1160.png"/><Relationship Id="rId1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1200.png"/><Relationship Id="rId7" Type="http://schemas.openxmlformats.org/officeDocument/2006/relationships/image" Target="../media/image1240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0.png"/><Relationship Id="rId11" Type="http://schemas.openxmlformats.org/officeDocument/2006/relationships/image" Target="../media/image93.png"/><Relationship Id="rId5" Type="http://schemas.openxmlformats.org/officeDocument/2006/relationships/image" Target="../media/image1220.png"/><Relationship Id="rId15" Type="http://schemas.openxmlformats.org/officeDocument/2006/relationships/image" Target="../media/image1321.png"/><Relationship Id="rId10" Type="http://schemas.openxmlformats.org/officeDocument/2006/relationships/image" Target="../media/image92.png"/><Relationship Id="rId4" Type="http://schemas.openxmlformats.org/officeDocument/2006/relationships/image" Target="../media/image1211.png"/><Relationship Id="rId9" Type="http://schemas.openxmlformats.org/officeDocument/2006/relationships/image" Target="../media/image1260.png"/><Relationship Id="rId14" Type="http://schemas.openxmlformats.org/officeDocument/2006/relationships/image" Target="../media/image131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3" Type="http://schemas.openxmlformats.org/officeDocument/2006/relationships/image" Target="../media/image95.png"/><Relationship Id="rId12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Relationship Id="rId14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1.png"/><Relationship Id="rId3" Type="http://schemas.openxmlformats.org/officeDocument/2006/relationships/image" Target="../media/image741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79.png"/><Relationship Id="rId5" Type="http://schemas.openxmlformats.org/officeDocument/2006/relationships/image" Target="../media/image770.png"/><Relationship Id="rId10" Type="http://schemas.openxmlformats.org/officeDocument/2006/relationships/image" Target="../media/image781.png"/><Relationship Id="rId4" Type="http://schemas.openxmlformats.org/officeDocument/2006/relationships/image" Target="../media/image751.png"/><Relationship Id="rId9" Type="http://schemas.openxmlformats.org/officeDocument/2006/relationships/image" Target="../media/image8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960.png"/><Relationship Id="rId3" Type="http://schemas.openxmlformats.org/officeDocument/2006/relationships/image" Target="../media/image741.png"/><Relationship Id="rId12" Type="http://schemas.openxmlformats.org/officeDocument/2006/relationships/image" Target="../media/image9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5" Type="http://schemas.openxmlformats.org/officeDocument/2006/relationships/image" Target="../media/image880.png"/><Relationship Id="rId10" Type="http://schemas.openxmlformats.org/officeDocument/2006/relationships/image" Target="../media/image930.png"/><Relationship Id="rId4" Type="http://schemas.openxmlformats.org/officeDocument/2006/relationships/image" Target="../media/image871.png"/><Relationship Id="rId9" Type="http://schemas.openxmlformats.org/officeDocument/2006/relationships/image" Target="../media/image9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45.png"/><Relationship Id="rId5" Type="http://schemas.openxmlformats.org/officeDocument/2006/relationships/image" Target="../media/image900.png"/><Relationship Id="rId10" Type="http://schemas.openxmlformats.org/officeDocument/2006/relationships/image" Target="../media/image144.png"/><Relationship Id="rId4" Type="http://schemas.openxmlformats.org/officeDocument/2006/relationships/image" Target="../media/image130.png"/><Relationship Id="rId9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1030.png"/><Relationship Id="rId7" Type="http://schemas.openxmlformats.org/officeDocument/2006/relationships/image" Target="../media/image1070.png"/><Relationship Id="rId12" Type="http://schemas.openxmlformats.org/officeDocument/2006/relationships/image" Target="../media/image11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11" Type="http://schemas.openxmlformats.org/officeDocument/2006/relationships/image" Target="../media/image147.png"/><Relationship Id="rId5" Type="http://schemas.openxmlformats.org/officeDocument/2006/relationships/image" Target="../media/image1050.png"/><Relationship Id="rId10" Type="http://schemas.openxmlformats.org/officeDocument/2006/relationships/image" Target="../media/image1101.png"/><Relationship Id="rId4" Type="http://schemas.openxmlformats.org/officeDocument/2006/relationships/image" Target="../media/image1040.png"/><Relationship Id="rId9" Type="http://schemas.openxmlformats.org/officeDocument/2006/relationships/image" Target="../media/image109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4.jpeg"/><Relationship Id="rId4" Type="http://schemas.openxmlformats.org/officeDocument/2006/relationships/image" Target="../media/image6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72.png"/><Relationship Id="rId5" Type="http://schemas.openxmlformats.org/officeDocument/2006/relationships/image" Target="../media/image25.png"/><Relationship Id="rId10" Type="http://schemas.openxmlformats.org/officeDocument/2006/relationships/image" Target="../media/image4.jpeg"/><Relationship Id="rId4" Type="http://schemas.openxmlformats.org/officeDocument/2006/relationships/image" Target="../media/image220.png"/><Relationship Id="rId9" Type="http://schemas.openxmlformats.org/officeDocument/2006/relationships/image" Target="../media/image2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image" Target="../media/image13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13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7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531672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Metamathematics</a:t>
            </a: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b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Lower Bounds:</a:t>
            </a:r>
            <a:b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TFNP</a:t>
            </a: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Perspective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DAB630-A32C-C686-B0FB-AA070FE22DF0}"/>
              </a:ext>
            </a:extLst>
          </p:cNvPr>
          <p:cNvSpPr txBox="1"/>
          <p:nvPr/>
        </p:nvSpPr>
        <p:spPr>
          <a:xfrm>
            <a:off x="4969214" y="6003162"/>
            <a:ext cx="225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Aug 14, 2024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@SJTU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A4629A6B-48C3-DDE3-9575-70D326FE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95" y="3052839"/>
            <a:ext cx="1750676" cy="1967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0B89894-F823-CEEA-A3AA-0F78EB356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662" y="3052840"/>
            <a:ext cx="1750676" cy="1984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9DEA2A02-D160-4E61-093F-6EFB127AD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529" y="3052839"/>
            <a:ext cx="1727333" cy="1984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7" name="文本框 96">
            <a:extLst>
              <a:ext uri="{FF2B5EF4-FFF2-40B4-BE49-F238E27FC236}">
                <a16:creationId xmlns:a16="http://schemas.microsoft.com/office/drawing/2014/main" id="{57E08D94-D496-2A94-83E3-1A26CC4299BB}"/>
              </a:ext>
            </a:extLst>
          </p:cNvPr>
          <p:cNvSpPr txBox="1"/>
          <p:nvPr/>
        </p:nvSpPr>
        <p:spPr>
          <a:xfrm>
            <a:off x="1809795" y="5222849"/>
            <a:ext cx="1750676" cy="677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Jiawei Li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(UT Austin)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D14CD80C-7C4D-7DE1-1DCA-4195F8A395CA}"/>
              </a:ext>
            </a:extLst>
          </p:cNvPr>
          <p:cNvSpPr txBox="1"/>
          <p:nvPr/>
        </p:nvSpPr>
        <p:spPr>
          <a:xfrm>
            <a:off x="5244911" y="5222849"/>
            <a:ext cx="1702174" cy="677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Yuhao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(Columbia)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36EC2195-68F2-C548-85FC-A36E4D3236C1}"/>
              </a:ext>
            </a:extLst>
          </p:cNvPr>
          <p:cNvSpPr txBox="1"/>
          <p:nvPr/>
        </p:nvSpPr>
        <p:spPr>
          <a:xfrm>
            <a:off x="8636407" y="5222849"/>
            <a:ext cx="1745798" cy="677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TFNP is Metamathematics!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8AA056-40E6-16AE-B0A5-51B029378897}"/>
                  </a:ext>
                </a:extLst>
              </p:cNvPr>
              <p:cNvSpPr txBox="1"/>
              <p:nvPr/>
            </p:nvSpPr>
            <p:spPr>
              <a:xfrm>
                <a:off x="482939" y="2141434"/>
                <a:ext cx="3967617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NASH</a:t>
                </a: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“game”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“Nash equilibrium”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8AA056-40E6-16AE-B0A5-51B02937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9" y="2141434"/>
                <a:ext cx="3967617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F96A908B-3D55-D25A-DEB7-506C46CFDBE6}"/>
              </a:ext>
            </a:extLst>
          </p:cNvPr>
          <p:cNvSpPr/>
          <p:nvPr/>
        </p:nvSpPr>
        <p:spPr>
          <a:xfrm>
            <a:off x="1035845" y="3439998"/>
            <a:ext cx="2636044" cy="650082"/>
          </a:xfrm>
          <a:prstGeom prst="wedgeRoundRectCallout">
            <a:avLst>
              <a:gd name="adj1" fmla="val -39560"/>
              <a:gd name="adj2" fmla="val 8963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Theorem: Every game has a Nash equilibrium.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FD771D3-ED1E-247A-28A1-523582A35F69}"/>
              </a:ext>
            </a:extLst>
          </p:cNvPr>
          <p:cNvGrpSpPr/>
          <p:nvPr/>
        </p:nvGrpSpPr>
        <p:grpSpPr>
          <a:xfrm>
            <a:off x="2107406" y="4402140"/>
            <a:ext cx="3386137" cy="1214438"/>
            <a:chOff x="1814512" y="4514850"/>
            <a:chExt cx="3386137" cy="1214438"/>
          </a:xfrm>
        </p:grpSpPr>
        <p:sp>
          <p:nvSpPr>
            <p:cNvPr id="8" name="思想气泡: 云 7">
              <a:extLst>
                <a:ext uri="{FF2B5EF4-FFF2-40B4-BE49-F238E27FC236}">
                  <a16:creationId xmlns:a16="http://schemas.microsoft.com/office/drawing/2014/main" id="{DF8FC02C-4FE8-0904-EB68-140F6BD60670}"/>
                </a:ext>
              </a:extLst>
            </p:cNvPr>
            <p:cNvSpPr/>
            <p:nvPr/>
          </p:nvSpPr>
          <p:spPr>
            <a:xfrm>
              <a:off x="1814512" y="4514850"/>
              <a:ext cx="3386137" cy="1214438"/>
            </a:xfrm>
            <a:prstGeom prst="cloudCallout">
              <a:avLst>
                <a:gd name="adj1" fmla="val -53645"/>
                <a:gd name="adj2" fmla="val 55833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55514E7-108E-DD82-99BD-605E612C6C6F}"/>
                </a:ext>
              </a:extLst>
            </p:cNvPr>
            <p:cNvSpPr txBox="1"/>
            <p:nvPr/>
          </p:nvSpPr>
          <p:spPr>
            <a:xfrm>
              <a:off x="2214562" y="4642544"/>
              <a:ext cx="28646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prove this theorem, I need to use some </a:t>
              </a:r>
              <a:r>
                <a:rPr lang="en-US" altLang="zh-CN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topological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arguments…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1EE616D-B0BE-05A4-12D0-0567766FF1DA}"/>
              </a:ext>
            </a:extLst>
          </p:cNvPr>
          <p:cNvGrpSpPr/>
          <p:nvPr/>
        </p:nvGrpSpPr>
        <p:grpSpPr>
          <a:xfrm>
            <a:off x="671512" y="4492854"/>
            <a:ext cx="1314450" cy="2000021"/>
            <a:chOff x="636208" y="4630741"/>
            <a:chExt cx="1314450" cy="200002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85020B-AD05-37CC-AAE4-67973CA51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833" y="4630741"/>
              <a:ext cx="1035201" cy="15528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C47D338-448A-19EE-21A2-05CD79A5A8BD}"/>
                </a:ext>
              </a:extLst>
            </p:cNvPr>
            <p:cNvSpPr txBox="1"/>
            <p:nvPr/>
          </p:nvSpPr>
          <p:spPr>
            <a:xfrm>
              <a:off x="636208" y="6261430"/>
              <a:ext cx="131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John Nash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A1D5D36-04C2-FC79-69F6-4D2F7DD58341}"/>
              </a:ext>
            </a:extLst>
          </p:cNvPr>
          <p:cNvSpPr txBox="1"/>
          <p:nvPr/>
        </p:nvSpPr>
        <p:spPr>
          <a:xfrm>
            <a:off x="0" y="6492875"/>
            <a:ext cx="492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https://www.nobelprize.org/prizes/economic-sciences/1994/nash/facts/</a:t>
            </a:r>
          </a:p>
          <a:p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https://en.wikipedia.org/wiki/Christos_Papadimitriou</a:t>
            </a:r>
            <a:endParaRPr lang="zh-CN" altLang="en-US" sz="9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66A97B5-0C38-6CA0-0088-94FEB922B797}"/>
              </a:ext>
            </a:extLst>
          </p:cNvPr>
          <p:cNvGrpSpPr/>
          <p:nvPr/>
        </p:nvGrpSpPr>
        <p:grpSpPr>
          <a:xfrm>
            <a:off x="9505950" y="4238628"/>
            <a:ext cx="1738850" cy="2274557"/>
            <a:chOff x="9505950" y="4238628"/>
            <a:chExt cx="1738850" cy="2274557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308A07C0-D97D-1C5D-E3CF-430895B5F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6F7FC"/>
                </a:clrFrom>
                <a:clrTo>
                  <a:srgbClr val="F6F7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36919" y="4334362"/>
              <a:ext cx="1552802" cy="15528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E0123E8-6B2B-2EA3-82FE-40068D4A5375}"/>
                </a:ext>
              </a:extLst>
            </p:cNvPr>
            <p:cNvSpPr/>
            <p:nvPr/>
          </p:nvSpPr>
          <p:spPr>
            <a:xfrm>
              <a:off x="9505950" y="4238628"/>
              <a:ext cx="357188" cy="3270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C2A50CC-A81B-195F-88A2-D39F84AFA1F3}"/>
                </a:ext>
              </a:extLst>
            </p:cNvPr>
            <p:cNvSpPr txBox="1"/>
            <p:nvPr/>
          </p:nvSpPr>
          <p:spPr>
            <a:xfrm>
              <a:off x="9581839" y="5866854"/>
              <a:ext cx="1662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Christos Papadimitriou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对话气泡: 圆角矩形 17">
                <a:extLst>
                  <a:ext uri="{FF2B5EF4-FFF2-40B4-BE49-F238E27FC236}">
                    <a16:creationId xmlns:a16="http://schemas.microsoft.com/office/drawing/2014/main" id="{63B23906-E574-EA78-DA6C-968CB2DBD40F}"/>
                  </a:ext>
                </a:extLst>
              </p:cNvPr>
              <p:cNvSpPr/>
              <p:nvPr/>
            </p:nvSpPr>
            <p:spPr>
              <a:xfrm>
                <a:off x="5624512" y="4313333"/>
                <a:ext cx="4165344" cy="1001816"/>
              </a:xfrm>
              <a:prstGeom prst="wedgeRoundRectCallout">
                <a:avLst>
                  <a:gd name="adj1" fmla="val 45368"/>
                  <a:gd name="adj2" fmla="val 6963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define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𝐏𝐏𝐀𝐃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(informally) the class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𝐓𝐅𝐍𝐏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problems provable using </a:t>
                </a:r>
                <a:r>
                  <a:rPr lang="en-US" altLang="zh-CN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topological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arguments!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对话气泡: 圆角矩形 17">
                <a:extLst>
                  <a:ext uri="{FF2B5EF4-FFF2-40B4-BE49-F238E27FC236}">
                    <a16:creationId xmlns:a16="http://schemas.microsoft.com/office/drawing/2014/main" id="{63B23906-E574-EA78-DA6C-968CB2DBD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512" y="4313333"/>
                <a:ext cx="4165344" cy="1001816"/>
              </a:xfrm>
              <a:prstGeom prst="wedgeRoundRectCallout">
                <a:avLst>
                  <a:gd name="adj1" fmla="val 45368"/>
                  <a:gd name="adj2" fmla="val 69630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93AA315-7CE4-2A9F-06B8-C0715531CEC2}"/>
                  </a:ext>
                </a:extLst>
              </p:cNvPr>
              <p:cNvSpPr txBox="1"/>
              <p:nvPr/>
            </p:nvSpPr>
            <p:spPr>
              <a:xfrm>
                <a:off x="5356147" y="5814426"/>
                <a:ext cx="3776125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Nash’s proof actually implies: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NASH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𝐏𝐏𝐀𝐃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93AA315-7CE4-2A9F-06B8-C0715531C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47" y="5814426"/>
                <a:ext cx="377612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2C03690-F5D9-95DD-FA02-7FB0459A4596}"/>
                  </a:ext>
                </a:extLst>
              </p:cNvPr>
              <p:cNvSpPr txBox="1"/>
              <p:nvPr/>
            </p:nvSpPr>
            <p:spPr>
              <a:xfrm>
                <a:off x="5079206" y="2086911"/>
                <a:ext cx="5775040" cy="7959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BIG THEOREM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(Daskalakis-Goldberg-Papadimitriou, Chen-Deng)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NASH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𝐏𝐏𝐀𝐃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2C03690-F5D9-95DD-FA02-7FB0459A4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206" y="2086911"/>
                <a:ext cx="5775040" cy="7959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6377875D-E3A0-694C-6CF1-284E6E870C7E}"/>
              </a:ext>
            </a:extLst>
          </p:cNvPr>
          <p:cNvGrpSpPr/>
          <p:nvPr/>
        </p:nvGrpSpPr>
        <p:grpSpPr>
          <a:xfrm>
            <a:off x="4680449" y="3051842"/>
            <a:ext cx="6285207" cy="1119105"/>
            <a:chOff x="4680449" y="3051842"/>
            <a:chExt cx="6285207" cy="1119105"/>
          </a:xfrm>
        </p:grpSpPr>
        <p:sp>
          <p:nvSpPr>
            <p:cNvPr id="22" name="思想气泡: 云 21">
              <a:extLst>
                <a:ext uri="{FF2B5EF4-FFF2-40B4-BE49-F238E27FC236}">
                  <a16:creationId xmlns:a16="http://schemas.microsoft.com/office/drawing/2014/main" id="{11A666E8-F5A3-FA34-8BA7-24F91A9852A0}"/>
                </a:ext>
              </a:extLst>
            </p:cNvPr>
            <p:cNvSpPr/>
            <p:nvPr/>
          </p:nvSpPr>
          <p:spPr>
            <a:xfrm>
              <a:off x="4680449" y="3051842"/>
              <a:ext cx="6285207" cy="1119105"/>
            </a:xfrm>
            <a:prstGeom prst="cloudCallout">
              <a:avLst>
                <a:gd name="adj1" fmla="val -54537"/>
                <a:gd name="adj2" fmla="val 59991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D7D1D60-6474-69CB-9DC6-46C7D4CE4CFA}"/>
                </a:ext>
              </a:extLst>
            </p:cNvPr>
            <p:cNvSpPr txBox="1"/>
            <p:nvPr/>
          </p:nvSpPr>
          <p:spPr>
            <a:xfrm>
              <a:off x="5220210" y="3256425"/>
              <a:ext cx="5205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Turns out I </a:t>
              </a:r>
              <a:r>
                <a:rPr lang="en-US" altLang="zh-CN" sz="2000" i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had to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use topological arguments, and there’s </a:t>
              </a:r>
              <a:r>
                <a:rPr lang="en-US" altLang="zh-CN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easy way around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EAD77DFE-24E1-D8B3-6FD0-43BA9B8D23FA}"/>
              </a:ext>
            </a:extLst>
          </p:cNvPr>
          <p:cNvSpPr txBox="1"/>
          <p:nvPr/>
        </p:nvSpPr>
        <p:spPr>
          <a:xfrm>
            <a:off x="5185605" y="5275924"/>
            <a:ext cx="4021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olynomial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arity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rguments on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irected graphs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8" grpId="0" animBg="1"/>
      <p:bldP spid="20" grpId="0" animBg="1"/>
      <p:bldP spid="2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Metamathematics via TFNP…?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2A1A3FC-36B6-E6F2-7563-732BD462DE4C}"/>
              </a:ext>
            </a:extLst>
          </p:cNvPr>
          <p:cNvCxnSpPr>
            <a:cxnSpLocks/>
          </p:cNvCxnSpPr>
          <p:nvPr/>
        </p:nvCxnSpPr>
        <p:spPr>
          <a:xfrm>
            <a:off x="6096000" y="2007394"/>
            <a:ext cx="0" cy="4200525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F972B9CC-1B6E-5BAF-F673-B114787B80EE}"/>
              </a:ext>
            </a:extLst>
          </p:cNvPr>
          <p:cNvSpPr txBox="1"/>
          <p:nvPr/>
        </p:nvSpPr>
        <p:spPr>
          <a:xfrm>
            <a:off x="1421607" y="1745784"/>
            <a:ext cx="343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Metamathematics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3AE2C42-16BE-B21A-7341-66F217EA49E5}"/>
                  </a:ext>
                </a:extLst>
              </p:cNvPr>
              <p:cNvSpPr txBox="1"/>
              <p:nvPr/>
            </p:nvSpPr>
            <p:spPr>
              <a:xfrm>
                <a:off x="7503320" y="1745784"/>
                <a:ext cx="3436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𝐓𝐅𝐍𝐏</m:t>
                      </m:r>
                    </m:oMath>
                  </m:oMathPara>
                </a14:m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3AE2C42-16BE-B21A-7341-66F217EA4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320" y="1745784"/>
                <a:ext cx="343614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58E454B5-DAE6-C6A8-C474-7164E8558395}"/>
              </a:ext>
            </a:extLst>
          </p:cNvPr>
          <p:cNvSpPr txBox="1"/>
          <p:nvPr/>
        </p:nvSpPr>
        <p:spPr>
          <a:xfrm>
            <a:off x="1483266" y="2324100"/>
            <a:ext cx="33128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Nash’s theorem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be proved using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 arguments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B157FA9-C4F1-52BE-3138-1D9EA5EED70D}"/>
                  </a:ext>
                </a:extLst>
              </p:cNvPr>
              <p:cNvSpPr txBox="1"/>
              <p:nvPr/>
            </p:nvSpPr>
            <p:spPr>
              <a:xfrm>
                <a:off x="8098569" y="2416432"/>
                <a:ext cx="2245646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NASH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𝐏𝐏𝐀𝐃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B157FA9-C4F1-52BE-3138-1D9EA5EED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569" y="2416432"/>
                <a:ext cx="22456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箭头: 右 31">
            <a:extLst>
              <a:ext uri="{FF2B5EF4-FFF2-40B4-BE49-F238E27FC236}">
                <a16:creationId xmlns:a16="http://schemas.microsoft.com/office/drawing/2014/main" id="{6D5DED20-93FC-B968-8A03-C3CF6E50E4C8}"/>
              </a:ext>
            </a:extLst>
          </p:cNvPr>
          <p:cNvSpPr/>
          <p:nvPr/>
        </p:nvSpPr>
        <p:spPr>
          <a:xfrm>
            <a:off x="5449491" y="2465515"/>
            <a:ext cx="1837134" cy="36349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37A5688-348F-69D7-B532-4CE16CF6E06E}"/>
                  </a:ext>
                </a:extLst>
              </p:cNvPr>
              <p:cNvSpPr txBox="1"/>
              <p:nvPr/>
            </p:nvSpPr>
            <p:spPr>
              <a:xfrm>
                <a:off x="7267544" y="3353931"/>
                <a:ext cx="3907695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NASH</m:t>
                    </m:r>
                  </m:oMath>
                </a14:m>
                <a:r>
                  <a:rPr lang="en-US" altLang="zh-CN" sz="2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𝐏𝐏𝐀𝐃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37A5688-348F-69D7-B532-4CE16CF6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44" y="3353931"/>
                <a:ext cx="390769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02CC6A19-A156-7B77-C09B-A775C5319CC8}"/>
              </a:ext>
            </a:extLst>
          </p:cNvPr>
          <p:cNvSpPr txBox="1"/>
          <p:nvPr/>
        </p:nvSpPr>
        <p:spPr>
          <a:xfrm>
            <a:off x="1016761" y="3261597"/>
            <a:ext cx="3775633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Nash’s theorem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cannot be proved without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 arguments*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(!!!)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8C41F9E-0E85-2F47-23F8-046E78F90AAB}"/>
                  </a:ext>
                </a:extLst>
              </p:cNvPr>
              <p:cNvSpPr txBox="1"/>
              <p:nvPr/>
            </p:nvSpPr>
            <p:spPr>
              <a:xfrm>
                <a:off x="0" y="6331401"/>
                <a:ext cx="6615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*: I’m being </a:t>
                </a:r>
                <a:r>
                  <a:rPr lang="en-US" altLang="zh-CN" sz="1400" i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very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imprecise about what’s “topological argument” here…</a:t>
                </a:r>
              </a:p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**: Let’s assume </a:t>
                </a:r>
                <a14:m>
                  <m:oMath xmlns:m="http://schemas.openxmlformats.org/officeDocument/2006/math">
                    <m:r>
                      <a:rPr lang="en-US" altLang="zh-CN" sz="1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indeed hard, for now!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8C41F9E-0E85-2F47-23F8-046E78F90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31401"/>
                <a:ext cx="6615113" cy="523220"/>
              </a:xfrm>
              <a:prstGeom prst="rect">
                <a:avLst/>
              </a:prstGeom>
              <a:blipFill>
                <a:blip r:embed="rId7"/>
                <a:stretch>
                  <a:fillRect l="-276" t="-235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箭头: 右 36">
            <a:extLst>
              <a:ext uri="{FF2B5EF4-FFF2-40B4-BE49-F238E27FC236}">
                <a16:creationId xmlns:a16="http://schemas.microsoft.com/office/drawing/2014/main" id="{59126F1B-1EFE-BCA1-EF42-FF5FEE2246AD}"/>
              </a:ext>
            </a:extLst>
          </p:cNvPr>
          <p:cNvSpPr/>
          <p:nvPr/>
        </p:nvSpPr>
        <p:spPr>
          <a:xfrm flipH="1">
            <a:off x="5319826" y="3403013"/>
            <a:ext cx="1502454" cy="36349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58939E-20D8-6C44-C680-5E283D9735FA}"/>
                  </a:ext>
                </a:extLst>
              </p:cNvPr>
              <p:cNvSpPr txBox="1"/>
              <p:nvPr/>
            </p:nvSpPr>
            <p:spPr>
              <a:xfrm>
                <a:off x="1200322" y="4330469"/>
                <a:ext cx="2991120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prove.</a:t>
                </a:r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58939E-20D8-6C44-C680-5E283D973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22" y="4330469"/>
                <a:ext cx="299112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B5C85BD-F9A2-5EE7-2FB3-05326C6A0182}"/>
                  </a:ext>
                </a:extLst>
              </p:cNvPr>
              <p:cNvSpPr txBox="1"/>
              <p:nvPr/>
            </p:nvSpPr>
            <p:spPr>
              <a:xfrm>
                <a:off x="7362220" y="4250133"/>
                <a:ext cx="3718338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clb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for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some(??)</a:t>
                </a:r>
                <a:r>
                  <a:rPr lang="en-US" altLang="zh-CN" sz="2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𝐓𝐅𝐍𝐏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subclass.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B5C85BD-F9A2-5EE7-2FB3-05326C6A0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220" y="4250133"/>
                <a:ext cx="3718338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椭圆 39">
            <a:extLst>
              <a:ext uri="{FF2B5EF4-FFF2-40B4-BE49-F238E27FC236}">
                <a16:creationId xmlns:a16="http://schemas.microsoft.com/office/drawing/2014/main" id="{349B5D82-072B-9DC0-97B7-121D211F1FFE}"/>
              </a:ext>
            </a:extLst>
          </p:cNvPr>
          <p:cNvSpPr/>
          <p:nvPr/>
        </p:nvSpPr>
        <p:spPr>
          <a:xfrm>
            <a:off x="7503320" y="4250133"/>
            <a:ext cx="595250" cy="518418"/>
          </a:xfrm>
          <a:custGeom>
            <a:avLst/>
            <a:gdLst>
              <a:gd name="connsiteX0" fmla="*/ 0 w 595250"/>
              <a:gd name="connsiteY0" fmla="*/ 259209 h 518418"/>
              <a:gd name="connsiteX1" fmla="*/ 297625 w 595250"/>
              <a:gd name="connsiteY1" fmla="*/ 0 h 518418"/>
              <a:gd name="connsiteX2" fmla="*/ 595250 w 595250"/>
              <a:gd name="connsiteY2" fmla="*/ 259209 h 518418"/>
              <a:gd name="connsiteX3" fmla="*/ 297625 w 595250"/>
              <a:gd name="connsiteY3" fmla="*/ 518418 h 518418"/>
              <a:gd name="connsiteX4" fmla="*/ 0 w 595250"/>
              <a:gd name="connsiteY4" fmla="*/ 259209 h 51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250" h="518418" extrusionOk="0">
                <a:moveTo>
                  <a:pt x="0" y="259209"/>
                </a:moveTo>
                <a:cubicBezTo>
                  <a:pt x="920" y="109129"/>
                  <a:pt x="168392" y="28308"/>
                  <a:pt x="297625" y="0"/>
                </a:cubicBezTo>
                <a:cubicBezTo>
                  <a:pt x="429473" y="-12298"/>
                  <a:pt x="602099" y="92038"/>
                  <a:pt x="595250" y="259209"/>
                </a:cubicBezTo>
                <a:cubicBezTo>
                  <a:pt x="616282" y="388464"/>
                  <a:pt x="458986" y="526095"/>
                  <a:pt x="297625" y="518418"/>
                </a:cubicBezTo>
                <a:cubicBezTo>
                  <a:pt x="124533" y="547050"/>
                  <a:pt x="11023" y="392671"/>
                  <a:pt x="0" y="259209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3146E66-B62C-E95A-ADBE-91E645D769F3}"/>
              </a:ext>
            </a:extLst>
          </p:cNvPr>
          <p:cNvGrpSpPr/>
          <p:nvPr/>
        </p:nvGrpSpPr>
        <p:grpSpPr>
          <a:xfrm>
            <a:off x="4211860" y="3856938"/>
            <a:ext cx="2958176" cy="1493731"/>
            <a:chOff x="4466257" y="3856938"/>
            <a:chExt cx="2706579" cy="1493731"/>
          </a:xfrm>
        </p:grpSpPr>
        <p:sp>
          <p:nvSpPr>
            <p:cNvPr id="41" name="思想气泡: 云 40">
              <a:extLst>
                <a:ext uri="{FF2B5EF4-FFF2-40B4-BE49-F238E27FC236}">
                  <a16:creationId xmlns:a16="http://schemas.microsoft.com/office/drawing/2014/main" id="{CFDEF32A-8747-1770-D610-4C83C0C81479}"/>
                </a:ext>
              </a:extLst>
            </p:cNvPr>
            <p:cNvSpPr/>
            <p:nvPr/>
          </p:nvSpPr>
          <p:spPr>
            <a:xfrm>
              <a:off x="4466257" y="3856938"/>
              <a:ext cx="2577480" cy="1493731"/>
            </a:xfrm>
            <a:prstGeom prst="cloudCallout">
              <a:avLst>
                <a:gd name="adj1" fmla="val 70175"/>
                <a:gd name="adj2" fmla="val 959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E684DD01-AA82-CBEF-7139-DE4BA5BBC634}"/>
                    </a:ext>
                  </a:extLst>
                </p:cNvPr>
                <p:cNvSpPr txBox="1"/>
                <p:nvPr/>
              </p:nvSpPr>
              <p:spPr>
                <a:xfrm>
                  <a:off x="4595356" y="4074011"/>
                  <a:ext cx="2577480" cy="1138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What’s the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𝐓𝐅𝐍𝐏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problem attached with circuit lower bounds for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𝐍𝐏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???</a:t>
                  </a:r>
                  <a:b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(See next slide)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E684DD01-AA82-CBEF-7139-DE4BA5BBC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5356" y="4074011"/>
                  <a:ext cx="2577480" cy="1138773"/>
                </a:xfrm>
                <a:prstGeom prst="rect">
                  <a:avLst/>
                </a:prstGeom>
                <a:blipFill>
                  <a:blip r:embed="rId10"/>
                  <a:stretch>
                    <a:fillRect l="-1732" t="-2674" r="-3680" b="-4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4D702C8-572B-6CB3-A250-41B43B019A49}"/>
                  </a:ext>
                </a:extLst>
              </p:cNvPr>
              <p:cNvSpPr txBox="1"/>
              <p:nvPr/>
            </p:nvSpPr>
            <p:spPr>
              <a:xfrm>
                <a:off x="838201" y="5361706"/>
                <a:ext cx="4095106" cy="6718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 day,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will be proved** using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or that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techniques.</a:t>
                </a:r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4D702C8-572B-6CB3-A250-41B43B019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5361706"/>
                <a:ext cx="4095106" cy="6718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0EF057D-33A0-82A0-4659-704DE027A413}"/>
                  </a:ext>
                </a:extLst>
              </p:cNvPr>
              <p:cNvSpPr txBox="1"/>
              <p:nvPr/>
            </p:nvSpPr>
            <p:spPr>
              <a:xfrm>
                <a:off x="6531175" y="5319548"/>
                <a:ext cx="5380429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Such a proof should also translate into a </a:t>
                </a:r>
                <a:r>
                  <a:rPr lang="en-US" altLang="zh-CN" sz="2400" b="0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subclass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𝐓𝐅𝐍𝐏</m:t>
                    </m:r>
                  </m:oMath>
                </a14:m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clb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0EF057D-33A0-82A0-4659-704DE027A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75" y="5319548"/>
                <a:ext cx="5380429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6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89EFF9C4-66B6-CF80-C565-DCD2CD240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933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is, of course, the total search problem corresponding to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𝓛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𝐜𝐥𝐛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…?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A0010F-FA9B-89AA-EFF1-D51C4D563C2E}"/>
                  </a:ext>
                </a:extLst>
              </p:cNvPr>
              <p:cNvSpPr txBox="1"/>
              <p:nvPr/>
            </p:nvSpPr>
            <p:spPr>
              <a:xfrm>
                <a:off x="2749213" y="2599410"/>
                <a:ext cx="5123826" cy="8989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4800" b="0" i="0" smtClean="0">
                          <a:latin typeface="Cambria Math" panose="02040503050406030204" pitchFamily="18" charset="0"/>
                        </a:rPr>
                        <m:t>SAT</m:t>
                      </m:r>
                      <m:r>
                        <a:rPr lang="en-US" altLang="zh-C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a:rPr lang="en-US" altLang="zh-CN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sSub>
                        <m:sSubPr>
                          <m:ctrlPr>
                            <a:rPr lang="en-US" altLang="zh-CN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poly</m:t>
                          </m:r>
                        </m:sub>
                      </m:sSub>
                      <m:r>
                        <a:rPr lang="en-US" altLang="zh-CN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A0010F-FA9B-89AA-EFF1-D51C4D563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3" y="2599410"/>
                <a:ext cx="5123826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5141FB-AD4D-BD65-C5BA-E1A5FF19DEE7}"/>
                  </a:ext>
                </a:extLst>
              </p:cNvPr>
              <p:cNvSpPr txBox="1"/>
              <p:nvPr/>
            </p:nvSpPr>
            <p:spPr>
              <a:xfrm>
                <a:off x="953817" y="2591470"/>
                <a:ext cx="8130779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poly-size circuit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8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fails to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5141FB-AD4D-BD65-C5BA-E1A5FF19D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17" y="2591470"/>
                <a:ext cx="8130779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A402A6-E7A5-FA80-948E-747DC1515BDD}"/>
                  </a:ext>
                </a:extLst>
              </p:cNvPr>
              <p:cNvSpPr txBox="1"/>
              <p:nvPr/>
            </p:nvSpPr>
            <p:spPr>
              <a:xfrm>
                <a:off x="953817" y="2480377"/>
                <a:ext cx="8130779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poly-size circuit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 satisfying assignment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8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fails to find any satisfying assignment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A402A6-E7A5-FA80-948E-747DC1515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17" y="2480377"/>
                <a:ext cx="8130779" cy="1384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4A87179-70BB-1324-D510-4C034E3F3343}"/>
                  </a:ext>
                </a:extLst>
              </p:cNvPr>
              <p:cNvSpPr txBox="1"/>
              <p:nvPr/>
            </p:nvSpPr>
            <p:spPr>
              <a:xfrm>
                <a:off x="645136" y="4216207"/>
                <a:ext cx="5217531" cy="17323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𝐜𝐥𝐛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poly-size 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attempting to solve search-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Valid solutions:</a:t>
                </a: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4A87179-70BB-1324-D510-4C034E3F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36" y="4216207"/>
                <a:ext cx="5217531" cy="17323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E059D14-ED2B-7AF8-7086-BDD349BDA964}"/>
                  </a:ext>
                </a:extLst>
              </p:cNvPr>
              <p:cNvSpPr txBox="1"/>
              <p:nvPr/>
            </p:nvSpPr>
            <p:spPr>
              <a:xfrm>
                <a:off x="0" y="6331401"/>
                <a:ext cx="5798457" cy="540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*: Actually, this should be “</a:t>
                </a:r>
                <a14:m>
                  <m:oMath xmlns:m="http://schemas.openxmlformats.org/officeDocument/2006/math">
                    <m:r>
                      <a:rPr lang="en-US" altLang="zh-CN" sz="1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for </a:t>
                </a:r>
                <a14:m>
                  <m:oMath xmlns:m="http://schemas.openxmlformats.org/officeDocument/2006/math">
                    <m:r>
                      <a:rPr lang="en-US" altLang="zh-CN" sz="1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almost everywhere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 This talk ignores </a:t>
                </a:r>
                <a:r>
                  <a:rPr lang="en-US" altLang="zh-CN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almost-everywhere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vs </a:t>
                </a:r>
                <a:r>
                  <a:rPr lang="en-US" altLang="zh-CN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infinitely-often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issues.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E059D14-ED2B-7AF8-7086-BDD349BDA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31401"/>
                <a:ext cx="5798457" cy="540212"/>
              </a:xfrm>
              <a:prstGeom prst="rect">
                <a:avLst/>
              </a:prstGeom>
              <a:blipFill>
                <a:blip r:embed="rId11"/>
                <a:stretch>
                  <a:fillRect l="-315" t="-2273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对话气泡: 圆角矩形 10">
                <a:extLst>
                  <a:ext uri="{FF2B5EF4-FFF2-40B4-BE49-F238E27FC236}">
                    <a16:creationId xmlns:a16="http://schemas.microsoft.com/office/drawing/2014/main" id="{09E8BB71-DA12-3807-2549-DEBC6054157D}"/>
                  </a:ext>
                </a:extLst>
              </p:cNvPr>
              <p:cNvSpPr/>
              <p:nvPr/>
            </p:nvSpPr>
            <p:spPr>
              <a:xfrm>
                <a:off x="6303170" y="4377623"/>
                <a:ext cx="2712244" cy="750094"/>
              </a:xfrm>
              <a:prstGeom prst="wedgeRoundRectCallout">
                <a:avLst>
                  <a:gd name="adj1" fmla="val 64282"/>
                  <a:gd name="adj2" fmla="val 3773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problem is total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true*!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对话气泡: 圆角矩形 10">
                <a:extLst>
                  <a:ext uri="{FF2B5EF4-FFF2-40B4-BE49-F238E27FC236}">
                    <a16:creationId xmlns:a16="http://schemas.microsoft.com/office/drawing/2014/main" id="{09E8BB71-DA12-3807-2549-DEBC60541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70" y="4377623"/>
                <a:ext cx="2712244" cy="750094"/>
              </a:xfrm>
              <a:prstGeom prst="wedgeRoundRectCallout">
                <a:avLst>
                  <a:gd name="adj1" fmla="val 64282"/>
                  <a:gd name="adj2" fmla="val 37738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FE91A445-E0A8-0BBA-278A-65EBFB684907}"/>
              </a:ext>
            </a:extLst>
          </p:cNvPr>
          <p:cNvGrpSpPr/>
          <p:nvPr/>
        </p:nvGrpSpPr>
        <p:grpSpPr>
          <a:xfrm>
            <a:off x="6142391" y="5491559"/>
            <a:ext cx="3235992" cy="1194501"/>
            <a:chOff x="2969546" y="5660028"/>
            <a:chExt cx="3235992" cy="1194501"/>
          </a:xfrm>
        </p:grpSpPr>
        <p:sp>
          <p:nvSpPr>
            <p:cNvPr id="16" name="思想气泡: 云 15">
              <a:extLst>
                <a:ext uri="{FF2B5EF4-FFF2-40B4-BE49-F238E27FC236}">
                  <a16:creationId xmlns:a16="http://schemas.microsoft.com/office/drawing/2014/main" id="{F99CA0B8-20C3-C501-8E93-937DA725EE50}"/>
                </a:ext>
              </a:extLst>
            </p:cNvPr>
            <p:cNvSpPr/>
            <p:nvPr/>
          </p:nvSpPr>
          <p:spPr>
            <a:xfrm>
              <a:off x="2969546" y="5660028"/>
              <a:ext cx="3112294" cy="1194501"/>
            </a:xfrm>
            <a:prstGeom prst="cloudCallout">
              <a:avLst>
                <a:gd name="adj1" fmla="val 55366"/>
                <a:gd name="adj2" fmla="val -5514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8AC2379-1FDC-C3DE-FB68-2A04FF6F5C2F}"/>
                    </a:ext>
                  </a:extLst>
                </p:cNvPr>
                <p:cNvSpPr txBox="1"/>
                <p:nvPr/>
              </p:nvSpPr>
              <p:spPr>
                <a:xfrm>
                  <a:off x="3374233" y="5784650"/>
                  <a:ext cx="2831305" cy="94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it’s very hard, then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SAT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𝐏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poly</m:t>
                          </m:r>
                        </m:sub>
                      </m:sSub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would be difficult to prove.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8AC2379-1FDC-C3DE-FB68-2A04FF6F5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4233" y="5784650"/>
                  <a:ext cx="2831305" cy="945259"/>
                </a:xfrm>
                <a:prstGeom prst="rect">
                  <a:avLst/>
                </a:prstGeom>
                <a:blipFill>
                  <a:blip r:embed="rId13"/>
                  <a:stretch>
                    <a:fillRect l="-1940" t="-3226" b="-1032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CE6A81F5-CEBC-6C5A-F60F-5C69B9D68894}"/>
              </a:ext>
            </a:extLst>
          </p:cNvPr>
          <p:cNvSpPr/>
          <p:nvPr/>
        </p:nvSpPr>
        <p:spPr>
          <a:xfrm>
            <a:off x="9456013" y="2531081"/>
            <a:ext cx="2613932" cy="1323439"/>
          </a:xfrm>
          <a:prstGeom prst="wedgeRoundRectCallout">
            <a:avLst>
              <a:gd name="adj1" fmla="val -27011"/>
              <a:gd name="adj2" fmla="val 8438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Wait! This problem is in poly-time (under plausible assumptions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[Pich-Santhanam’23]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42A881B-7BF3-99BD-89C7-E75C5121A6C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9261" y="4416060"/>
            <a:ext cx="2595354" cy="177308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8FC1F53B-61DE-AD03-D8C4-3B292FED34AA}"/>
              </a:ext>
            </a:extLst>
          </p:cNvPr>
          <p:cNvSpPr/>
          <p:nvPr/>
        </p:nvSpPr>
        <p:spPr>
          <a:xfrm>
            <a:off x="10762979" y="3802181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??</a:t>
            </a:r>
            <a:endParaRPr lang="zh-CN" alt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2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8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How hard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𝓛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𝐜𝐥𝐛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D76100-173A-7CF4-624E-01ACFBBB48DA}"/>
                  </a:ext>
                </a:extLst>
              </p:cNvPr>
              <p:cNvSpPr txBox="1"/>
              <p:nvPr/>
            </p:nvSpPr>
            <p:spPr>
              <a:xfrm>
                <a:off x="732616" y="2049770"/>
                <a:ext cx="5718984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poly-size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attempting to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search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1" u="sng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1" u="sng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Valid solutions: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GB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fails to output a satisfying assignment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D76100-173A-7CF4-624E-01ACFBBB4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16" y="2049770"/>
                <a:ext cx="5718984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DD1A1CE-D3DE-E8D0-9103-DA4BA953A835}"/>
                  </a:ext>
                </a:extLst>
              </p:cNvPr>
              <p:cNvSpPr txBox="1"/>
              <p:nvPr/>
            </p:nvSpPr>
            <p:spPr>
              <a:xfrm>
                <a:off x="382191" y="4504368"/>
                <a:ext cx="9632666" cy="17267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[PS23]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OWF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refuter problem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𝐓𝐅𝐙𝐏𝐏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OWF +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derandomisation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refuter problem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(Unconditional) anti-checkers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refuter problem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𝐅𝐏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DD1A1CE-D3DE-E8D0-9103-DA4BA953A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91" y="4504368"/>
                <a:ext cx="9632666" cy="1726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对话气泡: 圆角矩形 61">
                <a:extLst>
                  <a:ext uri="{FF2B5EF4-FFF2-40B4-BE49-F238E27FC236}">
                    <a16:creationId xmlns:a16="http://schemas.microsoft.com/office/drawing/2014/main" id="{23591427-9D4B-8048-6434-996372AA7169}"/>
                  </a:ext>
                </a:extLst>
              </p:cNvPr>
              <p:cNvSpPr/>
              <p:nvPr/>
            </p:nvSpPr>
            <p:spPr>
              <a:xfrm>
                <a:off x="7220737" y="2274171"/>
                <a:ext cx="4238647" cy="1498933"/>
              </a:xfrm>
              <a:prstGeom prst="wedgeRoundRectCallout">
                <a:avLst>
                  <a:gd name="adj1" fmla="val -63974"/>
                  <a:gd name="adj2" fmla="val 9625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Takeaway:</a:t>
                </a: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Need a taxonomy of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𝐓𝐅𝐙𝐏𝐏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(total functions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to talk about “hardness” of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derandomisation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对话气泡: 圆角矩形 61">
                <a:extLst>
                  <a:ext uri="{FF2B5EF4-FFF2-40B4-BE49-F238E27FC236}">
                    <a16:creationId xmlns:a16="http://schemas.microsoft.com/office/drawing/2014/main" id="{23591427-9D4B-8048-6434-996372AA7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37" y="2274171"/>
                <a:ext cx="4238647" cy="1498933"/>
              </a:xfrm>
              <a:prstGeom prst="wedgeRoundRectCallout">
                <a:avLst>
                  <a:gd name="adj1" fmla="val -63974"/>
                  <a:gd name="adj2" fmla="val 96258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本框 62">
            <a:extLst>
              <a:ext uri="{FF2B5EF4-FFF2-40B4-BE49-F238E27FC236}">
                <a16:creationId xmlns:a16="http://schemas.microsoft.com/office/drawing/2014/main" id="{0D4DC75E-1AA6-76A6-29FB-584414F408DD}"/>
              </a:ext>
            </a:extLst>
          </p:cNvPr>
          <p:cNvSpPr txBox="1"/>
          <p:nvPr/>
        </p:nvSpPr>
        <p:spPr>
          <a:xfrm>
            <a:off x="8849898" y="3773104"/>
            <a:ext cx="275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Ongoing work. But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more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needs to be done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62" grpId="0" animBg="1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Refuter Problems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1BD10B7-6630-CCEA-6666-0F6614D990CB}"/>
                  </a:ext>
                </a:extLst>
              </p:cNvPr>
              <p:cNvSpPr txBox="1"/>
              <p:nvPr/>
            </p:nvSpPr>
            <p:spPr>
              <a:xfrm>
                <a:off x="943319" y="2220821"/>
                <a:ext cx="4448628" cy="769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fails to compute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1BD10B7-6630-CCEA-6666-0F6614D99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19" y="2220821"/>
                <a:ext cx="444862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E03D878-4716-A0AE-18A8-CA665592B8B9}"/>
                  </a:ext>
                </a:extLst>
              </p:cNvPr>
              <p:cNvSpPr txBox="1"/>
              <p:nvPr/>
            </p:nvSpPr>
            <p:spPr>
              <a:xfrm>
                <a:off x="943315" y="2220821"/>
                <a:ext cx="4448628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exists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input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E03D878-4716-A0AE-18A8-CA665592B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15" y="2220821"/>
                <a:ext cx="4448628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4642B1B-486A-8DB0-7BD5-905B7EB814A9}"/>
                  </a:ext>
                </a:extLst>
              </p:cNvPr>
              <p:cNvSpPr txBox="1"/>
              <p:nvPr/>
            </p:nvSpPr>
            <p:spPr>
              <a:xfrm>
                <a:off x="838200" y="3800502"/>
                <a:ext cx="4673600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Refuter Problem</a:t>
                </a: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4642B1B-486A-8DB0-7BD5-905B7EB81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0502"/>
                <a:ext cx="4673600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FC1CBEB-1551-ACB6-9B3C-42E89C6A46DC}"/>
                  </a:ext>
                </a:extLst>
              </p:cNvPr>
              <p:cNvSpPr txBox="1"/>
              <p:nvPr/>
            </p:nvSpPr>
            <p:spPr>
              <a:xfrm>
                <a:off x="6393437" y="2051953"/>
                <a:ext cx="4448628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Lower Bound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no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in system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theorem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FC1CBEB-1551-ACB6-9B3C-42E89C6A4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437" y="2051953"/>
                <a:ext cx="4448628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8942255-4365-4988-D59E-1E414A28F544}"/>
                  </a:ext>
                </a:extLst>
              </p:cNvPr>
              <p:cNvSpPr txBox="1"/>
              <p:nvPr/>
            </p:nvSpPr>
            <p:spPr>
              <a:xfrm>
                <a:off x="6393437" y="2015038"/>
                <a:ext cx="4543644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Lower Bound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system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claiming to prove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exists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 invalid derivation step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8942255-4365-4988-D59E-1E414A28F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437" y="2015038"/>
                <a:ext cx="4543644" cy="1384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EF4ED0A-1ED1-CAE3-0A77-5A1F0303D4EA}"/>
                  </a:ext>
                </a:extLst>
              </p:cNvPr>
              <p:cNvSpPr txBox="1"/>
              <p:nvPr/>
            </p:nvSpPr>
            <p:spPr>
              <a:xfrm>
                <a:off x="6014133" y="3797147"/>
                <a:ext cx="5576888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Refuter Problem</a:t>
                </a: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Input*: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index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step is invalid.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EF4ED0A-1ED1-CAE3-0A77-5A1F0303D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33" y="3797147"/>
                <a:ext cx="5576888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3895E96-14A6-F5FE-0C82-0776EBD78D53}"/>
                  </a:ext>
                </a:extLst>
              </p:cNvPr>
              <p:cNvSpPr txBox="1"/>
              <p:nvPr/>
            </p:nvSpPr>
            <p:spPr>
              <a:xfrm>
                <a:off x="-1" y="6553193"/>
                <a:ext cx="105083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*: Assume that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exponentially-long proof presented succinctly. Alternatively, we need to work in the “decision tree” setting.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3895E96-14A6-F5FE-0C82-0776EBD78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553193"/>
                <a:ext cx="10508343" cy="307777"/>
              </a:xfrm>
              <a:prstGeom prst="rect">
                <a:avLst/>
              </a:prstGeom>
              <a:blipFill>
                <a:blip r:embed="rId11"/>
                <a:stretch>
                  <a:fillRect l="-174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ED28FB17-D9D7-A8E6-A661-163B31FE2D68}"/>
                  </a:ext>
                </a:extLst>
              </p:cNvPr>
              <p:cNvSpPr/>
              <p:nvPr/>
            </p:nvSpPr>
            <p:spPr>
              <a:xfrm>
                <a:off x="406775" y="5338258"/>
                <a:ext cx="4253179" cy="925519"/>
              </a:xfrm>
              <a:prstGeom prst="wedgeRoundRectCallout">
                <a:avLst>
                  <a:gd name="adj1" fmla="val 43604"/>
                  <a:gd name="adj2" fmla="val -83737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Many refuter problems are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𝐓𝐅𝐙𝐏𝐏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Future direction: develop a theory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𝐓𝐅𝐙𝐏𝐏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talk about these problems!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ED28FB17-D9D7-A8E6-A661-163B31FE2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75" y="5338258"/>
                <a:ext cx="4253179" cy="925519"/>
              </a:xfrm>
              <a:prstGeom prst="wedgeRoundRectCallout">
                <a:avLst>
                  <a:gd name="adj1" fmla="val 43604"/>
                  <a:gd name="adj2" fmla="val -83737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对话气泡: 圆角矩形 3">
                <a:extLst>
                  <a:ext uri="{FF2B5EF4-FFF2-40B4-BE49-F238E27FC236}">
                    <a16:creationId xmlns:a16="http://schemas.microsoft.com/office/drawing/2014/main" id="{7D637258-8178-D7B8-F48E-B68A274CCF5A}"/>
                  </a:ext>
                </a:extLst>
              </p:cNvPr>
              <p:cNvSpPr/>
              <p:nvPr/>
            </p:nvSpPr>
            <p:spPr>
              <a:xfrm>
                <a:off x="7790136" y="5380182"/>
                <a:ext cx="2769412" cy="738591"/>
              </a:xfrm>
              <a:prstGeom prst="wedgeRoundRectCallout">
                <a:avLst>
                  <a:gd name="adj1" fmla="val -43563"/>
                  <a:gd name="adj2" fmla="val -10354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Fits into the “traditional”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𝐓𝐅𝐍𝐏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world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对话气泡: 圆角矩形 3">
                <a:extLst>
                  <a:ext uri="{FF2B5EF4-FFF2-40B4-BE49-F238E27FC236}">
                    <a16:creationId xmlns:a16="http://schemas.microsoft.com/office/drawing/2014/main" id="{7D637258-8178-D7B8-F48E-B68A274CC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36" y="5380182"/>
                <a:ext cx="2769412" cy="738591"/>
              </a:xfrm>
              <a:prstGeom prst="wedgeRoundRectCallout">
                <a:avLst>
                  <a:gd name="adj1" fmla="val -43563"/>
                  <a:gd name="adj2" fmla="val -103545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9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8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results: refuter problems for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C504B74-8AA1-B635-70D9-FBF3BE897223}"/>
              </a:ext>
            </a:extLst>
          </p:cNvPr>
          <p:cNvSpPr/>
          <p:nvPr/>
        </p:nvSpPr>
        <p:spPr>
          <a:xfrm>
            <a:off x="482600" y="1862667"/>
            <a:ext cx="5887304" cy="4630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Why resolution?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It’s the most studied proof system.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Profound connections to SAT solving, query complexity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It’s weak!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vast literature of lower bounds: </a:t>
            </a:r>
            <a:b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H85, U87, CS88, CP90, BP96, S97, BW01, a lot more…]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Making it a 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“first step”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investigating metamathematics of proof complexity…?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B9035CA-C554-5E71-4D60-5405D5B6B174}"/>
              </a:ext>
            </a:extLst>
          </p:cNvPr>
          <p:cNvSpPr/>
          <p:nvPr/>
        </p:nvSpPr>
        <p:spPr>
          <a:xfrm>
            <a:off x="6604000" y="1862667"/>
            <a:ext cx="5105400" cy="4630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What is resolution?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0014702-6409-D116-AAA4-04EF05779A95}"/>
              </a:ext>
            </a:extLst>
          </p:cNvPr>
          <p:cNvGrpSpPr/>
          <p:nvPr/>
        </p:nvGrpSpPr>
        <p:grpSpPr>
          <a:xfrm>
            <a:off x="6783719" y="2411597"/>
            <a:ext cx="2251401" cy="1099989"/>
            <a:chOff x="964406" y="3707607"/>
            <a:chExt cx="2721769" cy="139303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D96FFE6-81A4-DFE4-E2A8-FBFFFF76A3BC}"/>
                </a:ext>
              </a:extLst>
            </p:cNvPr>
            <p:cNvSpPr/>
            <p:nvPr/>
          </p:nvSpPr>
          <p:spPr>
            <a:xfrm>
              <a:off x="964406" y="3707607"/>
              <a:ext cx="2721769" cy="13930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Resolution rule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50CE364-953D-9358-CCBA-10C202EF269E}"/>
                    </a:ext>
                  </a:extLst>
                </p:cNvPr>
                <p:cNvSpPr txBox="1"/>
                <p:nvPr/>
              </p:nvSpPr>
              <p:spPr>
                <a:xfrm>
                  <a:off x="1142999" y="4100333"/>
                  <a:ext cx="2364581" cy="71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∨ℓ       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acc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50CE364-953D-9358-CCBA-10C202EF2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999" y="4100333"/>
                  <a:ext cx="2364581" cy="717056"/>
                </a:xfrm>
                <a:prstGeom prst="rect">
                  <a:avLst/>
                </a:prstGeom>
                <a:blipFill>
                  <a:blip r:embed="rId3"/>
                  <a:stretch>
                    <a:fillRect b="-182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A08C6A-2A5D-E771-9F26-6C5650A80458}"/>
                  </a:ext>
                </a:extLst>
              </p:cNvPr>
              <p:cNvSpPr txBox="1"/>
              <p:nvPr/>
            </p:nvSpPr>
            <p:spPr>
              <a:xfrm>
                <a:off x="7547501" y="3503260"/>
                <a:ext cx="32861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literal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clauses (ORs of literals)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A08C6A-2A5D-E771-9F26-6C5650A80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501" y="3503260"/>
                <a:ext cx="3286126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05B74D64-274C-951D-7EAE-1847AE3AF302}"/>
              </a:ext>
            </a:extLst>
          </p:cNvPr>
          <p:cNvGrpSpPr/>
          <p:nvPr/>
        </p:nvGrpSpPr>
        <p:grpSpPr>
          <a:xfrm>
            <a:off x="9280425" y="2417905"/>
            <a:ext cx="2251401" cy="1093681"/>
            <a:chOff x="964406" y="3707607"/>
            <a:chExt cx="2721769" cy="139303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89D3534-DB2A-EFF7-4C38-F304D1142867}"/>
                </a:ext>
              </a:extLst>
            </p:cNvPr>
            <p:cNvSpPr/>
            <p:nvPr/>
          </p:nvSpPr>
          <p:spPr>
            <a:xfrm>
              <a:off x="964406" y="3707607"/>
              <a:ext cx="2721769" cy="13930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Weakening rule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A5060C5-11B8-C880-6527-CE7F1001B35A}"/>
                    </a:ext>
                  </a:extLst>
                </p:cNvPr>
                <p:cNvSpPr txBox="1"/>
                <p:nvPr/>
              </p:nvSpPr>
              <p:spPr>
                <a:xfrm>
                  <a:off x="1142999" y="4100333"/>
                  <a:ext cx="2364581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A5060C5-11B8-C880-6527-CE7F1001B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999" y="4100333"/>
                  <a:ext cx="2364581" cy="670568"/>
                </a:xfrm>
                <a:prstGeom prst="rect">
                  <a:avLst/>
                </a:prstGeom>
                <a:blipFill>
                  <a:blip r:embed="rId5"/>
                  <a:stretch>
                    <a:fillRect b="-183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矩形 72">
            <a:extLst>
              <a:ext uri="{FF2B5EF4-FFF2-40B4-BE49-F238E27FC236}">
                <a16:creationId xmlns:a16="http://schemas.microsoft.com/office/drawing/2014/main" id="{45359ACB-04FC-4FF7-6E6C-AC04EC7BD74D}"/>
              </a:ext>
            </a:extLst>
          </p:cNvPr>
          <p:cNvSpPr/>
          <p:nvPr/>
        </p:nvSpPr>
        <p:spPr>
          <a:xfrm>
            <a:off x="7547502" y="4217342"/>
            <a:ext cx="3286126" cy="1912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F80A7E5-DCC7-3AB9-83D4-ABF3E0972032}"/>
                  </a:ext>
                </a:extLst>
              </p:cNvPr>
              <p:cNvSpPr txBox="1"/>
              <p:nvPr/>
            </p:nvSpPr>
            <p:spPr>
              <a:xfrm>
                <a:off x="7882068" y="4417388"/>
                <a:ext cx="38576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F80A7E5-DCC7-3AB9-83D4-ABF3E0972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68" y="4417388"/>
                <a:ext cx="3857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953916D7-19B9-CBBA-6FC1-B4B1A11C0632}"/>
                  </a:ext>
                </a:extLst>
              </p:cNvPr>
              <p:cNvSpPr txBox="1"/>
              <p:nvPr/>
            </p:nvSpPr>
            <p:spPr>
              <a:xfrm>
                <a:off x="8686931" y="4411185"/>
                <a:ext cx="90249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953916D7-19B9-CBBA-6FC1-B4B1A11C0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931" y="4411185"/>
                <a:ext cx="9024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705DE4E-2260-3B13-E4C4-C19CDAE92396}"/>
                  </a:ext>
                </a:extLst>
              </p:cNvPr>
              <p:cNvSpPr txBox="1"/>
              <p:nvPr/>
            </p:nvSpPr>
            <p:spPr>
              <a:xfrm>
                <a:off x="8301169" y="5026706"/>
                <a:ext cx="38576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705DE4E-2260-3B13-E4C4-C19CDAE9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169" y="5026706"/>
                <a:ext cx="38576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08E641B4-B55A-ECF2-6477-97641914F48E}"/>
                  </a:ext>
                </a:extLst>
              </p:cNvPr>
              <p:cNvSpPr txBox="1"/>
              <p:nvPr/>
            </p:nvSpPr>
            <p:spPr>
              <a:xfrm>
                <a:off x="10113299" y="5026706"/>
                <a:ext cx="38576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08E641B4-B55A-ECF2-6477-97641914F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299" y="5026706"/>
                <a:ext cx="38576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F66E2FAE-9A59-ACCC-85F4-05EF5DC9BE18}"/>
                  </a:ext>
                </a:extLst>
              </p:cNvPr>
              <p:cNvSpPr txBox="1"/>
              <p:nvPr/>
            </p:nvSpPr>
            <p:spPr>
              <a:xfrm>
                <a:off x="9203661" y="5589318"/>
                <a:ext cx="38576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F66E2FAE-9A59-ACCC-85F4-05EF5DC9B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661" y="5589318"/>
                <a:ext cx="38576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8B846004-FD65-A252-FC5D-93D26D94DFA2}"/>
              </a:ext>
            </a:extLst>
          </p:cNvPr>
          <p:cNvCxnSpPr>
            <a:stCxn id="45" idx="2"/>
            <a:endCxn id="47" idx="0"/>
          </p:cNvCxnSpPr>
          <p:nvPr/>
        </p:nvCxnSpPr>
        <p:spPr>
          <a:xfrm>
            <a:off x="8074949" y="4786720"/>
            <a:ext cx="419101" cy="2399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E167C7CF-389A-722E-F66A-5CF4D5DCA80D}"/>
              </a:ext>
            </a:extLst>
          </p:cNvPr>
          <p:cNvCxnSpPr>
            <a:stCxn id="46" idx="2"/>
            <a:endCxn id="47" idx="0"/>
          </p:cNvCxnSpPr>
          <p:nvPr/>
        </p:nvCxnSpPr>
        <p:spPr>
          <a:xfrm flipH="1">
            <a:off x="8494050" y="4780517"/>
            <a:ext cx="644127" cy="2461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0206534D-09A6-3A06-AD96-519901504660}"/>
              </a:ext>
            </a:extLst>
          </p:cNvPr>
          <p:cNvCxnSpPr>
            <a:stCxn id="47" idx="2"/>
            <a:endCxn id="49" idx="0"/>
          </p:cNvCxnSpPr>
          <p:nvPr/>
        </p:nvCxnSpPr>
        <p:spPr>
          <a:xfrm>
            <a:off x="8494050" y="5396038"/>
            <a:ext cx="902492" cy="1932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A4EDB0EC-504E-A31A-54BF-27F2545CAA40}"/>
              </a:ext>
            </a:extLst>
          </p:cNvPr>
          <p:cNvCxnSpPr>
            <a:stCxn id="48" idx="2"/>
            <a:endCxn id="49" idx="0"/>
          </p:cNvCxnSpPr>
          <p:nvPr/>
        </p:nvCxnSpPr>
        <p:spPr>
          <a:xfrm flipH="1">
            <a:off x="9396542" y="5396038"/>
            <a:ext cx="909638" cy="1932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562A0A4F-2580-921F-A72E-C9D0245CD381}"/>
                  </a:ext>
                </a:extLst>
              </p:cNvPr>
              <p:cNvSpPr txBox="1"/>
              <p:nvPr/>
            </p:nvSpPr>
            <p:spPr>
              <a:xfrm>
                <a:off x="6821149" y="6145247"/>
                <a:ext cx="4738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resolution refutation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562A0A4F-2580-921F-A72E-C9D0245C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149" y="6145247"/>
                <a:ext cx="4738831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本框 74">
            <a:extLst>
              <a:ext uri="{FF2B5EF4-FFF2-40B4-BE49-F238E27FC236}">
                <a16:creationId xmlns:a16="http://schemas.microsoft.com/office/drawing/2014/main" id="{D80E5703-5215-10CF-8332-ED9AA6DCD4A1}"/>
              </a:ext>
            </a:extLst>
          </p:cNvPr>
          <p:cNvSpPr txBox="1"/>
          <p:nvPr/>
        </p:nvSpPr>
        <p:spPr>
          <a:xfrm>
            <a:off x="926113" y="3399290"/>
            <a:ext cx="500027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There are perhaps more papers published about proof complexity of </a:t>
            </a:r>
            <a:r>
              <a:rPr lang="en-US" altLang="zh-CN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than about all remaining proof complexity topics combined.</a:t>
            </a:r>
          </a:p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——Jan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Krajíček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Proof Complexity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842B35-2A5D-912C-3324-5226EBBC4FA7}"/>
              </a:ext>
            </a:extLst>
          </p:cNvPr>
          <p:cNvSpPr txBox="1"/>
          <p:nvPr/>
        </p:nvSpPr>
        <p:spPr>
          <a:xfrm>
            <a:off x="9501188" y="1348240"/>
            <a:ext cx="22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(in proof complexity)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8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results: refuter problems for resolution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150777C-37F5-5534-29DF-42FE444C5D3C}"/>
                  </a:ext>
                </a:extLst>
              </p:cNvPr>
              <p:cNvSpPr txBox="1"/>
              <p:nvPr/>
            </p:nvSpPr>
            <p:spPr>
              <a:xfrm>
                <a:off x="414506" y="2010023"/>
                <a:ext cx="5577115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Classical theorem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(Haken’85)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pigeonhole principle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PHP</m:t>
                    </m:r>
                  </m:oMath>
                </a14:m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1.01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resolution proof length.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150777C-37F5-5534-29DF-42FE444C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06" y="2010023"/>
                <a:ext cx="5577115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组合 55">
            <a:extLst>
              <a:ext uri="{FF2B5EF4-FFF2-40B4-BE49-F238E27FC236}">
                <a16:creationId xmlns:a16="http://schemas.microsoft.com/office/drawing/2014/main" id="{1B4CA90B-16EB-2EE6-685A-1919C3FA2D0F}"/>
              </a:ext>
            </a:extLst>
          </p:cNvPr>
          <p:cNvGrpSpPr/>
          <p:nvPr/>
        </p:nvGrpSpPr>
        <p:grpSpPr>
          <a:xfrm>
            <a:off x="221262" y="4075747"/>
            <a:ext cx="8485414" cy="1800827"/>
            <a:chOff x="1669143" y="4477631"/>
            <a:chExt cx="8485414" cy="1800827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BB6B8DC-CB51-F46B-2752-C3F8CBFA23F5}"/>
                </a:ext>
              </a:extLst>
            </p:cNvPr>
            <p:cNvSpPr/>
            <p:nvPr/>
          </p:nvSpPr>
          <p:spPr>
            <a:xfrm>
              <a:off x="1669143" y="5246914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98844A7-3BC2-49BE-C5DD-E058138041D8}"/>
                </a:ext>
              </a:extLst>
            </p:cNvPr>
            <p:cNvSpPr/>
            <p:nvPr/>
          </p:nvSpPr>
          <p:spPr>
            <a:xfrm>
              <a:off x="2068286" y="5246914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32CB57A-1682-229D-22CC-861C2EE68E46}"/>
                </a:ext>
              </a:extLst>
            </p:cNvPr>
            <p:cNvSpPr/>
            <p:nvPr/>
          </p:nvSpPr>
          <p:spPr>
            <a:xfrm>
              <a:off x="2467429" y="5246913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A4B468A-8CF5-A2C8-EF3C-DEEFB29AD01E}"/>
                </a:ext>
              </a:extLst>
            </p:cNvPr>
            <p:cNvSpPr/>
            <p:nvPr/>
          </p:nvSpPr>
          <p:spPr>
            <a:xfrm>
              <a:off x="2866572" y="5246912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1F005B3-B989-4F40-62FC-CB0BB0F03847}"/>
                </a:ext>
              </a:extLst>
            </p:cNvPr>
            <p:cNvSpPr/>
            <p:nvPr/>
          </p:nvSpPr>
          <p:spPr>
            <a:xfrm>
              <a:off x="3265715" y="5246910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A906DD2-3E56-74AD-968A-9A92E4214028}"/>
                </a:ext>
              </a:extLst>
            </p:cNvPr>
            <p:cNvSpPr/>
            <p:nvPr/>
          </p:nvSpPr>
          <p:spPr>
            <a:xfrm>
              <a:off x="3984172" y="5246911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7B7CFF0-A067-EFD7-09CB-FB2BBED0555F}"/>
                </a:ext>
              </a:extLst>
            </p:cNvPr>
            <p:cNvSpPr/>
            <p:nvPr/>
          </p:nvSpPr>
          <p:spPr>
            <a:xfrm>
              <a:off x="4383315" y="5246911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3F4DE16-6436-EFAB-4B2D-4F89E9C6899C}"/>
                </a:ext>
              </a:extLst>
            </p:cNvPr>
            <p:cNvSpPr/>
            <p:nvPr/>
          </p:nvSpPr>
          <p:spPr>
            <a:xfrm>
              <a:off x="4782458" y="5246910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91303AE-03E3-782F-286A-B3EC02090E46}"/>
                </a:ext>
              </a:extLst>
            </p:cNvPr>
            <p:cNvSpPr/>
            <p:nvPr/>
          </p:nvSpPr>
          <p:spPr>
            <a:xfrm>
              <a:off x="5181601" y="5246909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DA30FD89-08E7-97BB-5166-327A9B567096}"/>
                </a:ext>
              </a:extLst>
            </p:cNvPr>
            <p:cNvSpPr/>
            <p:nvPr/>
          </p:nvSpPr>
          <p:spPr>
            <a:xfrm>
              <a:off x="6948715" y="5246909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4F90962-6AA5-9677-9298-945B34485800}"/>
                </a:ext>
              </a:extLst>
            </p:cNvPr>
            <p:cNvSpPr/>
            <p:nvPr/>
          </p:nvSpPr>
          <p:spPr>
            <a:xfrm>
              <a:off x="7347858" y="5246909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17A6C66-852D-BD60-D8A2-00453FED3E2D}"/>
                </a:ext>
              </a:extLst>
            </p:cNvPr>
            <p:cNvSpPr/>
            <p:nvPr/>
          </p:nvSpPr>
          <p:spPr>
            <a:xfrm>
              <a:off x="7747001" y="5246908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754F27A-2D4D-06B0-BCC3-EC66675848DF}"/>
                </a:ext>
              </a:extLst>
            </p:cNvPr>
            <p:cNvSpPr/>
            <p:nvPr/>
          </p:nvSpPr>
          <p:spPr>
            <a:xfrm>
              <a:off x="8146144" y="5246907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953E2F28-FE9C-3C62-5DBF-E3AFE5B026DF}"/>
                    </a:ext>
                  </a:extLst>
                </p:cNvPr>
                <p:cNvSpPr/>
                <p:nvPr/>
              </p:nvSpPr>
              <p:spPr>
                <a:xfrm>
                  <a:off x="8864601" y="5246907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953E2F28-FE9C-3C62-5DBF-E3AFE5B026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601" y="5246907"/>
                  <a:ext cx="297543" cy="29754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左大括号 31">
              <a:extLst>
                <a:ext uri="{FF2B5EF4-FFF2-40B4-BE49-F238E27FC236}">
                  <a16:creationId xmlns:a16="http://schemas.microsoft.com/office/drawing/2014/main" id="{82847E62-7709-E13E-36D5-A5EA37C40BFC}"/>
                </a:ext>
              </a:extLst>
            </p:cNvPr>
            <p:cNvSpPr/>
            <p:nvPr/>
          </p:nvSpPr>
          <p:spPr>
            <a:xfrm rot="16200000">
              <a:off x="2508250" y="4779734"/>
              <a:ext cx="215901" cy="1894115"/>
            </a:xfrm>
            <a:prstGeom prst="leftBrace">
              <a:avLst>
                <a:gd name="adj1" fmla="val 38585"/>
                <a:gd name="adj2" fmla="val 50000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DD9232B-0B1D-6F28-DEB0-A49E338625AE}"/>
                    </a:ext>
                  </a:extLst>
                </p:cNvPr>
                <p:cNvSpPr txBox="1"/>
                <p:nvPr/>
              </p:nvSpPr>
              <p:spPr>
                <a:xfrm>
                  <a:off x="1698171" y="5909126"/>
                  <a:ext cx="1836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Axioms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PHP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DD9232B-0B1D-6F28-DEB0-A49E33862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171" y="5909126"/>
                  <a:ext cx="1836057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左大括号 33">
              <a:extLst>
                <a:ext uri="{FF2B5EF4-FFF2-40B4-BE49-F238E27FC236}">
                  <a16:creationId xmlns:a16="http://schemas.microsoft.com/office/drawing/2014/main" id="{EA620EA6-C4FA-4395-3D9B-7384E473DF8C}"/>
                </a:ext>
              </a:extLst>
            </p:cNvPr>
            <p:cNvSpPr/>
            <p:nvPr/>
          </p:nvSpPr>
          <p:spPr>
            <a:xfrm rot="16200000">
              <a:off x="6105980" y="3513359"/>
              <a:ext cx="215900" cy="4459515"/>
            </a:xfrm>
            <a:prstGeom prst="leftBrace">
              <a:avLst>
                <a:gd name="adj1" fmla="val 38585"/>
                <a:gd name="adj2" fmla="val 50000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EF4D612-ED40-A72C-E3D9-016FCB1E97CF}"/>
                </a:ext>
              </a:extLst>
            </p:cNvPr>
            <p:cNvSpPr txBox="1"/>
            <p:nvPr/>
          </p:nvSpPr>
          <p:spPr>
            <a:xfrm>
              <a:off x="4640037" y="5909126"/>
              <a:ext cx="3147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Intermediate derivations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92094E4-DFA8-08B8-A1F4-2DCA65D3FF41}"/>
                </a:ext>
              </a:extLst>
            </p:cNvPr>
            <p:cNvSpPr txBox="1"/>
            <p:nvPr/>
          </p:nvSpPr>
          <p:spPr>
            <a:xfrm>
              <a:off x="7872186" y="5909126"/>
              <a:ext cx="2282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Final contradiction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22C2FF5D-7B58-0F74-1765-57586CD5A3CB}"/>
                </a:ext>
              </a:extLst>
            </p:cNvPr>
            <p:cNvSpPr/>
            <p:nvPr/>
          </p:nvSpPr>
          <p:spPr>
            <a:xfrm>
              <a:off x="2235200" y="4724396"/>
              <a:ext cx="1886857" cy="537033"/>
            </a:xfrm>
            <a:custGeom>
              <a:avLst/>
              <a:gdLst>
                <a:gd name="connsiteX0" fmla="*/ 1886857 w 1886857"/>
                <a:gd name="connsiteY0" fmla="*/ 537033 h 537033"/>
                <a:gd name="connsiteX1" fmla="*/ 972457 w 1886857"/>
                <a:gd name="connsiteY1" fmla="*/ 4 h 537033"/>
                <a:gd name="connsiteX2" fmla="*/ 0 w 1886857"/>
                <a:gd name="connsiteY2" fmla="*/ 529775 h 53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857" h="537033">
                  <a:moveTo>
                    <a:pt x="1886857" y="537033"/>
                  </a:moveTo>
                  <a:cubicBezTo>
                    <a:pt x="1586895" y="269123"/>
                    <a:pt x="1286933" y="1214"/>
                    <a:pt x="972457" y="4"/>
                  </a:cubicBezTo>
                  <a:cubicBezTo>
                    <a:pt x="657981" y="-1206"/>
                    <a:pt x="328990" y="264284"/>
                    <a:pt x="0" y="529775"/>
                  </a:cubicBezTo>
                </a:path>
              </a:pathLst>
            </a:cu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E4A14D19-E50F-657F-FBF4-5A2E0A172954}"/>
                </a:ext>
              </a:extLst>
            </p:cNvPr>
            <p:cNvSpPr/>
            <p:nvPr/>
          </p:nvSpPr>
          <p:spPr>
            <a:xfrm>
              <a:off x="1828800" y="4477631"/>
              <a:ext cx="2307771" cy="769283"/>
            </a:xfrm>
            <a:custGeom>
              <a:avLst/>
              <a:gdLst>
                <a:gd name="connsiteX0" fmla="*/ 2307771 w 2307771"/>
                <a:gd name="connsiteY0" fmla="*/ 769283 h 769283"/>
                <a:gd name="connsiteX1" fmla="*/ 1175657 w 2307771"/>
                <a:gd name="connsiteY1" fmla="*/ 26 h 769283"/>
                <a:gd name="connsiteX2" fmla="*/ 0 w 2307771"/>
                <a:gd name="connsiteY2" fmla="*/ 747512 h 76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7771" h="769283">
                  <a:moveTo>
                    <a:pt x="2307771" y="769283"/>
                  </a:moveTo>
                  <a:cubicBezTo>
                    <a:pt x="1934028" y="386468"/>
                    <a:pt x="1560285" y="3654"/>
                    <a:pt x="1175657" y="26"/>
                  </a:cubicBezTo>
                  <a:cubicBezTo>
                    <a:pt x="791029" y="-3602"/>
                    <a:pt x="395514" y="371955"/>
                    <a:pt x="0" y="747512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F20E891D-02CF-AEEE-E594-7868D65FD9BB}"/>
                </a:ext>
              </a:extLst>
            </p:cNvPr>
            <p:cNvSpPr/>
            <p:nvPr/>
          </p:nvSpPr>
          <p:spPr>
            <a:xfrm>
              <a:off x="3062514" y="4796966"/>
              <a:ext cx="1473200" cy="442691"/>
            </a:xfrm>
            <a:custGeom>
              <a:avLst/>
              <a:gdLst>
                <a:gd name="connsiteX0" fmla="*/ 1473200 w 1473200"/>
                <a:gd name="connsiteY0" fmla="*/ 442691 h 442691"/>
                <a:gd name="connsiteX1" fmla="*/ 878115 w 1473200"/>
                <a:gd name="connsiteY1" fmla="*/ 5 h 442691"/>
                <a:gd name="connsiteX2" fmla="*/ 0 w 1473200"/>
                <a:gd name="connsiteY2" fmla="*/ 435434 h 44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200" h="442691">
                  <a:moveTo>
                    <a:pt x="1473200" y="442691"/>
                  </a:moveTo>
                  <a:cubicBezTo>
                    <a:pt x="1298424" y="221953"/>
                    <a:pt x="1123648" y="1215"/>
                    <a:pt x="878115" y="5"/>
                  </a:cubicBezTo>
                  <a:cubicBezTo>
                    <a:pt x="632582" y="-1205"/>
                    <a:pt x="316291" y="217114"/>
                    <a:pt x="0" y="435434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8686B29-F614-E6DA-36A2-EF0A3A557D28}"/>
                </a:ext>
              </a:extLst>
            </p:cNvPr>
            <p:cNvSpPr/>
            <p:nvPr/>
          </p:nvSpPr>
          <p:spPr>
            <a:xfrm>
              <a:off x="4151086" y="5173848"/>
              <a:ext cx="370114" cy="87581"/>
            </a:xfrm>
            <a:custGeom>
              <a:avLst/>
              <a:gdLst>
                <a:gd name="connsiteX0" fmla="*/ 370114 w 370114"/>
                <a:gd name="connsiteY0" fmla="*/ 87581 h 87581"/>
                <a:gd name="connsiteX1" fmla="*/ 181428 w 370114"/>
                <a:gd name="connsiteY1" fmla="*/ 495 h 87581"/>
                <a:gd name="connsiteX2" fmla="*/ 0 w 370114"/>
                <a:gd name="connsiteY2" fmla="*/ 58552 h 8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114" h="87581">
                  <a:moveTo>
                    <a:pt x="370114" y="87581"/>
                  </a:moveTo>
                  <a:cubicBezTo>
                    <a:pt x="306614" y="46457"/>
                    <a:pt x="243114" y="5333"/>
                    <a:pt x="181428" y="495"/>
                  </a:cubicBezTo>
                  <a:cubicBezTo>
                    <a:pt x="119742" y="-4343"/>
                    <a:pt x="59871" y="27104"/>
                    <a:pt x="0" y="58552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9906125-2BC0-B7DA-EB1B-6CFB32F70E5E}"/>
                </a:ext>
              </a:extLst>
            </p:cNvPr>
            <p:cNvSpPr/>
            <p:nvPr/>
          </p:nvSpPr>
          <p:spPr>
            <a:xfrm>
              <a:off x="5355771" y="4709882"/>
              <a:ext cx="2939143" cy="537032"/>
            </a:xfrm>
            <a:custGeom>
              <a:avLst/>
              <a:gdLst>
                <a:gd name="connsiteX0" fmla="*/ 2939143 w 2939143"/>
                <a:gd name="connsiteY0" fmla="*/ 537032 h 537032"/>
                <a:gd name="connsiteX1" fmla="*/ 1494972 w 2939143"/>
                <a:gd name="connsiteY1" fmla="*/ 4 h 537032"/>
                <a:gd name="connsiteX2" fmla="*/ 0 w 2939143"/>
                <a:gd name="connsiteY2" fmla="*/ 529775 h 5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9143" h="537032">
                  <a:moveTo>
                    <a:pt x="2939143" y="537032"/>
                  </a:moveTo>
                  <a:cubicBezTo>
                    <a:pt x="2461986" y="269122"/>
                    <a:pt x="1984829" y="1213"/>
                    <a:pt x="1494972" y="4"/>
                  </a:cubicBezTo>
                  <a:cubicBezTo>
                    <a:pt x="1005115" y="-1205"/>
                    <a:pt x="502557" y="264285"/>
                    <a:pt x="0" y="52977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3F3E99DD-D613-A854-D906-4ABDAA6CD90F}"/>
                </a:ext>
              </a:extLst>
            </p:cNvPr>
            <p:cNvSpPr/>
            <p:nvPr/>
          </p:nvSpPr>
          <p:spPr>
            <a:xfrm>
              <a:off x="7141029" y="5021781"/>
              <a:ext cx="1153885" cy="232390"/>
            </a:xfrm>
            <a:custGeom>
              <a:avLst/>
              <a:gdLst>
                <a:gd name="connsiteX0" fmla="*/ 1153885 w 1153885"/>
                <a:gd name="connsiteY0" fmla="*/ 232390 h 232390"/>
                <a:gd name="connsiteX1" fmla="*/ 486228 w 1153885"/>
                <a:gd name="connsiteY1" fmla="*/ 162 h 232390"/>
                <a:gd name="connsiteX2" fmla="*/ 0 w 1153885"/>
                <a:gd name="connsiteY2" fmla="*/ 203362 h 23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3885" h="232390">
                  <a:moveTo>
                    <a:pt x="1153885" y="232390"/>
                  </a:moveTo>
                  <a:cubicBezTo>
                    <a:pt x="916213" y="118695"/>
                    <a:pt x="678542" y="5000"/>
                    <a:pt x="486228" y="162"/>
                  </a:cubicBezTo>
                  <a:cubicBezTo>
                    <a:pt x="293914" y="-4676"/>
                    <a:pt x="146957" y="99343"/>
                    <a:pt x="0" y="203362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2033BD-1F6B-CF33-6671-0F0CAF62A0B8}"/>
                </a:ext>
              </a:extLst>
            </p:cNvPr>
            <p:cNvSpPr/>
            <p:nvPr/>
          </p:nvSpPr>
          <p:spPr>
            <a:xfrm>
              <a:off x="7554686" y="4811407"/>
              <a:ext cx="1422400" cy="457279"/>
            </a:xfrm>
            <a:custGeom>
              <a:avLst/>
              <a:gdLst>
                <a:gd name="connsiteX0" fmla="*/ 1422400 w 1422400"/>
                <a:gd name="connsiteY0" fmla="*/ 428250 h 457279"/>
                <a:gd name="connsiteX1" fmla="*/ 885371 w 1422400"/>
                <a:gd name="connsiteY1" fmla="*/ 79 h 457279"/>
                <a:gd name="connsiteX2" fmla="*/ 0 w 1422400"/>
                <a:gd name="connsiteY2" fmla="*/ 457279 h 4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2400" h="457279">
                  <a:moveTo>
                    <a:pt x="1422400" y="428250"/>
                  </a:moveTo>
                  <a:cubicBezTo>
                    <a:pt x="1272419" y="211745"/>
                    <a:pt x="1122438" y="-4759"/>
                    <a:pt x="885371" y="79"/>
                  </a:cubicBezTo>
                  <a:cubicBezTo>
                    <a:pt x="648304" y="4917"/>
                    <a:pt x="324152" y="231098"/>
                    <a:pt x="0" y="457279"/>
                  </a:cubicBezTo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EBF8994B-40E1-6E2A-EAAF-DFBC8B720237}"/>
                </a:ext>
              </a:extLst>
            </p:cNvPr>
            <p:cNvSpPr/>
            <p:nvPr/>
          </p:nvSpPr>
          <p:spPr>
            <a:xfrm>
              <a:off x="8323943" y="5130105"/>
              <a:ext cx="653143" cy="138581"/>
            </a:xfrm>
            <a:custGeom>
              <a:avLst/>
              <a:gdLst>
                <a:gd name="connsiteX0" fmla="*/ 653143 w 653143"/>
                <a:gd name="connsiteY0" fmla="*/ 138581 h 138581"/>
                <a:gd name="connsiteX1" fmla="*/ 341086 w 653143"/>
                <a:gd name="connsiteY1" fmla="*/ 695 h 138581"/>
                <a:gd name="connsiteX2" fmla="*/ 0 w 653143"/>
                <a:gd name="connsiteY2" fmla="*/ 95038 h 1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143" h="138581">
                  <a:moveTo>
                    <a:pt x="653143" y="138581"/>
                  </a:moveTo>
                  <a:cubicBezTo>
                    <a:pt x="551543" y="73266"/>
                    <a:pt x="449943" y="7952"/>
                    <a:pt x="341086" y="695"/>
                  </a:cubicBezTo>
                  <a:cubicBezTo>
                    <a:pt x="232229" y="-6562"/>
                    <a:pt x="116114" y="44238"/>
                    <a:pt x="0" y="95038"/>
                  </a:cubicBezTo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105CFFC-7F87-AA52-51DA-8D0B4CBDB95C}"/>
                  </a:ext>
                </a:extLst>
              </p:cNvPr>
              <p:cNvSpPr txBox="1"/>
              <p:nvPr/>
            </p:nvSpPr>
            <p:spPr>
              <a:xfrm>
                <a:off x="6310997" y="2014333"/>
                <a:ext cx="5357587" cy="12311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𝐑𝐞𝐟𝐮𝐭𝐞𝐫</m:t>
                    </m:r>
                    <m:r>
                      <a:rPr lang="en-US" altLang="zh-CN" sz="2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𝐇𝐚𝐤𝐞𝐧</m:t>
                    </m:r>
                    <m:r>
                      <a:rPr lang="en-US" altLang="zh-CN" sz="2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 (succinctly represented) 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1.01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resolution proof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PHP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 index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 is invalid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105CFFC-7F87-AA52-51DA-8D0B4CBDB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97" y="2014333"/>
                <a:ext cx="5357587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组合 56">
            <a:extLst>
              <a:ext uri="{FF2B5EF4-FFF2-40B4-BE49-F238E27FC236}">
                <a16:creationId xmlns:a16="http://schemas.microsoft.com/office/drawing/2014/main" id="{33C283B7-7AB6-AB18-8A17-E716B799EAF7}"/>
              </a:ext>
            </a:extLst>
          </p:cNvPr>
          <p:cNvGrpSpPr/>
          <p:nvPr/>
        </p:nvGrpSpPr>
        <p:grpSpPr>
          <a:xfrm>
            <a:off x="3160405" y="4518453"/>
            <a:ext cx="1973943" cy="624113"/>
            <a:chOff x="4608286" y="4920337"/>
            <a:chExt cx="1973943" cy="624113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C3474288-996D-C302-59E4-AE0A99288804}"/>
                </a:ext>
              </a:extLst>
            </p:cNvPr>
            <p:cNvSpPr/>
            <p:nvPr/>
          </p:nvSpPr>
          <p:spPr>
            <a:xfrm>
              <a:off x="6284686" y="5246907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7CE8A97E-332C-7E7D-F371-C3753EDA3CD2}"/>
                </a:ext>
              </a:extLst>
            </p:cNvPr>
            <p:cNvSpPr/>
            <p:nvPr/>
          </p:nvSpPr>
          <p:spPr>
            <a:xfrm>
              <a:off x="4608286" y="4920337"/>
              <a:ext cx="1836057" cy="319320"/>
            </a:xfrm>
            <a:custGeom>
              <a:avLst/>
              <a:gdLst>
                <a:gd name="connsiteX0" fmla="*/ 1836057 w 1836057"/>
                <a:gd name="connsiteY0" fmla="*/ 312063 h 319320"/>
                <a:gd name="connsiteX1" fmla="*/ 943428 w 1836057"/>
                <a:gd name="connsiteY1" fmla="*/ 6 h 319320"/>
                <a:gd name="connsiteX2" fmla="*/ 0 w 1836057"/>
                <a:gd name="connsiteY2" fmla="*/ 319320 h 3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6057" h="319320">
                  <a:moveTo>
                    <a:pt x="1836057" y="312063"/>
                  </a:moveTo>
                  <a:cubicBezTo>
                    <a:pt x="1542747" y="155430"/>
                    <a:pt x="1249437" y="-1203"/>
                    <a:pt x="943428" y="6"/>
                  </a:cubicBezTo>
                  <a:cubicBezTo>
                    <a:pt x="637419" y="1215"/>
                    <a:pt x="318709" y="160267"/>
                    <a:pt x="0" y="31932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19E1645-203C-9C00-7042-C1D198FCB18A}"/>
                </a:ext>
              </a:extLst>
            </p:cNvPr>
            <p:cNvSpPr/>
            <p:nvPr/>
          </p:nvSpPr>
          <p:spPr>
            <a:xfrm>
              <a:off x="5428343" y="5109029"/>
              <a:ext cx="979714" cy="116114"/>
            </a:xfrm>
            <a:custGeom>
              <a:avLst/>
              <a:gdLst>
                <a:gd name="connsiteX0" fmla="*/ 979714 w 979714"/>
                <a:gd name="connsiteY0" fmla="*/ 116114 h 116114"/>
                <a:gd name="connsiteX1" fmla="*/ 442686 w 979714"/>
                <a:gd name="connsiteY1" fmla="*/ 0 h 116114"/>
                <a:gd name="connsiteX2" fmla="*/ 0 w 979714"/>
                <a:gd name="connsiteY2" fmla="*/ 116114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9714" h="116114">
                  <a:moveTo>
                    <a:pt x="979714" y="116114"/>
                  </a:moveTo>
                  <a:cubicBezTo>
                    <a:pt x="792843" y="58057"/>
                    <a:pt x="605972" y="0"/>
                    <a:pt x="442686" y="0"/>
                  </a:cubicBezTo>
                  <a:cubicBezTo>
                    <a:pt x="279400" y="0"/>
                    <a:pt x="139700" y="58057"/>
                    <a:pt x="0" y="11611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对话气泡: 圆角矩形 51">
            <a:extLst>
              <a:ext uri="{FF2B5EF4-FFF2-40B4-BE49-F238E27FC236}">
                <a16:creationId xmlns:a16="http://schemas.microsoft.com/office/drawing/2014/main" id="{7787FC8F-8BC2-B941-4934-C154F46634B7}"/>
              </a:ext>
            </a:extLst>
          </p:cNvPr>
          <p:cNvSpPr/>
          <p:nvPr/>
        </p:nvSpPr>
        <p:spPr>
          <a:xfrm>
            <a:off x="5286057" y="3827848"/>
            <a:ext cx="2155372" cy="537033"/>
          </a:xfrm>
          <a:prstGeom prst="wedgeRoundRectCallout">
            <a:avLst>
              <a:gd name="adj1" fmla="val -56435"/>
              <a:gd name="adj2" fmla="val 13687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step violates resolution rules…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20EC0AD7-76EF-A4C1-BDEB-F2067AEEEE64}"/>
                  </a:ext>
                </a:extLst>
              </p:cNvPr>
              <p:cNvSpPr txBox="1"/>
              <p:nvPr/>
            </p:nvSpPr>
            <p:spPr>
              <a:xfrm>
                <a:off x="7761171" y="3660248"/>
                <a:ext cx="4215589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Refuter</m:t>
                    </m:r>
                    <m: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Haken</m:t>
                    </m:r>
                    <m: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rwPHP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𝐏𝐋𝐒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20EC0AD7-76EF-A4C1-BDEB-F2067AEEE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171" y="3660248"/>
                <a:ext cx="4215589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椭圆 53">
            <a:extLst>
              <a:ext uri="{FF2B5EF4-FFF2-40B4-BE49-F238E27FC236}">
                <a16:creationId xmlns:a16="http://schemas.microsoft.com/office/drawing/2014/main" id="{783DA771-04D5-D043-68A1-8624D90B7186}"/>
              </a:ext>
            </a:extLst>
          </p:cNvPr>
          <p:cNvSpPr/>
          <p:nvPr/>
        </p:nvSpPr>
        <p:spPr>
          <a:xfrm>
            <a:off x="7762079" y="4046809"/>
            <a:ext cx="1915886" cy="472724"/>
          </a:xfrm>
          <a:custGeom>
            <a:avLst/>
            <a:gdLst>
              <a:gd name="connsiteX0" fmla="*/ 0 w 1915886"/>
              <a:gd name="connsiteY0" fmla="*/ 236362 h 472724"/>
              <a:gd name="connsiteX1" fmla="*/ 957943 w 1915886"/>
              <a:gd name="connsiteY1" fmla="*/ 0 h 472724"/>
              <a:gd name="connsiteX2" fmla="*/ 1915886 w 1915886"/>
              <a:gd name="connsiteY2" fmla="*/ 236362 h 472724"/>
              <a:gd name="connsiteX3" fmla="*/ 957943 w 1915886"/>
              <a:gd name="connsiteY3" fmla="*/ 472724 h 472724"/>
              <a:gd name="connsiteX4" fmla="*/ 0 w 1915886"/>
              <a:gd name="connsiteY4" fmla="*/ 236362 h 47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886" h="472724" extrusionOk="0">
                <a:moveTo>
                  <a:pt x="0" y="236362"/>
                </a:moveTo>
                <a:cubicBezTo>
                  <a:pt x="-36270" y="41329"/>
                  <a:pt x="428794" y="-12256"/>
                  <a:pt x="957943" y="0"/>
                </a:cubicBezTo>
                <a:cubicBezTo>
                  <a:pt x="1496546" y="-9968"/>
                  <a:pt x="1926408" y="132800"/>
                  <a:pt x="1915886" y="236362"/>
                </a:cubicBezTo>
                <a:cubicBezTo>
                  <a:pt x="1801274" y="392933"/>
                  <a:pt x="1486790" y="357405"/>
                  <a:pt x="957943" y="472724"/>
                </a:cubicBezTo>
                <a:cubicBezTo>
                  <a:pt x="426262" y="476151"/>
                  <a:pt x="32080" y="372436"/>
                  <a:pt x="0" y="236362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45353822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标注: 弯曲线形(带边框和强调线) 54">
                <a:extLst>
                  <a:ext uri="{FF2B5EF4-FFF2-40B4-BE49-F238E27FC236}">
                    <a16:creationId xmlns:a16="http://schemas.microsoft.com/office/drawing/2014/main" id="{F34B6862-25C5-E09A-AE3D-850C1D648922}"/>
                  </a:ext>
                </a:extLst>
              </p:cNvPr>
              <p:cNvSpPr/>
              <p:nvPr/>
            </p:nvSpPr>
            <p:spPr>
              <a:xfrm>
                <a:off x="9266265" y="4707145"/>
                <a:ext cx="2364565" cy="669469"/>
              </a:xfrm>
              <a:prstGeom prst="accentBorderCallout2">
                <a:avLst>
                  <a:gd name="adj1" fmla="val 31651"/>
                  <a:gd name="adj2" fmla="val -4460"/>
                  <a:gd name="adj3" fmla="val 31651"/>
                  <a:gd name="adj4" fmla="val -14360"/>
                  <a:gd name="adj5" fmla="val -32724"/>
                  <a:gd name="adj6" fmla="val -34600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new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𝐓𝐅𝐍𝐏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class in this paper!</a:t>
                </a:r>
              </a:p>
            </p:txBody>
          </p:sp>
        </mc:Choice>
        <mc:Fallback xmlns="">
          <p:sp>
            <p:nvSpPr>
              <p:cNvPr id="55" name="标注: 弯曲线形(带边框和强调线) 54">
                <a:extLst>
                  <a:ext uri="{FF2B5EF4-FFF2-40B4-BE49-F238E27FC236}">
                    <a16:creationId xmlns:a16="http://schemas.microsoft.com/office/drawing/2014/main" id="{F34B6862-25C5-E09A-AE3D-850C1D648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265" y="4707145"/>
                <a:ext cx="2364565" cy="669469"/>
              </a:xfrm>
              <a:prstGeom prst="accentBorderCallout2">
                <a:avLst>
                  <a:gd name="adj1" fmla="val 31651"/>
                  <a:gd name="adj2" fmla="val -4460"/>
                  <a:gd name="adj3" fmla="val 31651"/>
                  <a:gd name="adj4" fmla="val -14360"/>
                  <a:gd name="adj5" fmla="val -32724"/>
                  <a:gd name="adj6" fmla="val -34600"/>
                </a:avLst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1F38ECE-973A-D4E4-4A24-0705F15C6BB0}"/>
                  </a:ext>
                </a:extLst>
              </p:cNvPr>
              <p:cNvSpPr txBox="1"/>
              <p:nvPr/>
            </p:nvSpPr>
            <p:spPr>
              <a:xfrm>
                <a:off x="8667103" y="5403975"/>
                <a:ext cx="3509054" cy="833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it corresponds to “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dwPHP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</m:d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in bounded arithmetic, so not really a new one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1F38ECE-973A-D4E4-4A24-0705F15C6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103" y="5403975"/>
                <a:ext cx="3509054" cy="833818"/>
              </a:xfrm>
              <a:prstGeom prst="rect">
                <a:avLst/>
              </a:prstGeom>
              <a:blipFill>
                <a:blip r:embed="rId10"/>
                <a:stretch>
                  <a:fillRect l="-1043" t="-1460" r="-2435" b="-8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01C5D26-2816-64A6-1014-8D1B71718D8D}"/>
                  </a:ext>
                </a:extLst>
              </p:cNvPr>
              <p:cNvSpPr txBox="1"/>
              <p:nvPr/>
            </p:nvSpPr>
            <p:spPr>
              <a:xfrm>
                <a:off x="3786715" y="5773399"/>
                <a:ext cx="19503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(# of steps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1.01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01C5D26-2816-64A6-1014-8D1B71718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715" y="5773399"/>
                <a:ext cx="1950398" cy="338554"/>
              </a:xfrm>
              <a:prstGeom prst="rect">
                <a:avLst/>
              </a:prstGeom>
              <a:blipFill>
                <a:blip r:embed="rId11"/>
                <a:stretch>
                  <a:fillRect l="-3438" t="-5357" r="-3438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The metamathematics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resolution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16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CDEA2A-D220-8BC7-8DF8-29F1B71BBB7A}"/>
                  </a:ext>
                </a:extLst>
              </p:cNvPr>
              <p:cNvSpPr txBox="1"/>
              <p:nvPr/>
            </p:nvSpPr>
            <p:spPr>
              <a:xfrm>
                <a:off x="446049" y="1960900"/>
                <a:ext cx="5688808" cy="14773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Resolution requires exp-size to prove: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Pigeonhole principle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(Haken’85, Beame-Pitassi’96)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Tseitin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principle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(Urquhart’87, Schöning’97)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-CNFs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(Chvátal-Szemerédi’88, Beame-Pitassi’96)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XOR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-lifted formulas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(Dantchev-Riis’03)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CDEA2A-D220-8BC7-8DF8-29F1B71BB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9" y="1960900"/>
                <a:ext cx="5688808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28371B4-2935-1C25-9AD4-7DC13D06C5BB}"/>
                  </a:ext>
                </a:extLst>
              </p:cNvPr>
              <p:cNvSpPr txBox="1"/>
              <p:nvPr/>
            </p:nvSpPr>
            <p:spPr>
              <a:xfrm>
                <a:off x="524237" y="3638288"/>
                <a:ext cx="4250963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 I: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these refuter problems are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rwPHP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𝐏𝐋𝐒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because these lower bounds can be proved by “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 restriction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28371B4-2935-1C25-9AD4-7DC13D06C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37" y="3638288"/>
                <a:ext cx="4250963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D39FC7D-8082-E994-EA4C-DBC266DFC5F0}"/>
                  </a:ext>
                </a:extLst>
              </p:cNvPr>
              <p:cNvSpPr txBox="1"/>
              <p:nvPr/>
            </p:nvSpPr>
            <p:spPr>
              <a:xfrm>
                <a:off x="6703916" y="1893704"/>
                <a:ext cx="4345435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rwPHP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𝐏𝐋𝐒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𝐓𝐅𝐍𝐏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problems provable from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“random restriction”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just like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𝐏𝐏𝐀𝐃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𝐓𝐅𝐍𝐏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problems provable from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topological arguments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!*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D39FC7D-8082-E994-EA4C-DBC266DFC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916" y="1893704"/>
                <a:ext cx="4345435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7BD716AD-6CAF-DDB8-6ED5-0AD5BC0BCF79}"/>
              </a:ext>
            </a:extLst>
          </p:cNvPr>
          <p:cNvSpPr txBox="1"/>
          <p:nvPr/>
        </p:nvSpPr>
        <p:spPr>
          <a:xfrm>
            <a:off x="4860935" y="6315630"/>
            <a:ext cx="481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*Both statements are highly informal.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**Technically, need the lower bound to be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9C987A3-FBE7-2720-8DC6-714C7CCD3E0C}"/>
                  </a:ext>
                </a:extLst>
              </p:cNvPr>
              <p:cNvSpPr txBox="1"/>
              <p:nvPr/>
            </p:nvSpPr>
            <p:spPr>
              <a:xfrm>
                <a:off x="662122" y="5157599"/>
                <a:ext cx="3975192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 II: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refuter problem for </a:t>
                </a:r>
                <a:r>
                  <a:rPr lang="en-US" altLang="zh-CN" sz="2000" b="1" u="sng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resolution lower bound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rwPHP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𝐏𝐋𝐒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9C987A3-FBE7-2720-8DC6-714C7CCD3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22" y="5157599"/>
                <a:ext cx="397519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35083D4D-0C11-BA61-C243-E74CC547ADAA}"/>
              </a:ext>
            </a:extLst>
          </p:cNvPr>
          <p:cNvGrpSpPr/>
          <p:nvPr/>
        </p:nvGrpSpPr>
        <p:grpSpPr>
          <a:xfrm>
            <a:off x="5256387" y="3438228"/>
            <a:ext cx="3391572" cy="2567422"/>
            <a:chOff x="5086209" y="4765804"/>
            <a:chExt cx="4181308" cy="1360967"/>
          </a:xfrm>
        </p:grpSpPr>
        <p:sp>
          <p:nvSpPr>
            <p:cNvPr id="39" name="思想气泡: 云 38">
              <a:extLst>
                <a:ext uri="{FF2B5EF4-FFF2-40B4-BE49-F238E27FC236}">
                  <a16:creationId xmlns:a16="http://schemas.microsoft.com/office/drawing/2014/main" id="{F8AA8696-54DB-F53E-33F4-27BF14625CF6}"/>
                </a:ext>
              </a:extLst>
            </p:cNvPr>
            <p:cNvSpPr/>
            <p:nvPr/>
          </p:nvSpPr>
          <p:spPr>
            <a:xfrm>
              <a:off x="5086209" y="4765804"/>
              <a:ext cx="4181308" cy="1360967"/>
            </a:xfrm>
            <a:prstGeom prst="cloudCallout">
              <a:avLst>
                <a:gd name="adj1" fmla="val 75564"/>
                <a:gd name="adj2" fmla="val 721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FF2FA3D-4C29-26CA-5E0E-C96E83F6AF86}"/>
                </a:ext>
              </a:extLst>
            </p:cNvPr>
            <p:cNvSpPr txBox="1"/>
            <p:nvPr/>
          </p:nvSpPr>
          <p:spPr>
            <a:xfrm>
              <a:off x="5350176" y="4869633"/>
              <a:ext cx="3842394" cy="1060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Interpretation:</a:t>
              </a:r>
              <a:endPara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if we want to prove 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resolution lower bound at all, we have to at least do something that resembles random restriction…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E22D009-6A94-F9F8-2BEC-04E1641D64E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406482" y="4092793"/>
            <a:ext cx="2199424" cy="23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FC79DCB-BC09-5411-DD4E-5CA7E24BC3B5}"/>
                  </a:ext>
                </a:extLst>
              </p:cNvPr>
              <p:cNvSpPr txBox="1"/>
              <p:nvPr/>
            </p:nvSpPr>
            <p:spPr>
              <a:xfrm>
                <a:off x="1292135" y="1848189"/>
                <a:ext cx="4408303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Theorem* (Informal)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refuter problem corresponding to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resolution lower bound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rwPHP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𝐏𝐋𝐒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FC79DCB-BC09-5411-DD4E-5CA7E24BC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35" y="1848189"/>
                <a:ext cx="4408303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Glance of the hardness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17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309BA46E-43A5-28C5-F415-773C0CB69560}"/>
                  </a:ext>
                </a:extLst>
              </p:cNvPr>
              <p:cNvSpPr/>
              <p:nvPr/>
            </p:nvSpPr>
            <p:spPr>
              <a:xfrm>
                <a:off x="1184777" y="5221339"/>
                <a:ext cx="5201508" cy="1136073"/>
              </a:xfrm>
              <a:prstGeom prst="wedgeRoundRectCallout">
                <a:avLst>
                  <a:gd name="adj1" fmla="val -64767"/>
                  <a:gd name="adj2" fmla="val -4677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Idea: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rwPHP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were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not true (for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then every theorem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would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have short resolution proofs (constructed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309BA46E-43A5-28C5-F415-773C0CB69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77" y="5221339"/>
                <a:ext cx="5201508" cy="1136073"/>
              </a:xfrm>
              <a:prstGeom prst="wedgeRoundRectCallout">
                <a:avLst>
                  <a:gd name="adj1" fmla="val -64767"/>
                  <a:gd name="adj2" fmla="val -4677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3750BA5-DFAD-4253-AC66-E0123EE7E734}"/>
              </a:ext>
            </a:extLst>
          </p:cNvPr>
          <p:cNvCxnSpPr>
            <a:cxnSpLocks/>
          </p:cNvCxnSpPr>
          <p:nvPr/>
        </p:nvCxnSpPr>
        <p:spPr>
          <a:xfrm>
            <a:off x="2501153" y="2909523"/>
            <a:ext cx="445247" cy="2144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64F4527-BBB7-E1F1-4360-3B6EF3CD53B4}"/>
              </a:ext>
            </a:extLst>
          </p:cNvPr>
          <p:cNvCxnSpPr>
            <a:cxnSpLocks/>
          </p:cNvCxnSpPr>
          <p:nvPr/>
        </p:nvCxnSpPr>
        <p:spPr>
          <a:xfrm flipV="1">
            <a:off x="2501153" y="2909523"/>
            <a:ext cx="445247" cy="2144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415D649-35E7-19D8-8029-B85288A6D89D}"/>
                  </a:ext>
                </a:extLst>
              </p:cNvPr>
              <p:cNvSpPr txBox="1"/>
              <p:nvPr/>
            </p:nvSpPr>
            <p:spPr>
              <a:xfrm>
                <a:off x="0" y="6550223"/>
                <a:ext cx="106605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*In fact, the proof of it is stolen(?) from </a:t>
                </a:r>
                <a:r>
                  <a:rPr lang="en-US" altLang="zh-CN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Atserias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--Müller’19 (Automating resolution is </a:t>
                </a:r>
                <a14:m>
                  <m:oMath xmlns:m="http://schemas.openxmlformats.org/officeDocument/2006/math">
                    <m:r>
                      <a:rPr lang="en-US" altLang="zh-CN" sz="1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-hard) and its exposition in [dRGNPRS21].</a:t>
                </a: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415D649-35E7-19D8-8029-B85288A6D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50223"/>
                <a:ext cx="10660566" cy="307777"/>
              </a:xfrm>
              <a:prstGeom prst="rect">
                <a:avLst/>
              </a:prstGeom>
              <a:blipFill>
                <a:blip r:embed="rId5"/>
                <a:stretch>
                  <a:fillRect l="-172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AED0A25-7C0A-2712-1B19-C89FC72A6B84}"/>
                  </a:ext>
                </a:extLst>
              </p:cNvPr>
              <p:cNvSpPr txBox="1"/>
              <p:nvPr/>
            </p:nvSpPr>
            <p:spPr>
              <a:xfrm>
                <a:off x="6462406" y="1858210"/>
                <a:ext cx="5143500" cy="10513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𝐫𝐰𝐏𝐇𝐏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(as a search problem)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AED0A25-7C0A-2712-1B19-C89FC72A6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406" y="1858210"/>
                <a:ext cx="5143500" cy="10513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3D340EAB-6188-B856-08C4-53E455DEC2A9}"/>
              </a:ext>
            </a:extLst>
          </p:cNvPr>
          <p:cNvGrpSpPr/>
          <p:nvPr/>
        </p:nvGrpSpPr>
        <p:grpSpPr>
          <a:xfrm>
            <a:off x="7086976" y="3125898"/>
            <a:ext cx="1350165" cy="1783081"/>
            <a:chOff x="6977536" y="3818122"/>
            <a:chExt cx="1350165" cy="1783081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401E4B6-DCE6-CBC2-1A88-D9A83955B3C1}"/>
                </a:ext>
              </a:extLst>
            </p:cNvPr>
            <p:cNvSpPr/>
            <p:nvPr/>
          </p:nvSpPr>
          <p:spPr>
            <a:xfrm>
              <a:off x="7515698" y="4994864"/>
              <a:ext cx="271462" cy="271462"/>
            </a:xfrm>
            <a:prstGeom prst="ellips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CC35EEC-97E7-E203-B154-C3A00858AA57}"/>
                </a:ext>
              </a:extLst>
            </p:cNvPr>
            <p:cNvSpPr/>
            <p:nvPr/>
          </p:nvSpPr>
          <p:spPr>
            <a:xfrm>
              <a:off x="6977536" y="3818122"/>
              <a:ext cx="271462" cy="271462"/>
            </a:xfrm>
            <a:prstGeom prst="ellips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77981A9-37A1-21F3-2CBB-B9814A917D17}"/>
                </a:ext>
              </a:extLst>
            </p:cNvPr>
            <p:cNvSpPr/>
            <p:nvPr/>
          </p:nvSpPr>
          <p:spPr>
            <a:xfrm>
              <a:off x="8056239" y="4406493"/>
              <a:ext cx="271462" cy="271462"/>
            </a:xfrm>
            <a:prstGeom prst="ellips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977214F1-A3E8-1F61-CF08-95C86F00C2A7}"/>
                </a:ext>
              </a:extLst>
            </p:cNvPr>
            <p:cNvCxnSpPr>
              <a:cxnSpLocks/>
              <a:stCxn id="20" idx="0"/>
              <a:endCxn id="22" idx="3"/>
            </p:cNvCxnSpPr>
            <p:nvPr/>
          </p:nvCxnSpPr>
          <p:spPr>
            <a:xfrm flipV="1">
              <a:off x="7651429" y="4638200"/>
              <a:ext cx="444565" cy="3566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F9427AF1-5481-A91F-26FF-68E4AF169C95}"/>
                </a:ext>
              </a:extLst>
            </p:cNvPr>
            <p:cNvCxnSpPr>
              <a:cxnSpLocks/>
              <a:stCxn id="22" idx="1"/>
              <a:endCxn id="21" idx="5"/>
            </p:cNvCxnSpPr>
            <p:nvPr/>
          </p:nvCxnSpPr>
          <p:spPr>
            <a:xfrm flipH="1" flipV="1">
              <a:off x="7209243" y="4049829"/>
              <a:ext cx="886751" cy="396419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A021A128-6F73-941F-11E8-A79D2F63E42F}"/>
                    </a:ext>
                  </a:extLst>
                </p:cNvPr>
                <p:cNvSpPr txBox="1"/>
                <p:nvPr/>
              </p:nvSpPr>
              <p:spPr>
                <a:xfrm>
                  <a:off x="7452430" y="5231871"/>
                  <a:ext cx="3932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15" name="文本框 4114">
                  <a:extLst>
                    <a:ext uri="{FF2B5EF4-FFF2-40B4-BE49-F238E27FC236}">
                      <a16:creationId xmlns:a16="http://schemas.microsoft.com/office/drawing/2014/main" id="{7EDFC7DE-D8F1-13FD-537F-BD18E0E46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430" y="5231871"/>
                  <a:ext cx="3932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B3C3851-A55A-AE9F-1354-9C2B091C2AB0}"/>
              </a:ext>
            </a:extLst>
          </p:cNvPr>
          <p:cNvGrpSpPr/>
          <p:nvPr/>
        </p:nvGrpSpPr>
        <p:grpSpPr>
          <a:xfrm>
            <a:off x="6259287" y="3125898"/>
            <a:ext cx="4868263" cy="1448204"/>
            <a:chOff x="298584" y="5083479"/>
            <a:chExt cx="4868263" cy="144820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418DFEF-6BDD-9879-F861-B3143E326638}"/>
                </a:ext>
              </a:extLst>
            </p:cNvPr>
            <p:cNvGrpSpPr/>
            <p:nvPr/>
          </p:nvGrpSpPr>
          <p:grpSpPr>
            <a:xfrm>
              <a:off x="1128251" y="5083479"/>
              <a:ext cx="4038596" cy="1448204"/>
              <a:chOff x="1035844" y="5316133"/>
              <a:chExt cx="4038596" cy="1448204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C1152EA2-8824-532B-7EC4-FE2C8DC822FB}"/>
                  </a:ext>
                </a:extLst>
              </p:cNvPr>
              <p:cNvSpPr/>
              <p:nvPr/>
            </p:nvSpPr>
            <p:spPr>
              <a:xfrm>
                <a:off x="1035844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1E79E9EA-F823-A9AB-2BAC-183999A19A96}"/>
                  </a:ext>
                </a:extLst>
              </p:cNvPr>
              <p:cNvSpPr/>
              <p:nvPr/>
            </p:nvSpPr>
            <p:spPr>
              <a:xfrm>
                <a:off x="1574006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3C2BC859-3573-061F-148D-2D61B2697BA4}"/>
                  </a:ext>
                </a:extLst>
              </p:cNvPr>
              <p:cNvSpPr/>
              <p:nvPr/>
            </p:nvSpPr>
            <p:spPr>
              <a:xfrm>
                <a:off x="2650330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29A345F-5454-D5EB-EFE2-E140A6BDB3DF}"/>
                  </a:ext>
                </a:extLst>
              </p:cNvPr>
              <p:cNvSpPr/>
              <p:nvPr/>
            </p:nvSpPr>
            <p:spPr>
              <a:xfrm>
                <a:off x="2112168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601E505D-9A17-6716-25AA-F80989D1E157}"/>
                  </a:ext>
                </a:extLst>
              </p:cNvPr>
              <p:cNvSpPr/>
              <p:nvPr/>
            </p:nvSpPr>
            <p:spPr>
              <a:xfrm>
                <a:off x="3188492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456A2B29-D1C1-0669-3FFF-DB3617AB6613}"/>
                  </a:ext>
                </a:extLst>
              </p:cNvPr>
              <p:cNvSpPr/>
              <p:nvPr/>
            </p:nvSpPr>
            <p:spPr>
              <a:xfrm>
                <a:off x="3726654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76C882C3-8054-85C9-01AB-5B459E6D624B}"/>
                  </a:ext>
                </a:extLst>
              </p:cNvPr>
              <p:cNvSpPr/>
              <p:nvPr/>
            </p:nvSpPr>
            <p:spPr>
              <a:xfrm>
                <a:off x="4802978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8BE55552-B5D0-F05C-3B55-4D3C3F9BD1E8}"/>
                  </a:ext>
                </a:extLst>
              </p:cNvPr>
              <p:cNvSpPr/>
              <p:nvPr/>
            </p:nvSpPr>
            <p:spPr>
              <a:xfrm>
                <a:off x="4264816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8C314950-BFDE-9CC4-4A7E-D3AFE5B314EA}"/>
                  </a:ext>
                </a:extLst>
              </p:cNvPr>
              <p:cNvSpPr/>
              <p:nvPr/>
            </p:nvSpPr>
            <p:spPr>
              <a:xfrm>
                <a:off x="1035844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1872122D-958D-240E-2DFC-BF0FE8F307D6}"/>
                  </a:ext>
                </a:extLst>
              </p:cNvPr>
              <p:cNvSpPr/>
              <p:nvPr/>
            </p:nvSpPr>
            <p:spPr>
              <a:xfrm>
                <a:off x="1574006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98DE1EB7-38A6-9FA4-6381-1C22E73E72A8}"/>
                  </a:ext>
                </a:extLst>
              </p:cNvPr>
              <p:cNvSpPr/>
              <p:nvPr/>
            </p:nvSpPr>
            <p:spPr>
              <a:xfrm>
                <a:off x="2650330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8798BA09-189D-28CE-5FC2-3BABE4E5D2AE}"/>
                  </a:ext>
                </a:extLst>
              </p:cNvPr>
              <p:cNvSpPr/>
              <p:nvPr/>
            </p:nvSpPr>
            <p:spPr>
              <a:xfrm>
                <a:off x="2112168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8522C304-C5B3-2F07-6868-A52D890396F1}"/>
                  </a:ext>
                </a:extLst>
              </p:cNvPr>
              <p:cNvSpPr/>
              <p:nvPr/>
            </p:nvSpPr>
            <p:spPr>
              <a:xfrm>
                <a:off x="3188492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65CB88C-BCF1-2A8D-8EF9-F91D1CBEF9AE}"/>
                  </a:ext>
                </a:extLst>
              </p:cNvPr>
              <p:cNvSpPr/>
              <p:nvPr/>
            </p:nvSpPr>
            <p:spPr>
              <a:xfrm>
                <a:off x="3726654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6A25DC7E-DE17-0694-0CD1-563B6E6E05D6}"/>
                  </a:ext>
                </a:extLst>
              </p:cNvPr>
              <p:cNvSpPr/>
              <p:nvPr/>
            </p:nvSpPr>
            <p:spPr>
              <a:xfrm>
                <a:off x="4802978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6D75905A-4D78-80D5-9C0A-DA3B42F3DDAF}"/>
                  </a:ext>
                </a:extLst>
              </p:cNvPr>
              <p:cNvSpPr/>
              <p:nvPr/>
            </p:nvSpPr>
            <p:spPr>
              <a:xfrm>
                <a:off x="4264816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CF8C5C46-15BE-2E90-D52E-3B4A70BDF08F}"/>
                  </a:ext>
                </a:extLst>
              </p:cNvPr>
              <p:cNvSpPr/>
              <p:nvPr/>
            </p:nvSpPr>
            <p:spPr>
              <a:xfrm>
                <a:off x="2652709" y="5904504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32466A99-DF22-C124-A5A7-0C7137546DFE}"/>
                  </a:ext>
                </a:extLst>
              </p:cNvPr>
              <p:cNvSpPr/>
              <p:nvPr/>
            </p:nvSpPr>
            <p:spPr>
              <a:xfrm>
                <a:off x="2114547" y="5904504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FC35C43B-D63B-651C-DC8E-84B66EA29410}"/>
                  </a:ext>
                </a:extLst>
              </p:cNvPr>
              <p:cNvSpPr/>
              <p:nvPr/>
            </p:nvSpPr>
            <p:spPr>
              <a:xfrm>
                <a:off x="3190871" y="5904504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19E9E13C-07D5-B101-BCB1-D577C2464E34}"/>
                  </a:ext>
                </a:extLst>
              </p:cNvPr>
              <p:cNvSpPr/>
              <p:nvPr/>
            </p:nvSpPr>
            <p:spPr>
              <a:xfrm>
                <a:off x="3729033" y="5904504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7231B718-0CC2-D7A5-0B08-E481BFB947B3}"/>
                  </a:ext>
                </a:extLst>
              </p:cNvPr>
              <p:cNvCxnSpPr>
                <a:cxnSpLocks/>
                <a:stCxn id="30" idx="7"/>
                <a:endCxn id="46" idx="3"/>
              </p:cNvCxnSpPr>
              <p:nvPr/>
            </p:nvCxnSpPr>
            <p:spPr>
              <a:xfrm flipV="1">
                <a:off x="1267551" y="6136211"/>
                <a:ext cx="1424913" cy="3964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4C7AE9AF-45B1-1225-C460-27AF215D3433}"/>
                  </a:ext>
                </a:extLst>
              </p:cNvPr>
              <p:cNvCxnSpPr>
                <a:cxnSpLocks/>
                <a:stCxn id="31" idx="0"/>
                <a:endCxn id="47" idx="3"/>
              </p:cNvCxnSpPr>
              <p:nvPr/>
            </p:nvCxnSpPr>
            <p:spPr>
              <a:xfrm flipV="1">
                <a:off x="1709737" y="6136211"/>
                <a:ext cx="444565" cy="35666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E4E2A9EE-3B64-983F-3B82-D4F120DF86D4}"/>
                  </a:ext>
                </a:extLst>
              </p:cNvPr>
              <p:cNvCxnSpPr>
                <a:cxnSpLocks/>
                <a:stCxn id="33" idx="7"/>
                <a:endCxn id="48" idx="3"/>
              </p:cNvCxnSpPr>
              <p:nvPr/>
            </p:nvCxnSpPr>
            <p:spPr>
              <a:xfrm flipV="1">
                <a:off x="2343875" y="6136211"/>
                <a:ext cx="886751" cy="3964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E0B4F2DA-2347-8422-F4B9-E0CC3DBA212B}"/>
                  </a:ext>
                </a:extLst>
              </p:cNvPr>
              <p:cNvCxnSpPr>
                <a:cxnSpLocks/>
                <a:stCxn id="32" idx="0"/>
                <a:endCxn id="46" idx="4"/>
              </p:cNvCxnSpPr>
              <p:nvPr/>
            </p:nvCxnSpPr>
            <p:spPr>
              <a:xfrm flipV="1">
                <a:off x="2786061" y="6175966"/>
                <a:ext cx="2379" cy="31690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616895A5-8089-FAE3-A813-84A319333E9B}"/>
                  </a:ext>
                </a:extLst>
              </p:cNvPr>
              <p:cNvCxnSpPr>
                <a:cxnSpLocks/>
                <a:stCxn id="34" idx="1"/>
                <a:endCxn id="46" idx="5"/>
              </p:cNvCxnSpPr>
              <p:nvPr/>
            </p:nvCxnSpPr>
            <p:spPr>
              <a:xfrm flipH="1" flipV="1">
                <a:off x="2884416" y="6136211"/>
                <a:ext cx="343831" cy="3964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>
                <a:extLst>
                  <a:ext uri="{FF2B5EF4-FFF2-40B4-BE49-F238E27FC236}">
                    <a16:creationId xmlns:a16="http://schemas.microsoft.com/office/drawing/2014/main" id="{C0738C86-47AD-DC2A-69B3-87D3FF997CD7}"/>
                  </a:ext>
                </a:extLst>
              </p:cNvPr>
              <p:cNvCxnSpPr>
                <a:cxnSpLocks/>
                <a:stCxn id="35" idx="0"/>
                <a:endCxn id="48" idx="5"/>
              </p:cNvCxnSpPr>
              <p:nvPr/>
            </p:nvCxnSpPr>
            <p:spPr>
              <a:xfrm flipH="1" flipV="1">
                <a:off x="3422578" y="6136211"/>
                <a:ext cx="439807" cy="35666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96F5BBFE-C0C4-BD36-16D5-D88FB0D26E33}"/>
                  </a:ext>
                </a:extLst>
              </p:cNvPr>
              <p:cNvCxnSpPr>
                <a:cxnSpLocks/>
                <a:stCxn id="37" idx="1"/>
                <a:endCxn id="49" idx="5"/>
              </p:cNvCxnSpPr>
              <p:nvPr/>
            </p:nvCxnSpPr>
            <p:spPr>
              <a:xfrm flipH="1" flipV="1">
                <a:off x="3960740" y="6136211"/>
                <a:ext cx="343831" cy="3964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E26E7B1C-6D99-4445-588E-DFD9E65C8836}"/>
                  </a:ext>
                </a:extLst>
              </p:cNvPr>
              <p:cNvCxnSpPr>
                <a:cxnSpLocks/>
                <a:stCxn id="36" idx="0"/>
                <a:endCxn id="49" idx="6"/>
              </p:cNvCxnSpPr>
              <p:nvPr/>
            </p:nvCxnSpPr>
            <p:spPr>
              <a:xfrm flipH="1" flipV="1">
                <a:off x="4000495" y="6040235"/>
                <a:ext cx="938214" cy="4526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id="{104199C5-0A57-D108-C183-6B4C5FE3D8B8}"/>
                  </a:ext>
                </a:extLst>
              </p:cNvPr>
              <p:cNvCxnSpPr>
                <a:cxnSpLocks/>
                <a:stCxn id="49" idx="0"/>
                <a:endCxn id="43" idx="4"/>
              </p:cNvCxnSpPr>
              <p:nvPr/>
            </p:nvCxnSpPr>
            <p:spPr>
              <a:xfrm flipH="1" flipV="1">
                <a:off x="3862385" y="5587595"/>
                <a:ext cx="2379" cy="316909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74FCC436-B3D6-8876-43EC-222D9B9B7C8E}"/>
                  </a:ext>
                </a:extLst>
              </p:cNvPr>
              <p:cNvCxnSpPr>
                <a:cxnSpLocks/>
                <a:stCxn id="48" idx="1"/>
                <a:endCxn id="41" idx="4"/>
              </p:cNvCxnSpPr>
              <p:nvPr/>
            </p:nvCxnSpPr>
            <p:spPr>
              <a:xfrm flipH="1" flipV="1">
                <a:off x="2247899" y="5587595"/>
                <a:ext cx="982727" cy="356664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>
                <a:extLst>
                  <a:ext uri="{FF2B5EF4-FFF2-40B4-BE49-F238E27FC236}">
                    <a16:creationId xmlns:a16="http://schemas.microsoft.com/office/drawing/2014/main" id="{480CFF0C-CC02-1D66-2587-4C9E11B350CF}"/>
                  </a:ext>
                </a:extLst>
              </p:cNvPr>
              <p:cNvCxnSpPr>
                <a:cxnSpLocks/>
                <a:stCxn id="46" idx="7"/>
                <a:endCxn id="42" idx="3"/>
              </p:cNvCxnSpPr>
              <p:nvPr/>
            </p:nvCxnSpPr>
            <p:spPr>
              <a:xfrm flipV="1">
                <a:off x="2884416" y="5547840"/>
                <a:ext cx="343831" cy="396419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D31A8F22-F813-571E-0440-79BB05722C68}"/>
                  </a:ext>
                </a:extLst>
              </p:cNvPr>
              <p:cNvCxnSpPr>
                <a:cxnSpLocks/>
                <a:stCxn id="47" idx="1"/>
                <a:endCxn id="38" idx="5"/>
              </p:cNvCxnSpPr>
              <p:nvPr/>
            </p:nvCxnSpPr>
            <p:spPr>
              <a:xfrm flipH="1" flipV="1">
                <a:off x="1267551" y="5547840"/>
                <a:ext cx="886751" cy="396419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06065B99-8556-8F6C-9FFD-FDFCD613B73F}"/>
                    </a:ext>
                  </a:extLst>
                </p:cNvPr>
                <p:cNvSpPr txBox="1"/>
                <p:nvPr/>
              </p:nvSpPr>
              <p:spPr>
                <a:xfrm>
                  <a:off x="300363" y="5359330"/>
                  <a:ext cx="5378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7CE79CB6-465F-E4F5-F576-C2FE93BA1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63" y="5359330"/>
                  <a:ext cx="53783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67B640D-4FF3-5F1D-9975-B30C3EE2F778}"/>
                    </a:ext>
                  </a:extLst>
                </p:cNvPr>
                <p:cNvSpPr txBox="1"/>
                <p:nvPr/>
              </p:nvSpPr>
              <p:spPr>
                <a:xfrm>
                  <a:off x="298584" y="5860696"/>
                  <a:ext cx="5378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EBBA510A-E2C6-EE20-4BBE-D629C542A4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84" y="5860696"/>
                  <a:ext cx="53783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B900513-6983-9294-3DBB-E6C309355759}"/>
                  </a:ext>
                </a:extLst>
              </p:cNvPr>
              <p:cNvSpPr txBox="1"/>
              <p:nvPr/>
            </p:nvSpPr>
            <p:spPr>
              <a:xfrm>
                <a:off x="569856" y="3386560"/>
                <a:ext cx="5560153" cy="16708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Given: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rwPHP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Goal: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reduce it to an instance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refuter problem (which is a resolution proof)</a:t>
                </a: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an invalid derivation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can find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B900513-6983-9294-3DBB-E6C309355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6" y="3386560"/>
                <a:ext cx="5560153" cy="16708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" name="Picture 4" descr="The future world if | THE WORLD IF RWPHP IS FALSE: | image tagged in the future world if | made w/ Imgflip meme maker">
            <a:extLst>
              <a:ext uri="{FF2B5EF4-FFF2-40B4-BE49-F238E27FC236}">
                <a16:creationId xmlns:a16="http://schemas.microsoft.com/office/drawing/2014/main" id="{90A1FC84-31F5-AF5E-E037-1E1C6B7E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4" y="1784181"/>
            <a:ext cx="5560154" cy="3127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08BBD34-C331-E860-27A2-C41DE9FD6388}"/>
                  </a:ext>
                </a:extLst>
              </p:cNvPr>
              <p:cNvSpPr txBox="1"/>
              <p:nvPr/>
            </p:nvSpPr>
            <p:spPr>
              <a:xfrm>
                <a:off x="6835500" y="5034667"/>
                <a:ext cx="4397311" cy="131978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𝐫𝐰𝐏𝐇𝐏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(as a mathematical fact)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any two functions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08BBD34-C331-E860-27A2-C41DE9FD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00" y="5034667"/>
                <a:ext cx="4397311" cy="1319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5BD1F0F0-D5B3-8FFC-5864-3965128F78A5}"/>
              </a:ext>
            </a:extLst>
          </p:cNvPr>
          <p:cNvSpPr txBox="1"/>
          <p:nvPr/>
        </p:nvSpPr>
        <p:spPr>
          <a:xfrm>
            <a:off x="6259287" y="1356512"/>
            <a:ext cx="509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rwPHP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= “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etraction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eak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igeon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rinciple”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2" grpId="0"/>
      <p:bldP spid="18" grpId="0" animBg="1"/>
      <p:bldP spid="6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world if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𝐫𝐰𝐏𝐇𝐏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false: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18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B1F2B8E-6B62-81D5-758C-ED776B507070}"/>
                  </a:ext>
                </a:extLst>
              </p:cNvPr>
              <p:cNvSpPr txBox="1"/>
              <p:nvPr/>
            </p:nvSpPr>
            <p:spPr>
              <a:xfrm>
                <a:off x="946323" y="2390521"/>
                <a:ext cx="7101848" cy="12478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is a </a:t>
                </a:r>
                <a:r>
                  <a:rPr lang="en-US" altLang="zh-CN" sz="2400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bijection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B1F2B8E-6B62-81D5-758C-ED776B50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23" y="2390521"/>
                <a:ext cx="7101848" cy="1247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D58F1D3-601A-DAF0-6ED6-195C03E3E827}"/>
                  </a:ext>
                </a:extLst>
              </p:cNvPr>
              <p:cNvSpPr txBox="1"/>
              <p:nvPr/>
            </p:nvSpPr>
            <p:spPr>
              <a:xfrm>
                <a:off x="1087330" y="4503124"/>
                <a:ext cx="6437930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Goal: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prove </a:t>
                </a:r>
                <a:r>
                  <a:rPr lang="en-US" altLang="zh-CN" sz="24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theorem that’s </a:t>
                </a:r>
                <a:r>
                  <a:rPr lang="en-US" altLang="zh-CN" sz="24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within resolution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Equivalent to solving </a:t>
                </a:r>
                <a:r>
                  <a:rPr lang="en-US" altLang="zh-CN" sz="24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problem within decision DAG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D58F1D3-601A-DAF0-6ED6-195C03E3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30" y="4503124"/>
                <a:ext cx="643793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0A433361-9D0B-1FD2-1983-7D7806893F48}"/>
              </a:ext>
            </a:extLst>
          </p:cNvPr>
          <p:cNvGrpSpPr/>
          <p:nvPr/>
        </p:nvGrpSpPr>
        <p:grpSpPr>
          <a:xfrm>
            <a:off x="9004023" y="2057626"/>
            <a:ext cx="2260392" cy="2123657"/>
            <a:chOff x="9004023" y="2057626"/>
            <a:chExt cx="2260392" cy="2123657"/>
          </a:xfrm>
        </p:grpSpPr>
        <p:pic>
          <p:nvPicPr>
            <p:cNvPr id="6" name="图片 5" descr="图片包含 形状&#10;&#10;描述已自动生成">
              <a:extLst>
                <a:ext uri="{FF2B5EF4-FFF2-40B4-BE49-F238E27FC236}">
                  <a16:creationId xmlns:a16="http://schemas.microsoft.com/office/drawing/2014/main" id="{18254F3C-FD93-CED5-4EC8-90B0397DD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615" y="2057626"/>
              <a:ext cx="2197208" cy="156966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B269424-2316-8CBA-86A6-32A6AE1509D0}"/>
                </a:ext>
              </a:extLst>
            </p:cNvPr>
            <p:cNvSpPr txBox="1"/>
            <p:nvPr/>
          </p:nvSpPr>
          <p:spPr>
            <a:xfrm>
              <a:off x="9004023" y="3719618"/>
              <a:ext cx="2260392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Pigs can fly”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5" name="组合 1024">
            <a:extLst>
              <a:ext uri="{FF2B5EF4-FFF2-40B4-BE49-F238E27FC236}">
                <a16:creationId xmlns:a16="http://schemas.microsoft.com/office/drawing/2014/main" id="{E94447E5-0CA9-C274-2BB0-4E30526532E9}"/>
              </a:ext>
            </a:extLst>
          </p:cNvPr>
          <p:cNvGrpSpPr/>
          <p:nvPr/>
        </p:nvGrpSpPr>
        <p:grpSpPr>
          <a:xfrm>
            <a:off x="8914638" y="4503124"/>
            <a:ext cx="2439162" cy="1821403"/>
            <a:chOff x="8914638" y="4503124"/>
            <a:chExt cx="2439162" cy="1821403"/>
          </a:xfrm>
        </p:grpSpPr>
        <p:pic>
          <p:nvPicPr>
            <p:cNvPr id="10" name="图片 9" descr="卡通画&#10;&#10;描述已自动生成">
              <a:extLst>
                <a:ext uri="{FF2B5EF4-FFF2-40B4-BE49-F238E27FC236}">
                  <a16:creationId xmlns:a16="http://schemas.microsoft.com/office/drawing/2014/main" id="{929B3E89-427C-003C-9649-64DBC7D15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638" y="4503124"/>
              <a:ext cx="2439162" cy="126873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CCB829E-E4F6-FC9B-F743-5E3B20A4A1D9}"/>
                </a:ext>
              </a:extLst>
            </p:cNvPr>
            <p:cNvSpPr txBox="1"/>
            <p:nvPr/>
          </p:nvSpPr>
          <p:spPr>
            <a:xfrm>
              <a:off x="9035615" y="5862862"/>
              <a:ext cx="2260392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Pig airlines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E7A5414-4CE3-3B10-C6AC-6A07B602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31125" y="4725541"/>
              <a:ext cx="587595" cy="58759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5AFCE81-9228-E5CF-9442-49688DD65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85799" y="4865616"/>
              <a:ext cx="478246" cy="307443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648781F1-222D-74E6-E9E0-A69C5C09FF85}"/>
              </a:ext>
            </a:extLst>
          </p:cNvPr>
          <p:cNvSpPr txBox="1"/>
          <p:nvPr/>
        </p:nvSpPr>
        <p:spPr>
          <a:xfrm>
            <a:off x="0" y="6492875"/>
            <a:ext cx="492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https://clipart-library.com/clipart/725472.htm</a:t>
            </a:r>
          </a:p>
          <a:p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https://clipart-library.com/clipart/plane-cliparts-7.htm</a:t>
            </a:r>
            <a:endParaRPr lang="zh-CN" altLang="en-US" sz="9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This Talk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0BE397-4FAD-94AE-597E-3841494C3AA9}"/>
              </a:ext>
            </a:extLst>
          </p:cNvPr>
          <p:cNvSpPr txBox="1"/>
          <p:nvPr/>
        </p:nvSpPr>
        <p:spPr>
          <a:xfrm>
            <a:off x="9485189" y="5077955"/>
            <a:ext cx="2471752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Hope this sheds lights on the lower bounds we want to prove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33E11E3-050D-5FDF-F067-EC5F55CB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51" y="2690731"/>
            <a:ext cx="2300514" cy="17696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559518B5-9CC5-A7C4-85EC-5E0B3D28E919}"/>
              </a:ext>
            </a:extLst>
          </p:cNvPr>
          <p:cNvGrpSpPr/>
          <p:nvPr/>
        </p:nvGrpSpPr>
        <p:grpSpPr>
          <a:xfrm>
            <a:off x="7447616" y="2644274"/>
            <a:ext cx="3402565" cy="2247220"/>
            <a:chOff x="6402752" y="1859486"/>
            <a:chExt cx="4637196" cy="306263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19EF0CD-2DA6-D305-ED63-7C52225C48FC}"/>
                </a:ext>
              </a:extLst>
            </p:cNvPr>
            <p:cNvSpPr txBox="1"/>
            <p:nvPr/>
          </p:nvSpPr>
          <p:spPr>
            <a:xfrm>
              <a:off x="6880222" y="4503447"/>
              <a:ext cx="1412576" cy="418669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Resolution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D16EF69-C3FA-2EFF-0571-57C5836AEC23}"/>
                </a:ext>
              </a:extLst>
            </p:cNvPr>
            <p:cNvSpPr txBox="1"/>
            <p:nvPr/>
          </p:nvSpPr>
          <p:spPr>
            <a:xfrm>
              <a:off x="9969896" y="3487813"/>
              <a:ext cx="1070052" cy="711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Cutting Planes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F6E254E-8658-F484-C6F5-510D18A5A4D4}"/>
                    </a:ext>
                  </a:extLst>
                </p:cNvPr>
                <p:cNvSpPr txBox="1"/>
                <p:nvPr/>
              </p:nvSpPr>
              <p:spPr>
                <a:xfrm>
                  <a:off x="6402752" y="3425012"/>
                  <a:ext cx="1183758" cy="41866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Res(</a:t>
                  </a:r>
                  <a14:m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⊕</m:t>
                      </m:r>
                    </m:oMath>
                  </a14:m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F6E254E-8658-F484-C6F5-510D18A5A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752" y="3425012"/>
                  <a:ext cx="1183758" cy="4186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2D34A31-8322-CB6D-089A-66F597600D4B}"/>
                    </a:ext>
                  </a:extLst>
                </p:cNvPr>
                <p:cNvSpPr txBox="1"/>
                <p:nvPr/>
              </p:nvSpPr>
              <p:spPr>
                <a:xfrm>
                  <a:off x="7157093" y="2614312"/>
                  <a:ext cx="1724205" cy="41866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𝐀𝐂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-Frege</a:t>
                  </a:r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2D34A31-8322-CB6D-089A-66F597600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093" y="2614312"/>
                  <a:ext cx="1724205" cy="4186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FF6F5A4-0093-6F12-113F-90D78967F894}"/>
                </a:ext>
              </a:extLst>
            </p:cNvPr>
            <p:cNvSpPr txBox="1"/>
            <p:nvPr/>
          </p:nvSpPr>
          <p:spPr>
            <a:xfrm>
              <a:off x="8199785" y="1859486"/>
              <a:ext cx="1161865" cy="4186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Frege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ECF2EE8-0FF9-3A22-6385-74F2A500FBD2}"/>
                    </a:ext>
                  </a:extLst>
                </p:cNvPr>
                <p:cNvSpPr txBox="1"/>
                <p:nvPr/>
              </p:nvSpPr>
              <p:spPr>
                <a:xfrm>
                  <a:off x="8126258" y="3737476"/>
                  <a:ext cx="1412576" cy="41866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𝐀𝐂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-Frege</a:t>
                  </a:r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ECF2EE8-0FF9-3A22-6385-74F2A500F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258" y="3737476"/>
                  <a:ext cx="1412576" cy="4186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88F5DB55-D1EB-4F6E-D5E1-9819313565DF}"/>
                </a:ext>
              </a:extLst>
            </p:cNvPr>
            <p:cNvCxnSpPr>
              <a:cxnSpLocks/>
              <a:stCxn id="8" idx="0"/>
              <a:endCxn id="10" idx="2"/>
            </p:cNvCxnSpPr>
            <p:nvPr/>
          </p:nvCxnSpPr>
          <p:spPr>
            <a:xfrm flipH="1" flipV="1">
              <a:off x="6994631" y="3843681"/>
              <a:ext cx="591879" cy="6597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FDE0A389-0108-0E35-6090-21C4DA1E5E25}"/>
                </a:ext>
              </a:extLst>
            </p:cNvPr>
            <p:cNvCxnSpPr>
              <a:cxnSpLocks/>
              <a:stCxn id="8" idx="0"/>
              <a:endCxn id="14" idx="2"/>
            </p:cNvCxnSpPr>
            <p:nvPr/>
          </p:nvCxnSpPr>
          <p:spPr>
            <a:xfrm flipV="1">
              <a:off x="7586511" y="4156145"/>
              <a:ext cx="1246035" cy="3473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85FE4024-DEE7-8C0E-D0F3-75D839FA91BF}"/>
                </a:ext>
              </a:extLst>
            </p:cNvPr>
            <p:cNvCxnSpPr>
              <a:cxnSpLocks/>
              <a:stCxn id="14" idx="0"/>
              <a:endCxn id="11" idx="2"/>
            </p:cNvCxnSpPr>
            <p:nvPr/>
          </p:nvCxnSpPr>
          <p:spPr>
            <a:xfrm flipH="1" flipV="1">
              <a:off x="8019195" y="3032982"/>
              <a:ext cx="813351" cy="7044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F9D5CD57-899D-973C-0889-B54F71886DDB}"/>
                </a:ext>
              </a:extLst>
            </p:cNvPr>
            <p:cNvCxnSpPr>
              <a:cxnSpLocks/>
              <a:stCxn id="10" idx="0"/>
              <a:endCxn id="11" idx="2"/>
            </p:cNvCxnSpPr>
            <p:nvPr/>
          </p:nvCxnSpPr>
          <p:spPr>
            <a:xfrm flipV="1">
              <a:off x="6994631" y="3032982"/>
              <a:ext cx="1024565" cy="3920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72A288C9-3C1C-F1C0-6530-4F5DE23A423B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flipV="1">
              <a:off x="7586511" y="4199549"/>
              <a:ext cx="2918412" cy="3038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EDFEB3E4-1A8A-CBA3-F5A7-5C7819AF1F86}"/>
                </a:ext>
              </a:extLst>
            </p:cNvPr>
            <p:cNvCxnSpPr>
              <a:cxnSpLocks/>
              <a:stCxn id="9" idx="0"/>
              <a:endCxn id="12" idx="2"/>
            </p:cNvCxnSpPr>
            <p:nvPr/>
          </p:nvCxnSpPr>
          <p:spPr>
            <a:xfrm flipH="1" flipV="1">
              <a:off x="8780717" y="2278155"/>
              <a:ext cx="1724205" cy="12096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E4F94909-1EB9-839F-CA53-9C5B8DF0888D}"/>
                </a:ext>
              </a:extLst>
            </p:cNvPr>
            <p:cNvCxnSpPr>
              <a:cxnSpLocks/>
              <a:stCxn id="11" idx="0"/>
              <a:endCxn id="12" idx="2"/>
            </p:cNvCxnSpPr>
            <p:nvPr/>
          </p:nvCxnSpPr>
          <p:spPr>
            <a:xfrm flipV="1">
              <a:off x="8019195" y="2278155"/>
              <a:ext cx="761522" cy="3361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5E6DD30-60C5-2F20-73B7-F690996FBE89}"/>
              </a:ext>
            </a:extLst>
          </p:cNvPr>
          <p:cNvSpPr txBox="1"/>
          <p:nvPr/>
        </p:nvSpPr>
        <p:spPr>
          <a:xfrm>
            <a:off x="1125964" y="1734947"/>
            <a:ext cx="413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Metamathematics of complexity lower bounds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对话气泡: 圆角矩形 35">
            <a:extLst>
              <a:ext uri="{FF2B5EF4-FFF2-40B4-BE49-F238E27FC236}">
                <a16:creationId xmlns:a16="http://schemas.microsoft.com/office/drawing/2014/main" id="{6FC85EBD-A34D-8F71-AB48-1F4ADE2F2957}"/>
              </a:ext>
            </a:extLst>
          </p:cNvPr>
          <p:cNvSpPr/>
          <p:nvPr/>
        </p:nvSpPr>
        <p:spPr>
          <a:xfrm>
            <a:off x="724597" y="4666321"/>
            <a:ext cx="2696705" cy="830997"/>
          </a:xfrm>
          <a:prstGeom prst="wedgeRoundRectCallout">
            <a:avLst>
              <a:gd name="adj1" fmla="val -62212"/>
              <a:gd name="adj2" fmla="val 3359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difficult is it to prove lower bounds?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对话气泡: 圆角矩形 36">
            <a:extLst>
              <a:ext uri="{FF2B5EF4-FFF2-40B4-BE49-F238E27FC236}">
                <a16:creationId xmlns:a16="http://schemas.microsoft.com/office/drawing/2014/main" id="{747021B7-462B-371B-9005-C174C13F0910}"/>
              </a:ext>
            </a:extLst>
          </p:cNvPr>
          <p:cNvSpPr/>
          <p:nvPr/>
        </p:nvSpPr>
        <p:spPr>
          <a:xfrm>
            <a:off x="2072949" y="5661878"/>
            <a:ext cx="2696705" cy="830997"/>
          </a:xfrm>
          <a:prstGeom prst="wedgeRoundRectCallout">
            <a:avLst>
              <a:gd name="adj1" fmla="val 66811"/>
              <a:gd name="adj2" fmla="val 3918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What new techniques should we develop?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4B0E8AA-8A34-AD3A-ADDE-67F0224BF421}"/>
              </a:ext>
            </a:extLst>
          </p:cNvPr>
          <p:cNvCxnSpPr>
            <a:stCxn id="2" idx="2"/>
          </p:cNvCxnSpPr>
          <p:nvPr/>
        </p:nvCxnSpPr>
        <p:spPr>
          <a:xfrm>
            <a:off x="6096000" y="1690688"/>
            <a:ext cx="0" cy="5167312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3A8D142-AB20-E775-DBE1-8C2CFB25876F}"/>
                  </a:ext>
                </a:extLst>
              </p:cNvPr>
              <p:cNvSpPr txBox="1"/>
              <p:nvPr/>
            </p:nvSpPr>
            <p:spPr>
              <a:xfrm>
                <a:off x="6679264" y="1708287"/>
                <a:ext cx="48274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study:</a:t>
                </a:r>
                <a:b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complexity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resolution</a:t>
                </a:r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3A8D142-AB20-E775-DBE1-8C2CFB25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264" y="1708287"/>
                <a:ext cx="4827469" cy="830997"/>
              </a:xfrm>
              <a:prstGeom prst="rect">
                <a:avLst/>
              </a:prstGeom>
              <a:blipFill>
                <a:blip r:embed="rId7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组合 45">
            <a:extLst>
              <a:ext uri="{FF2B5EF4-FFF2-40B4-BE49-F238E27FC236}">
                <a16:creationId xmlns:a16="http://schemas.microsoft.com/office/drawing/2014/main" id="{C4E3B0B5-1111-15CB-13CF-C7BAA3284FFB}"/>
              </a:ext>
            </a:extLst>
          </p:cNvPr>
          <p:cNvGrpSpPr/>
          <p:nvPr/>
        </p:nvGrpSpPr>
        <p:grpSpPr>
          <a:xfrm>
            <a:off x="6124489" y="5404720"/>
            <a:ext cx="3194719" cy="900858"/>
            <a:chOff x="6124489" y="5404720"/>
            <a:chExt cx="3194719" cy="900858"/>
          </a:xfrm>
        </p:grpSpPr>
        <p:sp>
          <p:nvSpPr>
            <p:cNvPr id="6" name="思想气泡: 云 5">
              <a:extLst>
                <a:ext uri="{FF2B5EF4-FFF2-40B4-BE49-F238E27FC236}">
                  <a16:creationId xmlns:a16="http://schemas.microsoft.com/office/drawing/2014/main" id="{5EC2B734-B45E-B261-2306-94AB71A8D3F5}"/>
                </a:ext>
              </a:extLst>
            </p:cNvPr>
            <p:cNvSpPr/>
            <p:nvPr/>
          </p:nvSpPr>
          <p:spPr>
            <a:xfrm rot="249825">
              <a:off x="6124489" y="5404720"/>
              <a:ext cx="3194719" cy="900858"/>
            </a:xfrm>
            <a:prstGeom prst="cloudCallout">
              <a:avLst>
                <a:gd name="adj1" fmla="val 19818"/>
                <a:gd name="adj2" fmla="val -9214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61A6BC5-7F2C-F2E0-BA48-24C391E1FDCA}"/>
                </a:ext>
              </a:extLst>
            </p:cNvPr>
            <p:cNvSpPr txBox="1"/>
            <p:nvPr/>
          </p:nvSpPr>
          <p:spPr>
            <a:xfrm>
              <a:off x="6365547" y="5477619"/>
              <a:ext cx="2907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We have already proved quite strong lower bounds!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42" name="墨迹 41">
                <a:extLst>
                  <a:ext uri="{FF2B5EF4-FFF2-40B4-BE49-F238E27FC236}">
                    <a16:creationId xmlns:a16="http://schemas.microsoft.com/office/drawing/2014/main" id="{774712D1-EFC4-DD3B-755F-B89EFD0C8E15}"/>
                  </a:ext>
                </a:extLst>
              </p14:cNvPr>
              <p14:cNvContentPartPr/>
              <p14:nvPr/>
            </p14:nvContentPartPr>
            <p14:xfrm>
              <a:off x="7244939" y="3122419"/>
              <a:ext cx="3696120" cy="1294920"/>
            </p14:xfrm>
          </p:contentPart>
        </mc:Choice>
        <mc:Fallback xmlns="">
          <p:pic>
            <p:nvPicPr>
              <p:cNvPr id="42" name="墨迹 41">
                <a:extLst>
                  <a:ext uri="{FF2B5EF4-FFF2-40B4-BE49-F238E27FC236}">
                    <a16:creationId xmlns:a16="http://schemas.microsoft.com/office/drawing/2014/main" id="{774712D1-EFC4-DD3B-755F-B89EFD0C8E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36299" y="3113419"/>
                <a:ext cx="3713760" cy="131256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7052BB95-2DE1-988A-AF2C-5BD58514C87F}"/>
              </a:ext>
            </a:extLst>
          </p:cNvPr>
          <p:cNvSpPr txBox="1"/>
          <p:nvPr/>
        </p:nvSpPr>
        <p:spPr>
          <a:xfrm>
            <a:off x="10421831" y="3316827"/>
            <a:ext cx="1739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Have lower bounds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93FF479-C472-B32E-AF7B-8061A60A7552}"/>
              </a:ext>
            </a:extLst>
          </p:cNvPr>
          <p:cNvSpPr txBox="1"/>
          <p:nvPr/>
        </p:nvSpPr>
        <p:spPr>
          <a:xfrm>
            <a:off x="6412289" y="2763212"/>
            <a:ext cx="2037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No known lower bounds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6CBD489-6971-B600-C5E4-B86B230D540F}"/>
              </a:ext>
            </a:extLst>
          </p:cNvPr>
          <p:cNvSpPr txBox="1"/>
          <p:nvPr/>
        </p:nvSpPr>
        <p:spPr>
          <a:xfrm>
            <a:off x="0" y="6623716"/>
            <a:ext cx="8429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https://simons.berkeley.edu/programs/lower-bounds-computational-complexity</a:t>
            </a:r>
            <a:endParaRPr lang="en-US" altLang="zh-CN" sz="9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36" grpId="0" animBg="1"/>
      <p:bldP spid="37" grpId="0" animBg="1"/>
      <p:bldP spid="40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naïve decision tree…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19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153BA81E-B5E7-AFDF-5F91-4914FFD54A7D}"/>
                  </a:ext>
                </a:extLst>
              </p:cNvPr>
              <p:cNvSpPr/>
              <p:nvPr/>
            </p:nvSpPr>
            <p:spPr>
              <a:xfrm>
                <a:off x="5891561" y="2066693"/>
                <a:ext cx="408878" cy="408878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153BA81E-B5E7-AFDF-5F91-4914FFD54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61" y="2066693"/>
                <a:ext cx="408878" cy="4088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1DA230-5DD7-BF9A-611F-E140A129B875}"/>
                  </a:ext>
                </a:extLst>
              </p:cNvPr>
              <p:cNvSpPr/>
              <p:nvPr/>
            </p:nvSpPr>
            <p:spPr>
              <a:xfrm>
                <a:off x="2995961" y="2798956"/>
                <a:ext cx="408878" cy="408878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1DA230-5DD7-BF9A-611F-E140A129B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961" y="2798956"/>
                <a:ext cx="408878" cy="4088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42F33BE5-D3C9-5ED4-0062-3302C5CD25C7}"/>
                  </a:ext>
                </a:extLst>
              </p:cNvPr>
              <p:cNvSpPr/>
              <p:nvPr/>
            </p:nvSpPr>
            <p:spPr>
              <a:xfrm>
                <a:off x="8787163" y="2798956"/>
                <a:ext cx="408878" cy="408878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42F33BE5-D3C9-5ED4-0062-3302C5CD2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63" y="2798956"/>
                <a:ext cx="408878" cy="4088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1" name="组合 1030">
            <a:extLst>
              <a:ext uri="{FF2B5EF4-FFF2-40B4-BE49-F238E27FC236}">
                <a16:creationId xmlns:a16="http://schemas.microsoft.com/office/drawing/2014/main" id="{BE1326BB-4E5E-DE22-138F-866E198336EB}"/>
              </a:ext>
            </a:extLst>
          </p:cNvPr>
          <p:cNvGrpSpPr/>
          <p:nvPr/>
        </p:nvGrpSpPr>
        <p:grpSpPr>
          <a:xfrm>
            <a:off x="3200400" y="2264634"/>
            <a:ext cx="2751040" cy="534322"/>
            <a:chOff x="3200400" y="2264634"/>
            <a:chExt cx="2751040" cy="534322"/>
          </a:xfrm>
        </p:grpSpPr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C62D61E4-0F5B-7E91-3027-D8628D9815E8}"/>
                </a:ext>
              </a:extLst>
            </p:cNvPr>
            <p:cNvCxnSpPr>
              <a:stCxn id="5" idx="3"/>
              <a:endCxn id="6" idx="0"/>
            </p:cNvCxnSpPr>
            <p:nvPr/>
          </p:nvCxnSpPr>
          <p:spPr>
            <a:xfrm flipH="1">
              <a:off x="3200400" y="2415692"/>
              <a:ext cx="2751040" cy="3832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F8184BA5-CC66-2803-D8D8-4457D1A01EE2}"/>
                    </a:ext>
                  </a:extLst>
                </p:cNvPr>
                <p:cNvSpPr txBox="1"/>
                <p:nvPr/>
              </p:nvSpPr>
              <p:spPr>
                <a:xfrm>
                  <a:off x="4486509" y="2264634"/>
                  <a:ext cx="2676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F8184BA5-CC66-2803-D8D8-4457D1A01E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509" y="2264634"/>
                  <a:ext cx="267629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1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8" name="组合 1037">
            <a:extLst>
              <a:ext uri="{FF2B5EF4-FFF2-40B4-BE49-F238E27FC236}">
                <a16:creationId xmlns:a16="http://schemas.microsoft.com/office/drawing/2014/main" id="{F0290AD0-83A2-D603-31B4-E9FE7B078935}"/>
              </a:ext>
            </a:extLst>
          </p:cNvPr>
          <p:cNvGrpSpPr/>
          <p:nvPr/>
        </p:nvGrpSpPr>
        <p:grpSpPr>
          <a:xfrm>
            <a:off x="6240560" y="2312020"/>
            <a:ext cx="2606482" cy="546815"/>
            <a:chOff x="4970120" y="1910807"/>
            <a:chExt cx="3290727" cy="546815"/>
          </a:xfrm>
        </p:grpSpPr>
        <p:cxnSp>
          <p:nvCxnSpPr>
            <p:cNvPr id="1039" name="直接箭头连接符 1038">
              <a:extLst>
                <a:ext uri="{FF2B5EF4-FFF2-40B4-BE49-F238E27FC236}">
                  <a16:creationId xmlns:a16="http://schemas.microsoft.com/office/drawing/2014/main" id="{29012A0B-3D75-833F-5342-7266D7DBEAA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4970120" y="2014479"/>
              <a:ext cx="3290727" cy="4431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0" name="文本框 1039">
                  <a:extLst>
                    <a:ext uri="{FF2B5EF4-FFF2-40B4-BE49-F238E27FC236}">
                      <a16:creationId xmlns:a16="http://schemas.microsoft.com/office/drawing/2014/main" id="{343589B4-38A9-19B8-4D97-F5CB8DAE377D}"/>
                    </a:ext>
                  </a:extLst>
                </p:cNvPr>
                <p:cNvSpPr txBox="1"/>
                <p:nvPr/>
              </p:nvSpPr>
              <p:spPr>
                <a:xfrm>
                  <a:off x="6472214" y="1910807"/>
                  <a:ext cx="2676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40" name="文本框 1039">
                  <a:extLst>
                    <a:ext uri="{FF2B5EF4-FFF2-40B4-BE49-F238E27FC236}">
                      <a16:creationId xmlns:a16="http://schemas.microsoft.com/office/drawing/2014/main" id="{343589B4-38A9-19B8-4D97-F5CB8DAE3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214" y="1910807"/>
                  <a:ext cx="267630" cy="369332"/>
                </a:xfrm>
                <a:prstGeom prst="rect">
                  <a:avLst/>
                </a:prstGeom>
                <a:blipFill>
                  <a:blip r:embed="rId26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93FF6E7-7969-E3F3-9CB0-FEE6AD051E2E}"/>
              </a:ext>
            </a:extLst>
          </p:cNvPr>
          <p:cNvGrpSpPr/>
          <p:nvPr/>
        </p:nvGrpSpPr>
        <p:grpSpPr>
          <a:xfrm>
            <a:off x="1490548" y="3042637"/>
            <a:ext cx="9210904" cy="916408"/>
            <a:chOff x="1490548" y="3042637"/>
            <a:chExt cx="9210904" cy="9164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椭圆 8">
                  <a:extLst>
                    <a:ext uri="{FF2B5EF4-FFF2-40B4-BE49-F238E27FC236}">
                      <a16:creationId xmlns:a16="http://schemas.microsoft.com/office/drawing/2014/main" id="{9357D6F3-C8C0-DA05-0D43-AD3BBB3A030E}"/>
                    </a:ext>
                  </a:extLst>
                </p:cNvPr>
                <p:cNvSpPr/>
                <p:nvPr/>
              </p:nvSpPr>
              <p:spPr>
                <a:xfrm>
                  <a:off x="1490548" y="3550167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椭圆 8">
                  <a:extLst>
                    <a:ext uri="{FF2B5EF4-FFF2-40B4-BE49-F238E27FC236}">
                      <a16:creationId xmlns:a16="http://schemas.microsoft.com/office/drawing/2014/main" id="{9357D6F3-C8C0-DA05-0D43-AD3BBB3A03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548" y="3550167"/>
                  <a:ext cx="408878" cy="408878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椭圆 9">
                  <a:extLst>
                    <a:ext uri="{FF2B5EF4-FFF2-40B4-BE49-F238E27FC236}">
                      <a16:creationId xmlns:a16="http://schemas.microsoft.com/office/drawing/2014/main" id="{9B329AA2-FACE-5039-801A-9F19DCD26D56}"/>
                    </a:ext>
                  </a:extLst>
                </p:cNvPr>
                <p:cNvSpPr/>
                <p:nvPr/>
              </p:nvSpPr>
              <p:spPr>
                <a:xfrm>
                  <a:off x="4549699" y="3550167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椭圆 9">
                  <a:extLst>
                    <a:ext uri="{FF2B5EF4-FFF2-40B4-BE49-F238E27FC236}">
                      <a16:creationId xmlns:a16="http://schemas.microsoft.com/office/drawing/2014/main" id="{9B329AA2-FACE-5039-801A-9F19DCD26D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9699" y="3550167"/>
                  <a:ext cx="408878" cy="408878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408B0623-9BFF-4F01-1193-73005F49226C}"/>
                    </a:ext>
                  </a:extLst>
                </p:cNvPr>
                <p:cNvSpPr/>
                <p:nvPr/>
              </p:nvSpPr>
              <p:spPr>
                <a:xfrm>
                  <a:off x="7233425" y="3550167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408B0623-9BFF-4F01-1193-73005F492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3425" y="3550167"/>
                  <a:ext cx="408878" cy="408878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4D7E91EF-D3AA-6EF2-0F49-D7DA144CDAAE}"/>
                    </a:ext>
                  </a:extLst>
                </p:cNvPr>
                <p:cNvSpPr/>
                <p:nvPr/>
              </p:nvSpPr>
              <p:spPr>
                <a:xfrm>
                  <a:off x="10292574" y="3550167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4D7E91EF-D3AA-6EF2-0F49-D7DA144CDA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2574" y="3550167"/>
                  <a:ext cx="408878" cy="408878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5EAC65D-2D4B-53E4-C95E-AF45415B75C1}"/>
                </a:ext>
              </a:extLst>
            </p:cNvPr>
            <p:cNvGrpSpPr/>
            <p:nvPr/>
          </p:nvGrpSpPr>
          <p:grpSpPr>
            <a:xfrm>
              <a:off x="1839547" y="3059668"/>
              <a:ext cx="1216293" cy="550378"/>
              <a:chOff x="2677749" y="1887400"/>
              <a:chExt cx="1216293" cy="550378"/>
            </a:xfrm>
          </p:grpSpPr>
          <p:cxnSp>
            <p:nvCxnSpPr>
              <p:cNvPr id="4" name="直接箭头连接符 3">
                <a:extLst>
                  <a:ext uri="{FF2B5EF4-FFF2-40B4-BE49-F238E27FC236}">
                    <a16:creationId xmlns:a16="http://schemas.microsoft.com/office/drawing/2014/main" id="{95D2359A-7598-462A-B921-FF5E39F1D357}"/>
                  </a:ext>
                </a:extLst>
              </p:cNvPr>
              <p:cNvCxnSpPr>
                <a:cxnSpLocks/>
                <a:stCxn id="6" idx="3"/>
                <a:endCxn id="9" idx="7"/>
              </p:cNvCxnSpPr>
              <p:nvPr/>
            </p:nvCxnSpPr>
            <p:spPr>
              <a:xfrm flipH="1">
                <a:off x="2677749" y="1975687"/>
                <a:ext cx="1216293" cy="4620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E0686773-A998-18B8-871F-D6BCE5591031}"/>
                      </a:ext>
                    </a:extLst>
                  </p:cNvPr>
                  <p:cNvSpPr txBox="1"/>
                  <p:nvPr/>
                </p:nvSpPr>
                <p:spPr>
                  <a:xfrm>
                    <a:off x="3137210" y="1887400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E0686773-A998-18B8-871F-D6BCE55910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7210" y="1887400"/>
                    <a:ext cx="267629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r="-1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B3C89E6-08B9-EE76-C6AF-59DF5D0CB035}"/>
                </a:ext>
              </a:extLst>
            </p:cNvPr>
            <p:cNvGrpSpPr/>
            <p:nvPr/>
          </p:nvGrpSpPr>
          <p:grpSpPr>
            <a:xfrm>
              <a:off x="3344960" y="3059668"/>
              <a:ext cx="1264618" cy="550378"/>
              <a:chOff x="3156004" y="1568068"/>
              <a:chExt cx="1264618" cy="550378"/>
            </a:xfrm>
          </p:grpSpPr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5335B197-182F-EA12-21AE-8FB6726188C3}"/>
                  </a:ext>
                </a:extLst>
              </p:cNvPr>
              <p:cNvCxnSpPr>
                <a:cxnSpLocks/>
                <a:stCxn id="6" idx="5"/>
                <a:endCxn id="10" idx="1"/>
              </p:cNvCxnSpPr>
              <p:nvPr/>
            </p:nvCxnSpPr>
            <p:spPr>
              <a:xfrm>
                <a:off x="3156004" y="1656355"/>
                <a:ext cx="1264618" cy="4620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FDF7A62D-B997-D8AB-7234-B5F724C8F6C4}"/>
                      </a:ext>
                    </a:extLst>
                  </p:cNvPr>
                  <p:cNvSpPr txBox="1"/>
                  <p:nvPr/>
                </p:nvSpPr>
                <p:spPr>
                  <a:xfrm>
                    <a:off x="3664550" y="1568068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FDF7A62D-B997-D8AB-7234-B5F724C8F6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550" y="1568068"/>
                    <a:ext cx="267629" cy="36933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r="-1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C914A7D-5B8F-1983-49E1-02AA3E0C2227}"/>
                </a:ext>
              </a:extLst>
            </p:cNvPr>
            <p:cNvGrpSpPr/>
            <p:nvPr/>
          </p:nvGrpSpPr>
          <p:grpSpPr>
            <a:xfrm>
              <a:off x="7582424" y="3042637"/>
              <a:ext cx="1264618" cy="567409"/>
              <a:chOff x="2629424" y="1837392"/>
              <a:chExt cx="1264618" cy="567409"/>
            </a:xfrm>
          </p:grpSpPr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6D298DBB-5BDD-2624-1A7A-0C26C8FBEFE5}"/>
                  </a:ext>
                </a:extLst>
              </p:cNvPr>
              <p:cNvCxnSpPr>
                <a:cxnSpLocks/>
                <a:stCxn id="7" idx="3"/>
                <a:endCxn id="11" idx="7"/>
              </p:cNvCxnSpPr>
              <p:nvPr/>
            </p:nvCxnSpPr>
            <p:spPr>
              <a:xfrm flipH="1">
                <a:off x="2629424" y="1942710"/>
                <a:ext cx="1264618" cy="4620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C928F0D3-CF1C-398D-0102-4AE7F506ABFE}"/>
                      </a:ext>
                    </a:extLst>
                  </p:cNvPr>
                  <p:cNvSpPr txBox="1"/>
                  <p:nvPr/>
                </p:nvSpPr>
                <p:spPr>
                  <a:xfrm>
                    <a:off x="3130066" y="1837392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C928F0D3-CF1C-398D-0102-4AE7F506AB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0066" y="1837392"/>
                    <a:ext cx="267629" cy="369332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r="-11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F7F1139-88DE-8476-8C27-6B72C7E8FDAE}"/>
                </a:ext>
              </a:extLst>
            </p:cNvPr>
            <p:cNvGrpSpPr/>
            <p:nvPr/>
          </p:nvGrpSpPr>
          <p:grpSpPr>
            <a:xfrm>
              <a:off x="9136162" y="3064069"/>
              <a:ext cx="1216291" cy="545977"/>
              <a:chOff x="3156004" y="1539492"/>
              <a:chExt cx="1216291" cy="545977"/>
            </a:xfrm>
          </p:grpSpPr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6A66D9C6-E844-C52D-0883-8D7B24161F89}"/>
                  </a:ext>
                </a:extLst>
              </p:cNvPr>
              <p:cNvCxnSpPr>
                <a:cxnSpLocks/>
                <a:stCxn id="7" idx="5"/>
                <a:endCxn id="14" idx="1"/>
              </p:cNvCxnSpPr>
              <p:nvPr/>
            </p:nvCxnSpPr>
            <p:spPr>
              <a:xfrm>
                <a:off x="3156004" y="1623378"/>
                <a:ext cx="1216291" cy="4620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FD8C1908-64BF-05BF-7F7B-51B38B1E7822}"/>
                      </a:ext>
                    </a:extLst>
                  </p:cNvPr>
                  <p:cNvSpPr txBox="1"/>
                  <p:nvPr/>
                </p:nvSpPr>
                <p:spPr>
                  <a:xfrm>
                    <a:off x="3664550" y="1539492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FD8C1908-64BF-05BF-7F7B-51B38B1E78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550" y="1539492"/>
                    <a:ext cx="267629" cy="36933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r="-1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2F83CA6-AFED-83BB-BB24-20BDB600F7FC}"/>
              </a:ext>
            </a:extLst>
          </p:cNvPr>
          <p:cNvGrpSpPr/>
          <p:nvPr/>
        </p:nvGrpSpPr>
        <p:grpSpPr>
          <a:xfrm>
            <a:off x="823330" y="3816991"/>
            <a:ext cx="10530470" cy="959810"/>
            <a:chOff x="823330" y="3816991"/>
            <a:chExt cx="10530470" cy="959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40ABA6B4-9B09-E668-B713-9634E31BA0C6}"/>
                    </a:ext>
                  </a:extLst>
                </p:cNvPr>
                <p:cNvSpPr/>
                <p:nvPr/>
              </p:nvSpPr>
              <p:spPr>
                <a:xfrm>
                  <a:off x="823330" y="4367923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40ABA6B4-9B09-E668-B713-9634E31BA0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30" y="4367923"/>
                  <a:ext cx="408878" cy="408878"/>
                </a:xfrm>
                <a:prstGeom prst="ellipse">
                  <a:avLst/>
                </a:prstGeom>
                <a:blipFill>
                  <a:blip r:embed="rId3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BECCF2AE-75D7-6AA8-ED3C-0212DEB2257A}"/>
                    </a:ext>
                  </a:extLst>
                </p:cNvPr>
                <p:cNvSpPr/>
                <p:nvPr/>
              </p:nvSpPr>
              <p:spPr>
                <a:xfrm>
                  <a:off x="2157759" y="4367923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BECCF2AE-75D7-6AA8-ED3C-0212DEB225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7759" y="4367923"/>
                  <a:ext cx="408878" cy="408878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DE6342EB-334A-0170-6072-96BB84903971}"/>
                    </a:ext>
                  </a:extLst>
                </p:cNvPr>
                <p:cNvSpPr/>
                <p:nvPr/>
              </p:nvSpPr>
              <p:spPr>
                <a:xfrm>
                  <a:off x="3882481" y="4367923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DE6342EB-334A-0170-6072-96BB849039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481" y="4367923"/>
                  <a:ext cx="408878" cy="408878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C167CA13-2506-A44A-1CB3-6435E8F0D355}"/>
                    </a:ext>
                  </a:extLst>
                </p:cNvPr>
                <p:cNvSpPr/>
                <p:nvPr/>
              </p:nvSpPr>
              <p:spPr>
                <a:xfrm>
                  <a:off x="5216910" y="4367923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C167CA13-2506-A44A-1CB3-6435E8F0D3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6910" y="4367923"/>
                  <a:ext cx="408878" cy="408878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6F56FF0D-47C6-3002-22BF-D25FF19A9043}"/>
                    </a:ext>
                  </a:extLst>
                </p:cNvPr>
                <p:cNvSpPr/>
                <p:nvPr/>
              </p:nvSpPr>
              <p:spPr>
                <a:xfrm>
                  <a:off x="6551339" y="4367923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6F56FF0D-47C6-3002-22BF-D25FF19A9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1339" y="4367923"/>
                  <a:ext cx="408878" cy="408878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56C29F78-B979-A991-2B63-B336489605A1}"/>
                    </a:ext>
                  </a:extLst>
                </p:cNvPr>
                <p:cNvSpPr/>
                <p:nvPr/>
              </p:nvSpPr>
              <p:spPr>
                <a:xfrm>
                  <a:off x="7885768" y="4367923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56C29F78-B979-A991-2B63-B33648960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5768" y="4367923"/>
                  <a:ext cx="408878" cy="408878"/>
                </a:xfrm>
                <a:prstGeom prst="ellipse">
                  <a:avLst/>
                </a:prstGeom>
                <a:blipFill>
                  <a:blip r:embed="rId4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15FD6705-0109-6E1B-1725-1A912DF01D07}"/>
                    </a:ext>
                  </a:extLst>
                </p:cNvPr>
                <p:cNvSpPr/>
                <p:nvPr/>
              </p:nvSpPr>
              <p:spPr>
                <a:xfrm>
                  <a:off x="9610493" y="4367923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15FD6705-0109-6E1B-1725-1A912DF01D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0493" y="4367923"/>
                  <a:ext cx="408878" cy="408878"/>
                </a:xfrm>
                <a:prstGeom prst="ellipse">
                  <a:avLst/>
                </a:prstGeom>
                <a:blipFill>
                  <a:blip r:embed="rId4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E3A5110C-287E-BDD1-B88E-134457B809FD}"/>
                    </a:ext>
                  </a:extLst>
                </p:cNvPr>
                <p:cNvSpPr/>
                <p:nvPr/>
              </p:nvSpPr>
              <p:spPr>
                <a:xfrm>
                  <a:off x="10944922" y="4367923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E3A5110C-287E-BDD1-B88E-134457B809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922" y="4367923"/>
                  <a:ext cx="408878" cy="408878"/>
                </a:xfrm>
                <a:prstGeom prst="ellipse">
                  <a:avLst/>
                </a:prstGeom>
                <a:blipFill>
                  <a:blip r:embed="rId4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A73C084-7D27-77A4-486D-A9621095CEBE}"/>
                </a:ext>
              </a:extLst>
            </p:cNvPr>
            <p:cNvGrpSpPr/>
            <p:nvPr/>
          </p:nvGrpSpPr>
          <p:grpSpPr>
            <a:xfrm>
              <a:off x="1027769" y="3879142"/>
              <a:ext cx="522658" cy="488781"/>
              <a:chOff x="3081457" y="1787421"/>
              <a:chExt cx="522658" cy="488781"/>
            </a:xfrm>
          </p:grpSpPr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8CA0FCC2-20FA-CE2A-9BBB-00A5332DBE00}"/>
                  </a:ext>
                </a:extLst>
              </p:cNvPr>
              <p:cNvCxnSpPr>
                <a:cxnSpLocks/>
                <a:stCxn id="9" idx="3"/>
                <a:endCxn id="15" idx="0"/>
              </p:cNvCxnSpPr>
              <p:nvPr/>
            </p:nvCxnSpPr>
            <p:spPr>
              <a:xfrm flipH="1">
                <a:off x="3081457" y="1807445"/>
                <a:ext cx="522658" cy="4687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BCE860AD-9104-CEEB-532B-75525DAA0BB2}"/>
                      </a:ext>
                    </a:extLst>
                  </p:cNvPr>
                  <p:cNvSpPr txBox="1"/>
                  <p:nvPr/>
                </p:nvSpPr>
                <p:spPr>
                  <a:xfrm>
                    <a:off x="3092084" y="1787421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BCE860AD-9104-CEEB-532B-75525DAA0B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2084" y="1787421"/>
                    <a:ext cx="267629" cy="3693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r="-1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7889EDE-20D0-C1DA-0669-4318D6E308F9}"/>
                </a:ext>
              </a:extLst>
            </p:cNvPr>
            <p:cNvGrpSpPr/>
            <p:nvPr/>
          </p:nvGrpSpPr>
          <p:grpSpPr>
            <a:xfrm>
              <a:off x="1839547" y="3816991"/>
              <a:ext cx="522651" cy="550932"/>
              <a:chOff x="3740835" y="1572870"/>
              <a:chExt cx="522651" cy="550932"/>
            </a:xfrm>
          </p:grpSpPr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4E996337-5242-DA2F-90B1-69E33790649B}"/>
                  </a:ext>
                </a:extLst>
              </p:cNvPr>
              <p:cNvCxnSpPr>
                <a:cxnSpLocks/>
                <a:stCxn id="9" idx="5"/>
                <a:endCxn id="28" idx="0"/>
              </p:cNvCxnSpPr>
              <p:nvPr/>
            </p:nvCxnSpPr>
            <p:spPr>
              <a:xfrm>
                <a:off x="3740835" y="1655045"/>
                <a:ext cx="522651" cy="4687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7573FE35-877F-DB6D-8E81-EA48BEE77B9B}"/>
                      </a:ext>
                    </a:extLst>
                  </p:cNvPr>
                  <p:cNvSpPr txBox="1"/>
                  <p:nvPr/>
                </p:nvSpPr>
                <p:spPr>
                  <a:xfrm>
                    <a:off x="3906852" y="1572870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7573FE35-877F-DB6D-8E81-EA48BEE77B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6852" y="1572870"/>
                    <a:ext cx="267629" cy="369332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r="-11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34BCE413-6628-E4D0-B72C-15CB0B3CE6A9}"/>
                </a:ext>
              </a:extLst>
            </p:cNvPr>
            <p:cNvGrpSpPr/>
            <p:nvPr/>
          </p:nvGrpSpPr>
          <p:grpSpPr>
            <a:xfrm>
              <a:off x="4086920" y="3871931"/>
              <a:ext cx="522658" cy="495992"/>
              <a:chOff x="3066907" y="1765989"/>
              <a:chExt cx="522658" cy="495992"/>
            </a:xfrm>
          </p:grpSpPr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CA0948E9-1C94-893A-2337-B39B6CE9F51D}"/>
                  </a:ext>
                </a:extLst>
              </p:cNvPr>
              <p:cNvCxnSpPr>
                <a:cxnSpLocks/>
                <a:stCxn id="10" idx="3"/>
                <a:endCxn id="29" idx="0"/>
              </p:cNvCxnSpPr>
              <p:nvPr/>
            </p:nvCxnSpPr>
            <p:spPr>
              <a:xfrm flipH="1">
                <a:off x="3066907" y="1793224"/>
                <a:ext cx="522658" cy="4687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5CACC22B-CFF4-A494-BE0D-81772BC52A8D}"/>
                      </a:ext>
                    </a:extLst>
                  </p:cNvPr>
                  <p:cNvSpPr txBox="1"/>
                  <p:nvPr/>
                </p:nvSpPr>
                <p:spPr>
                  <a:xfrm>
                    <a:off x="3077796" y="1765989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5CACC22B-CFF4-A494-BE0D-81772BC52A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7796" y="1765989"/>
                    <a:ext cx="267629" cy="369332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r="-1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9BCE4C8B-EAD4-5DC1-D054-9681CA2C5C57}"/>
                </a:ext>
              </a:extLst>
            </p:cNvPr>
            <p:cNvGrpSpPr/>
            <p:nvPr/>
          </p:nvGrpSpPr>
          <p:grpSpPr>
            <a:xfrm>
              <a:off x="4898698" y="3824068"/>
              <a:ext cx="522651" cy="543855"/>
              <a:chOff x="3726285" y="1565726"/>
              <a:chExt cx="522651" cy="543855"/>
            </a:xfrm>
          </p:grpSpPr>
          <p:cxnSp>
            <p:nvCxnSpPr>
              <p:cNvPr id="55" name="直接箭头连接符 54">
                <a:extLst>
                  <a:ext uri="{FF2B5EF4-FFF2-40B4-BE49-F238E27FC236}">
                    <a16:creationId xmlns:a16="http://schemas.microsoft.com/office/drawing/2014/main" id="{9FDC4F81-1D76-DA3E-8AB7-9B34B60F5979}"/>
                  </a:ext>
                </a:extLst>
              </p:cNvPr>
              <p:cNvCxnSpPr>
                <a:cxnSpLocks/>
                <a:stCxn id="10" idx="5"/>
                <a:endCxn id="31" idx="0"/>
              </p:cNvCxnSpPr>
              <p:nvPr/>
            </p:nvCxnSpPr>
            <p:spPr>
              <a:xfrm>
                <a:off x="3726285" y="1640824"/>
                <a:ext cx="522651" cy="4687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文本框 55">
                    <a:extLst>
                      <a:ext uri="{FF2B5EF4-FFF2-40B4-BE49-F238E27FC236}">
                        <a16:creationId xmlns:a16="http://schemas.microsoft.com/office/drawing/2014/main" id="{551B7937-1FE9-0AC0-FBA3-54290EDB8C4A}"/>
                      </a:ext>
                    </a:extLst>
                  </p:cNvPr>
                  <p:cNvSpPr txBox="1"/>
                  <p:nvPr/>
                </p:nvSpPr>
                <p:spPr>
                  <a:xfrm>
                    <a:off x="3892564" y="1565726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6" name="文本框 55">
                    <a:extLst>
                      <a:ext uri="{FF2B5EF4-FFF2-40B4-BE49-F238E27FC236}">
                        <a16:creationId xmlns:a16="http://schemas.microsoft.com/office/drawing/2014/main" id="{551B7937-1FE9-0AC0-FBA3-54290EDB8C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2564" y="1565726"/>
                    <a:ext cx="267629" cy="369332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r="-11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4" name="组合 1023">
              <a:extLst>
                <a:ext uri="{FF2B5EF4-FFF2-40B4-BE49-F238E27FC236}">
                  <a16:creationId xmlns:a16="http://schemas.microsoft.com/office/drawing/2014/main" id="{A77902FA-AEC5-06FF-C48F-AFCFB9B53EC7}"/>
                </a:ext>
              </a:extLst>
            </p:cNvPr>
            <p:cNvGrpSpPr/>
            <p:nvPr/>
          </p:nvGrpSpPr>
          <p:grpSpPr>
            <a:xfrm>
              <a:off x="6755778" y="3870609"/>
              <a:ext cx="537526" cy="497314"/>
              <a:chOff x="3045415" y="1773133"/>
              <a:chExt cx="537526" cy="497314"/>
            </a:xfrm>
          </p:grpSpPr>
          <p:cxnSp>
            <p:nvCxnSpPr>
              <p:cNvPr id="1029" name="直接箭头连接符 1028">
                <a:extLst>
                  <a:ext uri="{FF2B5EF4-FFF2-40B4-BE49-F238E27FC236}">
                    <a16:creationId xmlns:a16="http://schemas.microsoft.com/office/drawing/2014/main" id="{E1965560-283D-F463-FD02-97A59021B0FC}"/>
                  </a:ext>
                </a:extLst>
              </p:cNvPr>
              <p:cNvCxnSpPr>
                <a:cxnSpLocks/>
                <a:stCxn id="11" idx="3"/>
                <a:endCxn id="37" idx="0"/>
              </p:cNvCxnSpPr>
              <p:nvPr/>
            </p:nvCxnSpPr>
            <p:spPr>
              <a:xfrm flipH="1">
                <a:off x="3045415" y="1801690"/>
                <a:ext cx="537526" cy="4687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2" name="文本框 1031">
                    <a:extLst>
                      <a:ext uri="{FF2B5EF4-FFF2-40B4-BE49-F238E27FC236}">
                        <a16:creationId xmlns:a16="http://schemas.microsoft.com/office/drawing/2014/main" id="{A9CFE296-40E1-EDB4-6D0F-88B86C636BAD}"/>
                      </a:ext>
                    </a:extLst>
                  </p:cNvPr>
                  <p:cNvSpPr txBox="1"/>
                  <p:nvPr/>
                </p:nvSpPr>
                <p:spPr>
                  <a:xfrm>
                    <a:off x="3077796" y="1773133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32" name="文本框 1031">
                    <a:extLst>
                      <a:ext uri="{FF2B5EF4-FFF2-40B4-BE49-F238E27FC236}">
                        <a16:creationId xmlns:a16="http://schemas.microsoft.com/office/drawing/2014/main" id="{A9CFE296-40E1-EDB4-6D0F-88B86C636B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7796" y="1773133"/>
                    <a:ext cx="267629" cy="369332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3" name="组合 1032">
              <a:extLst>
                <a:ext uri="{FF2B5EF4-FFF2-40B4-BE49-F238E27FC236}">
                  <a16:creationId xmlns:a16="http://schemas.microsoft.com/office/drawing/2014/main" id="{05229CB3-D89A-4402-8D10-5C883097AC5C}"/>
                </a:ext>
              </a:extLst>
            </p:cNvPr>
            <p:cNvGrpSpPr/>
            <p:nvPr/>
          </p:nvGrpSpPr>
          <p:grpSpPr>
            <a:xfrm>
              <a:off x="7582424" y="3822746"/>
              <a:ext cx="507783" cy="545177"/>
              <a:chOff x="3719661" y="1572870"/>
              <a:chExt cx="507783" cy="545177"/>
            </a:xfrm>
          </p:grpSpPr>
          <p:cxnSp>
            <p:nvCxnSpPr>
              <p:cNvPr id="1034" name="直接箭头连接符 1033">
                <a:extLst>
                  <a:ext uri="{FF2B5EF4-FFF2-40B4-BE49-F238E27FC236}">
                    <a16:creationId xmlns:a16="http://schemas.microsoft.com/office/drawing/2014/main" id="{22A72D93-7B1C-6AF3-64C0-44B26CA71AD1}"/>
                  </a:ext>
                </a:extLst>
              </p:cNvPr>
              <p:cNvCxnSpPr>
                <a:cxnSpLocks/>
                <a:stCxn id="11" idx="5"/>
                <a:endCxn id="39" idx="0"/>
              </p:cNvCxnSpPr>
              <p:nvPr/>
            </p:nvCxnSpPr>
            <p:spPr>
              <a:xfrm>
                <a:off x="3719661" y="1649290"/>
                <a:ext cx="507783" cy="4687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5" name="文本框 1034">
                    <a:extLst>
                      <a:ext uri="{FF2B5EF4-FFF2-40B4-BE49-F238E27FC236}">
                        <a16:creationId xmlns:a16="http://schemas.microsoft.com/office/drawing/2014/main" id="{1DC32573-63BC-C450-3B43-DA6C1B183D39}"/>
                      </a:ext>
                    </a:extLst>
                  </p:cNvPr>
                  <p:cNvSpPr txBox="1"/>
                  <p:nvPr/>
                </p:nvSpPr>
                <p:spPr>
                  <a:xfrm>
                    <a:off x="3899708" y="1572870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35" name="文本框 1034">
                    <a:extLst>
                      <a:ext uri="{FF2B5EF4-FFF2-40B4-BE49-F238E27FC236}">
                        <a16:creationId xmlns:a16="http://schemas.microsoft.com/office/drawing/2014/main" id="{1DC32573-63BC-C450-3B43-DA6C1B183D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9708" y="1572870"/>
                    <a:ext cx="267629" cy="369332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r="-1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6" name="组合 1035">
              <a:extLst>
                <a:ext uri="{FF2B5EF4-FFF2-40B4-BE49-F238E27FC236}">
                  <a16:creationId xmlns:a16="http://schemas.microsoft.com/office/drawing/2014/main" id="{ABC54947-002B-DE89-873F-87DA681CECD1}"/>
                </a:ext>
              </a:extLst>
            </p:cNvPr>
            <p:cNvGrpSpPr/>
            <p:nvPr/>
          </p:nvGrpSpPr>
          <p:grpSpPr>
            <a:xfrm>
              <a:off x="9814932" y="3868610"/>
              <a:ext cx="537521" cy="499313"/>
              <a:chOff x="3055117" y="1751701"/>
              <a:chExt cx="537521" cy="499313"/>
            </a:xfrm>
          </p:grpSpPr>
          <p:cxnSp>
            <p:nvCxnSpPr>
              <p:cNvPr id="1037" name="直接箭头连接符 1036">
                <a:extLst>
                  <a:ext uri="{FF2B5EF4-FFF2-40B4-BE49-F238E27FC236}">
                    <a16:creationId xmlns:a16="http://schemas.microsoft.com/office/drawing/2014/main" id="{4525B2F7-F2CC-3D00-93A2-878290C140CA}"/>
                  </a:ext>
                </a:extLst>
              </p:cNvPr>
              <p:cNvCxnSpPr>
                <a:cxnSpLocks/>
                <a:stCxn id="14" idx="3"/>
                <a:endCxn id="40" idx="0"/>
              </p:cNvCxnSpPr>
              <p:nvPr/>
            </p:nvCxnSpPr>
            <p:spPr>
              <a:xfrm flipH="1">
                <a:off x="3055117" y="1782257"/>
                <a:ext cx="537521" cy="4687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1" name="文本框 1040">
                    <a:extLst>
                      <a:ext uri="{FF2B5EF4-FFF2-40B4-BE49-F238E27FC236}">
                        <a16:creationId xmlns:a16="http://schemas.microsoft.com/office/drawing/2014/main" id="{BFC84602-DA29-33E3-796F-00C903AE6DF7}"/>
                      </a:ext>
                    </a:extLst>
                  </p:cNvPr>
                  <p:cNvSpPr txBox="1"/>
                  <p:nvPr/>
                </p:nvSpPr>
                <p:spPr>
                  <a:xfrm>
                    <a:off x="3084940" y="1751701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41" name="文本框 1040">
                    <a:extLst>
                      <a:ext uri="{FF2B5EF4-FFF2-40B4-BE49-F238E27FC236}">
                        <a16:creationId xmlns:a16="http://schemas.microsoft.com/office/drawing/2014/main" id="{BFC84602-DA29-33E3-796F-00C903AE6D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4940" y="1751701"/>
                    <a:ext cx="267629" cy="369332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r="-11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2" name="组合 1041">
              <a:extLst>
                <a:ext uri="{FF2B5EF4-FFF2-40B4-BE49-F238E27FC236}">
                  <a16:creationId xmlns:a16="http://schemas.microsoft.com/office/drawing/2014/main" id="{371A2F70-0BDC-6655-A65F-D00B4DE9DBF2}"/>
                </a:ext>
              </a:extLst>
            </p:cNvPr>
            <p:cNvGrpSpPr/>
            <p:nvPr/>
          </p:nvGrpSpPr>
          <p:grpSpPr>
            <a:xfrm>
              <a:off x="10641573" y="3835035"/>
              <a:ext cx="507788" cy="532888"/>
              <a:chOff x="3729358" y="1565726"/>
              <a:chExt cx="507788" cy="532888"/>
            </a:xfrm>
          </p:grpSpPr>
          <p:cxnSp>
            <p:nvCxnSpPr>
              <p:cNvPr id="1043" name="直接箭头连接符 1042">
                <a:extLst>
                  <a:ext uri="{FF2B5EF4-FFF2-40B4-BE49-F238E27FC236}">
                    <a16:creationId xmlns:a16="http://schemas.microsoft.com/office/drawing/2014/main" id="{75560EAF-376C-5C91-FFE2-C062B85BC3F1}"/>
                  </a:ext>
                </a:extLst>
              </p:cNvPr>
              <p:cNvCxnSpPr>
                <a:cxnSpLocks/>
                <a:stCxn id="14" idx="5"/>
                <a:endCxn id="41" idx="0"/>
              </p:cNvCxnSpPr>
              <p:nvPr/>
            </p:nvCxnSpPr>
            <p:spPr>
              <a:xfrm>
                <a:off x="3729358" y="1629857"/>
                <a:ext cx="507788" cy="4687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4" name="文本框 1043">
                    <a:extLst>
                      <a:ext uri="{FF2B5EF4-FFF2-40B4-BE49-F238E27FC236}">
                        <a16:creationId xmlns:a16="http://schemas.microsoft.com/office/drawing/2014/main" id="{3E8C1E4B-1E53-7E75-4148-45EF65898BA7}"/>
                      </a:ext>
                    </a:extLst>
                  </p:cNvPr>
                  <p:cNvSpPr txBox="1"/>
                  <p:nvPr/>
                </p:nvSpPr>
                <p:spPr>
                  <a:xfrm>
                    <a:off x="3913996" y="1565726"/>
                    <a:ext cx="26762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44" name="文本框 1043">
                    <a:extLst>
                      <a:ext uri="{FF2B5EF4-FFF2-40B4-BE49-F238E27FC236}">
                        <a16:creationId xmlns:a16="http://schemas.microsoft.com/office/drawing/2014/main" id="{3E8C1E4B-1E53-7E75-4148-45EF65898B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3996" y="1565726"/>
                    <a:ext cx="267629" cy="369332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r="-11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AE04528-41EA-9B64-1B6D-DA0C6BC0A524}"/>
              </a:ext>
            </a:extLst>
          </p:cNvPr>
          <p:cNvGrpSpPr/>
          <p:nvPr/>
        </p:nvGrpSpPr>
        <p:grpSpPr>
          <a:xfrm>
            <a:off x="371703" y="5638388"/>
            <a:ext cx="11390975" cy="584775"/>
            <a:chOff x="371703" y="5638388"/>
            <a:chExt cx="11390975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20599CB0-D651-43AB-68F2-F29B5CB7F622}"/>
                    </a:ext>
                  </a:extLst>
                </p:cNvPr>
                <p:cNvSpPr/>
                <p:nvPr/>
              </p:nvSpPr>
              <p:spPr>
                <a:xfrm>
                  <a:off x="371703" y="5769260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20599CB0-D651-43AB-68F2-F29B5CB7F6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03" y="5769260"/>
                  <a:ext cx="408878" cy="408878"/>
                </a:xfrm>
                <a:prstGeom prst="ellipse">
                  <a:avLst/>
                </a:prstGeom>
                <a:blipFill>
                  <a:blip r:embed="rId5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446C7D0B-32BD-0495-D5B4-C3254F73B2F3}"/>
                    </a:ext>
                  </a:extLst>
                </p:cNvPr>
                <p:cNvSpPr/>
                <p:nvPr/>
              </p:nvSpPr>
              <p:spPr>
                <a:xfrm>
                  <a:off x="1081670" y="5769260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446C7D0B-32BD-0495-D5B4-C3254F73B2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670" y="5769260"/>
                  <a:ext cx="408878" cy="408878"/>
                </a:xfrm>
                <a:prstGeom prst="ellipse">
                  <a:avLst/>
                </a:prstGeom>
                <a:blipFill>
                  <a:blip r:embed="rId5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4EB8E789-6788-D35C-467C-F11933D725C3}"/>
                    </a:ext>
                  </a:extLst>
                </p:cNvPr>
                <p:cNvSpPr/>
                <p:nvPr/>
              </p:nvSpPr>
              <p:spPr>
                <a:xfrm>
                  <a:off x="1791637" y="5769260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4EB8E789-6788-D35C-467C-F11933D725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637" y="5769260"/>
                  <a:ext cx="408878" cy="408878"/>
                </a:xfrm>
                <a:prstGeom prst="ellipse">
                  <a:avLst/>
                </a:prstGeom>
                <a:blipFill>
                  <a:blip r:embed="rId5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" name="椭圆 1024">
                  <a:extLst>
                    <a:ext uri="{FF2B5EF4-FFF2-40B4-BE49-F238E27FC236}">
                      <a16:creationId xmlns:a16="http://schemas.microsoft.com/office/drawing/2014/main" id="{D84AA51A-E478-2AF1-4879-F57FBF57AC56}"/>
                    </a:ext>
                  </a:extLst>
                </p:cNvPr>
                <p:cNvSpPr/>
                <p:nvPr/>
              </p:nvSpPr>
              <p:spPr>
                <a:xfrm>
                  <a:off x="2501604" y="5769260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25" name="椭圆 1024">
                  <a:extLst>
                    <a:ext uri="{FF2B5EF4-FFF2-40B4-BE49-F238E27FC236}">
                      <a16:creationId xmlns:a16="http://schemas.microsoft.com/office/drawing/2014/main" id="{D84AA51A-E478-2AF1-4879-F57FBF57AC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604" y="5769260"/>
                  <a:ext cx="408878" cy="408878"/>
                </a:xfrm>
                <a:prstGeom prst="ellipse">
                  <a:avLst/>
                </a:prstGeom>
                <a:blipFill>
                  <a:blip r:embed="rId5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6" name="椭圆 1025">
                  <a:extLst>
                    <a:ext uri="{FF2B5EF4-FFF2-40B4-BE49-F238E27FC236}">
                      <a16:creationId xmlns:a16="http://schemas.microsoft.com/office/drawing/2014/main" id="{CA432601-6EAE-21E7-803C-8AAB427AE7F9}"/>
                    </a:ext>
                  </a:extLst>
                </p:cNvPr>
                <p:cNvSpPr/>
                <p:nvPr/>
              </p:nvSpPr>
              <p:spPr>
                <a:xfrm>
                  <a:off x="9223899" y="5769260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26" name="椭圆 1025">
                  <a:extLst>
                    <a:ext uri="{FF2B5EF4-FFF2-40B4-BE49-F238E27FC236}">
                      <a16:creationId xmlns:a16="http://schemas.microsoft.com/office/drawing/2014/main" id="{CA432601-6EAE-21E7-803C-8AAB427AE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3899" y="5769260"/>
                  <a:ext cx="408878" cy="408878"/>
                </a:xfrm>
                <a:prstGeom prst="ellipse">
                  <a:avLst/>
                </a:prstGeom>
                <a:blipFill>
                  <a:blip r:embed="rId5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7" name="椭圆 1026">
                  <a:extLst>
                    <a:ext uri="{FF2B5EF4-FFF2-40B4-BE49-F238E27FC236}">
                      <a16:creationId xmlns:a16="http://schemas.microsoft.com/office/drawing/2014/main" id="{129CD985-0AC3-FBBD-8B9B-EEF77C4E30B5}"/>
                    </a:ext>
                  </a:extLst>
                </p:cNvPr>
                <p:cNvSpPr/>
                <p:nvPr/>
              </p:nvSpPr>
              <p:spPr>
                <a:xfrm>
                  <a:off x="9933866" y="5769260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27" name="椭圆 1026">
                  <a:extLst>
                    <a:ext uri="{FF2B5EF4-FFF2-40B4-BE49-F238E27FC236}">
                      <a16:creationId xmlns:a16="http://schemas.microsoft.com/office/drawing/2014/main" id="{129CD985-0AC3-FBBD-8B9B-EEF77C4E30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3866" y="5769260"/>
                  <a:ext cx="408878" cy="408878"/>
                </a:xfrm>
                <a:prstGeom prst="ellipse">
                  <a:avLst/>
                </a:prstGeom>
                <a:blipFill>
                  <a:blip r:embed="rId5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8" name="椭圆 1027">
                  <a:extLst>
                    <a:ext uri="{FF2B5EF4-FFF2-40B4-BE49-F238E27FC236}">
                      <a16:creationId xmlns:a16="http://schemas.microsoft.com/office/drawing/2014/main" id="{E1AD9A59-996C-B8B9-533B-8F64E5226864}"/>
                    </a:ext>
                  </a:extLst>
                </p:cNvPr>
                <p:cNvSpPr/>
                <p:nvPr/>
              </p:nvSpPr>
              <p:spPr>
                <a:xfrm>
                  <a:off x="10643833" y="5769260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28" name="椭圆 1027">
                  <a:extLst>
                    <a:ext uri="{FF2B5EF4-FFF2-40B4-BE49-F238E27FC236}">
                      <a16:creationId xmlns:a16="http://schemas.microsoft.com/office/drawing/2014/main" id="{E1AD9A59-996C-B8B9-533B-8F64E5226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3833" y="5769260"/>
                  <a:ext cx="408878" cy="408878"/>
                </a:xfrm>
                <a:prstGeom prst="ellipse">
                  <a:avLst/>
                </a:prstGeom>
                <a:blipFill>
                  <a:blip r:embed="rId5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0" name="椭圆 1029">
                  <a:extLst>
                    <a:ext uri="{FF2B5EF4-FFF2-40B4-BE49-F238E27FC236}">
                      <a16:creationId xmlns:a16="http://schemas.microsoft.com/office/drawing/2014/main" id="{B9F968AA-E635-3B7A-E174-49B46AF40CDF}"/>
                    </a:ext>
                  </a:extLst>
                </p:cNvPr>
                <p:cNvSpPr/>
                <p:nvPr/>
              </p:nvSpPr>
              <p:spPr>
                <a:xfrm>
                  <a:off x="11353800" y="5769260"/>
                  <a:ext cx="408878" cy="40887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30" name="椭圆 1029">
                  <a:extLst>
                    <a:ext uri="{FF2B5EF4-FFF2-40B4-BE49-F238E27FC236}">
                      <a16:creationId xmlns:a16="http://schemas.microsoft.com/office/drawing/2014/main" id="{B9F968AA-E635-3B7A-E174-49B46AF40C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3800" y="5769260"/>
                  <a:ext cx="408878" cy="408878"/>
                </a:xfrm>
                <a:prstGeom prst="ellipse">
                  <a:avLst/>
                </a:prstGeom>
                <a:blipFill>
                  <a:blip r:embed="rId5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6" name="文本框 1055">
                  <a:extLst>
                    <a:ext uri="{FF2B5EF4-FFF2-40B4-BE49-F238E27FC236}">
                      <a16:creationId xmlns:a16="http://schemas.microsoft.com/office/drawing/2014/main" id="{C1846717-D9D7-DF1D-29F8-6B6B0EA14EEE}"/>
                    </a:ext>
                  </a:extLst>
                </p:cNvPr>
                <p:cNvSpPr txBox="1"/>
                <p:nvPr/>
              </p:nvSpPr>
              <p:spPr>
                <a:xfrm>
                  <a:off x="5336144" y="5638388"/>
                  <a:ext cx="167264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……</m:t>
                        </m:r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056" name="文本框 1055">
                  <a:extLst>
                    <a:ext uri="{FF2B5EF4-FFF2-40B4-BE49-F238E27FC236}">
                      <a16:creationId xmlns:a16="http://schemas.microsoft.com/office/drawing/2014/main" id="{C1846717-D9D7-DF1D-29F8-6B6B0EA14E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6144" y="5638388"/>
                  <a:ext cx="1672649" cy="584775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0132B52-74CD-53C0-B8E3-CE54C98F8890}"/>
                  </a:ext>
                </a:extLst>
              </p:cNvPr>
              <p:cNvSpPr txBox="1"/>
              <p:nvPr/>
            </p:nvSpPr>
            <p:spPr>
              <a:xfrm>
                <a:off x="9223899" y="1582051"/>
                <a:ext cx="2307701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~2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0132B52-74CD-53C0-B8E3-CE54C98F8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899" y="1582051"/>
                <a:ext cx="2307701" cy="461665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7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Compressing layers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20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D75C27-005B-B92B-E151-7DC3029494B1}"/>
                  </a:ext>
                </a:extLst>
              </p:cNvPr>
              <p:cNvSpPr txBox="1"/>
              <p:nvPr/>
            </p:nvSpPr>
            <p:spPr>
              <a:xfrm>
                <a:off x="478023" y="2199856"/>
                <a:ext cx="137985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Layer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nodes)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D75C27-005B-B92B-E151-7DC302949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3" y="2199856"/>
                <a:ext cx="1379850" cy="615553"/>
              </a:xfrm>
              <a:prstGeom prst="rect">
                <a:avLst/>
              </a:prstGeom>
              <a:blipFill>
                <a:blip r:embed="rId3"/>
                <a:stretch>
                  <a:fillRect t="-5941" r="-2203" b="-11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FE18DB0B-56B3-613F-4522-3A31A626C897}"/>
              </a:ext>
            </a:extLst>
          </p:cNvPr>
          <p:cNvGrpSpPr/>
          <p:nvPr/>
        </p:nvGrpSpPr>
        <p:grpSpPr>
          <a:xfrm>
            <a:off x="3137209" y="2345474"/>
            <a:ext cx="2438401" cy="319668"/>
            <a:chOff x="3137209" y="2345474"/>
            <a:chExt cx="2438401" cy="31966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70CB90E-0C9D-CBFD-421D-53DC4B442695}"/>
                </a:ext>
              </a:extLst>
            </p:cNvPr>
            <p:cNvSpPr/>
            <p:nvPr/>
          </p:nvSpPr>
          <p:spPr>
            <a:xfrm>
              <a:off x="3137209" y="2345474"/>
              <a:ext cx="2438401" cy="3196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AEF6DFC-342F-CA9E-2832-CAB7DD8C0124}"/>
                </a:ext>
              </a:extLst>
            </p:cNvPr>
            <p:cNvSpPr/>
            <p:nvPr/>
          </p:nvSpPr>
          <p:spPr>
            <a:xfrm>
              <a:off x="3242680" y="2364834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6E1FAA5-7E2C-E2ED-3539-10A52247A75A}"/>
                </a:ext>
              </a:extLst>
            </p:cNvPr>
            <p:cNvSpPr/>
            <p:nvPr/>
          </p:nvSpPr>
          <p:spPr>
            <a:xfrm>
              <a:off x="3629098" y="2367160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8CE6110-E7F1-FC3B-D34B-513E6DFEB754}"/>
                </a:ext>
              </a:extLst>
            </p:cNvPr>
            <p:cNvSpPr/>
            <p:nvPr/>
          </p:nvSpPr>
          <p:spPr>
            <a:xfrm>
              <a:off x="4015516" y="2372269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9088CA1-752E-54CA-CE1E-FC82A021CD9B}"/>
                </a:ext>
              </a:extLst>
            </p:cNvPr>
            <p:cNvSpPr/>
            <p:nvPr/>
          </p:nvSpPr>
          <p:spPr>
            <a:xfrm>
              <a:off x="4401906" y="2360705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A7BA684-4C53-EB00-C22E-A4BA4B5AAE14}"/>
                </a:ext>
              </a:extLst>
            </p:cNvPr>
            <p:cNvSpPr/>
            <p:nvPr/>
          </p:nvSpPr>
          <p:spPr>
            <a:xfrm>
              <a:off x="4802263" y="2364831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FA3F09F-0636-36BC-5CFC-C9FB3A7FF194}"/>
                </a:ext>
              </a:extLst>
            </p:cNvPr>
            <p:cNvSpPr/>
            <p:nvPr/>
          </p:nvSpPr>
          <p:spPr>
            <a:xfrm>
              <a:off x="5174742" y="2364832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6586AC-8FB3-B156-A904-E917965509F4}"/>
              </a:ext>
            </a:extLst>
          </p:cNvPr>
          <p:cNvGrpSpPr/>
          <p:nvPr/>
        </p:nvGrpSpPr>
        <p:grpSpPr>
          <a:xfrm>
            <a:off x="2008050" y="3109332"/>
            <a:ext cx="4787711" cy="319668"/>
            <a:chOff x="2008050" y="3109332"/>
            <a:chExt cx="4787711" cy="319668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A671313-96D1-D6A2-C5D3-9BDABA6291C8}"/>
                </a:ext>
              </a:extLst>
            </p:cNvPr>
            <p:cNvSpPr/>
            <p:nvPr/>
          </p:nvSpPr>
          <p:spPr>
            <a:xfrm>
              <a:off x="2008050" y="3109332"/>
              <a:ext cx="4787711" cy="3196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CDF42F0-0F53-C26D-F209-02EFED10F4EC}"/>
                </a:ext>
              </a:extLst>
            </p:cNvPr>
            <p:cNvSpPr/>
            <p:nvPr/>
          </p:nvSpPr>
          <p:spPr>
            <a:xfrm>
              <a:off x="2113521" y="3128692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C6F42B4-7B3D-9EE6-01C1-E9F62BA8D648}"/>
                </a:ext>
              </a:extLst>
            </p:cNvPr>
            <p:cNvSpPr/>
            <p:nvPr/>
          </p:nvSpPr>
          <p:spPr>
            <a:xfrm>
              <a:off x="2499939" y="3131018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3AC474E-C4F2-7655-F4F9-8635184CD687}"/>
                </a:ext>
              </a:extLst>
            </p:cNvPr>
            <p:cNvSpPr/>
            <p:nvPr/>
          </p:nvSpPr>
          <p:spPr>
            <a:xfrm>
              <a:off x="2886357" y="3136127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89D554D-D6CC-0B2B-5741-8D50DD5F4687}"/>
                </a:ext>
              </a:extLst>
            </p:cNvPr>
            <p:cNvSpPr/>
            <p:nvPr/>
          </p:nvSpPr>
          <p:spPr>
            <a:xfrm>
              <a:off x="3272747" y="3124563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8508616-8000-7B78-4F74-4D6A01A18D32}"/>
                </a:ext>
              </a:extLst>
            </p:cNvPr>
            <p:cNvSpPr/>
            <p:nvPr/>
          </p:nvSpPr>
          <p:spPr>
            <a:xfrm>
              <a:off x="3673104" y="3128689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878B226-E4E9-FD99-3549-CBEE36ACDBD8}"/>
                </a:ext>
              </a:extLst>
            </p:cNvPr>
            <p:cNvSpPr/>
            <p:nvPr/>
          </p:nvSpPr>
          <p:spPr>
            <a:xfrm>
              <a:off x="4045583" y="3128690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05EDCB0-C5F7-EC06-6146-FA795B491104}"/>
                </a:ext>
              </a:extLst>
            </p:cNvPr>
            <p:cNvSpPr/>
            <p:nvPr/>
          </p:nvSpPr>
          <p:spPr>
            <a:xfrm>
              <a:off x="4416195" y="3124566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19FBB12-4F14-91E1-CA61-7C4F541077BD}"/>
                </a:ext>
              </a:extLst>
            </p:cNvPr>
            <p:cNvSpPr/>
            <p:nvPr/>
          </p:nvSpPr>
          <p:spPr>
            <a:xfrm>
              <a:off x="4802613" y="3126892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8939E308-D3F5-4554-072F-35F662DB4337}"/>
                </a:ext>
              </a:extLst>
            </p:cNvPr>
            <p:cNvSpPr/>
            <p:nvPr/>
          </p:nvSpPr>
          <p:spPr>
            <a:xfrm>
              <a:off x="5189031" y="3132001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12B767C-F453-C997-7E99-545E6AC9DDFC}"/>
                </a:ext>
              </a:extLst>
            </p:cNvPr>
            <p:cNvSpPr/>
            <p:nvPr/>
          </p:nvSpPr>
          <p:spPr>
            <a:xfrm>
              <a:off x="5575421" y="3120437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D426138-21D7-E6B4-EEB5-5504AD8E0B76}"/>
                </a:ext>
              </a:extLst>
            </p:cNvPr>
            <p:cNvSpPr/>
            <p:nvPr/>
          </p:nvSpPr>
          <p:spPr>
            <a:xfrm>
              <a:off x="5975778" y="3124563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B161B8BB-DCE2-716D-CE6B-B9D411B45400}"/>
                </a:ext>
              </a:extLst>
            </p:cNvPr>
            <p:cNvSpPr/>
            <p:nvPr/>
          </p:nvSpPr>
          <p:spPr>
            <a:xfrm>
              <a:off x="6348257" y="3124564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DDFC5CE-5C27-F437-D7B0-7994EF3B60ED}"/>
                  </a:ext>
                </a:extLst>
              </p:cNvPr>
              <p:cNvSpPr txBox="1"/>
              <p:nvPr/>
            </p:nvSpPr>
            <p:spPr>
              <a:xfrm>
                <a:off x="356446" y="2953133"/>
                <a:ext cx="150460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Layer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+0.5</m:t>
                    </m:r>
                  </m:oMath>
                </a14:m>
                <a:endParaRPr lang="en-US" altLang="zh-CN" dirty="0"/>
              </a:p>
              <a:p>
                <a:pPr algn="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nodes)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DDFC5CE-5C27-F437-D7B0-7994EF3B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46" y="2953133"/>
                <a:ext cx="1504603" cy="615553"/>
              </a:xfrm>
              <a:prstGeom prst="rect">
                <a:avLst/>
              </a:prstGeom>
              <a:blipFill>
                <a:blip r:embed="rId4"/>
                <a:stretch>
                  <a:fillRect l="-810" t="-5941" r="-2429" b="-11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C9FEBAED-A1A1-4FEC-B22B-B0ADBF104FD0}"/>
              </a:ext>
            </a:extLst>
          </p:cNvPr>
          <p:cNvGrpSpPr/>
          <p:nvPr/>
        </p:nvGrpSpPr>
        <p:grpSpPr>
          <a:xfrm>
            <a:off x="3746580" y="2641652"/>
            <a:ext cx="1201932" cy="487038"/>
            <a:chOff x="3746580" y="2641652"/>
            <a:chExt cx="1201932" cy="487038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D38AE3BD-8C34-F66C-AC74-0112A1B9A75F}"/>
                </a:ext>
              </a:extLst>
            </p:cNvPr>
            <p:cNvGrpSpPr/>
            <p:nvPr/>
          </p:nvGrpSpPr>
          <p:grpSpPr>
            <a:xfrm>
              <a:off x="3746580" y="2643712"/>
              <a:ext cx="409410" cy="484977"/>
              <a:chOff x="5038618" y="190443"/>
              <a:chExt cx="409410" cy="484977"/>
            </a:xfrm>
          </p:grpSpPr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87CCEB53-9FF2-10EF-3702-B27CC34A7C54}"/>
                  </a:ext>
                </a:extLst>
              </p:cNvPr>
              <p:cNvCxnSpPr>
                <a:cxnSpLocks/>
                <a:stCxn id="16" idx="4"/>
                <a:endCxn id="25" idx="0"/>
              </p:cNvCxnSpPr>
              <p:nvPr/>
            </p:nvCxnSpPr>
            <p:spPr>
              <a:xfrm flipH="1">
                <a:off x="5105616" y="199947"/>
                <a:ext cx="342412" cy="4754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214CAFB-7620-CA80-D8C5-E2D0070BF8CC}"/>
                      </a:ext>
                    </a:extLst>
                  </p:cNvPr>
                  <p:cNvSpPr txBox="1"/>
                  <p:nvPr/>
                </p:nvSpPr>
                <p:spPr>
                  <a:xfrm>
                    <a:off x="5038618" y="190443"/>
                    <a:ext cx="26762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214CAFB-7620-CA80-D8C5-E2D0070BF8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8618" y="190443"/>
                    <a:ext cx="267629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32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8C05C7C3-44A4-4006-86F0-0E5CBC48DCBA}"/>
                </a:ext>
              </a:extLst>
            </p:cNvPr>
            <p:cNvGrpSpPr/>
            <p:nvPr/>
          </p:nvGrpSpPr>
          <p:grpSpPr>
            <a:xfrm>
              <a:off x="4130600" y="2653216"/>
              <a:ext cx="267629" cy="475474"/>
              <a:chOff x="5270238" y="47547"/>
              <a:chExt cx="267629" cy="475474"/>
            </a:xfrm>
          </p:grpSpPr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5A2B0DE5-0C60-B2F3-8DE0-3E2801470578}"/>
                  </a:ext>
                </a:extLst>
              </p:cNvPr>
              <p:cNvCxnSpPr>
                <a:cxnSpLocks/>
                <a:stCxn id="16" idx="4"/>
                <a:endCxn id="26" idx="0"/>
              </p:cNvCxnSpPr>
              <p:nvPr/>
            </p:nvCxnSpPr>
            <p:spPr>
              <a:xfrm>
                <a:off x="5295628" y="47547"/>
                <a:ext cx="30067" cy="47547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BB060ED1-4A53-33F4-F6EE-7102B0F7F206}"/>
                      </a:ext>
                    </a:extLst>
                  </p:cNvPr>
                  <p:cNvSpPr txBox="1"/>
                  <p:nvPr/>
                </p:nvSpPr>
                <p:spPr>
                  <a:xfrm>
                    <a:off x="5270238" y="98974"/>
                    <a:ext cx="26762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BB060ED1-4A53-33F4-F6EE-7102B0F7F2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0238" y="98974"/>
                    <a:ext cx="267629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32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4B54DC5F-73E0-81F6-A198-35191C7F50CF}"/>
                </a:ext>
              </a:extLst>
            </p:cNvPr>
            <p:cNvGrpSpPr/>
            <p:nvPr/>
          </p:nvGrpSpPr>
          <p:grpSpPr>
            <a:xfrm>
              <a:off x="4319618" y="2641652"/>
              <a:ext cx="267629" cy="482914"/>
              <a:chOff x="4827339" y="168757"/>
              <a:chExt cx="267629" cy="482914"/>
            </a:xfrm>
          </p:grpSpPr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8E90D6B3-944F-9563-5648-EAA0C92F7D2B}"/>
                  </a:ext>
                </a:extLst>
              </p:cNvPr>
              <p:cNvCxnSpPr>
                <a:cxnSpLocks/>
                <a:stCxn id="17" idx="4"/>
                <a:endCxn id="27" idx="0"/>
              </p:cNvCxnSpPr>
              <p:nvPr/>
            </p:nvCxnSpPr>
            <p:spPr>
              <a:xfrm>
                <a:off x="5050101" y="168757"/>
                <a:ext cx="14289" cy="4829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文本框 56">
                    <a:extLst>
                      <a:ext uri="{FF2B5EF4-FFF2-40B4-BE49-F238E27FC236}">
                        <a16:creationId xmlns:a16="http://schemas.microsoft.com/office/drawing/2014/main" id="{34459E6E-8F34-8019-35B6-D287541C4769}"/>
                      </a:ext>
                    </a:extLst>
                  </p:cNvPr>
                  <p:cNvSpPr txBox="1"/>
                  <p:nvPr/>
                </p:nvSpPr>
                <p:spPr>
                  <a:xfrm>
                    <a:off x="4827339" y="219404"/>
                    <a:ext cx="26762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57" name="文本框 56">
                    <a:extLst>
                      <a:ext uri="{FF2B5EF4-FFF2-40B4-BE49-F238E27FC236}">
                        <a16:creationId xmlns:a16="http://schemas.microsoft.com/office/drawing/2014/main" id="{34459E6E-8F34-8019-35B6-D287541C47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7339" y="219404"/>
                    <a:ext cx="267629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F103C93F-BC8B-3BAA-519E-09C59CF05BCD}"/>
                </a:ext>
              </a:extLst>
            </p:cNvPr>
            <p:cNvGrpSpPr/>
            <p:nvPr/>
          </p:nvGrpSpPr>
          <p:grpSpPr>
            <a:xfrm>
              <a:off x="4542380" y="2641652"/>
              <a:ext cx="406132" cy="485240"/>
              <a:chOff x="4897701" y="16357"/>
              <a:chExt cx="406132" cy="485240"/>
            </a:xfrm>
          </p:grpSpPr>
          <p:cxnSp>
            <p:nvCxnSpPr>
              <p:cNvPr id="1024" name="直接箭头连接符 1023">
                <a:extLst>
                  <a:ext uri="{FF2B5EF4-FFF2-40B4-BE49-F238E27FC236}">
                    <a16:creationId xmlns:a16="http://schemas.microsoft.com/office/drawing/2014/main" id="{411E52B8-DFBA-7A0E-6732-D3FA1E9E3667}"/>
                  </a:ext>
                </a:extLst>
              </p:cNvPr>
              <p:cNvCxnSpPr>
                <a:cxnSpLocks/>
                <a:stCxn id="17" idx="4"/>
                <a:endCxn id="30" idx="0"/>
              </p:cNvCxnSpPr>
              <p:nvPr/>
            </p:nvCxnSpPr>
            <p:spPr>
              <a:xfrm>
                <a:off x="4897701" y="16357"/>
                <a:ext cx="400707" cy="4852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9" name="文本框 1028">
                    <a:extLst>
                      <a:ext uri="{FF2B5EF4-FFF2-40B4-BE49-F238E27FC236}">
                        <a16:creationId xmlns:a16="http://schemas.microsoft.com/office/drawing/2014/main" id="{9B9F44B6-4CE2-51F3-760A-62768B2641DA}"/>
                      </a:ext>
                    </a:extLst>
                  </p:cNvPr>
                  <p:cNvSpPr txBox="1"/>
                  <p:nvPr/>
                </p:nvSpPr>
                <p:spPr>
                  <a:xfrm>
                    <a:off x="5036204" y="49047"/>
                    <a:ext cx="26762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1029" name="文本框 1028">
                    <a:extLst>
                      <a:ext uri="{FF2B5EF4-FFF2-40B4-BE49-F238E27FC236}">
                        <a16:creationId xmlns:a16="http://schemas.microsoft.com/office/drawing/2014/main" id="{9B9F44B6-4CE2-51F3-760A-62768B2641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6204" y="49047"/>
                    <a:ext cx="267629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文本框 1035">
                <a:extLst>
                  <a:ext uri="{FF2B5EF4-FFF2-40B4-BE49-F238E27FC236}">
                    <a16:creationId xmlns:a16="http://schemas.microsoft.com/office/drawing/2014/main" id="{FF8AAD41-FFA0-633A-7802-EA8329C28AB6}"/>
                  </a:ext>
                </a:extLst>
              </p:cNvPr>
              <p:cNvSpPr txBox="1"/>
              <p:nvPr/>
            </p:nvSpPr>
            <p:spPr>
              <a:xfrm>
                <a:off x="478023" y="3748389"/>
                <a:ext cx="137985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Layer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nodes)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6" name="文本框 1035">
                <a:extLst>
                  <a:ext uri="{FF2B5EF4-FFF2-40B4-BE49-F238E27FC236}">
                    <a16:creationId xmlns:a16="http://schemas.microsoft.com/office/drawing/2014/main" id="{FF8AAD41-FFA0-633A-7802-EA8329C2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3" y="3748389"/>
                <a:ext cx="1379850" cy="615553"/>
              </a:xfrm>
              <a:prstGeom prst="rect">
                <a:avLst/>
              </a:prstGeom>
              <a:blipFill>
                <a:blip r:embed="rId9"/>
                <a:stretch>
                  <a:fillRect t="-5941" r="-2203" b="-11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4144EFB6-F0B3-3F3D-59C6-8E48EE9B7245}"/>
              </a:ext>
            </a:extLst>
          </p:cNvPr>
          <p:cNvGrpSpPr/>
          <p:nvPr/>
        </p:nvGrpSpPr>
        <p:grpSpPr>
          <a:xfrm>
            <a:off x="3137020" y="3900462"/>
            <a:ext cx="2438401" cy="319668"/>
            <a:chOff x="3137020" y="3900462"/>
            <a:chExt cx="2438401" cy="319668"/>
          </a:xfrm>
        </p:grpSpPr>
        <p:sp>
          <p:nvSpPr>
            <p:cNvPr id="1034" name="矩形 1033">
              <a:extLst>
                <a:ext uri="{FF2B5EF4-FFF2-40B4-BE49-F238E27FC236}">
                  <a16:creationId xmlns:a16="http://schemas.microsoft.com/office/drawing/2014/main" id="{980E551B-1ECE-1338-477D-B30DF86C2A6F}"/>
                </a:ext>
              </a:extLst>
            </p:cNvPr>
            <p:cNvSpPr/>
            <p:nvPr/>
          </p:nvSpPr>
          <p:spPr>
            <a:xfrm>
              <a:off x="3137020" y="3900462"/>
              <a:ext cx="2438401" cy="3196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5" name="椭圆 1034">
              <a:extLst>
                <a:ext uri="{FF2B5EF4-FFF2-40B4-BE49-F238E27FC236}">
                  <a16:creationId xmlns:a16="http://schemas.microsoft.com/office/drawing/2014/main" id="{357EC909-2557-CED1-1BE0-7E0B22C5B0C3}"/>
                </a:ext>
              </a:extLst>
            </p:cNvPr>
            <p:cNvSpPr/>
            <p:nvPr/>
          </p:nvSpPr>
          <p:spPr>
            <a:xfrm>
              <a:off x="3242491" y="3919822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37" name="椭圆 1036">
              <a:extLst>
                <a:ext uri="{FF2B5EF4-FFF2-40B4-BE49-F238E27FC236}">
                  <a16:creationId xmlns:a16="http://schemas.microsoft.com/office/drawing/2014/main" id="{E483EC42-4426-99B3-E787-0652F65D6B6F}"/>
                </a:ext>
              </a:extLst>
            </p:cNvPr>
            <p:cNvSpPr/>
            <p:nvPr/>
          </p:nvSpPr>
          <p:spPr>
            <a:xfrm>
              <a:off x="3628909" y="3922148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1" name="椭圆 1040">
              <a:extLst>
                <a:ext uri="{FF2B5EF4-FFF2-40B4-BE49-F238E27FC236}">
                  <a16:creationId xmlns:a16="http://schemas.microsoft.com/office/drawing/2014/main" id="{3700F18A-E556-2F3B-5B15-4C4EE0FF3590}"/>
                </a:ext>
              </a:extLst>
            </p:cNvPr>
            <p:cNvSpPr/>
            <p:nvPr/>
          </p:nvSpPr>
          <p:spPr>
            <a:xfrm>
              <a:off x="4015327" y="3927257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2" name="椭圆 1041">
              <a:extLst>
                <a:ext uri="{FF2B5EF4-FFF2-40B4-BE49-F238E27FC236}">
                  <a16:creationId xmlns:a16="http://schemas.microsoft.com/office/drawing/2014/main" id="{93A988F8-DF60-8BB8-C15C-0854C95B85B4}"/>
                </a:ext>
              </a:extLst>
            </p:cNvPr>
            <p:cNvSpPr/>
            <p:nvPr/>
          </p:nvSpPr>
          <p:spPr>
            <a:xfrm>
              <a:off x="4401717" y="3915693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3" name="椭圆 1042">
              <a:extLst>
                <a:ext uri="{FF2B5EF4-FFF2-40B4-BE49-F238E27FC236}">
                  <a16:creationId xmlns:a16="http://schemas.microsoft.com/office/drawing/2014/main" id="{17171E83-9C01-A335-A0B2-5CEDBA00FC5E}"/>
                </a:ext>
              </a:extLst>
            </p:cNvPr>
            <p:cNvSpPr/>
            <p:nvPr/>
          </p:nvSpPr>
          <p:spPr>
            <a:xfrm>
              <a:off x="4802074" y="3919819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4" name="椭圆 1043">
              <a:extLst>
                <a:ext uri="{FF2B5EF4-FFF2-40B4-BE49-F238E27FC236}">
                  <a16:creationId xmlns:a16="http://schemas.microsoft.com/office/drawing/2014/main" id="{757322A0-8FAD-3A88-7B8F-32BB57B2FB92}"/>
                </a:ext>
              </a:extLst>
            </p:cNvPr>
            <p:cNvSpPr/>
            <p:nvPr/>
          </p:nvSpPr>
          <p:spPr>
            <a:xfrm>
              <a:off x="5174553" y="3919820"/>
              <a:ext cx="280947" cy="28094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45" name="箭头: 下 1044">
            <a:extLst>
              <a:ext uri="{FF2B5EF4-FFF2-40B4-BE49-F238E27FC236}">
                <a16:creationId xmlns:a16="http://schemas.microsoft.com/office/drawing/2014/main" id="{DD6C1DA5-BA2D-7632-5D0C-FAEE7448E0D5}"/>
              </a:ext>
            </a:extLst>
          </p:cNvPr>
          <p:cNvSpPr/>
          <p:nvPr/>
        </p:nvSpPr>
        <p:spPr>
          <a:xfrm>
            <a:off x="4296274" y="3429000"/>
            <a:ext cx="246106" cy="44419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6" name="文本框 1045">
                <a:extLst>
                  <a:ext uri="{FF2B5EF4-FFF2-40B4-BE49-F238E27FC236}">
                    <a16:creationId xmlns:a16="http://schemas.microsoft.com/office/drawing/2014/main" id="{A829E3C1-DD69-190A-34CC-D9AE702B7D0E}"/>
                  </a:ext>
                </a:extLst>
              </p:cNvPr>
              <p:cNvSpPr txBox="1"/>
              <p:nvPr/>
            </p:nvSpPr>
            <p:spPr>
              <a:xfrm>
                <a:off x="4437009" y="3472221"/>
                <a:ext cx="1138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rwPHP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6" name="文本框 1045">
                <a:extLst>
                  <a:ext uri="{FF2B5EF4-FFF2-40B4-BE49-F238E27FC236}">
                    <a16:creationId xmlns:a16="http://schemas.microsoft.com/office/drawing/2014/main" id="{A829E3C1-DD69-190A-34CC-D9AE702B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09" y="3472221"/>
                <a:ext cx="113841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7" name="对话气泡: 圆角矩形 1046">
                <a:extLst>
                  <a:ext uri="{FF2B5EF4-FFF2-40B4-BE49-F238E27FC236}">
                    <a16:creationId xmlns:a16="http://schemas.microsoft.com/office/drawing/2014/main" id="{78534CB5-E292-4E61-1052-126B22FFA544}"/>
                  </a:ext>
                </a:extLst>
              </p:cNvPr>
              <p:cNvSpPr/>
              <p:nvPr/>
            </p:nvSpPr>
            <p:spPr>
              <a:xfrm>
                <a:off x="3543684" y="5286992"/>
                <a:ext cx="3707844" cy="941633"/>
              </a:xfrm>
              <a:prstGeom prst="wedgeRoundRectCallout">
                <a:avLst>
                  <a:gd name="adj1" fmla="val -66482"/>
                  <a:gd name="adj2" fmla="val -61517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Task: select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nodes from these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nodes in layer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+0.5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so that 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nodes are selected (!!!)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7" name="对话气泡: 圆角矩形 1046">
                <a:extLst>
                  <a:ext uri="{FF2B5EF4-FFF2-40B4-BE49-F238E27FC236}">
                    <a16:creationId xmlns:a16="http://schemas.microsoft.com/office/drawing/2014/main" id="{78534CB5-E292-4E61-1052-126B22FFA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684" y="5286992"/>
                <a:ext cx="3707844" cy="941633"/>
              </a:xfrm>
              <a:prstGeom prst="wedgeRoundRectCallout">
                <a:avLst>
                  <a:gd name="adj1" fmla="val -66482"/>
                  <a:gd name="adj2" fmla="val -61517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8" name="文本框 1047">
                <a:extLst>
                  <a:ext uri="{FF2B5EF4-FFF2-40B4-BE49-F238E27FC236}">
                    <a16:creationId xmlns:a16="http://schemas.microsoft.com/office/drawing/2014/main" id="{CEE3F958-8098-506D-4D60-F2F2708B9FA7}"/>
                  </a:ext>
                </a:extLst>
              </p:cNvPr>
              <p:cNvSpPr txBox="1"/>
              <p:nvPr/>
            </p:nvSpPr>
            <p:spPr>
              <a:xfrm>
                <a:off x="6964814" y="2019283"/>
                <a:ext cx="4920186" cy="11168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every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8" name="文本框 1047">
                <a:extLst>
                  <a:ext uri="{FF2B5EF4-FFF2-40B4-BE49-F238E27FC236}">
                    <a16:creationId xmlns:a16="http://schemas.microsoft.com/office/drawing/2014/main" id="{CEE3F958-8098-506D-4D60-F2F2708B9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814" y="2019283"/>
                <a:ext cx="4920186" cy="1116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9" name="对话气泡: 圆角矩形 1048">
                <a:extLst>
                  <a:ext uri="{FF2B5EF4-FFF2-40B4-BE49-F238E27FC236}">
                    <a16:creationId xmlns:a16="http://schemas.microsoft.com/office/drawing/2014/main" id="{5833FE12-4211-DA07-4CEF-E55EFC01DAC8}"/>
                  </a:ext>
                </a:extLst>
              </p:cNvPr>
              <p:cNvSpPr/>
              <p:nvPr/>
            </p:nvSpPr>
            <p:spPr>
              <a:xfrm>
                <a:off x="5789723" y="3766312"/>
                <a:ext cx="4147302" cy="1063083"/>
              </a:xfrm>
              <a:prstGeom prst="wedgeRoundRectCallout">
                <a:avLst>
                  <a:gd name="adj1" fmla="val 45977"/>
                  <a:gd name="adj2" fmla="val 78667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the nodes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node appears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position.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9" name="对话气泡: 圆角矩形 1048">
                <a:extLst>
                  <a:ext uri="{FF2B5EF4-FFF2-40B4-BE49-F238E27FC236}">
                    <a16:creationId xmlns:a16="http://schemas.microsoft.com/office/drawing/2014/main" id="{5833FE12-4211-DA07-4CEF-E55EFC01D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23" y="3766312"/>
                <a:ext cx="4147302" cy="1063083"/>
              </a:xfrm>
              <a:prstGeom prst="wedgeRoundRectCallout">
                <a:avLst>
                  <a:gd name="adj1" fmla="val 45977"/>
                  <a:gd name="adj2" fmla="val 78667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EF7FD901-2356-EB4D-1FF4-F73686C374F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7948" y="4302494"/>
            <a:ext cx="1938172" cy="24993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3EB57BE-9276-848A-7F01-B437E423C9E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9661" y="4051320"/>
            <a:ext cx="2095339" cy="2626221"/>
          </a:xfrm>
          <a:prstGeom prst="rect">
            <a:avLst/>
          </a:prstGeom>
        </p:spPr>
      </p:pic>
      <p:pic>
        <p:nvPicPr>
          <p:cNvPr id="28" name="图片 27" descr="形状&#10;&#10;描述已自动生成">
            <a:extLst>
              <a:ext uri="{FF2B5EF4-FFF2-40B4-BE49-F238E27FC236}">
                <a16:creationId xmlns:a16="http://schemas.microsoft.com/office/drawing/2014/main" id="{A27F81A8-2DC3-2EAF-8C37-652B817392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704" y="3049994"/>
            <a:ext cx="1225436" cy="124785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735E2E78-85EE-A71C-AA7F-848BFAB3D3DA}"/>
              </a:ext>
            </a:extLst>
          </p:cNvPr>
          <p:cNvSpPr txBox="1"/>
          <p:nvPr/>
        </p:nvSpPr>
        <p:spPr>
          <a:xfrm>
            <a:off x="5878261" y="6657945"/>
            <a:ext cx="41408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https://pixabay.com/vectors/bulb-electricity-halo-idea-light-1293332/</a:t>
            </a:r>
            <a:endParaRPr lang="zh-CN" altLang="en-US" sz="7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1036" grpId="0"/>
      <p:bldP spid="1045" grpId="0" animBg="1"/>
      <p:bldP spid="1046" grpId="0"/>
      <p:bldP spid="1047" grpId="0" animBg="1"/>
      <p:bldP spid="1048" grpId="0" animBg="1"/>
      <p:bldP spid="10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compressed decision DAG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21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9A76A9-D617-C521-974C-2BC2BED300F2}"/>
              </a:ext>
            </a:extLst>
          </p:cNvPr>
          <p:cNvSpPr/>
          <p:nvPr/>
        </p:nvSpPr>
        <p:spPr>
          <a:xfrm>
            <a:off x="2349190" y="2022088"/>
            <a:ext cx="141249" cy="14124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BABF8A9-F7EE-8B3F-F2C5-A28DBD208AB7}"/>
              </a:ext>
            </a:extLst>
          </p:cNvPr>
          <p:cNvSpPr/>
          <p:nvPr/>
        </p:nvSpPr>
        <p:spPr>
          <a:xfrm>
            <a:off x="2137317" y="2293434"/>
            <a:ext cx="141249" cy="14124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88126D8-941B-E46E-639B-7C1605BB50E6}"/>
              </a:ext>
            </a:extLst>
          </p:cNvPr>
          <p:cNvSpPr/>
          <p:nvPr/>
        </p:nvSpPr>
        <p:spPr>
          <a:xfrm>
            <a:off x="2542478" y="2293433"/>
            <a:ext cx="141249" cy="14124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01F2EB9-8277-1E7F-DCDB-1EE6B3B9E1AB}"/>
              </a:ext>
            </a:extLst>
          </p:cNvPr>
          <p:cNvSpPr/>
          <p:nvPr/>
        </p:nvSpPr>
        <p:spPr>
          <a:xfrm>
            <a:off x="1854820" y="2549911"/>
            <a:ext cx="141249" cy="14124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767EA27-416B-2AA0-C5CB-45A9A2B4513B}"/>
              </a:ext>
            </a:extLst>
          </p:cNvPr>
          <p:cNvSpPr/>
          <p:nvPr/>
        </p:nvSpPr>
        <p:spPr>
          <a:xfrm>
            <a:off x="2170771" y="2549911"/>
            <a:ext cx="141249" cy="14124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7F8A901-10D9-27A7-1C93-F2565AC0AF37}"/>
              </a:ext>
            </a:extLst>
          </p:cNvPr>
          <p:cNvSpPr/>
          <p:nvPr/>
        </p:nvSpPr>
        <p:spPr>
          <a:xfrm>
            <a:off x="2486722" y="2549911"/>
            <a:ext cx="141249" cy="14124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118237D-EC4D-EEBF-50A3-6494D9C6B6CE}"/>
              </a:ext>
            </a:extLst>
          </p:cNvPr>
          <p:cNvSpPr/>
          <p:nvPr/>
        </p:nvSpPr>
        <p:spPr>
          <a:xfrm>
            <a:off x="2802673" y="2549911"/>
            <a:ext cx="141249" cy="14124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062E150-839E-F701-BF3A-032B90289D97}"/>
              </a:ext>
            </a:extLst>
          </p:cNvPr>
          <p:cNvSpPr/>
          <p:nvPr/>
        </p:nvSpPr>
        <p:spPr>
          <a:xfrm>
            <a:off x="1618784" y="3267307"/>
            <a:ext cx="1602060" cy="141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E9F113F-DF38-0C2A-37B5-D0D2B4DBDA44}"/>
                  </a:ext>
                </a:extLst>
              </p:cNvPr>
              <p:cNvSpPr txBox="1"/>
              <p:nvPr/>
            </p:nvSpPr>
            <p:spPr>
              <a:xfrm>
                <a:off x="3932663" y="3168654"/>
                <a:ext cx="11894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width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E9F113F-DF38-0C2A-37B5-D0D2B4DBD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663" y="3168654"/>
                <a:ext cx="1189463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87B19A12-5DA9-C043-B2D8-131A2FFE459F}"/>
              </a:ext>
            </a:extLst>
          </p:cNvPr>
          <p:cNvSpPr/>
          <p:nvPr/>
        </p:nvSpPr>
        <p:spPr>
          <a:xfrm>
            <a:off x="1011042" y="3598707"/>
            <a:ext cx="2824978" cy="141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4BCBD66-9A58-9D1A-CA16-4881121E76D3}"/>
                  </a:ext>
                </a:extLst>
              </p:cNvPr>
              <p:cNvSpPr txBox="1"/>
              <p:nvPr/>
            </p:nvSpPr>
            <p:spPr>
              <a:xfrm>
                <a:off x="3836020" y="3500054"/>
                <a:ext cx="13827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width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4BCBD66-9A58-9D1A-CA16-4881121E7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020" y="3500054"/>
                <a:ext cx="138275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53F63FF3-764E-B576-90AA-E9DC30E6BB13}"/>
              </a:ext>
            </a:extLst>
          </p:cNvPr>
          <p:cNvSpPr/>
          <p:nvPr/>
        </p:nvSpPr>
        <p:spPr>
          <a:xfrm>
            <a:off x="1618784" y="3976719"/>
            <a:ext cx="1602060" cy="141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D7BE251-7209-47BF-E846-200E3CDC9B3E}"/>
                  </a:ext>
                </a:extLst>
              </p:cNvPr>
              <p:cNvSpPr txBox="1"/>
              <p:nvPr/>
            </p:nvSpPr>
            <p:spPr>
              <a:xfrm>
                <a:off x="3932663" y="3878066"/>
                <a:ext cx="11894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width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D7BE251-7209-47BF-E846-200E3CDC9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663" y="3878066"/>
                <a:ext cx="118946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81255368-D8C5-287B-D828-EFB517E6172B}"/>
              </a:ext>
            </a:extLst>
          </p:cNvPr>
          <p:cNvSpPr/>
          <p:nvPr/>
        </p:nvSpPr>
        <p:spPr>
          <a:xfrm>
            <a:off x="1011042" y="4308119"/>
            <a:ext cx="2824978" cy="141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721F23E-38F8-C58B-04C7-AC04761F00B8}"/>
                  </a:ext>
                </a:extLst>
              </p:cNvPr>
              <p:cNvSpPr txBox="1"/>
              <p:nvPr/>
            </p:nvSpPr>
            <p:spPr>
              <a:xfrm>
                <a:off x="3836020" y="4209466"/>
                <a:ext cx="13827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width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721F23E-38F8-C58B-04C7-AC04761F0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020" y="4209466"/>
                <a:ext cx="138275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>
            <a:extLst>
              <a:ext uri="{FF2B5EF4-FFF2-40B4-BE49-F238E27FC236}">
                <a16:creationId xmlns:a16="http://schemas.microsoft.com/office/drawing/2014/main" id="{9F16EB86-2BAE-6D6C-BDDE-54D46B2EFCFA}"/>
              </a:ext>
            </a:extLst>
          </p:cNvPr>
          <p:cNvSpPr/>
          <p:nvPr/>
        </p:nvSpPr>
        <p:spPr>
          <a:xfrm>
            <a:off x="1618784" y="5135929"/>
            <a:ext cx="1602060" cy="141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19E0FC6C-C0CD-7817-B07D-B249C150903C}"/>
                  </a:ext>
                </a:extLst>
              </p:cNvPr>
              <p:cNvSpPr txBox="1"/>
              <p:nvPr/>
            </p:nvSpPr>
            <p:spPr>
              <a:xfrm>
                <a:off x="3932663" y="5037276"/>
                <a:ext cx="11894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width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19E0FC6C-C0CD-7817-B07D-B249C1509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663" y="5037276"/>
                <a:ext cx="118946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>
            <a:extLst>
              <a:ext uri="{FF2B5EF4-FFF2-40B4-BE49-F238E27FC236}">
                <a16:creationId xmlns:a16="http://schemas.microsoft.com/office/drawing/2014/main" id="{D07F4B15-C4D0-EC7D-0ABD-D92C3AA9AF4D}"/>
              </a:ext>
            </a:extLst>
          </p:cNvPr>
          <p:cNvSpPr/>
          <p:nvPr/>
        </p:nvSpPr>
        <p:spPr>
          <a:xfrm>
            <a:off x="1011042" y="5467329"/>
            <a:ext cx="2824978" cy="141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635E6B6B-EE9D-BE1D-DF73-57D9605F35C6}"/>
                  </a:ext>
                </a:extLst>
              </p:cNvPr>
              <p:cNvSpPr txBox="1"/>
              <p:nvPr/>
            </p:nvSpPr>
            <p:spPr>
              <a:xfrm>
                <a:off x="3836020" y="5368676"/>
                <a:ext cx="13827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width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635E6B6B-EE9D-BE1D-DF73-57D9605F3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020" y="5368676"/>
                <a:ext cx="138275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 47">
            <a:extLst>
              <a:ext uri="{FF2B5EF4-FFF2-40B4-BE49-F238E27FC236}">
                <a16:creationId xmlns:a16="http://schemas.microsoft.com/office/drawing/2014/main" id="{207BCE11-919A-9A9C-FBAB-BB26831FACCE}"/>
              </a:ext>
            </a:extLst>
          </p:cNvPr>
          <p:cNvSpPr/>
          <p:nvPr/>
        </p:nvSpPr>
        <p:spPr>
          <a:xfrm>
            <a:off x="1618784" y="5807385"/>
            <a:ext cx="1602060" cy="141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D98E3A5F-3DEA-6EE4-CDFD-BCA8099CF4F0}"/>
                  </a:ext>
                </a:extLst>
              </p:cNvPr>
              <p:cNvSpPr txBox="1"/>
              <p:nvPr/>
            </p:nvSpPr>
            <p:spPr>
              <a:xfrm>
                <a:off x="3932663" y="5708732"/>
                <a:ext cx="11894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width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D98E3A5F-3DEA-6EE4-CDFD-BCA8099CF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663" y="5708732"/>
                <a:ext cx="118946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对话气泡: 圆角矩形 52">
                <a:extLst>
                  <a:ext uri="{FF2B5EF4-FFF2-40B4-BE49-F238E27FC236}">
                    <a16:creationId xmlns:a16="http://schemas.microsoft.com/office/drawing/2014/main" id="{9EFFA625-9CF6-F4B8-68FF-F1842468399F}"/>
                  </a:ext>
                </a:extLst>
              </p:cNvPr>
              <p:cNvSpPr/>
              <p:nvPr/>
            </p:nvSpPr>
            <p:spPr>
              <a:xfrm>
                <a:off x="5508347" y="2093808"/>
                <a:ext cx="5769254" cy="1413400"/>
              </a:xfrm>
              <a:prstGeom prst="wedgeRoundRectCallout">
                <a:avLst>
                  <a:gd name="adj1" fmla="val 15860"/>
                  <a:gd name="adj2" fmla="val 2267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violating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rwPHP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(meaning that for every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can create this decision DAG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solving </a:t>
                </a:r>
                <a:r>
                  <a:rPr lang="en-US" altLang="zh-CN" sz="2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and ANY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对话气泡: 圆角矩形 52">
                <a:extLst>
                  <a:ext uri="{FF2B5EF4-FFF2-40B4-BE49-F238E27FC236}">
                    <a16:creationId xmlns:a16="http://schemas.microsoft.com/office/drawing/2014/main" id="{9EFFA625-9CF6-F4B8-68FF-F18424683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347" y="2093808"/>
                <a:ext cx="5769254" cy="1413400"/>
              </a:xfrm>
              <a:prstGeom prst="wedgeRoundRectCallout">
                <a:avLst>
                  <a:gd name="adj1" fmla="val 15860"/>
                  <a:gd name="adj2" fmla="val 22670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对话气泡: 圆角矩形 58">
                <a:extLst>
                  <a:ext uri="{FF2B5EF4-FFF2-40B4-BE49-F238E27FC236}">
                    <a16:creationId xmlns:a16="http://schemas.microsoft.com/office/drawing/2014/main" id="{8CA0557D-0561-7857-0608-5DA2FB3F06D3}"/>
                  </a:ext>
                </a:extLst>
              </p:cNvPr>
              <p:cNvSpPr/>
              <p:nvPr/>
            </p:nvSpPr>
            <p:spPr>
              <a:xfrm>
                <a:off x="5626851" y="4343777"/>
                <a:ext cx="5532245" cy="1047966"/>
              </a:xfrm>
              <a:prstGeom prst="wedgeRoundRectCallout">
                <a:avLst>
                  <a:gd name="adj1" fmla="val 19073"/>
                  <a:gd name="adj2" fmla="val 1430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reality, such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u="sng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cannot exist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But given any step that the resolution proof is wrong, we can </a:t>
                </a:r>
                <a:r>
                  <a:rPr lang="en-US" altLang="zh-CN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spot out some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对话气泡: 圆角矩形 58">
                <a:extLst>
                  <a:ext uri="{FF2B5EF4-FFF2-40B4-BE49-F238E27FC236}">
                    <a16:creationId xmlns:a16="http://schemas.microsoft.com/office/drawing/2014/main" id="{8CA0557D-0561-7857-0608-5DA2FB3F0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851" y="4343777"/>
                <a:ext cx="5532245" cy="1047966"/>
              </a:xfrm>
              <a:prstGeom prst="wedgeRoundRectCallout">
                <a:avLst>
                  <a:gd name="adj1" fmla="val 19073"/>
                  <a:gd name="adj2" fmla="val 14308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49A30EC-2CBA-536A-B1A3-BEC7AC7D5E3E}"/>
                  </a:ext>
                </a:extLst>
              </p:cNvPr>
              <p:cNvSpPr txBox="1"/>
              <p:nvPr/>
            </p:nvSpPr>
            <p:spPr>
              <a:xfrm>
                <a:off x="6660998" y="5613265"/>
                <a:ext cx="3471985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a reduction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rwPHP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the refuter problem!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49A30EC-2CBA-536A-B1A3-BEC7AC7D5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98" y="5613265"/>
                <a:ext cx="3471985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6AFCBF07-D311-4885-370D-DBEC9CFAA99A}"/>
              </a:ext>
            </a:extLst>
          </p:cNvPr>
          <p:cNvCxnSpPr>
            <a:stCxn id="5" idx="3"/>
            <a:endCxn id="6" idx="7"/>
          </p:cNvCxnSpPr>
          <p:nvPr/>
        </p:nvCxnSpPr>
        <p:spPr>
          <a:xfrm flipH="1">
            <a:off x="2257881" y="2142652"/>
            <a:ext cx="111994" cy="1714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786F9A4-4652-AA6F-3572-3F0A148A7EFB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2469754" y="2142652"/>
            <a:ext cx="93409" cy="1714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707D145-B447-AE70-0E9B-786FF4232B1B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1975384" y="2413998"/>
            <a:ext cx="182618" cy="1565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54776EF-7270-13EF-2580-6FDB3C2551E7}"/>
              </a:ext>
            </a:extLst>
          </p:cNvPr>
          <p:cNvCxnSpPr>
            <a:cxnSpLocks/>
            <a:stCxn id="6" idx="4"/>
            <a:endCxn id="10" idx="0"/>
          </p:cNvCxnSpPr>
          <p:nvPr/>
        </p:nvCxnSpPr>
        <p:spPr>
          <a:xfrm>
            <a:off x="2207942" y="2434683"/>
            <a:ext cx="33454" cy="1152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6AEF1B2-EE62-26E2-0D32-9D541E9EA417}"/>
              </a:ext>
            </a:extLst>
          </p:cNvPr>
          <p:cNvCxnSpPr>
            <a:cxnSpLocks/>
            <a:stCxn id="7" idx="3"/>
            <a:endCxn id="11" idx="0"/>
          </p:cNvCxnSpPr>
          <p:nvPr/>
        </p:nvCxnSpPr>
        <p:spPr>
          <a:xfrm flipH="1">
            <a:off x="2557347" y="2413997"/>
            <a:ext cx="5816" cy="1359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E7BC353-8D0C-8027-1AC3-2ABA674CBA41}"/>
              </a:ext>
            </a:extLst>
          </p:cNvPr>
          <p:cNvCxnSpPr>
            <a:cxnSpLocks/>
            <a:stCxn id="7" idx="5"/>
            <a:endCxn id="14" idx="1"/>
          </p:cNvCxnSpPr>
          <p:nvPr/>
        </p:nvCxnSpPr>
        <p:spPr>
          <a:xfrm>
            <a:off x="2663042" y="2413997"/>
            <a:ext cx="160316" cy="1565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138A2BE-4693-A00B-DF19-785A00399703}"/>
                  </a:ext>
                </a:extLst>
              </p:cNvPr>
              <p:cNvSpPr txBox="1"/>
              <p:nvPr/>
            </p:nvSpPr>
            <p:spPr>
              <a:xfrm>
                <a:off x="2241395" y="2830702"/>
                <a:ext cx="461665" cy="29285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138A2BE-4693-A00B-DF19-785A0039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395" y="2830702"/>
                <a:ext cx="461665" cy="2928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F23D6A-C727-1E76-1D94-A74CFD076B53}"/>
                  </a:ext>
                </a:extLst>
              </p:cNvPr>
              <p:cNvSpPr txBox="1"/>
              <p:nvPr/>
            </p:nvSpPr>
            <p:spPr>
              <a:xfrm>
                <a:off x="2257881" y="4658283"/>
                <a:ext cx="461665" cy="29285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F23D6A-C727-1E76-1D94-A74CFD076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81" y="4658283"/>
                <a:ext cx="461665" cy="2928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5EFC878E-0394-B521-CA01-4E3DF87FEA32}"/>
              </a:ext>
            </a:extLst>
          </p:cNvPr>
          <p:cNvSpPr txBox="1"/>
          <p:nvPr/>
        </p:nvSpPr>
        <p:spPr>
          <a:xfrm>
            <a:off x="8565440" y="3546220"/>
            <a:ext cx="313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Hence a moderate-size resolution proof of ANY theorem!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28" grpId="0"/>
      <p:bldP spid="29" grpId="0" animBg="1"/>
      <p:bldP spid="31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6" grpId="0"/>
      <p:bldP spid="48" grpId="0" animBg="1"/>
      <p:bldP spid="49" grpId="0"/>
      <p:bldP spid="53" grpId="0" animBg="1"/>
      <p:bldP spid="59" grpId="0" animBg="1"/>
      <p:bldP spid="60" grpId="0" animBg="1"/>
      <p:bldP spid="32" grpId="0"/>
      <p:bldP spid="33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22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CF258CA-C7B8-C217-70E2-CF4385AF9D13}"/>
                  </a:ext>
                </a:extLst>
              </p:cNvPr>
              <p:cNvSpPr txBox="1"/>
              <p:nvPr/>
            </p:nvSpPr>
            <p:spPr>
              <a:xfrm>
                <a:off x="6509102" y="3112560"/>
                <a:ext cx="5433184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rwPHP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𝐏𝐋𝐒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captures the “minimum reasoning power” for proving resolution lower bounds!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CF258CA-C7B8-C217-70E2-CF4385AF9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02" y="3112560"/>
                <a:ext cx="5433184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对话气泡: 圆角矩形 21">
                <a:extLst>
                  <a:ext uri="{FF2B5EF4-FFF2-40B4-BE49-F238E27FC236}">
                    <a16:creationId xmlns:a16="http://schemas.microsoft.com/office/drawing/2014/main" id="{A661FE56-0037-574D-66EC-FCE4C0F3EAFA}"/>
                  </a:ext>
                </a:extLst>
              </p:cNvPr>
              <p:cNvSpPr/>
              <p:nvPr/>
            </p:nvSpPr>
            <p:spPr>
              <a:xfrm>
                <a:off x="8179559" y="4356091"/>
                <a:ext cx="3809102" cy="1355555"/>
              </a:xfrm>
              <a:prstGeom prst="wedgeRoundRectCallout">
                <a:avLst>
                  <a:gd name="adj1" fmla="val -43045"/>
                  <a:gd name="adj2" fmla="val -65334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(Implicitly in AM19, dRGNPRS21)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rwPHP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𝐏𝐋𝐒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were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total, then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theorem would admit a short resolution proof.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对话气泡: 圆角矩形 21">
                <a:extLst>
                  <a:ext uri="{FF2B5EF4-FFF2-40B4-BE49-F238E27FC236}">
                    <a16:creationId xmlns:a16="http://schemas.microsoft.com/office/drawing/2014/main" id="{A661FE56-0037-574D-66EC-FCE4C0F3E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559" y="4356091"/>
                <a:ext cx="3809102" cy="1355555"/>
              </a:xfrm>
              <a:prstGeom prst="wedgeRoundRectCallout">
                <a:avLst>
                  <a:gd name="adj1" fmla="val -43045"/>
                  <a:gd name="adj2" fmla="val -6533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E72C079F-0258-DDAC-8DAD-F11E9EFE0AB3}"/>
              </a:ext>
            </a:extLst>
          </p:cNvPr>
          <p:cNvGrpSpPr/>
          <p:nvPr/>
        </p:nvGrpSpPr>
        <p:grpSpPr>
          <a:xfrm>
            <a:off x="300616" y="4952215"/>
            <a:ext cx="7493001" cy="1701029"/>
            <a:chOff x="300616" y="4952215"/>
            <a:chExt cx="7493001" cy="1701029"/>
          </a:xfrm>
        </p:grpSpPr>
        <p:grpSp>
          <p:nvGrpSpPr>
            <p:cNvPr id="145" name="组合 144">
              <a:extLst>
                <a:ext uri="{FF2B5EF4-FFF2-40B4-BE49-F238E27FC236}">
                  <a16:creationId xmlns:a16="http://schemas.microsoft.com/office/drawing/2014/main" id="{9D327060-A74A-6F95-9900-3C6DDCEB43C8}"/>
                </a:ext>
              </a:extLst>
            </p:cNvPr>
            <p:cNvGrpSpPr/>
            <p:nvPr/>
          </p:nvGrpSpPr>
          <p:grpSpPr>
            <a:xfrm>
              <a:off x="300616" y="5279808"/>
              <a:ext cx="7493001" cy="1373436"/>
              <a:chOff x="445531" y="4559360"/>
              <a:chExt cx="7493001" cy="1373436"/>
            </a:xfrm>
          </p:grpSpPr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66F8828A-6608-2335-1487-9E04A941CECF}"/>
                  </a:ext>
                </a:extLst>
              </p:cNvPr>
              <p:cNvGrpSpPr/>
              <p:nvPr/>
            </p:nvGrpSpPr>
            <p:grpSpPr>
              <a:xfrm>
                <a:off x="445531" y="4559360"/>
                <a:ext cx="7493001" cy="1373436"/>
                <a:chOff x="1669143" y="4477631"/>
                <a:chExt cx="7493001" cy="1373436"/>
              </a:xfrm>
            </p:grpSpPr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430C2235-1D95-92CE-3C32-890E44C91961}"/>
                    </a:ext>
                  </a:extLst>
                </p:cNvPr>
                <p:cNvSpPr/>
                <p:nvPr/>
              </p:nvSpPr>
              <p:spPr>
                <a:xfrm>
                  <a:off x="1669143" y="5246914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903432A5-5C7A-067A-5B6E-F4356AA9B15C}"/>
                    </a:ext>
                  </a:extLst>
                </p:cNvPr>
                <p:cNvSpPr/>
                <p:nvPr/>
              </p:nvSpPr>
              <p:spPr>
                <a:xfrm>
                  <a:off x="2068286" y="5246914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56F85665-4DC3-B00D-E50F-B2462D20C343}"/>
                    </a:ext>
                  </a:extLst>
                </p:cNvPr>
                <p:cNvSpPr/>
                <p:nvPr/>
              </p:nvSpPr>
              <p:spPr>
                <a:xfrm>
                  <a:off x="2467429" y="5246913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椭圆 115">
                  <a:extLst>
                    <a:ext uri="{FF2B5EF4-FFF2-40B4-BE49-F238E27FC236}">
                      <a16:creationId xmlns:a16="http://schemas.microsoft.com/office/drawing/2014/main" id="{A2FDA72A-5ACC-B0A7-1DEB-8C3F534D31AF}"/>
                    </a:ext>
                  </a:extLst>
                </p:cNvPr>
                <p:cNvSpPr/>
                <p:nvPr/>
              </p:nvSpPr>
              <p:spPr>
                <a:xfrm>
                  <a:off x="2866572" y="5246912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F4452B84-42AC-16DB-103C-506ADECD79F8}"/>
                    </a:ext>
                  </a:extLst>
                </p:cNvPr>
                <p:cNvSpPr/>
                <p:nvPr/>
              </p:nvSpPr>
              <p:spPr>
                <a:xfrm>
                  <a:off x="3265715" y="5246910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57478848-61CD-8ECD-0648-EC3C9DD35886}"/>
                    </a:ext>
                  </a:extLst>
                </p:cNvPr>
                <p:cNvSpPr/>
                <p:nvPr/>
              </p:nvSpPr>
              <p:spPr>
                <a:xfrm>
                  <a:off x="3984172" y="5246911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A970B06C-661D-4427-973F-9664D0549F9F}"/>
                    </a:ext>
                  </a:extLst>
                </p:cNvPr>
                <p:cNvSpPr/>
                <p:nvPr/>
              </p:nvSpPr>
              <p:spPr>
                <a:xfrm>
                  <a:off x="4383315" y="5246911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38FB0B97-3BA8-2F7F-A06A-C9606B84CCBB}"/>
                    </a:ext>
                  </a:extLst>
                </p:cNvPr>
                <p:cNvSpPr/>
                <p:nvPr/>
              </p:nvSpPr>
              <p:spPr>
                <a:xfrm>
                  <a:off x="4782458" y="5246910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FEAEA223-E59B-5578-37BF-8EAA6BD91A81}"/>
                    </a:ext>
                  </a:extLst>
                </p:cNvPr>
                <p:cNvSpPr/>
                <p:nvPr/>
              </p:nvSpPr>
              <p:spPr>
                <a:xfrm>
                  <a:off x="5181601" y="5246909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66CC6DA9-8FF3-2403-8C4E-D746B77E1919}"/>
                    </a:ext>
                  </a:extLst>
                </p:cNvPr>
                <p:cNvSpPr/>
                <p:nvPr/>
              </p:nvSpPr>
              <p:spPr>
                <a:xfrm>
                  <a:off x="6948715" y="5246909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7B67FE82-E938-0AF6-E0BF-5AA9B8032719}"/>
                    </a:ext>
                  </a:extLst>
                </p:cNvPr>
                <p:cNvSpPr/>
                <p:nvPr/>
              </p:nvSpPr>
              <p:spPr>
                <a:xfrm>
                  <a:off x="7347858" y="5246909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椭圆 123">
                  <a:extLst>
                    <a:ext uri="{FF2B5EF4-FFF2-40B4-BE49-F238E27FC236}">
                      <a16:creationId xmlns:a16="http://schemas.microsoft.com/office/drawing/2014/main" id="{0D3B8743-5B03-B006-70EF-AF55B5D53681}"/>
                    </a:ext>
                  </a:extLst>
                </p:cNvPr>
                <p:cNvSpPr/>
                <p:nvPr/>
              </p:nvSpPr>
              <p:spPr>
                <a:xfrm>
                  <a:off x="7747001" y="5246908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8EEEBE15-B5D3-E2C6-1C04-3BB1FCB8930C}"/>
                    </a:ext>
                  </a:extLst>
                </p:cNvPr>
                <p:cNvSpPr/>
                <p:nvPr/>
              </p:nvSpPr>
              <p:spPr>
                <a:xfrm>
                  <a:off x="8146144" y="5246907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椭圆 125">
                      <a:extLst>
                        <a:ext uri="{FF2B5EF4-FFF2-40B4-BE49-F238E27FC236}">
                          <a16:creationId xmlns:a16="http://schemas.microsoft.com/office/drawing/2014/main" id="{5DE2BB66-7AA1-B184-91A2-6BD33DB89C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64601" y="5246907"/>
                      <a:ext cx="297543" cy="297543"/>
                    </a:xfrm>
                    <a:prstGeom prst="ellips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 lang="zh-CN" altLang="en-US" sz="1600" dirty="0"/>
                    </a:p>
                  </p:txBody>
                </p:sp>
              </mc:Choice>
              <mc:Fallback xmlns="">
                <p:sp>
                  <p:nvSpPr>
                    <p:cNvPr id="31" name="椭圆 30">
                      <a:extLst>
                        <a:ext uri="{FF2B5EF4-FFF2-40B4-BE49-F238E27FC236}">
                          <a16:creationId xmlns:a16="http://schemas.microsoft.com/office/drawing/2014/main" id="{953E2F28-FE9C-3C62-5DBF-E3AFE5B026D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64601" y="5246907"/>
                      <a:ext cx="297543" cy="297543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7" name="左大括号 126">
                  <a:extLst>
                    <a:ext uri="{FF2B5EF4-FFF2-40B4-BE49-F238E27FC236}">
                      <a16:creationId xmlns:a16="http://schemas.microsoft.com/office/drawing/2014/main" id="{CFD31AA5-38F9-D22F-34BE-541D2E4520B1}"/>
                    </a:ext>
                  </a:extLst>
                </p:cNvPr>
                <p:cNvSpPr/>
                <p:nvPr/>
              </p:nvSpPr>
              <p:spPr>
                <a:xfrm rot="16200000">
                  <a:off x="2508250" y="4779734"/>
                  <a:ext cx="215901" cy="1894115"/>
                </a:xfrm>
                <a:prstGeom prst="leftBrace">
                  <a:avLst>
                    <a:gd name="adj1" fmla="val 38585"/>
                    <a:gd name="adj2" fmla="val 50000"/>
                  </a:avLst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左大括号 128">
                  <a:extLst>
                    <a:ext uri="{FF2B5EF4-FFF2-40B4-BE49-F238E27FC236}">
                      <a16:creationId xmlns:a16="http://schemas.microsoft.com/office/drawing/2014/main" id="{76EE2042-9E17-3BB1-FFC2-1A4ACF06CA0B}"/>
                    </a:ext>
                  </a:extLst>
                </p:cNvPr>
                <p:cNvSpPr/>
                <p:nvPr/>
              </p:nvSpPr>
              <p:spPr>
                <a:xfrm rot="16200000">
                  <a:off x="6105980" y="3513359"/>
                  <a:ext cx="215900" cy="4459515"/>
                </a:xfrm>
                <a:prstGeom prst="leftBrace">
                  <a:avLst>
                    <a:gd name="adj1" fmla="val 38585"/>
                    <a:gd name="adj2" fmla="val 50000"/>
                  </a:avLst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:a16="http://schemas.microsoft.com/office/drawing/2014/main" id="{2892EFE5-D288-ECA1-6624-461165426CCF}"/>
                    </a:ext>
                  </a:extLst>
                </p:cNvPr>
                <p:cNvSpPr/>
                <p:nvPr/>
              </p:nvSpPr>
              <p:spPr>
                <a:xfrm>
                  <a:off x="2235200" y="4724396"/>
                  <a:ext cx="1886857" cy="537033"/>
                </a:xfrm>
                <a:custGeom>
                  <a:avLst/>
                  <a:gdLst>
                    <a:gd name="connsiteX0" fmla="*/ 1886857 w 1886857"/>
                    <a:gd name="connsiteY0" fmla="*/ 537033 h 537033"/>
                    <a:gd name="connsiteX1" fmla="*/ 972457 w 1886857"/>
                    <a:gd name="connsiteY1" fmla="*/ 4 h 537033"/>
                    <a:gd name="connsiteX2" fmla="*/ 0 w 1886857"/>
                    <a:gd name="connsiteY2" fmla="*/ 529775 h 53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857" h="537033">
                      <a:moveTo>
                        <a:pt x="1886857" y="537033"/>
                      </a:moveTo>
                      <a:cubicBezTo>
                        <a:pt x="1586895" y="269123"/>
                        <a:pt x="1286933" y="1214"/>
                        <a:pt x="972457" y="4"/>
                      </a:cubicBezTo>
                      <a:cubicBezTo>
                        <a:pt x="657981" y="-1206"/>
                        <a:pt x="328990" y="264284"/>
                        <a:pt x="0" y="529775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任意多边形: 形状 132">
                  <a:extLst>
                    <a:ext uri="{FF2B5EF4-FFF2-40B4-BE49-F238E27FC236}">
                      <a16:creationId xmlns:a16="http://schemas.microsoft.com/office/drawing/2014/main" id="{C20E3201-8C1D-9A7F-942C-D321CBD5B3FC}"/>
                    </a:ext>
                  </a:extLst>
                </p:cNvPr>
                <p:cNvSpPr/>
                <p:nvPr/>
              </p:nvSpPr>
              <p:spPr>
                <a:xfrm>
                  <a:off x="1828800" y="4477631"/>
                  <a:ext cx="2307771" cy="769283"/>
                </a:xfrm>
                <a:custGeom>
                  <a:avLst/>
                  <a:gdLst>
                    <a:gd name="connsiteX0" fmla="*/ 2307771 w 2307771"/>
                    <a:gd name="connsiteY0" fmla="*/ 769283 h 769283"/>
                    <a:gd name="connsiteX1" fmla="*/ 1175657 w 2307771"/>
                    <a:gd name="connsiteY1" fmla="*/ 26 h 769283"/>
                    <a:gd name="connsiteX2" fmla="*/ 0 w 2307771"/>
                    <a:gd name="connsiteY2" fmla="*/ 747512 h 76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07771" h="769283">
                      <a:moveTo>
                        <a:pt x="2307771" y="769283"/>
                      </a:moveTo>
                      <a:cubicBezTo>
                        <a:pt x="1934028" y="386468"/>
                        <a:pt x="1560285" y="3654"/>
                        <a:pt x="1175657" y="26"/>
                      </a:cubicBezTo>
                      <a:cubicBezTo>
                        <a:pt x="791029" y="-3602"/>
                        <a:pt x="395514" y="371955"/>
                        <a:pt x="0" y="747512"/>
                      </a:cubicBezTo>
                    </a:path>
                  </a:pathLst>
                </a:custGeom>
                <a:noFill/>
                <a:ln w="1905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任意多边形: 形状 133">
                  <a:extLst>
                    <a:ext uri="{FF2B5EF4-FFF2-40B4-BE49-F238E27FC236}">
                      <a16:creationId xmlns:a16="http://schemas.microsoft.com/office/drawing/2014/main" id="{29E3D286-951F-B006-2725-6414E5EAE34C}"/>
                    </a:ext>
                  </a:extLst>
                </p:cNvPr>
                <p:cNvSpPr/>
                <p:nvPr/>
              </p:nvSpPr>
              <p:spPr>
                <a:xfrm>
                  <a:off x="3062514" y="4796966"/>
                  <a:ext cx="1473200" cy="442691"/>
                </a:xfrm>
                <a:custGeom>
                  <a:avLst/>
                  <a:gdLst>
                    <a:gd name="connsiteX0" fmla="*/ 1473200 w 1473200"/>
                    <a:gd name="connsiteY0" fmla="*/ 442691 h 442691"/>
                    <a:gd name="connsiteX1" fmla="*/ 878115 w 1473200"/>
                    <a:gd name="connsiteY1" fmla="*/ 5 h 442691"/>
                    <a:gd name="connsiteX2" fmla="*/ 0 w 1473200"/>
                    <a:gd name="connsiteY2" fmla="*/ 435434 h 442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73200" h="442691">
                      <a:moveTo>
                        <a:pt x="1473200" y="442691"/>
                      </a:moveTo>
                      <a:cubicBezTo>
                        <a:pt x="1298424" y="221953"/>
                        <a:pt x="1123648" y="1215"/>
                        <a:pt x="878115" y="5"/>
                      </a:cubicBezTo>
                      <a:cubicBezTo>
                        <a:pt x="632582" y="-1205"/>
                        <a:pt x="316291" y="217114"/>
                        <a:pt x="0" y="435434"/>
                      </a:cubicBezTo>
                    </a:path>
                  </a:pathLst>
                </a:custGeom>
                <a:noFill/>
                <a:ln w="1905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任意多边形: 形状 134">
                  <a:extLst>
                    <a:ext uri="{FF2B5EF4-FFF2-40B4-BE49-F238E27FC236}">
                      <a16:creationId xmlns:a16="http://schemas.microsoft.com/office/drawing/2014/main" id="{033280C2-F1BE-F425-D4EA-18FDD679401D}"/>
                    </a:ext>
                  </a:extLst>
                </p:cNvPr>
                <p:cNvSpPr/>
                <p:nvPr/>
              </p:nvSpPr>
              <p:spPr>
                <a:xfrm>
                  <a:off x="4151086" y="5173848"/>
                  <a:ext cx="370114" cy="87581"/>
                </a:xfrm>
                <a:custGeom>
                  <a:avLst/>
                  <a:gdLst>
                    <a:gd name="connsiteX0" fmla="*/ 370114 w 370114"/>
                    <a:gd name="connsiteY0" fmla="*/ 87581 h 87581"/>
                    <a:gd name="connsiteX1" fmla="*/ 181428 w 370114"/>
                    <a:gd name="connsiteY1" fmla="*/ 495 h 87581"/>
                    <a:gd name="connsiteX2" fmla="*/ 0 w 370114"/>
                    <a:gd name="connsiteY2" fmla="*/ 58552 h 87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0114" h="87581">
                      <a:moveTo>
                        <a:pt x="370114" y="87581"/>
                      </a:moveTo>
                      <a:cubicBezTo>
                        <a:pt x="306614" y="46457"/>
                        <a:pt x="243114" y="5333"/>
                        <a:pt x="181428" y="495"/>
                      </a:cubicBezTo>
                      <a:cubicBezTo>
                        <a:pt x="119742" y="-4343"/>
                        <a:pt x="59871" y="27104"/>
                        <a:pt x="0" y="58552"/>
                      </a:cubicBezTo>
                    </a:path>
                  </a:pathLst>
                </a:custGeom>
                <a:noFill/>
                <a:ln w="1905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6" name="任意多边形: 形状 135">
                  <a:extLst>
                    <a:ext uri="{FF2B5EF4-FFF2-40B4-BE49-F238E27FC236}">
                      <a16:creationId xmlns:a16="http://schemas.microsoft.com/office/drawing/2014/main" id="{71F7E5BF-F497-EF5B-1A6F-9E467F3A28FB}"/>
                    </a:ext>
                  </a:extLst>
                </p:cNvPr>
                <p:cNvSpPr/>
                <p:nvPr/>
              </p:nvSpPr>
              <p:spPr>
                <a:xfrm>
                  <a:off x="5355771" y="4709882"/>
                  <a:ext cx="2939143" cy="537032"/>
                </a:xfrm>
                <a:custGeom>
                  <a:avLst/>
                  <a:gdLst>
                    <a:gd name="connsiteX0" fmla="*/ 2939143 w 2939143"/>
                    <a:gd name="connsiteY0" fmla="*/ 537032 h 537032"/>
                    <a:gd name="connsiteX1" fmla="*/ 1494972 w 2939143"/>
                    <a:gd name="connsiteY1" fmla="*/ 4 h 537032"/>
                    <a:gd name="connsiteX2" fmla="*/ 0 w 2939143"/>
                    <a:gd name="connsiteY2" fmla="*/ 529775 h 53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39143" h="537032">
                      <a:moveTo>
                        <a:pt x="2939143" y="537032"/>
                      </a:moveTo>
                      <a:cubicBezTo>
                        <a:pt x="2461986" y="269122"/>
                        <a:pt x="1984829" y="1213"/>
                        <a:pt x="1494972" y="4"/>
                      </a:cubicBezTo>
                      <a:cubicBezTo>
                        <a:pt x="1005115" y="-1205"/>
                        <a:pt x="502557" y="264285"/>
                        <a:pt x="0" y="529775"/>
                      </a:cubicBezTo>
                    </a:path>
                  </a:pathLst>
                </a:custGeom>
                <a:noFill/>
                <a:ln w="1905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任意多边形: 形状 136">
                  <a:extLst>
                    <a:ext uri="{FF2B5EF4-FFF2-40B4-BE49-F238E27FC236}">
                      <a16:creationId xmlns:a16="http://schemas.microsoft.com/office/drawing/2014/main" id="{8F4FC514-65E1-2228-F6AB-14712923509E}"/>
                    </a:ext>
                  </a:extLst>
                </p:cNvPr>
                <p:cNvSpPr/>
                <p:nvPr/>
              </p:nvSpPr>
              <p:spPr>
                <a:xfrm>
                  <a:off x="7141029" y="5021781"/>
                  <a:ext cx="1153885" cy="232390"/>
                </a:xfrm>
                <a:custGeom>
                  <a:avLst/>
                  <a:gdLst>
                    <a:gd name="connsiteX0" fmla="*/ 1153885 w 1153885"/>
                    <a:gd name="connsiteY0" fmla="*/ 232390 h 232390"/>
                    <a:gd name="connsiteX1" fmla="*/ 486228 w 1153885"/>
                    <a:gd name="connsiteY1" fmla="*/ 162 h 232390"/>
                    <a:gd name="connsiteX2" fmla="*/ 0 w 1153885"/>
                    <a:gd name="connsiteY2" fmla="*/ 203362 h 23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3885" h="232390">
                      <a:moveTo>
                        <a:pt x="1153885" y="232390"/>
                      </a:moveTo>
                      <a:cubicBezTo>
                        <a:pt x="916213" y="118695"/>
                        <a:pt x="678542" y="5000"/>
                        <a:pt x="486228" y="162"/>
                      </a:cubicBezTo>
                      <a:cubicBezTo>
                        <a:pt x="293914" y="-4676"/>
                        <a:pt x="146957" y="99343"/>
                        <a:pt x="0" y="203362"/>
                      </a:cubicBezTo>
                    </a:path>
                  </a:pathLst>
                </a:custGeom>
                <a:noFill/>
                <a:ln w="1905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:a16="http://schemas.microsoft.com/office/drawing/2014/main" id="{7E53EED3-BCED-545D-5922-7E1F7FB17B93}"/>
                    </a:ext>
                  </a:extLst>
                </p:cNvPr>
                <p:cNvSpPr/>
                <p:nvPr/>
              </p:nvSpPr>
              <p:spPr>
                <a:xfrm>
                  <a:off x="7554686" y="4811407"/>
                  <a:ext cx="1422400" cy="457279"/>
                </a:xfrm>
                <a:custGeom>
                  <a:avLst/>
                  <a:gdLst>
                    <a:gd name="connsiteX0" fmla="*/ 1422400 w 1422400"/>
                    <a:gd name="connsiteY0" fmla="*/ 428250 h 457279"/>
                    <a:gd name="connsiteX1" fmla="*/ 885371 w 1422400"/>
                    <a:gd name="connsiteY1" fmla="*/ 79 h 457279"/>
                    <a:gd name="connsiteX2" fmla="*/ 0 w 1422400"/>
                    <a:gd name="connsiteY2" fmla="*/ 457279 h 45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2400" h="457279">
                      <a:moveTo>
                        <a:pt x="1422400" y="428250"/>
                      </a:moveTo>
                      <a:cubicBezTo>
                        <a:pt x="1272419" y="211745"/>
                        <a:pt x="1122438" y="-4759"/>
                        <a:pt x="885371" y="79"/>
                      </a:cubicBezTo>
                      <a:cubicBezTo>
                        <a:pt x="648304" y="4917"/>
                        <a:pt x="324152" y="231098"/>
                        <a:pt x="0" y="457279"/>
                      </a:cubicBezTo>
                    </a:path>
                  </a:pathLst>
                </a:cu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任意多边形: 形状 138">
                  <a:extLst>
                    <a:ext uri="{FF2B5EF4-FFF2-40B4-BE49-F238E27FC236}">
                      <a16:creationId xmlns:a16="http://schemas.microsoft.com/office/drawing/2014/main" id="{A69519E1-AB42-6F9E-3B1B-76E0BEBD260E}"/>
                    </a:ext>
                  </a:extLst>
                </p:cNvPr>
                <p:cNvSpPr/>
                <p:nvPr/>
              </p:nvSpPr>
              <p:spPr>
                <a:xfrm>
                  <a:off x="8323943" y="5130105"/>
                  <a:ext cx="653143" cy="138581"/>
                </a:xfrm>
                <a:custGeom>
                  <a:avLst/>
                  <a:gdLst>
                    <a:gd name="connsiteX0" fmla="*/ 653143 w 653143"/>
                    <a:gd name="connsiteY0" fmla="*/ 138581 h 138581"/>
                    <a:gd name="connsiteX1" fmla="*/ 341086 w 653143"/>
                    <a:gd name="connsiteY1" fmla="*/ 695 h 138581"/>
                    <a:gd name="connsiteX2" fmla="*/ 0 w 653143"/>
                    <a:gd name="connsiteY2" fmla="*/ 95038 h 13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3143" h="138581">
                      <a:moveTo>
                        <a:pt x="653143" y="138581"/>
                      </a:moveTo>
                      <a:cubicBezTo>
                        <a:pt x="551543" y="73266"/>
                        <a:pt x="449943" y="7952"/>
                        <a:pt x="341086" y="695"/>
                      </a:cubicBezTo>
                      <a:cubicBezTo>
                        <a:pt x="232229" y="-6562"/>
                        <a:pt x="116114" y="44238"/>
                        <a:pt x="0" y="95038"/>
                      </a:cubicBezTo>
                    </a:path>
                  </a:pathLst>
                </a:cu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0" name="组合 139">
                <a:extLst>
                  <a:ext uri="{FF2B5EF4-FFF2-40B4-BE49-F238E27FC236}">
                    <a16:creationId xmlns:a16="http://schemas.microsoft.com/office/drawing/2014/main" id="{2F4F3CEB-687A-0893-7985-13F1AA7EEDDC}"/>
                  </a:ext>
                </a:extLst>
              </p:cNvPr>
              <p:cNvGrpSpPr/>
              <p:nvPr/>
            </p:nvGrpSpPr>
            <p:grpSpPr>
              <a:xfrm>
                <a:off x="3384674" y="5002066"/>
                <a:ext cx="1973943" cy="624113"/>
                <a:chOff x="4608286" y="4920337"/>
                <a:chExt cx="1973943" cy="624113"/>
              </a:xfrm>
            </p:grpSpPr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C95F38DA-D5D8-712C-A221-158FD790C754}"/>
                    </a:ext>
                  </a:extLst>
                </p:cNvPr>
                <p:cNvSpPr/>
                <p:nvPr/>
              </p:nvSpPr>
              <p:spPr>
                <a:xfrm>
                  <a:off x="6284686" y="5246907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任意多边形: 形状 141">
                  <a:extLst>
                    <a:ext uri="{FF2B5EF4-FFF2-40B4-BE49-F238E27FC236}">
                      <a16:creationId xmlns:a16="http://schemas.microsoft.com/office/drawing/2014/main" id="{1E850546-E9F8-2A35-0962-9DCADB7D7B81}"/>
                    </a:ext>
                  </a:extLst>
                </p:cNvPr>
                <p:cNvSpPr/>
                <p:nvPr/>
              </p:nvSpPr>
              <p:spPr>
                <a:xfrm>
                  <a:off x="4608286" y="4920337"/>
                  <a:ext cx="1836057" cy="319320"/>
                </a:xfrm>
                <a:custGeom>
                  <a:avLst/>
                  <a:gdLst>
                    <a:gd name="connsiteX0" fmla="*/ 1836057 w 1836057"/>
                    <a:gd name="connsiteY0" fmla="*/ 312063 h 319320"/>
                    <a:gd name="connsiteX1" fmla="*/ 943428 w 1836057"/>
                    <a:gd name="connsiteY1" fmla="*/ 6 h 319320"/>
                    <a:gd name="connsiteX2" fmla="*/ 0 w 1836057"/>
                    <a:gd name="connsiteY2" fmla="*/ 319320 h 31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36057" h="319320">
                      <a:moveTo>
                        <a:pt x="1836057" y="312063"/>
                      </a:moveTo>
                      <a:cubicBezTo>
                        <a:pt x="1542747" y="155430"/>
                        <a:pt x="1249437" y="-1203"/>
                        <a:pt x="943428" y="6"/>
                      </a:cubicBezTo>
                      <a:cubicBezTo>
                        <a:pt x="637419" y="1215"/>
                        <a:pt x="318709" y="160267"/>
                        <a:pt x="0" y="31932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34F2050D-E873-3B5C-C641-9A0494EA70CB}"/>
                    </a:ext>
                  </a:extLst>
                </p:cNvPr>
                <p:cNvSpPr/>
                <p:nvPr/>
              </p:nvSpPr>
              <p:spPr>
                <a:xfrm>
                  <a:off x="5428343" y="5109029"/>
                  <a:ext cx="979714" cy="116114"/>
                </a:xfrm>
                <a:custGeom>
                  <a:avLst/>
                  <a:gdLst>
                    <a:gd name="connsiteX0" fmla="*/ 979714 w 979714"/>
                    <a:gd name="connsiteY0" fmla="*/ 116114 h 116114"/>
                    <a:gd name="connsiteX1" fmla="*/ 442686 w 979714"/>
                    <a:gd name="connsiteY1" fmla="*/ 0 h 116114"/>
                    <a:gd name="connsiteX2" fmla="*/ 0 w 979714"/>
                    <a:gd name="connsiteY2" fmla="*/ 116114 h 116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79714" h="116114">
                      <a:moveTo>
                        <a:pt x="979714" y="116114"/>
                      </a:moveTo>
                      <a:cubicBezTo>
                        <a:pt x="792843" y="58057"/>
                        <a:pt x="605972" y="0"/>
                        <a:pt x="442686" y="0"/>
                      </a:cubicBezTo>
                      <a:cubicBezTo>
                        <a:pt x="279400" y="0"/>
                        <a:pt x="139700" y="58057"/>
                        <a:pt x="0" y="11611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44" name="对话气泡: 圆角矩形 143">
              <a:extLst>
                <a:ext uri="{FF2B5EF4-FFF2-40B4-BE49-F238E27FC236}">
                  <a16:creationId xmlns:a16="http://schemas.microsoft.com/office/drawing/2014/main" id="{8BC61875-BD33-24F4-AE69-F65B24DB653C}"/>
                </a:ext>
              </a:extLst>
            </p:cNvPr>
            <p:cNvSpPr/>
            <p:nvPr/>
          </p:nvSpPr>
          <p:spPr>
            <a:xfrm>
              <a:off x="5348391" y="4952215"/>
              <a:ext cx="2155372" cy="595798"/>
            </a:xfrm>
            <a:prstGeom prst="wedgeRoundRectCallout">
              <a:avLst>
                <a:gd name="adj1" fmla="val -55677"/>
                <a:gd name="adj2" fmla="val 114037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This step violates resolution rules!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6" name="矩形 145">
            <a:extLst>
              <a:ext uri="{FF2B5EF4-FFF2-40B4-BE49-F238E27FC236}">
                <a16:creationId xmlns:a16="http://schemas.microsoft.com/office/drawing/2014/main" id="{E025ED8E-FCDF-5702-D00A-1BFF7A2A7BD8}"/>
              </a:ext>
            </a:extLst>
          </p:cNvPr>
          <p:cNvSpPr/>
          <p:nvPr/>
        </p:nvSpPr>
        <p:spPr>
          <a:xfrm>
            <a:off x="7608559" y="5772007"/>
            <a:ext cx="417046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4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30B8771C-020F-B819-93F7-57D190D0D20D}"/>
              </a:ext>
            </a:extLst>
          </p:cNvPr>
          <p:cNvSpPr txBox="1"/>
          <p:nvPr/>
        </p:nvSpPr>
        <p:spPr>
          <a:xfrm>
            <a:off x="8371016" y="6483967"/>
            <a:ext cx="2941299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8C96BB7-E385-F6E0-1F41-EF61F5A27A15}"/>
                  </a:ext>
                </a:extLst>
              </p:cNvPr>
              <p:cNvSpPr txBox="1"/>
              <p:nvPr/>
            </p:nvSpPr>
            <p:spPr>
              <a:xfrm>
                <a:off x="699759" y="1876742"/>
                <a:ext cx="4673600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Refuter Problem</a:t>
                </a:r>
                <a:b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(Circuit Complexity)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8C96BB7-E385-F6E0-1F41-EF61F5A27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59" y="1876742"/>
                <a:ext cx="4673600" cy="13849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9094A48-5B23-23BB-82A5-4EDDC2118864}"/>
                  </a:ext>
                </a:extLst>
              </p:cNvPr>
              <p:cNvSpPr txBox="1"/>
              <p:nvPr/>
            </p:nvSpPr>
            <p:spPr>
              <a:xfrm>
                <a:off x="523887" y="3381166"/>
                <a:ext cx="5576888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Refuter Problem</a:t>
                </a:r>
              </a:p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(Proof Complexity)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Input*: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index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step is invalid.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9094A48-5B23-23BB-82A5-4EDDC2118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87" y="3381166"/>
                <a:ext cx="5576888" cy="13849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3D61776-EC01-1856-816F-70C8DE011A96}"/>
              </a:ext>
            </a:extLst>
          </p:cNvPr>
          <p:cNvSpPr txBox="1"/>
          <p:nvPr/>
        </p:nvSpPr>
        <p:spPr>
          <a:xfrm>
            <a:off x="5720580" y="1901062"/>
            <a:ext cx="6314269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Takeaway message: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metamathematical difficulty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of proving lower bounds can be captured by the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complexity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of these refuter problems!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46" grpId="0"/>
      <p:bldP spid="147" grpId="0"/>
      <p:bldP spid="5" grpId="0" animBg="1"/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𝐫𝐰𝐏𝐇𝐏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𝐏𝐋𝐒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23 / 26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25A55B-98F3-273C-6956-1C8B6D4EB82D}"/>
              </a:ext>
            </a:extLst>
          </p:cNvPr>
          <p:cNvSpPr/>
          <p:nvPr/>
        </p:nvSpPr>
        <p:spPr>
          <a:xfrm>
            <a:off x="125737" y="1841795"/>
            <a:ext cx="6593681" cy="1914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D4D1A36E-278B-95A4-8B91-AD33DDC197C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0363" y="2297142"/>
              <a:ext cx="6240463" cy="1280160"/>
            </p:xfrm>
            <a:graphic>
              <a:graphicData uri="http://schemas.openxmlformats.org/drawingml/2006/table">
                <a:tbl>
                  <a:tblPr firstCol="1" bandCol="1">
                    <a:tableStyleId>{16D9F66E-5EB9-4882-86FB-DCBF35E3C3E4}</a:tableStyleId>
                  </a:tblPr>
                  <a:tblGrid>
                    <a:gridCol w="1360535">
                      <a:extLst>
                        <a:ext uri="{9D8B030D-6E8A-4147-A177-3AD203B41FA5}">
                          <a16:colId xmlns:a16="http://schemas.microsoft.com/office/drawing/2014/main" val="1378316276"/>
                        </a:ext>
                      </a:extLst>
                    </a:gridCol>
                    <a:gridCol w="4879928">
                      <a:extLst>
                        <a:ext uri="{9D8B030D-6E8A-4147-A177-3AD203B41FA5}">
                          <a16:colId xmlns:a16="http://schemas.microsoft.com/office/drawing/2014/main" val="20405847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𝐫𝐰𝐏𝐇𝐏</m:t>
                                </m:r>
                              </m:oMath>
                            </m:oMathPara>
                          </a14:m>
                          <a:endParaRPr lang="zh-CN" altLang="en-US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</a:t>
                          </a:r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etraction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eak </a:t>
                          </a:r>
                          <a:r>
                            <a:rPr lang="en-US" altLang="zh-CN" sz="2000" dirty="0" err="1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n-US" altLang="zh-CN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igeon</a:t>
                          </a:r>
                          <a:r>
                            <a:rPr lang="en-US" altLang="zh-CN" sz="2000" dirty="0" err="1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US" altLang="zh-CN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ole</a:t>
                          </a:r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rinciple</a:t>
                          </a:r>
                        </a:p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There’s no bijection between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r>
                            <a:rPr lang="zh-CN" alt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zh-CN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12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𝐏𝐋𝐒</m:t>
                                </m:r>
                              </m:oMath>
                            </m:oMathPara>
                          </a14:m>
                          <a:endParaRPr lang="zh-CN" altLang="en-US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olynomial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ocal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earch</a:t>
                          </a:r>
                        </a:p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Every non-empty subset of</a:t>
                          </a:r>
                          <a:r>
                            <a:rPr lang="en-US" altLang="zh-CN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baseline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r>
                            <a:rPr lang="zh-CN" alt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 a least element.</a:t>
                          </a:r>
                          <a:endParaRPr lang="zh-CN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08099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D4D1A36E-278B-95A4-8B91-AD33DDC197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845794"/>
                  </p:ext>
                </p:extLst>
              </p:nvPr>
            </p:nvGraphicFramePr>
            <p:xfrm>
              <a:off x="300363" y="2297142"/>
              <a:ext cx="6240463" cy="1280160"/>
            </p:xfrm>
            <a:graphic>
              <a:graphicData uri="http://schemas.openxmlformats.org/drawingml/2006/table">
                <a:tbl>
                  <a:tblPr firstCol="1" bandCol="1">
                    <a:tableStyleId>{16D9F66E-5EB9-4882-86FB-DCBF35E3C3E4}</a:tableStyleId>
                  </a:tblPr>
                  <a:tblGrid>
                    <a:gridCol w="1360535">
                      <a:extLst>
                        <a:ext uri="{9D8B030D-6E8A-4147-A177-3AD203B41FA5}">
                          <a16:colId xmlns:a16="http://schemas.microsoft.com/office/drawing/2014/main" val="1378316276"/>
                        </a:ext>
                      </a:extLst>
                    </a:gridCol>
                    <a:gridCol w="4879928">
                      <a:extLst>
                        <a:ext uri="{9D8B030D-6E8A-4147-A177-3AD203B41FA5}">
                          <a16:colId xmlns:a16="http://schemas.microsoft.com/office/drawing/2014/main" val="204058475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8" t="-3774" r="-360538" b="-1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7965" t="-3774" r="-375" b="-1113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11223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8" t="-104762" r="-360538" b="-1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7965" t="-104762" r="-375" b="-1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8099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82C17E2-55B9-ACF7-D812-DAE83922C297}"/>
                  </a:ext>
                </a:extLst>
              </p:cNvPr>
              <p:cNvSpPr txBox="1"/>
              <p:nvPr/>
            </p:nvSpPr>
            <p:spPr>
              <a:xfrm>
                <a:off x="545074" y="3898422"/>
                <a:ext cx="5143500" cy="10513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𝐫𝐰𝐏𝐇𝐏</m:t>
                      </m:r>
                    </m:oMath>
                  </m:oMathPara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82C17E2-55B9-ACF7-D812-DAE83922C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74" y="3898422"/>
                <a:ext cx="5143500" cy="1051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16" name="组合 4115">
            <a:extLst>
              <a:ext uri="{FF2B5EF4-FFF2-40B4-BE49-F238E27FC236}">
                <a16:creationId xmlns:a16="http://schemas.microsoft.com/office/drawing/2014/main" id="{61C0ABB0-12CA-86C5-3F8D-772199F85102}"/>
              </a:ext>
            </a:extLst>
          </p:cNvPr>
          <p:cNvGrpSpPr/>
          <p:nvPr/>
        </p:nvGrpSpPr>
        <p:grpSpPr>
          <a:xfrm>
            <a:off x="1126273" y="5083479"/>
            <a:ext cx="1350165" cy="1783081"/>
            <a:chOff x="6977536" y="3818122"/>
            <a:chExt cx="1350165" cy="1783081"/>
          </a:xfrm>
        </p:grpSpPr>
        <p:sp>
          <p:nvSpPr>
            <p:cNvPr id="4110" name="椭圆 4109">
              <a:extLst>
                <a:ext uri="{FF2B5EF4-FFF2-40B4-BE49-F238E27FC236}">
                  <a16:creationId xmlns:a16="http://schemas.microsoft.com/office/drawing/2014/main" id="{D3444878-3E02-2AB5-4B11-389C14BC87E1}"/>
                </a:ext>
              </a:extLst>
            </p:cNvPr>
            <p:cNvSpPr/>
            <p:nvPr/>
          </p:nvSpPr>
          <p:spPr>
            <a:xfrm>
              <a:off x="7515698" y="4994864"/>
              <a:ext cx="271462" cy="271462"/>
            </a:xfrm>
            <a:prstGeom prst="ellips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11" name="椭圆 4110">
              <a:extLst>
                <a:ext uri="{FF2B5EF4-FFF2-40B4-BE49-F238E27FC236}">
                  <a16:creationId xmlns:a16="http://schemas.microsoft.com/office/drawing/2014/main" id="{0225B0C2-BA8B-118D-11D7-B5626D411992}"/>
                </a:ext>
              </a:extLst>
            </p:cNvPr>
            <p:cNvSpPr/>
            <p:nvPr/>
          </p:nvSpPr>
          <p:spPr>
            <a:xfrm>
              <a:off x="6977536" y="3818122"/>
              <a:ext cx="271462" cy="271462"/>
            </a:xfrm>
            <a:prstGeom prst="ellips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12" name="椭圆 4111">
              <a:extLst>
                <a:ext uri="{FF2B5EF4-FFF2-40B4-BE49-F238E27FC236}">
                  <a16:creationId xmlns:a16="http://schemas.microsoft.com/office/drawing/2014/main" id="{11AF4A0C-409C-ACAA-BA07-1FEFFCAD052F}"/>
                </a:ext>
              </a:extLst>
            </p:cNvPr>
            <p:cNvSpPr/>
            <p:nvPr/>
          </p:nvSpPr>
          <p:spPr>
            <a:xfrm>
              <a:off x="8056239" y="4406493"/>
              <a:ext cx="271462" cy="271462"/>
            </a:xfrm>
            <a:prstGeom prst="ellips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13" name="直接箭头连接符 4112">
              <a:extLst>
                <a:ext uri="{FF2B5EF4-FFF2-40B4-BE49-F238E27FC236}">
                  <a16:creationId xmlns:a16="http://schemas.microsoft.com/office/drawing/2014/main" id="{20C4B5C7-9FC1-38CB-1A19-337B7F7BB0DD}"/>
                </a:ext>
              </a:extLst>
            </p:cNvPr>
            <p:cNvCxnSpPr>
              <a:cxnSpLocks/>
              <a:stCxn id="4110" idx="0"/>
              <a:endCxn id="4112" idx="3"/>
            </p:cNvCxnSpPr>
            <p:nvPr/>
          </p:nvCxnSpPr>
          <p:spPr>
            <a:xfrm flipV="1">
              <a:off x="7651429" y="4638200"/>
              <a:ext cx="444565" cy="3566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4" name="直接箭头连接符 4113">
              <a:extLst>
                <a:ext uri="{FF2B5EF4-FFF2-40B4-BE49-F238E27FC236}">
                  <a16:creationId xmlns:a16="http://schemas.microsoft.com/office/drawing/2014/main" id="{4C943F50-C7DB-D936-44B4-050C2DF38564}"/>
                </a:ext>
              </a:extLst>
            </p:cNvPr>
            <p:cNvCxnSpPr>
              <a:cxnSpLocks/>
              <a:stCxn id="4112" idx="1"/>
              <a:endCxn id="4111" idx="5"/>
            </p:cNvCxnSpPr>
            <p:nvPr/>
          </p:nvCxnSpPr>
          <p:spPr>
            <a:xfrm flipH="1" flipV="1">
              <a:off x="7209243" y="4049829"/>
              <a:ext cx="886751" cy="396419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5" name="文本框 4114">
                  <a:extLst>
                    <a:ext uri="{FF2B5EF4-FFF2-40B4-BE49-F238E27FC236}">
                      <a16:creationId xmlns:a16="http://schemas.microsoft.com/office/drawing/2014/main" id="{7EDFC7DE-D8F1-13FD-537F-BD18E0E46E29}"/>
                    </a:ext>
                  </a:extLst>
                </p:cNvPr>
                <p:cNvSpPr txBox="1"/>
                <p:nvPr/>
              </p:nvSpPr>
              <p:spPr>
                <a:xfrm>
                  <a:off x="7452430" y="5231871"/>
                  <a:ext cx="3932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15" name="文本框 4114">
                  <a:extLst>
                    <a:ext uri="{FF2B5EF4-FFF2-40B4-BE49-F238E27FC236}">
                      <a16:creationId xmlns:a16="http://schemas.microsoft.com/office/drawing/2014/main" id="{7EDFC7DE-D8F1-13FD-537F-BD18E0E46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430" y="5231871"/>
                  <a:ext cx="3932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文本框 4116">
                <a:extLst>
                  <a:ext uri="{FF2B5EF4-FFF2-40B4-BE49-F238E27FC236}">
                    <a16:creationId xmlns:a16="http://schemas.microsoft.com/office/drawing/2014/main" id="{92BB0B1F-AF69-35AB-BE65-7A1946FF24E4}"/>
                  </a:ext>
                </a:extLst>
              </p:cNvPr>
              <p:cNvSpPr txBox="1"/>
              <p:nvPr/>
            </p:nvSpPr>
            <p:spPr>
              <a:xfrm>
                <a:off x="6503426" y="3898891"/>
                <a:ext cx="5143500" cy="17860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𝐏𝐋𝐒</m:t>
                      </m:r>
                    </m:oMath>
                  </m:oMathPara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 one of the following: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altLang="zh-CN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17" name="文本框 4116">
                <a:extLst>
                  <a:ext uri="{FF2B5EF4-FFF2-40B4-BE49-F238E27FC236}">
                    <a16:creationId xmlns:a16="http://schemas.microsoft.com/office/drawing/2014/main" id="{92BB0B1F-AF69-35AB-BE65-7A1946FF2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26" y="3898891"/>
                <a:ext cx="5143500" cy="17860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35" name="组合 4134">
            <a:extLst>
              <a:ext uri="{FF2B5EF4-FFF2-40B4-BE49-F238E27FC236}">
                <a16:creationId xmlns:a16="http://schemas.microsoft.com/office/drawing/2014/main" id="{7AFEF352-1134-F3B7-8D1E-2CBDA2FEA231}"/>
              </a:ext>
            </a:extLst>
          </p:cNvPr>
          <p:cNvGrpSpPr/>
          <p:nvPr/>
        </p:nvGrpSpPr>
        <p:grpSpPr>
          <a:xfrm>
            <a:off x="6880451" y="5798610"/>
            <a:ext cx="4002371" cy="751210"/>
            <a:chOff x="6488608" y="6045191"/>
            <a:chExt cx="4002371" cy="751210"/>
          </a:xfrm>
        </p:grpSpPr>
        <p:sp>
          <p:nvSpPr>
            <p:cNvPr id="4118" name="椭圆 4117">
              <a:extLst>
                <a:ext uri="{FF2B5EF4-FFF2-40B4-BE49-F238E27FC236}">
                  <a16:creationId xmlns:a16="http://schemas.microsoft.com/office/drawing/2014/main" id="{822691B3-5EDB-342E-60E6-36D74D459A1C}"/>
                </a:ext>
              </a:extLst>
            </p:cNvPr>
            <p:cNvSpPr/>
            <p:nvPr/>
          </p:nvSpPr>
          <p:spPr>
            <a:xfrm>
              <a:off x="6488608" y="6283167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19" name="椭圆 4118">
              <a:extLst>
                <a:ext uri="{FF2B5EF4-FFF2-40B4-BE49-F238E27FC236}">
                  <a16:creationId xmlns:a16="http://schemas.microsoft.com/office/drawing/2014/main" id="{A54335E9-5AD9-29F1-8E2C-8CFF1CB86392}"/>
                </a:ext>
              </a:extLst>
            </p:cNvPr>
            <p:cNvSpPr/>
            <p:nvPr/>
          </p:nvSpPr>
          <p:spPr>
            <a:xfrm>
              <a:off x="7019438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0" name="椭圆 4119">
              <a:extLst>
                <a:ext uri="{FF2B5EF4-FFF2-40B4-BE49-F238E27FC236}">
                  <a16:creationId xmlns:a16="http://schemas.microsoft.com/office/drawing/2014/main" id="{190E9F4D-F9FD-8228-A8A5-74ED9AC1FA42}"/>
                </a:ext>
              </a:extLst>
            </p:cNvPr>
            <p:cNvSpPr/>
            <p:nvPr/>
          </p:nvSpPr>
          <p:spPr>
            <a:xfrm>
              <a:off x="7555301" y="6283167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1" name="椭圆 4120">
              <a:extLst>
                <a:ext uri="{FF2B5EF4-FFF2-40B4-BE49-F238E27FC236}">
                  <a16:creationId xmlns:a16="http://schemas.microsoft.com/office/drawing/2014/main" id="{9D1937DB-4DA2-D384-B698-E7A9440FB85E}"/>
                </a:ext>
              </a:extLst>
            </p:cNvPr>
            <p:cNvSpPr/>
            <p:nvPr/>
          </p:nvSpPr>
          <p:spPr>
            <a:xfrm>
              <a:off x="8086131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2" name="椭圆 4121">
              <a:extLst>
                <a:ext uri="{FF2B5EF4-FFF2-40B4-BE49-F238E27FC236}">
                  <a16:creationId xmlns:a16="http://schemas.microsoft.com/office/drawing/2014/main" id="{E3F86C97-24CA-9261-DD71-36B04C537B82}"/>
                </a:ext>
              </a:extLst>
            </p:cNvPr>
            <p:cNvSpPr/>
            <p:nvPr/>
          </p:nvSpPr>
          <p:spPr>
            <a:xfrm>
              <a:off x="8621994" y="6283167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3" name="椭圆 4122">
              <a:extLst>
                <a:ext uri="{FF2B5EF4-FFF2-40B4-BE49-F238E27FC236}">
                  <a16:creationId xmlns:a16="http://schemas.microsoft.com/office/drawing/2014/main" id="{DF8A78E9-1CA3-2F8D-AD2E-879D186F301A}"/>
                </a:ext>
              </a:extLst>
            </p:cNvPr>
            <p:cNvSpPr/>
            <p:nvPr/>
          </p:nvSpPr>
          <p:spPr>
            <a:xfrm>
              <a:off x="9152824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4" name="椭圆 4123">
              <a:extLst>
                <a:ext uri="{FF2B5EF4-FFF2-40B4-BE49-F238E27FC236}">
                  <a16:creationId xmlns:a16="http://schemas.microsoft.com/office/drawing/2014/main" id="{0AF5F9C3-A260-E117-2E61-ABCC205AD3C9}"/>
                </a:ext>
              </a:extLst>
            </p:cNvPr>
            <p:cNvSpPr/>
            <p:nvPr/>
          </p:nvSpPr>
          <p:spPr>
            <a:xfrm>
              <a:off x="9688687" y="6283167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5" name="椭圆 4124">
              <a:extLst>
                <a:ext uri="{FF2B5EF4-FFF2-40B4-BE49-F238E27FC236}">
                  <a16:creationId xmlns:a16="http://schemas.microsoft.com/office/drawing/2014/main" id="{96C50B63-6728-4342-71F0-6076F52130FC}"/>
                </a:ext>
              </a:extLst>
            </p:cNvPr>
            <p:cNvSpPr/>
            <p:nvPr/>
          </p:nvSpPr>
          <p:spPr>
            <a:xfrm>
              <a:off x="10219517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6" name="任意多边形: 形状 4125">
              <a:extLst>
                <a:ext uri="{FF2B5EF4-FFF2-40B4-BE49-F238E27FC236}">
                  <a16:creationId xmlns:a16="http://schemas.microsoft.com/office/drawing/2014/main" id="{666FE000-03A6-34B8-8284-661FAA50E639}"/>
                </a:ext>
              </a:extLst>
            </p:cNvPr>
            <p:cNvSpPr/>
            <p:nvPr/>
          </p:nvSpPr>
          <p:spPr>
            <a:xfrm>
              <a:off x="6618514" y="6197499"/>
              <a:ext cx="537029" cy="94444"/>
            </a:xfrm>
            <a:custGeom>
              <a:avLst/>
              <a:gdLst>
                <a:gd name="connsiteX0" fmla="*/ 0 w 537029"/>
                <a:gd name="connsiteY0" fmla="*/ 94444 h 94444"/>
                <a:gd name="connsiteX1" fmla="*/ 290286 w 537029"/>
                <a:gd name="connsiteY1" fmla="*/ 101 h 94444"/>
                <a:gd name="connsiteX2" fmla="*/ 537029 w 537029"/>
                <a:gd name="connsiteY2" fmla="*/ 79930 h 9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029" h="94444">
                  <a:moveTo>
                    <a:pt x="0" y="94444"/>
                  </a:moveTo>
                  <a:cubicBezTo>
                    <a:pt x="100390" y="48482"/>
                    <a:pt x="200781" y="2520"/>
                    <a:pt x="290286" y="101"/>
                  </a:cubicBezTo>
                  <a:cubicBezTo>
                    <a:pt x="379791" y="-2318"/>
                    <a:pt x="458410" y="38806"/>
                    <a:pt x="537029" y="7993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7" name="任意多边形: 形状 4126">
              <a:extLst>
                <a:ext uri="{FF2B5EF4-FFF2-40B4-BE49-F238E27FC236}">
                  <a16:creationId xmlns:a16="http://schemas.microsoft.com/office/drawing/2014/main" id="{C60F01C5-F417-9FBF-B823-B92FD5DD8DC6}"/>
                </a:ext>
              </a:extLst>
            </p:cNvPr>
            <p:cNvSpPr/>
            <p:nvPr/>
          </p:nvSpPr>
          <p:spPr>
            <a:xfrm>
              <a:off x="7148286" y="6045191"/>
              <a:ext cx="1088571" cy="239495"/>
            </a:xfrm>
            <a:custGeom>
              <a:avLst/>
              <a:gdLst>
                <a:gd name="connsiteX0" fmla="*/ 0 w 1088571"/>
                <a:gd name="connsiteY0" fmla="*/ 232238 h 239495"/>
                <a:gd name="connsiteX1" fmla="*/ 508000 w 1088571"/>
                <a:gd name="connsiteY1" fmla="*/ 9 h 239495"/>
                <a:gd name="connsiteX2" fmla="*/ 1088571 w 1088571"/>
                <a:gd name="connsiteY2" fmla="*/ 239495 h 23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8571" h="239495">
                  <a:moveTo>
                    <a:pt x="0" y="232238"/>
                  </a:moveTo>
                  <a:cubicBezTo>
                    <a:pt x="163286" y="115519"/>
                    <a:pt x="326572" y="-1200"/>
                    <a:pt x="508000" y="9"/>
                  </a:cubicBezTo>
                  <a:cubicBezTo>
                    <a:pt x="689428" y="1218"/>
                    <a:pt x="888999" y="120356"/>
                    <a:pt x="1088571" y="23949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9" name="任意多边形: 形状 4128">
              <a:extLst>
                <a:ext uri="{FF2B5EF4-FFF2-40B4-BE49-F238E27FC236}">
                  <a16:creationId xmlns:a16="http://schemas.microsoft.com/office/drawing/2014/main" id="{0434BE54-27B9-4F31-04CA-A5E39FB52F9F}"/>
                </a:ext>
              </a:extLst>
            </p:cNvPr>
            <p:cNvSpPr/>
            <p:nvPr/>
          </p:nvSpPr>
          <p:spPr>
            <a:xfrm>
              <a:off x="7598409" y="6574971"/>
              <a:ext cx="253639" cy="221430"/>
            </a:xfrm>
            <a:custGeom>
              <a:avLst/>
              <a:gdLst>
                <a:gd name="connsiteX0" fmla="*/ 86905 w 253639"/>
                <a:gd name="connsiteY0" fmla="*/ 0 h 221430"/>
                <a:gd name="connsiteX1" fmla="*/ 7077 w 253639"/>
                <a:gd name="connsiteY1" fmla="*/ 203200 h 221430"/>
                <a:gd name="connsiteX2" fmla="*/ 246562 w 253639"/>
                <a:gd name="connsiteY2" fmla="*/ 188686 h 221430"/>
                <a:gd name="connsiteX3" fmla="*/ 166734 w 253639"/>
                <a:gd name="connsiteY3" fmla="*/ 0 h 22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39" h="221430">
                  <a:moveTo>
                    <a:pt x="86905" y="0"/>
                  </a:moveTo>
                  <a:cubicBezTo>
                    <a:pt x="33686" y="85876"/>
                    <a:pt x="-19532" y="171753"/>
                    <a:pt x="7077" y="203200"/>
                  </a:cubicBezTo>
                  <a:cubicBezTo>
                    <a:pt x="33686" y="234647"/>
                    <a:pt x="219953" y="222553"/>
                    <a:pt x="246562" y="188686"/>
                  </a:cubicBezTo>
                  <a:cubicBezTo>
                    <a:pt x="273172" y="154819"/>
                    <a:pt x="219953" y="77409"/>
                    <a:pt x="166734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0" name="任意多边形: 形状 4129">
              <a:extLst>
                <a:ext uri="{FF2B5EF4-FFF2-40B4-BE49-F238E27FC236}">
                  <a16:creationId xmlns:a16="http://schemas.microsoft.com/office/drawing/2014/main" id="{0F9C6782-9C4E-68D2-B695-C77C083505D0}"/>
                </a:ext>
              </a:extLst>
            </p:cNvPr>
            <p:cNvSpPr/>
            <p:nvPr/>
          </p:nvSpPr>
          <p:spPr>
            <a:xfrm>
              <a:off x="8229600" y="6059673"/>
              <a:ext cx="1081314" cy="217756"/>
            </a:xfrm>
            <a:custGeom>
              <a:avLst/>
              <a:gdLst>
                <a:gd name="connsiteX0" fmla="*/ 0 w 1081314"/>
                <a:gd name="connsiteY0" fmla="*/ 203241 h 217756"/>
                <a:gd name="connsiteX1" fmla="*/ 493486 w 1081314"/>
                <a:gd name="connsiteY1" fmla="*/ 41 h 217756"/>
                <a:gd name="connsiteX2" fmla="*/ 1081314 w 1081314"/>
                <a:gd name="connsiteY2" fmla="*/ 217756 h 21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314" h="217756">
                  <a:moveTo>
                    <a:pt x="0" y="203241"/>
                  </a:moveTo>
                  <a:cubicBezTo>
                    <a:pt x="156633" y="100431"/>
                    <a:pt x="313267" y="-2378"/>
                    <a:pt x="493486" y="41"/>
                  </a:cubicBezTo>
                  <a:cubicBezTo>
                    <a:pt x="673705" y="2460"/>
                    <a:pt x="877509" y="110108"/>
                    <a:pt x="1081314" y="217756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1" name="任意多边形: 形状 4130">
              <a:extLst>
                <a:ext uri="{FF2B5EF4-FFF2-40B4-BE49-F238E27FC236}">
                  <a16:creationId xmlns:a16="http://schemas.microsoft.com/office/drawing/2014/main" id="{ACD49883-6102-058E-EDE8-9E6D531AC9BD}"/>
                </a:ext>
              </a:extLst>
            </p:cNvPr>
            <p:cNvSpPr/>
            <p:nvPr/>
          </p:nvSpPr>
          <p:spPr>
            <a:xfrm>
              <a:off x="9303657" y="6132272"/>
              <a:ext cx="551543" cy="159671"/>
            </a:xfrm>
            <a:custGeom>
              <a:avLst/>
              <a:gdLst>
                <a:gd name="connsiteX0" fmla="*/ 0 w 551543"/>
                <a:gd name="connsiteY0" fmla="*/ 152414 h 159671"/>
                <a:gd name="connsiteX1" fmla="*/ 268514 w 551543"/>
                <a:gd name="connsiteY1" fmla="*/ 14 h 159671"/>
                <a:gd name="connsiteX2" fmla="*/ 551543 w 551543"/>
                <a:gd name="connsiteY2" fmla="*/ 159671 h 15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543" h="159671">
                  <a:moveTo>
                    <a:pt x="0" y="152414"/>
                  </a:moveTo>
                  <a:cubicBezTo>
                    <a:pt x="88295" y="75609"/>
                    <a:pt x="176590" y="-1195"/>
                    <a:pt x="268514" y="14"/>
                  </a:cubicBezTo>
                  <a:cubicBezTo>
                    <a:pt x="360438" y="1223"/>
                    <a:pt x="455990" y="80447"/>
                    <a:pt x="551543" y="159671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2" name="任意多边形: 形状 4131">
              <a:extLst>
                <a:ext uri="{FF2B5EF4-FFF2-40B4-BE49-F238E27FC236}">
                  <a16:creationId xmlns:a16="http://schemas.microsoft.com/office/drawing/2014/main" id="{C95BCF65-2499-7383-6880-F6D062F7DE95}"/>
                </a:ext>
              </a:extLst>
            </p:cNvPr>
            <p:cNvSpPr/>
            <p:nvPr/>
          </p:nvSpPr>
          <p:spPr>
            <a:xfrm>
              <a:off x="8655230" y="6567633"/>
              <a:ext cx="253639" cy="221430"/>
            </a:xfrm>
            <a:custGeom>
              <a:avLst/>
              <a:gdLst>
                <a:gd name="connsiteX0" fmla="*/ 86905 w 253639"/>
                <a:gd name="connsiteY0" fmla="*/ 0 h 221430"/>
                <a:gd name="connsiteX1" fmla="*/ 7077 w 253639"/>
                <a:gd name="connsiteY1" fmla="*/ 203200 h 221430"/>
                <a:gd name="connsiteX2" fmla="*/ 246562 w 253639"/>
                <a:gd name="connsiteY2" fmla="*/ 188686 h 221430"/>
                <a:gd name="connsiteX3" fmla="*/ 166734 w 253639"/>
                <a:gd name="connsiteY3" fmla="*/ 0 h 22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39" h="221430">
                  <a:moveTo>
                    <a:pt x="86905" y="0"/>
                  </a:moveTo>
                  <a:cubicBezTo>
                    <a:pt x="33686" y="85876"/>
                    <a:pt x="-19532" y="171753"/>
                    <a:pt x="7077" y="203200"/>
                  </a:cubicBezTo>
                  <a:cubicBezTo>
                    <a:pt x="33686" y="234647"/>
                    <a:pt x="219953" y="222553"/>
                    <a:pt x="246562" y="188686"/>
                  </a:cubicBezTo>
                  <a:cubicBezTo>
                    <a:pt x="273172" y="154819"/>
                    <a:pt x="219953" y="77409"/>
                    <a:pt x="166734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3" name="任意多边形: 形状 4132">
              <a:extLst>
                <a:ext uri="{FF2B5EF4-FFF2-40B4-BE49-F238E27FC236}">
                  <a16:creationId xmlns:a16="http://schemas.microsoft.com/office/drawing/2014/main" id="{8EB0126F-DCFD-3716-1473-B14B0FD43272}"/>
                </a:ext>
              </a:extLst>
            </p:cNvPr>
            <p:cNvSpPr/>
            <p:nvPr/>
          </p:nvSpPr>
          <p:spPr>
            <a:xfrm>
              <a:off x="9723506" y="6556834"/>
              <a:ext cx="253639" cy="221430"/>
            </a:xfrm>
            <a:custGeom>
              <a:avLst/>
              <a:gdLst>
                <a:gd name="connsiteX0" fmla="*/ 86905 w 253639"/>
                <a:gd name="connsiteY0" fmla="*/ 0 h 221430"/>
                <a:gd name="connsiteX1" fmla="*/ 7077 w 253639"/>
                <a:gd name="connsiteY1" fmla="*/ 203200 h 221430"/>
                <a:gd name="connsiteX2" fmla="*/ 246562 w 253639"/>
                <a:gd name="connsiteY2" fmla="*/ 188686 h 221430"/>
                <a:gd name="connsiteX3" fmla="*/ 166734 w 253639"/>
                <a:gd name="connsiteY3" fmla="*/ 0 h 22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39" h="221430">
                  <a:moveTo>
                    <a:pt x="86905" y="0"/>
                  </a:moveTo>
                  <a:cubicBezTo>
                    <a:pt x="33686" y="85876"/>
                    <a:pt x="-19532" y="171753"/>
                    <a:pt x="7077" y="203200"/>
                  </a:cubicBezTo>
                  <a:cubicBezTo>
                    <a:pt x="33686" y="234647"/>
                    <a:pt x="219953" y="222553"/>
                    <a:pt x="246562" y="188686"/>
                  </a:cubicBezTo>
                  <a:cubicBezTo>
                    <a:pt x="273172" y="154819"/>
                    <a:pt x="219953" y="77409"/>
                    <a:pt x="166734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4" name="任意多边形: 形状 4133">
              <a:extLst>
                <a:ext uri="{FF2B5EF4-FFF2-40B4-BE49-F238E27FC236}">
                  <a16:creationId xmlns:a16="http://schemas.microsoft.com/office/drawing/2014/main" id="{4B6A3D75-FE1D-2D7E-D773-1892DC876F96}"/>
                </a:ext>
              </a:extLst>
            </p:cNvPr>
            <p:cNvSpPr/>
            <p:nvPr/>
          </p:nvSpPr>
          <p:spPr>
            <a:xfrm>
              <a:off x="10237340" y="6574971"/>
              <a:ext cx="253639" cy="221430"/>
            </a:xfrm>
            <a:custGeom>
              <a:avLst/>
              <a:gdLst>
                <a:gd name="connsiteX0" fmla="*/ 86905 w 253639"/>
                <a:gd name="connsiteY0" fmla="*/ 0 h 221430"/>
                <a:gd name="connsiteX1" fmla="*/ 7077 w 253639"/>
                <a:gd name="connsiteY1" fmla="*/ 203200 h 221430"/>
                <a:gd name="connsiteX2" fmla="*/ 246562 w 253639"/>
                <a:gd name="connsiteY2" fmla="*/ 188686 h 221430"/>
                <a:gd name="connsiteX3" fmla="*/ 166734 w 253639"/>
                <a:gd name="connsiteY3" fmla="*/ 0 h 22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39" h="221430">
                  <a:moveTo>
                    <a:pt x="86905" y="0"/>
                  </a:moveTo>
                  <a:cubicBezTo>
                    <a:pt x="33686" y="85876"/>
                    <a:pt x="-19532" y="171753"/>
                    <a:pt x="7077" y="203200"/>
                  </a:cubicBezTo>
                  <a:cubicBezTo>
                    <a:pt x="33686" y="234647"/>
                    <a:pt x="219953" y="222553"/>
                    <a:pt x="246562" y="188686"/>
                  </a:cubicBezTo>
                  <a:cubicBezTo>
                    <a:pt x="273172" y="154819"/>
                    <a:pt x="219953" y="77409"/>
                    <a:pt x="166734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40" name="组合 4139">
            <a:extLst>
              <a:ext uri="{FF2B5EF4-FFF2-40B4-BE49-F238E27FC236}">
                <a16:creationId xmlns:a16="http://schemas.microsoft.com/office/drawing/2014/main" id="{8FBBECD8-71CD-2121-E9BF-6DD6D565BBFC}"/>
              </a:ext>
            </a:extLst>
          </p:cNvPr>
          <p:cNvGrpSpPr/>
          <p:nvPr/>
        </p:nvGrpSpPr>
        <p:grpSpPr>
          <a:xfrm>
            <a:off x="9504430" y="5885691"/>
            <a:ext cx="864558" cy="735483"/>
            <a:chOff x="9784181" y="2272212"/>
            <a:chExt cx="864558" cy="735483"/>
          </a:xfrm>
        </p:grpSpPr>
        <p:sp>
          <p:nvSpPr>
            <p:cNvPr id="4136" name="椭圆 4135">
              <a:extLst>
                <a:ext uri="{FF2B5EF4-FFF2-40B4-BE49-F238E27FC236}">
                  <a16:creationId xmlns:a16="http://schemas.microsoft.com/office/drawing/2014/main" id="{50498613-DE46-50FE-CB0F-612A036A9B6F}"/>
                </a:ext>
              </a:extLst>
            </p:cNvPr>
            <p:cNvSpPr/>
            <p:nvPr/>
          </p:nvSpPr>
          <p:spPr>
            <a:xfrm>
              <a:off x="9824418" y="2418298"/>
              <a:ext cx="271462" cy="271462"/>
            </a:xfrm>
            <a:prstGeom prst="ellips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7" name="任意多边形: 形状 4136">
              <a:extLst>
                <a:ext uri="{FF2B5EF4-FFF2-40B4-BE49-F238E27FC236}">
                  <a16:creationId xmlns:a16="http://schemas.microsoft.com/office/drawing/2014/main" id="{4608AED0-D1DE-E052-72B5-6B4257E8BC32}"/>
                </a:ext>
              </a:extLst>
            </p:cNvPr>
            <p:cNvSpPr/>
            <p:nvPr/>
          </p:nvSpPr>
          <p:spPr>
            <a:xfrm>
              <a:off x="9975251" y="2272212"/>
              <a:ext cx="551543" cy="159671"/>
            </a:xfrm>
            <a:custGeom>
              <a:avLst/>
              <a:gdLst>
                <a:gd name="connsiteX0" fmla="*/ 0 w 551543"/>
                <a:gd name="connsiteY0" fmla="*/ 152414 h 159671"/>
                <a:gd name="connsiteX1" fmla="*/ 268514 w 551543"/>
                <a:gd name="connsiteY1" fmla="*/ 14 h 159671"/>
                <a:gd name="connsiteX2" fmla="*/ 551543 w 551543"/>
                <a:gd name="connsiteY2" fmla="*/ 159671 h 15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543" h="159671">
                  <a:moveTo>
                    <a:pt x="0" y="152414"/>
                  </a:moveTo>
                  <a:cubicBezTo>
                    <a:pt x="88295" y="75609"/>
                    <a:pt x="176590" y="-1195"/>
                    <a:pt x="268514" y="14"/>
                  </a:cubicBezTo>
                  <a:cubicBezTo>
                    <a:pt x="360438" y="1223"/>
                    <a:pt x="455990" y="80447"/>
                    <a:pt x="551543" y="159671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8" name="任意多边形: 形状 4137">
              <a:extLst>
                <a:ext uri="{FF2B5EF4-FFF2-40B4-BE49-F238E27FC236}">
                  <a16:creationId xmlns:a16="http://schemas.microsoft.com/office/drawing/2014/main" id="{21B3BC3D-1DD5-F7A9-65A3-B5B47DC394D2}"/>
                </a:ext>
              </a:extLst>
            </p:cNvPr>
            <p:cNvSpPr/>
            <p:nvPr/>
          </p:nvSpPr>
          <p:spPr>
            <a:xfrm>
              <a:off x="10395100" y="2696774"/>
              <a:ext cx="253639" cy="221430"/>
            </a:xfrm>
            <a:custGeom>
              <a:avLst/>
              <a:gdLst>
                <a:gd name="connsiteX0" fmla="*/ 86905 w 253639"/>
                <a:gd name="connsiteY0" fmla="*/ 0 h 221430"/>
                <a:gd name="connsiteX1" fmla="*/ 7077 w 253639"/>
                <a:gd name="connsiteY1" fmla="*/ 203200 h 221430"/>
                <a:gd name="connsiteX2" fmla="*/ 246562 w 253639"/>
                <a:gd name="connsiteY2" fmla="*/ 188686 h 221430"/>
                <a:gd name="connsiteX3" fmla="*/ 166734 w 253639"/>
                <a:gd name="connsiteY3" fmla="*/ 0 h 22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39" h="221430">
                  <a:moveTo>
                    <a:pt x="86905" y="0"/>
                  </a:moveTo>
                  <a:cubicBezTo>
                    <a:pt x="33686" y="85876"/>
                    <a:pt x="-19532" y="171753"/>
                    <a:pt x="7077" y="203200"/>
                  </a:cubicBezTo>
                  <a:cubicBezTo>
                    <a:pt x="33686" y="234647"/>
                    <a:pt x="219953" y="222553"/>
                    <a:pt x="246562" y="188686"/>
                  </a:cubicBezTo>
                  <a:cubicBezTo>
                    <a:pt x="273172" y="154819"/>
                    <a:pt x="219953" y="77409"/>
                    <a:pt x="166734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39" name="文本框 4138">
                  <a:extLst>
                    <a:ext uri="{FF2B5EF4-FFF2-40B4-BE49-F238E27FC236}">
                      <a16:creationId xmlns:a16="http://schemas.microsoft.com/office/drawing/2014/main" id="{F07921F9-A3DF-569C-6232-E90DD1FF2343}"/>
                    </a:ext>
                  </a:extLst>
                </p:cNvPr>
                <p:cNvSpPr txBox="1"/>
                <p:nvPr/>
              </p:nvSpPr>
              <p:spPr>
                <a:xfrm>
                  <a:off x="9784181" y="2638363"/>
                  <a:ext cx="382140" cy="369332"/>
                </a:xfrm>
                <a:prstGeom prst="rect">
                  <a:avLst/>
                </a:prstGeom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39" name="文本框 4138">
                  <a:extLst>
                    <a:ext uri="{FF2B5EF4-FFF2-40B4-BE49-F238E27FC236}">
                      <a16:creationId xmlns:a16="http://schemas.microsoft.com/office/drawing/2014/main" id="{F07921F9-A3DF-569C-6232-E90DD1FF2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181" y="2638363"/>
                  <a:ext cx="38214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41" name="文本框 4140">
                <a:extLst>
                  <a:ext uri="{FF2B5EF4-FFF2-40B4-BE49-F238E27FC236}">
                    <a16:creationId xmlns:a16="http://schemas.microsoft.com/office/drawing/2014/main" id="{490951AE-6E08-EB5C-1E43-6DF5CCAADDB3}"/>
                  </a:ext>
                </a:extLst>
              </p:cNvPr>
              <p:cNvSpPr txBox="1"/>
              <p:nvPr/>
            </p:nvSpPr>
            <p:spPr>
              <a:xfrm>
                <a:off x="7272771" y="2343503"/>
                <a:ext cx="4170631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𝐫𝐰𝐏𝐇𝐏</m:t>
                      </m:r>
                      <m:d>
                        <m:d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1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𝐏𝐋𝐒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Same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rwPHP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needs a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𝐏𝐋𝐒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to compute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41" name="文本框 4140">
                <a:extLst>
                  <a:ext uri="{FF2B5EF4-FFF2-40B4-BE49-F238E27FC236}">
                    <a16:creationId xmlns:a16="http://schemas.microsoft.com/office/drawing/2014/main" id="{490951AE-6E08-EB5C-1E43-6DF5CCAA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771" y="2343503"/>
                <a:ext cx="417063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02C22902-9883-1DF3-9B53-77C4BCA8E1A1}"/>
              </a:ext>
            </a:extLst>
          </p:cNvPr>
          <p:cNvGrpSpPr/>
          <p:nvPr/>
        </p:nvGrpSpPr>
        <p:grpSpPr>
          <a:xfrm>
            <a:off x="298584" y="5083479"/>
            <a:ext cx="4868263" cy="1448204"/>
            <a:chOff x="298584" y="5083479"/>
            <a:chExt cx="4868263" cy="1448204"/>
          </a:xfrm>
        </p:grpSpPr>
        <p:grpSp>
          <p:nvGrpSpPr>
            <p:cNvPr id="4109" name="组合 4108">
              <a:extLst>
                <a:ext uri="{FF2B5EF4-FFF2-40B4-BE49-F238E27FC236}">
                  <a16:creationId xmlns:a16="http://schemas.microsoft.com/office/drawing/2014/main" id="{ED577263-5EBA-F713-7364-AF6BAC7C0D3B}"/>
                </a:ext>
              </a:extLst>
            </p:cNvPr>
            <p:cNvGrpSpPr/>
            <p:nvPr/>
          </p:nvGrpSpPr>
          <p:grpSpPr>
            <a:xfrm>
              <a:off x="1128251" y="5083479"/>
              <a:ext cx="4038596" cy="1448204"/>
              <a:chOff x="1035844" y="5316133"/>
              <a:chExt cx="4038596" cy="1448204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CA0D6793-D21A-3CB3-0B00-0911F2B971B6}"/>
                  </a:ext>
                </a:extLst>
              </p:cNvPr>
              <p:cNvSpPr/>
              <p:nvPr/>
            </p:nvSpPr>
            <p:spPr>
              <a:xfrm>
                <a:off x="1035844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4918867F-5DAF-5F1C-5ABD-8469E51196E5}"/>
                  </a:ext>
                </a:extLst>
              </p:cNvPr>
              <p:cNvSpPr/>
              <p:nvPr/>
            </p:nvSpPr>
            <p:spPr>
              <a:xfrm>
                <a:off x="1574006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728DFAF-16B8-D820-83DA-4ED4A21B2DBF}"/>
                  </a:ext>
                </a:extLst>
              </p:cNvPr>
              <p:cNvSpPr/>
              <p:nvPr/>
            </p:nvSpPr>
            <p:spPr>
              <a:xfrm>
                <a:off x="2650330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81F3A898-633E-3606-86F1-46009882151A}"/>
                  </a:ext>
                </a:extLst>
              </p:cNvPr>
              <p:cNvSpPr/>
              <p:nvPr/>
            </p:nvSpPr>
            <p:spPr>
              <a:xfrm>
                <a:off x="2112168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126958ED-7F7B-6686-7176-595E73DBF171}"/>
                  </a:ext>
                </a:extLst>
              </p:cNvPr>
              <p:cNvSpPr/>
              <p:nvPr/>
            </p:nvSpPr>
            <p:spPr>
              <a:xfrm>
                <a:off x="3188492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2F409AC-5236-A242-73BE-2AB6582B10B7}"/>
                  </a:ext>
                </a:extLst>
              </p:cNvPr>
              <p:cNvSpPr/>
              <p:nvPr/>
            </p:nvSpPr>
            <p:spPr>
              <a:xfrm>
                <a:off x="3726654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82D21162-23F0-E1B7-08E9-416E74801231}"/>
                  </a:ext>
                </a:extLst>
              </p:cNvPr>
              <p:cNvSpPr/>
              <p:nvPr/>
            </p:nvSpPr>
            <p:spPr>
              <a:xfrm>
                <a:off x="4802978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88619F1-AB72-6B8E-3CF5-D9A3DA9D581A}"/>
                  </a:ext>
                </a:extLst>
              </p:cNvPr>
              <p:cNvSpPr/>
              <p:nvPr/>
            </p:nvSpPr>
            <p:spPr>
              <a:xfrm>
                <a:off x="4264816" y="6492875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3E8074A-1A55-404A-B107-4EFF67E8E3A4}"/>
                  </a:ext>
                </a:extLst>
              </p:cNvPr>
              <p:cNvSpPr/>
              <p:nvPr/>
            </p:nvSpPr>
            <p:spPr>
              <a:xfrm>
                <a:off x="1035844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19222B3A-CA29-19A4-B1F0-16B36C295897}"/>
                  </a:ext>
                </a:extLst>
              </p:cNvPr>
              <p:cNvSpPr/>
              <p:nvPr/>
            </p:nvSpPr>
            <p:spPr>
              <a:xfrm>
                <a:off x="1574006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5D5FEB08-5222-25E9-2CA7-C2515B0C0B7A}"/>
                  </a:ext>
                </a:extLst>
              </p:cNvPr>
              <p:cNvSpPr/>
              <p:nvPr/>
            </p:nvSpPr>
            <p:spPr>
              <a:xfrm>
                <a:off x="2650330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19FA8EAA-F93E-5998-3133-2843DB43B416}"/>
                  </a:ext>
                </a:extLst>
              </p:cNvPr>
              <p:cNvSpPr/>
              <p:nvPr/>
            </p:nvSpPr>
            <p:spPr>
              <a:xfrm>
                <a:off x="2112168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BE25D57A-1ADE-BD78-9708-1CDE79D0169D}"/>
                  </a:ext>
                </a:extLst>
              </p:cNvPr>
              <p:cNvSpPr/>
              <p:nvPr/>
            </p:nvSpPr>
            <p:spPr>
              <a:xfrm>
                <a:off x="3188492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64BF28C-7D3E-99C2-25D0-CC135DA22136}"/>
                  </a:ext>
                </a:extLst>
              </p:cNvPr>
              <p:cNvSpPr/>
              <p:nvPr/>
            </p:nvSpPr>
            <p:spPr>
              <a:xfrm>
                <a:off x="3726654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6F88F50C-D39E-2B7C-E475-62E5FC703A4E}"/>
                  </a:ext>
                </a:extLst>
              </p:cNvPr>
              <p:cNvSpPr/>
              <p:nvPr/>
            </p:nvSpPr>
            <p:spPr>
              <a:xfrm>
                <a:off x="4802978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C0A97D10-D732-C574-6A4A-C7EDAD550C75}"/>
                  </a:ext>
                </a:extLst>
              </p:cNvPr>
              <p:cNvSpPr/>
              <p:nvPr/>
            </p:nvSpPr>
            <p:spPr>
              <a:xfrm>
                <a:off x="4264816" y="5316133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9DECB87D-50B6-EB44-9EE4-50F60E247105}"/>
                  </a:ext>
                </a:extLst>
              </p:cNvPr>
              <p:cNvSpPr/>
              <p:nvPr/>
            </p:nvSpPr>
            <p:spPr>
              <a:xfrm>
                <a:off x="2652709" y="5904504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587709B8-782F-0D5A-1C1F-A7124800FBC9}"/>
                  </a:ext>
                </a:extLst>
              </p:cNvPr>
              <p:cNvSpPr/>
              <p:nvPr/>
            </p:nvSpPr>
            <p:spPr>
              <a:xfrm>
                <a:off x="2114547" y="5904504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342A17FD-F72A-2870-1AF6-BDA74CE0D921}"/>
                  </a:ext>
                </a:extLst>
              </p:cNvPr>
              <p:cNvSpPr/>
              <p:nvPr/>
            </p:nvSpPr>
            <p:spPr>
              <a:xfrm>
                <a:off x="3190871" y="5904504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D41B53D-037C-C518-5DE4-10598A8EB1D3}"/>
                  </a:ext>
                </a:extLst>
              </p:cNvPr>
              <p:cNvSpPr/>
              <p:nvPr/>
            </p:nvSpPr>
            <p:spPr>
              <a:xfrm>
                <a:off x="3729033" y="5904504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F96670BE-B492-4957-3355-CAF0BDEB4BE8}"/>
                  </a:ext>
                </a:extLst>
              </p:cNvPr>
              <p:cNvCxnSpPr>
                <a:cxnSpLocks/>
                <a:stCxn id="14" idx="7"/>
                <a:endCxn id="32" idx="3"/>
              </p:cNvCxnSpPr>
              <p:nvPr/>
            </p:nvCxnSpPr>
            <p:spPr>
              <a:xfrm flipV="1">
                <a:off x="1267551" y="6136211"/>
                <a:ext cx="1424913" cy="3964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43709806-DEF7-3045-064B-249E26CC9D47}"/>
                  </a:ext>
                </a:extLst>
              </p:cNvPr>
              <p:cNvCxnSpPr>
                <a:cxnSpLocks/>
                <a:stCxn id="15" idx="0"/>
                <a:endCxn id="33" idx="3"/>
              </p:cNvCxnSpPr>
              <p:nvPr/>
            </p:nvCxnSpPr>
            <p:spPr>
              <a:xfrm flipV="1">
                <a:off x="1709737" y="6136211"/>
                <a:ext cx="444565" cy="35666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ADD7862F-A4E6-BCCC-028D-93949084C6F6}"/>
                  </a:ext>
                </a:extLst>
              </p:cNvPr>
              <p:cNvCxnSpPr>
                <a:cxnSpLocks/>
                <a:stCxn id="17" idx="7"/>
                <a:endCxn id="36" idx="3"/>
              </p:cNvCxnSpPr>
              <p:nvPr/>
            </p:nvCxnSpPr>
            <p:spPr>
              <a:xfrm flipV="1">
                <a:off x="2343875" y="6136211"/>
                <a:ext cx="886751" cy="3964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BDA21C08-ED27-A4CE-3CAB-F967343ED887}"/>
                  </a:ext>
                </a:extLst>
              </p:cNvPr>
              <p:cNvCxnSpPr>
                <a:cxnSpLocks/>
                <a:stCxn id="16" idx="0"/>
                <a:endCxn id="32" idx="4"/>
              </p:cNvCxnSpPr>
              <p:nvPr/>
            </p:nvCxnSpPr>
            <p:spPr>
              <a:xfrm flipV="1">
                <a:off x="2786061" y="6175966"/>
                <a:ext cx="2379" cy="31690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DBC673CC-C0B2-5DAD-8431-1AD482D93BA9}"/>
                  </a:ext>
                </a:extLst>
              </p:cNvPr>
              <p:cNvCxnSpPr>
                <a:cxnSpLocks/>
                <a:stCxn id="18" idx="1"/>
                <a:endCxn id="32" idx="5"/>
              </p:cNvCxnSpPr>
              <p:nvPr/>
            </p:nvCxnSpPr>
            <p:spPr>
              <a:xfrm flipH="1" flipV="1">
                <a:off x="2884416" y="6136211"/>
                <a:ext cx="343831" cy="3964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>
                <a:extLst>
                  <a:ext uri="{FF2B5EF4-FFF2-40B4-BE49-F238E27FC236}">
                    <a16:creationId xmlns:a16="http://schemas.microsoft.com/office/drawing/2014/main" id="{4793B8E4-45DC-E54B-57BF-5E2F89C4D03B}"/>
                  </a:ext>
                </a:extLst>
              </p:cNvPr>
              <p:cNvCxnSpPr>
                <a:cxnSpLocks/>
                <a:stCxn id="19" idx="0"/>
                <a:endCxn id="36" idx="5"/>
              </p:cNvCxnSpPr>
              <p:nvPr/>
            </p:nvCxnSpPr>
            <p:spPr>
              <a:xfrm flipH="1" flipV="1">
                <a:off x="3422578" y="6136211"/>
                <a:ext cx="439807" cy="35666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id="{5C6E4E04-AF92-7398-55BB-935DEE020E07}"/>
                  </a:ext>
                </a:extLst>
              </p:cNvPr>
              <p:cNvCxnSpPr>
                <a:cxnSpLocks/>
                <a:stCxn id="21" idx="1"/>
                <a:endCxn id="37" idx="5"/>
              </p:cNvCxnSpPr>
              <p:nvPr/>
            </p:nvCxnSpPr>
            <p:spPr>
              <a:xfrm flipH="1" flipV="1">
                <a:off x="3960740" y="6136211"/>
                <a:ext cx="343831" cy="3964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43C1326A-E508-C8B4-97FB-1676B1FB978D}"/>
                  </a:ext>
                </a:extLst>
              </p:cNvPr>
              <p:cNvCxnSpPr>
                <a:cxnSpLocks/>
                <a:stCxn id="20" idx="0"/>
                <a:endCxn id="37" idx="6"/>
              </p:cNvCxnSpPr>
              <p:nvPr/>
            </p:nvCxnSpPr>
            <p:spPr>
              <a:xfrm flipH="1" flipV="1">
                <a:off x="4000495" y="6040235"/>
                <a:ext cx="938214" cy="4526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6" name="直接箭头连接符 4095">
                <a:extLst>
                  <a:ext uri="{FF2B5EF4-FFF2-40B4-BE49-F238E27FC236}">
                    <a16:creationId xmlns:a16="http://schemas.microsoft.com/office/drawing/2014/main" id="{560FA489-7B93-9C2B-485F-172D10C5F662}"/>
                  </a:ext>
                </a:extLst>
              </p:cNvPr>
              <p:cNvCxnSpPr>
                <a:cxnSpLocks/>
                <a:stCxn id="37" idx="0"/>
                <a:endCxn id="27" idx="4"/>
              </p:cNvCxnSpPr>
              <p:nvPr/>
            </p:nvCxnSpPr>
            <p:spPr>
              <a:xfrm flipH="1" flipV="1">
                <a:off x="3862385" y="5587595"/>
                <a:ext cx="2379" cy="316909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0" name="直接箭头连接符 4099">
                <a:extLst>
                  <a:ext uri="{FF2B5EF4-FFF2-40B4-BE49-F238E27FC236}">
                    <a16:creationId xmlns:a16="http://schemas.microsoft.com/office/drawing/2014/main" id="{6C4FECAF-29A4-D088-EFBF-619FF465D3EC}"/>
                  </a:ext>
                </a:extLst>
              </p:cNvPr>
              <p:cNvCxnSpPr>
                <a:cxnSpLocks/>
                <a:stCxn id="36" idx="1"/>
                <a:endCxn id="25" idx="4"/>
              </p:cNvCxnSpPr>
              <p:nvPr/>
            </p:nvCxnSpPr>
            <p:spPr>
              <a:xfrm flipH="1" flipV="1">
                <a:off x="2247899" y="5587595"/>
                <a:ext cx="982727" cy="356664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3" name="直接箭头连接符 4102">
                <a:extLst>
                  <a:ext uri="{FF2B5EF4-FFF2-40B4-BE49-F238E27FC236}">
                    <a16:creationId xmlns:a16="http://schemas.microsoft.com/office/drawing/2014/main" id="{CCAD6C1E-72C9-1E90-F260-9D1883DA62B9}"/>
                  </a:ext>
                </a:extLst>
              </p:cNvPr>
              <p:cNvCxnSpPr>
                <a:cxnSpLocks/>
                <a:stCxn id="32" idx="7"/>
                <a:endCxn id="26" idx="3"/>
              </p:cNvCxnSpPr>
              <p:nvPr/>
            </p:nvCxnSpPr>
            <p:spPr>
              <a:xfrm flipV="1">
                <a:off x="2884416" y="5547840"/>
                <a:ext cx="343831" cy="396419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6" name="直接箭头连接符 4105">
                <a:extLst>
                  <a:ext uri="{FF2B5EF4-FFF2-40B4-BE49-F238E27FC236}">
                    <a16:creationId xmlns:a16="http://schemas.microsoft.com/office/drawing/2014/main" id="{9BFA3A44-4686-5968-5DAD-8D6A456F2244}"/>
                  </a:ext>
                </a:extLst>
              </p:cNvPr>
              <p:cNvCxnSpPr>
                <a:cxnSpLocks/>
                <a:stCxn id="33" idx="1"/>
                <a:endCxn id="22" idx="5"/>
              </p:cNvCxnSpPr>
              <p:nvPr/>
            </p:nvCxnSpPr>
            <p:spPr>
              <a:xfrm flipH="1" flipV="1">
                <a:off x="1267551" y="5547840"/>
                <a:ext cx="886751" cy="396419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7CE79CB6-465F-E4F5-F576-C2FE93BA1E22}"/>
                    </a:ext>
                  </a:extLst>
                </p:cNvPr>
                <p:cNvSpPr txBox="1"/>
                <p:nvPr/>
              </p:nvSpPr>
              <p:spPr>
                <a:xfrm>
                  <a:off x="300363" y="5359330"/>
                  <a:ext cx="5378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7CE79CB6-465F-E4F5-F576-C2FE93BA1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63" y="5359330"/>
                  <a:ext cx="53783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EBBA510A-E2C6-EE20-4BBE-D629C542A4DD}"/>
                    </a:ext>
                  </a:extLst>
                </p:cNvPr>
                <p:cNvSpPr txBox="1"/>
                <p:nvPr/>
              </p:nvSpPr>
              <p:spPr>
                <a:xfrm>
                  <a:off x="298584" y="5860696"/>
                  <a:ext cx="5378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EBBA510A-E2C6-EE20-4BBE-D629C542A4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84" y="5860696"/>
                  <a:ext cx="53783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63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117" grpId="0" animBg="1"/>
      <p:bldP spid="41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𝐫𝐰𝐏𝐇𝐏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𝐏𝐋𝐒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24 / 26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AE002B-5913-F1A0-09B2-A6D30FCD0761}"/>
              </a:ext>
            </a:extLst>
          </p:cNvPr>
          <p:cNvGrpSpPr/>
          <p:nvPr/>
        </p:nvGrpSpPr>
        <p:grpSpPr>
          <a:xfrm>
            <a:off x="2810203" y="2028249"/>
            <a:ext cx="6571593" cy="1898543"/>
            <a:chOff x="838199" y="2027129"/>
            <a:chExt cx="6571593" cy="1898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F5522F14-6B60-4BD7-2DEA-2D261FBF70D3}"/>
                    </a:ext>
                  </a:extLst>
                </p:cNvPr>
                <p:cNvSpPr/>
                <p:nvPr/>
              </p:nvSpPr>
              <p:spPr>
                <a:xfrm>
                  <a:off x="838199" y="2027129"/>
                  <a:ext cx="6571593" cy="189854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𝐫𝐰𝐏𝐇𝐏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𝐏𝐋𝐒</m:t>
                            </m:r>
                          </m:e>
                        </m:d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F5522F14-6B60-4BD7-2DEA-2D261FBF70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9" y="2027129"/>
                  <a:ext cx="6571593" cy="18985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1A291966-46F3-4847-4711-EDA527125F78}"/>
                    </a:ext>
                  </a:extLst>
                </p:cNvPr>
                <p:cNvSpPr txBox="1"/>
                <p:nvPr/>
              </p:nvSpPr>
              <p:spPr>
                <a:xfrm>
                  <a:off x="936555" y="2404102"/>
                  <a:ext cx="3437728" cy="1521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Inputs</a:t>
                  </a:r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1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𝐏𝐋𝐒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instances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a14:m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for every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valid answer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𝑗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a14:m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1A291966-46F3-4847-4711-EDA527125F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555" y="2404102"/>
                  <a:ext cx="3437728" cy="1521570"/>
                </a:xfrm>
                <a:prstGeom prst="rect">
                  <a:avLst/>
                </a:prstGeom>
                <a:blipFill>
                  <a:blip r:embed="rId5"/>
                  <a:stretch>
                    <a:fillRect l="-1596" t="-2000" b="-36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E6305805-C589-A35B-DE45-F1F0E805A846}"/>
                    </a:ext>
                  </a:extLst>
                </p:cNvPr>
                <p:cNvSpPr txBox="1"/>
                <p:nvPr/>
              </p:nvSpPr>
              <p:spPr>
                <a:xfrm>
                  <a:off x="4515236" y="2404102"/>
                  <a:ext cx="2775664" cy="1264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Outputs</a:t>
                  </a:r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number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</m:oMath>
                  </a14:m>
                  <a:endParaRPr lang="en-US" altLang="zh-CN" b="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valid answer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𝑗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a14:m>
                  <a:endParaRPr lang="en-US" altLang="zh-CN" b="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a14:m>
                  <a:endParaRPr lang="en-US" altLang="zh-CN" b="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E6305805-C589-A35B-DE45-F1F0E805A8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236" y="2404102"/>
                  <a:ext cx="2775664" cy="1264320"/>
                </a:xfrm>
                <a:prstGeom prst="rect">
                  <a:avLst/>
                </a:prstGeom>
                <a:blipFill>
                  <a:blip r:embed="rId6"/>
                  <a:stretch>
                    <a:fillRect l="-1978" t="-2404" b="-43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DCFC4C1-09B3-0385-838C-D09E9B98A287}"/>
                </a:ext>
              </a:extLst>
            </p:cNvPr>
            <p:cNvCxnSpPr/>
            <p:nvPr/>
          </p:nvCxnSpPr>
          <p:spPr>
            <a:xfrm>
              <a:off x="4374283" y="2498834"/>
              <a:ext cx="0" cy="142683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B6E7E782-854D-9F48-52FD-B78D2D5EB9D6}"/>
              </a:ext>
            </a:extLst>
          </p:cNvPr>
          <p:cNvGrpSpPr/>
          <p:nvPr/>
        </p:nvGrpSpPr>
        <p:grpSpPr>
          <a:xfrm>
            <a:off x="539854" y="4313336"/>
            <a:ext cx="4948129" cy="2236484"/>
            <a:chOff x="539854" y="4313336"/>
            <a:chExt cx="4948129" cy="2236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36E3468B-1A75-BFD0-FC5C-DE7EADB9C9DB}"/>
                    </a:ext>
                  </a:extLst>
                </p:cNvPr>
                <p:cNvSpPr/>
                <p:nvPr/>
              </p:nvSpPr>
              <p:spPr>
                <a:xfrm>
                  <a:off x="5216521" y="5173169"/>
                  <a:ext cx="271462" cy="1024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36E3468B-1A75-BFD0-FC5C-DE7EADB9C9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6521" y="5173169"/>
                  <a:ext cx="271462" cy="1024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D6AEB9DC-D6D2-1488-782E-DCC8615D6B1D}"/>
                    </a:ext>
                  </a:extLst>
                </p:cNvPr>
                <p:cNvSpPr/>
                <p:nvPr/>
              </p:nvSpPr>
              <p:spPr>
                <a:xfrm>
                  <a:off x="2028042" y="5173169"/>
                  <a:ext cx="271462" cy="1024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D6AEB9DC-D6D2-1488-782E-DCC8615D6B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8042" y="5173169"/>
                  <a:ext cx="271462" cy="1024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A0D6793-D21A-3CB3-0B00-0911F2B971B6}"/>
                </a:ext>
              </a:extLst>
            </p:cNvPr>
            <p:cNvSpPr/>
            <p:nvPr/>
          </p:nvSpPr>
          <p:spPr>
            <a:xfrm>
              <a:off x="1449387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918867F-5DAF-5F1C-5ABD-8469E51196E5}"/>
                </a:ext>
              </a:extLst>
            </p:cNvPr>
            <p:cNvSpPr/>
            <p:nvPr/>
          </p:nvSpPr>
          <p:spPr>
            <a:xfrm>
              <a:off x="1987549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728DFAF-16B8-D820-83DA-4ED4A21B2DBF}"/>
                </a:ext>
              </a:extLst>
            </p:cNvPr>
            <p:cNvSpPr/>
            <p:nvPr/>
          </p:nvSpPr>
          <p:spPr>
            <a:xfrm>
              <a:off x="3063873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1F3A898-633E-3606-86F1-46009882151A}"/>
                </a:ext>
              </a:extLst>
            </p:cNvPr>
            <p:cNvSpPr/>
            <p:nvPr/>
          </p:nvSpPr>
          <p:spPr>
            <a:xfrm>
              <a:off x="2525711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26958ED-7F7B-6686-7176-595E73DBF171}"/>
                </a:ext>
              </a:extLst>
            </p:cNvPr>
            <p:cNvSpPr/>
            <p:nvPr/>
          </p:nvSpPr>
          <p:spPr>
            <a:xfrm>
              <a:off x="3602035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2F409AC-5236-A242-73BE-2AB6582B10B7}"/>
                </a:ext>
              </a:extLst>
            </p:cNvPr>
            <p:cNvSpPr/>
            <p:nvPr/>
          </p:nvSpPr>
          <p:spPr>
            <a:xfrm>
              <a:off x="4140197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2D21162-23F0-E1B7-08E9-416E74801231}"/>
                </a:ext>
              </a:extLst>
            </p:cNvPr>
            <p:cNvSpPr/>
            <p:nvPr/>
          </p:nvSpPr>
          <p:spPr>
            <a:xfrm>
              <a:off x="5216521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88619F1-AB72-6B8E-3CF5-D9A3DA9D581A}"/>
                </a:ext>
              </a:extLst>
            </p:cNvPr>
            <p:cNvSpPr/>
            <p:nvPr/>
          </p:nvSpPr>
          <p:spPr>
            <a:xfrm>
              <a:off x="4678359" y="6278358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3E8074A-1A55-404A-B107-4EFF67E8E3A4}"/>
                </a:ext>
              </a:extLst>
            </p:cNvPr>
            <p:cNvSpPr/>
            <p:nvPr/>
          </p:nvSpPr>
          <p:spPr>
            <a:xfrm>
              <a:off x="1449387" y="4313336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9222B3A-CA29-19A4-B1F0-16B36C295897}"/>
                </a:ext>
              </a:extLst>
            </p:cNvPr>
            <p:cNvSpPr/>
            <p:nvPr/>
          </p:nvSpPr>
          <p:spPr>
            <a:xfrm>
              <a:off x="1987549" y="4313336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D5FEB08-5222-25E9-2CA7-C2515B0C0B7A}"/>
                </a:ext>
              </a:extLst>
            </p:cNvPr>
            <p:cNvSpPr/>
            <p:nvPr/>
          </p:nvSpPr>
          <p:spPr>
            <a:xfrm>
              <a:off x="3063873" y="4313336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9FA8EAA-F93E-5998-3133-2843DB43B416}"/>
                </a:ext>
              </a:extLst>
            </p:cNvPr>
            <p:cNvSpPr/>
            <p:nvPr/>
          </p:nvSpPr>
          <p:spPr>
            <a:xfrm>
              <a:off x="2525711" y="4313336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E25D57A-1ADE-BD78-9708-1CDE79D0169D}"/>
                </a:ext>
              </a:extLst>
            </p:cNvPr>
            <p:cNvSpPr/>
            <p:nvPr/>
          </p:nvSpPr>
          <p:spPr>
            <a:xfrm>
              <a:off x="3602035" y="4313336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964BF28C-7D3E-99C2-25D0-CC135DA22136}"/>
                </a:ext>
              </a:extLst>
            </p:cNvPr>
            <p:cNvSpPr/>
            <p:nvPr/>
          </p:nvSpPr>
          <p:spPr>
            <a:xfrm>
              <a:off x="4140197" y="4313336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F88F50C-D39E-2B7C-E475-62E5FC703A4E}"/>
                </a:ext>
              </a:extLst>
            </p:cNvPr>
            <p:cNvSpPr/>
            <p:nvPr/>
          </p:nvSpPr>
          <p:spPr>
            <a:xfrm>
              <a:off x="5216521" y="4313336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0A97D10-D732-C574-6A4A-C7EDAD550C75}"/>
                </a:ext>
              </a:extLst>
            </p:cNvPr>
            <p:cNvSpPr/>
            <p:nvPr/>
          </p:nvSpPr>
          <p:spPr>
            <a:xfrm>
              <a:off x="4678359" y="4313336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DECB87D-50B6-EB44-9EE4-50F60E247105}"/>
                </a:ext>
              </a:extLst>
            </p:cNvPr>
            <p:cNvSpPr/>
            <p:nvPr/>
          </p:nvSpPr>
          <p:spPr>
            <a:xfrm>
              <a:off x="3066252" y="4901707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87709B8-782F-0D5A-1C1F-A7124800FBC9}"/>
                </a:ext>
              </a:extLst>
            </p:cNvPr>
            <p:cNvSpPr/>
            <p:nvPr/>
          </p:nvSpPr>
          <p:spPr>
            <a:xfrm>
              <a:off x="2528090" y="4901707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342A17FD-F72A-2870-1AF6-BDA74CE0D921}"/>
                </a:ext>
              </a:extLst>
            </p:cNvPr>
            <p:cNvSpPr/>
            <p:nvPr/>
          </p:nvSpPr>
          <p:spPr>
            <a:xfrm>
              <a:off x="3604414" y="4901707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D41B53D-037C-C518-5DE4-10598A8EB1D3}"/>
                </a:ext>
              </a:extLst>
            </p:cNvPr>
            <p:cNvSpPr/>
            <p:nvPr/>
          </p:nvSpPr>
          <p:spPr>
            <a:xfrm>
              <a:off x="4142576" y="4901707"/>
              <a:ext cx="271462" cy="27146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96" name="直接箭头连接符 4095">
              <a:extLst>
                <a:ext uri="{FF2B5EF4-FFF2-40B4-BE49-F238E27FC236}">
                  <a16:creationId xmlns:a16="http://schemas.microsoft.com/office/drawing/2014/main" id="{560FA489-7B93-9C2B-485F-172D10C5F662}"/>
                </a:ext>
              </a:extLst>
            </p:cNvPr>
            <p:cNvCxnSpPr>
              <a:cxnSpLocks/>
              <a:stCxn id="37" idx="0"/>
              <a:endCxn id="27" idx="4"/>
            </p:cNvCxnSpPr>
            <p:nvPr/>
          </p:nvCxnSpPr>
          <p:spPr>
            <a:xfrm flipH="1" flipV="1">
              <a:off x="4275928" y="4584798"/>
              <a:ext cx="2379" cy="316909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直接箭头连接符 4099">
              <a:extLst>
                <a:ext uri="{FF2B5EF4-FFF2-40B4-BE49-F238E27FC236}">
                  <a16:creationId xmlns:a16="http://schemas.microsoft.com/office/drawing/2014/main" id="{6C4FECAF-29A4-D088-EFBF-619FF465D3EC}"/>
                </a:ext>
              </a:extLst>
            </p:cNvPr>
            <p:cNvCxnSpPr>
              <a:cxnSpLocks/>
              <a:stCxn id="36" idx="1"/>
              <a:endCxn id="25" idx="4"/>
            </p:cNvCxnSpPr>
            <p:nvPr/>
          </p:nvCxnSpPr>
          <p:spPr>
            <a:xfrm flipH="1" flipV="1">
              <a:off x="2661442" y="4584798"/>
              <a:ext cx="982727" cy="35666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直接箭头连接符 4102">
              <a:extLst>
                <a:ext uri="{FF2B5EF4-FFF2-40B4-BE49-F238E27FC236}">
                  <a16:creationId xmlns:a16="http://schemas.microsoft.com/office/drawing/2014/main" id="{CCAD6C1E-72C9-1E90-F260-9D1883DA62B9}"/>
                </a:ext>
              </a:extLst>
            </p:cNvPr>
            <p:cNvCxnSpPr>
              <a:cxnSpLocks/>
              <a:stCxn id="32" idx="7"/>
              <a:endCxn id="26" idx="3"/>
            </p:cNvCxnSpPr>
            <p:nvPr/>
          </p:nvCxnSpPr>
          <p:spPr>
            <a:xfrm flipV="1">
              <a:off x="3297959" y="4545043"/>
              <a:ext cx="343831" cy="396419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6" name="直接箭头连接符 4105">
              <a:extLst>
                <a:ext uri="{FF2B5EF4-FFF2-40B4-BE49-F238E27FC236}">
                  <a16:creationId xmlns:a16="http://schemas.microsoft.com/office/drawing/2014/main" id="{9BFA3A44-4686-5968-5DAD-8D6A456F2244}"/>
                </a:ext>
              </a:extLst>
            </p:cNvPr>
            <p:cNvCxnSpPr>
              <a:cxnSpLocks/>
              <a:stCxn id="33" idx="1"/>
              <a:endCxn id="22" idx="5"/>
            </p:cNvCxnSpPr>
            <p:nvPr/>
          </p:nvCxnSpPr>
          <p:spPr>
            <a:xfrm flipH="1" flipV="1">
              <a:off x="1681094" y="4545043"/>
              <a:ext cx="886751" cy="396419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0F1CDF16-16C0-4CC9-6E60-C000E1285599}"/>
                    </a:ext>
                  </a:extLst>
                </p:cNvPr>
                <p:cNvSpPr/>
                <p:nvPr/>
              </p:nvSpPr>
              <p:spPr>
                <a:xfrm>
                  <a:off x="1449388" y="5173169"/>
                  <a:ext cx="271462" cy="1024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0F1CDF16-16C0-4CC9-6E60-C000E12855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388" y="5173169"/>
                  <a:ext cx="271462" cy="102433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525ABB60-9B3E-9340-E27D-E5174C3A2FA9}"/>
                </a:ext>
              </a:extLst>
            </p:cNvPr>
            <p:cNvCxnSpPr>
              <a:endCxn id="33" idx="3"/>
            </p:cNvCxnSpPr>
            <p:nvPr/>
          </p:nvCxnSpPr>
          <p:spPr>
            <a:xfrm flipV="1">
              <a:off x="1600200" y="5133414"/>
              <a:ext cx="967645" cy="3529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2109DE15-2248-BA99-4A2C-94C578113BB2}"/>
                </a:ext>
              </a:extLst>
            </p:cNvPr>
            <p:cNvCxnSpPr>
              <a:cxnSpLocks/>
              <a:endCxn id="36" idx="3"/>
            </p:cNvCxnSpPr>
            <p:nvPr/>
          </p:nvCxnSpPr>
          <p:spPr>
            <a:xfrm flipV="1">
              <a:off x="1639457" y="5133414"/>
              <a:ext cx="2004712" cy="8388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5D6B8EC8-13C3-7322-EB3F-B5E93E8E83E9}"/>
                </a:ext>
              </a:extLst>
            </p:cNvPr>
            <p:cNvCxnSpPr>
              <a:cxnSpLocks/>
              <a:endCxn id="32" idx="3"/>
            </p:cNvCxnSpPr>
            <p:nvPr/>
          </p:nvCxnSpPr>
          <p:spPr>
            <a:xfrm flipV="1">
              <a:off x="2119283" y="5133414"/>
              <a:ext cx="986724" cy="37104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AF6594D7-F789-6953-B81E-3A50EB56FACA}"/>
                </a:ext>
              </a:extLst>
            </p:cNvPr>
            <p:cNvCxnSpPr>
              <a:cxnSpLocks/>
              <a:endCxn id="32" idx="4"/>
            </p:cNvCxnSpPr>
            <p:nvPr/>
          </p:nvCxnSpPr>
          <p:spPr>
            <a:xfrm flipV="1">
              <a:off x="2163773" y="5173169"/>
              <a:ext cx="1038210" cy="7124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9E89C3AD-10D2-58BC-3807-A19825ED2729}"/>
                </a:ext>
              </a:extLst>
            </p:cNvPr>
            <p:cNvCxnSpPr>
              <a:cxnSpLocks/>
              <a:endCxn id="37" idx="4"/>
            </p:cNvCxnSpPr>
            <p:nvPr/>
          </p:nvCxnSpPr>
          <p:spPr>
            <a:xfrm flipH="1" flipV="1">
              <a:off x="4278307" y="5173169"/>
              <a:ext cx="1073945" cy="7990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A578693D-4FFD-271F-35F2-109816715F09}"/>
                    </a:ext>
                  </a:extLst>
                </p:cNvPr>
                <p:cNvSpPr txBox="1"/>
                <p:nvPr/>
              </p:nvSpPr>
              <p:spPr>
                <a:xfrm>
                  <a:off x="539854" y="4616099"/>
                  <a:ext cx="448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A578693D-4FFD-271F-35F2-109816715F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854" y="4616099"/>
                  <a:ext cx="44802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AE3D5EC3-8381-101D-FEB2-81E4393EFB58}"/>
                    </a:ext>
                  </a:extLst>
                </p:cNvPr>
                <p:cNvSpPr txBox="1"/>
                <p:nvPr/>
              </p:nvSpPr>
              <p:spPr>
                <a:xfrm>
                  <a:off x="557293" y="5388027"/>
                  <a:ext cx="448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AE3D5EC3-8381-101D-FEB2-81E4393EF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93" y="5388027"/>
                  <a:ext cx="448026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6A969CC0-7426-6A6D-63F6-ECE24DBE85B6}"/>
                    </a:ext>
                  </a:extLst>
                </p:cNvPr>
                <p:cNvSpPr txBox="1"/>
                <p:nvPr/>
              </p:nvSpPr>
              <p:spPr>
                <a:xfrm>
                  <a:off x="3252017" y="5487188"/>
                  <a:ext cx="8055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6A969CC0-7426-6A6D-63F6-ECE24DBE85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2017" y="5487188"/>
                  <a:ext cx="80553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97" name="组合 4096">
            <a:extLst>
              <a:ext uri="{FF2B5EF4-FFF2-40B4-BE49-F238E27FC236}">
                <a16:creationId xmlns:a16="http://schemas.microsoft.com/office/drawing/2014/main" id="{8C6368E2-9B61-6E83-1323-5ADF87949A52}"/>
              </a:ext>
            </a:extLst>
          </p:cNvPr>
          <p:cNvGrpSpPr/>
          <p:nvPr/>
        </p:nvGrpSpPr>
        <p:grpSpPr>
          <a:xfrm>
            <a:off x="5701724" y="5319143"/>
            <a:ext cx="4831626" cy="1132941"/>
            <a:chOff x="5701724" y="5319143"/>
            <a:chExt cx="4831626" cy="1132941"/>
          </a:xfrm>
        </p:grpSpPr>
        <p:sp>
          <p:nvSpPr>
            <p:cNvPr id="59" name="对话气泡: 椭圆形 58">
              <a:extLst>
                <a:ext uri="{FF2B5EF4-FFF2-40B4-BE49-F238E27FC236}">
                  <a16:creationId xmlns:a16="http://schemas.microsoft.com/office/drawing/2014/main" id="{0FF7E356-467A-E0F7-BCE6-E46B5F53EF31}"/>
                </a:ext>
              </a:extLst>
            </p:cNvPr>
            <p:cNvSpPr/>
            <p:nvPr/>
          </p:nvSpPr>
          <p:spPr>
            <a:xfrm>
              <a:off x="5701724" y="5319143"/>
              <a:ext cx="4831626" cy="1132941"/>
            </a:xfrm>
            <a:prstGeom prst="wedgeEllipseCallout">
              <a:avLst>
                <a:gd name="adj1" fmla="val -56563"/>
                <a:gd name="adj2" fmla="val -3073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35" name="组合 4134">
              <a:extLst>
                <a:ext uri="{FF2B5EF4-FFF2-40B4-BE49-F238E27FC236}">
                  <a16:creationId xmlns:a16="http://schemas.microsoft.com/office/drawing/2014/main" id="{7AFEF352-1134-F3B7-8D1E-2CBDA2FEA231}"/>
                </a:ext>
              </a:extLst>
            </p:cNvPr>
            <p:cNvGrpSpPr/>
            <p:nvPr/>
          </p:nvGrpSpPr>
          <p:grpSpPr>
            <a:xfrm>
              <a:off x="6069207" y="5455525"/>
              <a:ext cx="4002371" cy="751210"/>
              <a:chOff x="6488608" y="6045191"/>
              <a:chExt cx="4002371" cy="751210"/>
            </a:xfrm>
          </p:grpSpPr>
          <p:sp>
            <p:nvSpPr>
              <p:cNvPr id="4118" name="椭圆 4117">
                <a:extLst>
                  <a:ext uri="{FF2B5EF4-FFF2-40B4-BE49-F238E27FC236}">
                    <a16:creationId xmlns:a16="http://schemas.microsoft.com/office/drawing/2014/main" id="{822691B3-5EDB-342E-60E6-36D74D459A1C}"/>
                  </a:ext>
                </a:extLst>
              </p:cNvPr>
              <p:cNvSpPr/>
              <p:nvPr/>
            </p:nvSpPr>
            <p:spPr>
              <a:xfrm>
                <a:off x="6488608" y="6283167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19" name="椭圆 4118">
                <a:extLst>
                  <a:ext uri="{FF2B5EF4-FFF2-40B4-BE49-F238E27FC236}">
                    <a16:creationId xmlns:a16="http://schemas.microsoft.com/office/drawing/2014/main" id="{A54335E9-5AD9-29F1-8E2C-8CFF1CB86392}"/>
                  </a:ext>
                </a:extLst>
              </p:cNvPr>
              <p:cNvSpPr/>
              <p:nvPr/>
            </p:nvSpPr>
            <p:spPr>
              <a:xfrm>
                <a:off x="7019438" y="6278358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0" name="椭圆 4119">
                <a:extLst>
                  <a:ext uri="{FF2B5EF4-FFF2-40B4-BE49-F238E27FC236}">
                    <a16:creationId xmlns:a16="http://schemas.microsoft.com/office/drawing/2014/main" id="{190E9F4D-F9FD-8228-A8A5-74ED9AC1FA42}"/>
                  </a:ext>
                </a:extLst>
              </p:cNvPr>
              <p:cNvSpPr/>
              <p:nvPr/>
            </p:nvSpPr>
            <p:spPr>
              <a:xfrm>
                <a:off x="7555301" y="6283167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1" name="椭圆 4120">
                <a:extLst>
                  <a:ext uri="{FF2B5EF4-FFF2-40B4-BE49-F238E27FC236}">
                    <a16:creationId xmlns:a16="http://schemas.microsoft.com/office/drawing/2014/main" id="{9D1937DB-4DA2-D384-B698-E7A9440FB85E}"/>
                  </a:ext>
                </a:extLst>
              </p:cNvPr>
              <p:cNvSpPr/>
              <p:nvPr/>
            </p:nvSpPr>
            <p:spPr>
              <a:xfrm>
                <a:off x="8086131" y="6278358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2" name="椭圆 4121">
                <a:extLst>
                  <a:ext uri="{FF2B5EF4-FFF2-40B4-BE49-F238E27FC236}">
                    <a16:creationId xmlns:a16="http://schemas.microsoft.com/office/drawing/2014/main" id="{E3F86C97-24CA-9261-DD71-36B04C537B82}"/>
                  </a:ext>
                </a:extLst>
              </p:cNvPr>
              <p:cNvSpPr/>
              <p:nvPr/>
            </p:nvSpPr>
            <p:spPr>
              <a:xfrm>
                <a:off x="8621994" y="6283167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3" name="椭圆 4122">
                <a:extLst>
                  <a:ext uri="{FF2B5EF4-FFF2-40B4-BE49-F238E27FC236}">
                    <a16:creationId xmlns:a16="http://schemas.microsoft.com/office/drawing/2014/main" id="{DF8A78E9-1CA3-2F8D-AD2E-879D186F301A}"/>
                  </a:ext>
                </a:extLst>
              </p:cNvPr>
              <p:cNvSpPr/>
              <p:nvPr/>
            </p:nvSpPr>
            <p:spPr>
              <a:xfrm>
                <a:off x="9152824" y="6278358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4" name="椭圆 4123">
                <a:extLst>
                  <a:ext uri="{FF2B5EF4-FFF2-40B4-BE49-F238E27FC236}">
                    <a16:creationId xmlns:a16="http://schemas.microsoft.com/office/drawing/2014/main" id="{0AF5F9C3-A260-E117-2E61-ABCC205AD3C9}"/>
                  </a:ext>
                </a:extLst>
              </p:cNvPr>
              <p:cNvSpPr/>
              <p:nvPr/>
            </p:nvSpPr>
            <p:spPr>
              <a:xfrm>
                <a:off x="9688687" y="6283167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5" name="椭圆 4124">
                <a:extLst>
                  <a:ext uri="{FF2B5EF4-FFF2-40B4-BE49-F238E27FC236}">
                    <a16:creationId xmlns:a16="http://schemas.microsoft.com/office/drawing/2014/main" id="{96C50B63-6728-4342-71F0-6076F52130FC}"/>
                  </a:ext>
                </a:extLst>
              </p:cNvPr>
              <p:cNvSpPr/>
              <p:nvPr/>
            </p:nvSpPr>
            <p:spPr>
              <a:xfrm>
                <a:off x="10219517" y="6278358"/>
                <a:ext cx="271462" cy="27146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6" name="任意多边形: 形状 4125">
                <a:extLst>
                  <a:ext uri="{FF2B5EF4-FFF2-40B4-BE49-F238E27FC236}">
                    <a16:creationId xmlns:a16="http://schemas.microsoft.com/office/drawing/2014/main" id="{666FE000-03A6-34B8-8284-661FAA50E639}"/>
                  </a:ext>
                </a:extLst>
              </p:cNvPr>
              <p:cNvSpPr/>
              <p:nvPr/>
            </p:nvSpPr>
            <p:spPr>
              <a:xfrm>
                <a:off x="6618514" y="6197499"/>
                <a:ext cx="537029" cy="94444"/>
              </a:xfrm>
              <a:custGeom>
                <a:avLst/>
                <a:gdLst>
                  <a:gd name="connsiteX0" fmla="*/ 0 w 537029"/>
                  <a:gd name="connsiteY0" fmla="*/ 94444 h 94444"/>
                  <a:gd name="connsiteX1" fmla="*/ 290286 w 537029"/>
                  <a:gd name="connsiteY1" fmla="*/ 101 h 94444"/>
                  <a:gd name="connsiteX2" fmla="*/ 537029 w 537029"/>
                  <a:gd name="connsiteY2" fmla="*/ 79930 h 9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029" h="94444">
                    <a:moveTo>
                      <a:pt x="0" y="94444"/>
                    </a:moveTo>
                    <a:cubicBezTo>
                      <a:pt x="100390" y="48482"/>
                      <a:pt x="200781" y="2520"/>
                      <a:pt x="290286" y="101"/>
                    </a:cubicBezTo>
                    <a:cubicBezTo>
                      <a:pt x="379791" y="-2318"/>
                      <a:pt x="458410" y="38806"/>
                      <a:pt x="537029" y="79930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7" name="任意多边形: 形状 4126">
                <a:extLst>
                  <a:ext uri="{FF2B5EF4-FFF2-40B4-BE49-F238E27FC236}">
                    <a16:creationId xmlns:a16="http://schemas.microsoft.com/office/drawing/2014/main" id="{C60F01C5-F417-9FBF-B823-B92FD5DD8DC6}"/>
                  </a:ext>
                </a:extLst>
              </p:cNvPr>
              <p:cNvSpPr/>
              <p:nvPr/>
            </p:nvSpPr>
            <p:spPr>
              <a:xfrm>
                <a:off x="7148286" y="6045191"/>
                <a:ext cx="1088571" cy="239495"/>
              </a:xfrm>
              <a:custGeom>
                <a:avLst/>
                <a:gdLst>
                  <a:gd name="connsiteX0" fmla="*/ 0 w 1088571"/>
                  <a:gd name="connsiteY0" fmla="*/ 232238 h 239495"/>
                  <a:gd name="connsiteX1" fmla="*/ 508000 w 1088571"/>
                  <a:gd name="connsiteY1" fmla="*/ 9 h 239495"/>
                  <a:gd name="connsiteX2" fmla="*/ 1088571 w 1088571"/>
                  <a:gd name="connsiteY2" fmla="*/ 239495 h 23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8571" h="239495">
                    <a:moveTo>
                      <a:pt x="0" y="232238"/>
                    </a:moveTo>
                    <a:cubicBezTo>
                      <a:pt x="163286" y="115519"/>
                      <a:pt x="326572" y="-1200"/>
                      <a:pt x="508000" y="9"/>
                    </a:cubicBezTo>
                    <a:cubicBezTo>
                      <a:pt x="689428" y="1218"/>
                      <a:pt x="888999" y="120356"/>
                      <a:pt x="1088571" y="239495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9" name="任意多边形: 形状 4128">
                <a:extLst>
                  <a:ext uri="{FF2B5EF4-FFF2-40B4-BE49-F238E27FC236}">
                    <a16:creationId xmlns:a16="http://schemas.microsoft.com/office/drawing/2014/main" id="{0434BE54-27B9-4F31-04CA-A5E39FB52F9F}"/>
                  </a:ext>
                </a:extLst>
              </p:cNvPr>
              <p:cNvSpPr/>
              <p:nvPr/>
            </p:nvSpPr>
            <p:spPr>
              <a:xfrm>
                <a:off x="7598409" y="6574971"/>
                <a:ext cx="253639" cy="221430"/>
              </a:xfrm>
              <a:custGeom>
                <a:avLst/>
                <a:gdLst>
                  <a:gd name="connsiteX0" fmla="*/ 86905 w 253639"/>
                  <a:gd name="connsiteY0" fmla="*/ 0 h 221430"/>
                  <a:gd name="connsiteX1" fmla="*/ 7077 w 253639"/>
                  <a:gd name="connsiteY1" fmla="*/ 203200 h 221430"/>
                  <a:gd name="connsiteX2" fmla="*/ 246562 w 253639"/>
                  <a:gd name="connsiteY2" fmla="*/ 188686 h 221430"/>
                  <a:gd name="connsiteX3" fmla="*/ 166734 w 253639"/>
                  <a:gd name="connsiteY3" fmla="*/ 0 h 22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639" h="221430">
                    <a:moveTo>
                      <a:pt x="86905" y="0"/>
                    </a:moveTo>
                    <a:cubicBezTo>
                      <a:pt x="33686" y="85876"/>
                      <a:pt x="-19532" y="171753"/>
                      <a:pt x="7077" y="203200"/>
                    </a:cubicBezTo>
                    <a:cubicBezTo>
                      <a:pt x="33686" y="234647"/>
                      <a:pt x="219953" y="222553"/>
                      <a:pt x="246562" y="188686"/>
                    </a:cubicBezTo>
                    <a:cubicBezTo>
                      <a:pt x="273172" y="154819"/>
                      <a:pt x="219953" y="77409"/>
                      <a:pt x="166734" y="0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0" name="任意多边形: 形状 4129">
                <a:extLst>
                  <a:ext uri="{FF2B5EF4-FFF2-40B4-BE49-F238E27FC236}">
                    <a16:creationId xmlns:a16="http://schemas.microsoft.com/office/drawing/2014/main" id="{0F9C6782-9C4E-68D2-B695-C77C083505D0}"/>
                  </a:ext>
                </a:extLst>
              </p:cNvPr>
              <p:cNvSpPr/>
              <p:nvPr/>
            </p:nvSpPr>
            <p:spPr>
              <a:xfrm>
                <a:off x="8229600" y="6059673"/>
                <a:ext cx="1081314" cy="217756"/>
              </a:xfrm>
              <a:custGeom>
                <a:avLst/>
                <a:gdLst>
                  <a:gd name="connsiteX0" fmla="*/ 0 w 1081314"/>
                  <a:gd name="connsiteY0" fmla="*/ 203241 h 217756"/>
                  <a:gd name="connsiteX1" fmla="*/ 493486 w 1081314"/>
                  <a:gd name="connsiteY1" fmla="*/ 41 h 217756"/>
                  <a:gd name="connsiteX2" fmla="*/ 1081314 w 1081314"/>
                  <a:gd name="connsiteY2" fmla="*/ 217756 h 21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14" h="217756">
                    <a:moveTo>
                      <a:pt x="0" y="203241"/>
                    </a:moveTo>
                    <a:cubicBezTo>
                      <a:pt x="156633" y="100431"/>
                      <a:pt x="313267" y="-2378"/>
                      <a:pt x="493486" y="41"/>
                    </a:cubicBezTo>
                    <a:cubicBezTo>
                      <a:pt x="673705" y="2460"/>
                      <a:pt x="877509" y="110108"/>
                      <a:pt x="1081314" y="217756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1" name="任意多边形: 形状 4130">
                <a:extLst>
                  <a:ext uri="{FF2B5EF4-FFF2-40B4-BE49-F238E27FC236}">
                    <a16:creationId xmlns:a16="http://schemas.microsoft.com/office/drawing/2014/main" id="{ACD49883-6102-058E-EDE8-9E6D531AC9BD}"/>
                  </a:ext>
                </a:extLst>
              </p:cNvPr>
              <p:cNvSpPr/>
              <p:nvPr/>
            </p:nvSpPr>
            <p:spPr>
              <a:xfrm>
                <a:off x="9303657" y="6132272"/>
                <a:ext cx="551543" cy="159671"/>
              </a:xfrm>
              <a:custGeom>
                <a:avLst/>
                <a:gdLst>
                  <a:gd name="connsiteX0" fmla="*/ 0 w 551543"/>
                  <a:gd name="connsiteY0" fmla="*/ 152414 h 159671"/>
                  <a:gd name="connsiteX1" fmla="*/ 268514 w 551543"/>
                  <a:gd name="connsiteY1" fmla="*/ 14 h 159671"/>
                  <a:gd name="connsiteX2" fmla="*/ 551543 w 551543"/>
                  <a:gd name="connsiteY2" fmla="*/ 159671 h 15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543" h="159671">
                    <a:moveTo>
                      <a:pt x="0" y="152414"/>
                    </a:moveTo>
                    <a:cubicBezTo>
                      <a:pt x="88295" y="75609"/>
                      <a:pt x="176590" y="-1195"/>
                      <a:pt x="268514" y="14"/>
                    </a:cubicBezTo>
                    <a:cubicBezTo>
                      <a:pt x="360438" y="1223"/>
                      <a:pt x="455990" y="80447"/>
                      <a:pt x="551543" y="159671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2" name="任意多边形: 形状 4131">
                <a:extLst>
                  <a:ext uri="{FF2B5EF4-FFF2-40B4-BE49-F238E27FC236}">
                    <a16:creationId xmlns:a16="http://schemas.microsoft.com/office/drawing/2014/main" id="{C95BCF65-2499-7383-6880-F6D062F7DE95}"/>
                  </a:ext>
                </a:extLst>
              </p:cNvPr>
              <p:cNvSpPr/>
              <p:nvPr/>
            </p:nvSpPr>
            <p:spPr>
              <a:xfrm>
                <a:off x="8655230" y="6567633"/>
                <a:ext cx="253639" cy="221430"/>
              </a:xfrm>
              <a:custGeom>
                <a:avLst/>
                <a:gdLst>
                  <a:gd name="connsiteX0" fmla="*/ 86905 w 253639"/>
                  <a:gd name="connsiteY0" fmla="*/ 0 h 221430"/>
                  <a:gd name="connsiteX1" fmla="*/ 7077 w 253639"/>
                  <a:gd name="connsiteY1" fmla="*/ 203200 h 221430"/>
                  <a:gd name="connsiteX2" fmla="*/ 246562 w 253639"/>
                  <a:gd name="connsiteY2" fmla="*/ 188686 h 221430"/>
                  <a:gd name="connsiteX3" fmla="*/ 166734 w 253639"/>
                  <a:gd name="connsiteY3" fmla="*/ 0 h 22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639" h="221430">
                    <a:moveTo>
                      <a:pt x="86905" y="0"/>
                    </a:moveTo>
                    <a:cubicBezTo>
                      <a:pt x="33686" y="85876"/>
                      <a:pt x="-19532" y="171753"/>
                      <a:pt x="7077" y="203200"/>
                    </a:cubicBezTo>
                    <a:cubicBezTo>
                      <a:pt x="33686" y="234647"/>
                      <a:pt x="219953" y="222553"/>
                      <a:pt x="246562" y="188686"/>
                    </a:cubicBezTo>
                    <a:cubicBezTo>
                      <a:pt x="273172" y="154819"/>
                      <a:pt x="219953" y="77409"/>
                      <a:pt x="166734" y="0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3" name="任意多边形: 形状 4132">
                <a:extLst>
                  <a:ext uri="{FF2B5EF4-FFF2-40B4-BE49-F238E27FC236}">
                    <a16:creationId xmlns:a16="http://schemas.microsoft.com/office/drawing/2014/main" id="{8EB0126F-DCFD-3716-1473-B14B0FD43272}"/>
                  </a:ext>
                </a:extLst>
              </p:cNvPr>
              <p:cNvSpPr/>
              <p:nvPr/>
            </p:nvSpPr>
            <p:spPr>
              <a:xfrm>
                <a:off x="9723506" y="6556834"/>
                <a:ext cx="253639" cy="221430"/>
              </a:xfrm>
              <a:custGeom>
                <a:avLst/>
                <a:gdLst>
                  <a:gd name="connsiteX0" fmla="*/ 86905 w 253639"/>
                  <a:gd name="connsiteY0" fmla="*/ 0 h 221430"/>
                  <a:gd name="connsiteX1" fmla="*/ 7077 w 253639"/>
                  <a:gd name="connsiteY1" fmla="*/ 203200 h 221430"/>
                  <a:gd name="connsiteX2" fmla="*/ 246562 w 253639"/>
                  <a:gd name="connsiteY2" fmla="*/ 188686 h 221430"/>
                  <a:gd name="connsiteX3" fmla="*/ 166734 w 253639"/>
                  <a:gd name="connsiteY3" fmla="*/ 0 h 22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639" h="221430">
                    <a:moveTo>
                      <a:pt x="86905" y="0"/>
                    </a:moveTo>
                    <a:cubicBezTo>
                      <a:pt x="33686" y="85876"/>
                      <a:pt x="-19532" y="171753"/>
                      <a:pt x="7077" y="203200"/>
                    </a:cubicBezTo>
                    <a:cubicBezTo>
                      <a:pt x="33686" y="234647"/>
                      <a:pt x="219953" y="222553"/>
                      <a:pt x="246562" y="188686"/>
                    </a:cubicBezTo>
                    <a:cubicBezTo>
                      <a:pt x="273172" y="154819"/>
                      <a:pt x="219953" y="77409"/>
                      <a:pt x="166734" y="0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4" name="任意多边形: 形状 4133">
                <a:extLst>
                  <a:ext uri="{FF2B5EF4-FFF2-40B4-BE49-F238E27FC236}">
                    <a16:creationId xmlns:a16="http://schemas.microsoft.com/office/drawing/2014/main" id="{4B6A3D75-FE1D-2D7E-D773-1892DC876F96}"/>
                  </a:ext>
                </a:extLst>
              </p:cNvPr>
              <p:cNvSpPr/>
              <p:nvPr/>
            </p:nvSpPr>
            <p:spPr>
              <a:xfrm>
                <a:off x="10237340" y="6574971"/>
                <a:ext cx="253639" cy="221430"/>
              </a:xfrm>
              <a:custGeom>
                <a:avLst/>
                <a:gdLst>
                  <a:gd name="connsiteX0" fmla="*/ 86905 w 253639"/>
                  <a:gd name="connsiteY0" fmla="*/ 0 h 221430"/>
                  <a:gd name="connsiteX1" fmla="*/ 7077 w 253639"/>
                  <a:gd name="connsiteY1" fmla="*/ 203200 h 221430"/>
                  <a:gd name="connsiteX2" fmla="*/ 246562 w 253639"/>
                  <a:gd name="connsiteY2" fmla="*/ 188686 h 221430"/>
                  <a:gd name="connsiteX3" fmla="*/ 166734 w 253639"/>
                  <a:gd name="connsiteY3" fmla="*/ 0 h 22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639" h="221430">
                    <a:moveTo>
                      <a:pt x="86905" y="0"/>
                    </a:moveTo>
                    <a:cubicBezTo>
                      <a:pt x="33686" y="85876"/>
                      <a:pt x="-19532" y="171753"/>
                      <a:pt x="7077" y="203200"/>
                    </a:cubicBezTo>
                    <a:cubicBezTo>
                      <a:pt x="33686" y="234647"/>
                      <a:pt x="219953" y="222553"/>
                      <a:pt x="246562" y="188686"/>
                    </a:cubicBezTo>
                    <a:cubicBezTo>
                      <a:pt x="273172" y="154819"/>
                      <a:pt x="219953" y="77409"/>
                      <a:pt x="166734" y="0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3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>
            <a:extLst>
              <a:ext uri="{FF2B5EF4-FFF2-40B4-BE49-F238E27FC236}">
                <a16:creationId xmlns:a16="http://schemas.microsoft.com/office/drawing/2014/main" id="{86E23F2A-B489-F852-81A4-5858D39A9060}"/>
              </a:ext>
            </a:extLst>
          </p:cNvPr>
          <p:cNvGrpSpPr/>
          <p:nvPr/>
        </p:nvGrpSpPr>
        <p:grpSpPr>
          <a:xfrm>
            <a:off x="7904484" y="2293176"/>
            <a:ext cx="4287516" cy="1135824"/>
            <a:chOff x="1355170" y="4477631"/>
            <a:chExt cx="9019806" cy="2389475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7AC5590E-CB86-C063-F5CD-BC60DA006CA9}"/>
                </a:ext>
              </a:extLst>
            </p:cNvPr>
            <p:cNvSpPr/>
            <p:nvPr/>
          </p:nvSpPr>
          <p:spPr>
            <a:xfrm>
              <a:off x="1669143" y="5246914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C90D3BC-D9A5-E0AB-97DF-295975A166CB}"/>
                </a:ext>
              </a:extLst>
            </p:cNvPr>
            <p:cNvSpPr/>
            <p:nvPr/>
          </p:nvSpPr>
          <p:spPr>
            <a:xfrm>
              <a:off x="2068286" y="5246914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CC9CC2D3-DAD4-5FEA-1E17-C11D60D9D8BB}"/>
                </a:ext>
              </a:extLst>
            </p:cNvPr>
            <p:cNvSpPr/>
            <p:nvPr/>
          </p:nvSpPr>
          <p:spPr>
            <a:xfrm>
              <a:off x="2467429" y="5246913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70243AE-262C-2069-010A-F306AD8941D4}"/>
                </a:ext>
              </a:extLst>
            </p:cNvPr>
            <p:cNvSpPr/>
            <p:nvPr/>
          </p:nvSpPr>
          <p:spPr>
            <a:xfrm>
              <a:off x="2866572" y="5246912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9136DD9-4768-2AA1-E318-BF72E7AB707F}"/>
                </a:ext>
              </a:extLst>
            </p:cNvPr>
            <p:cNvSpPr/>
            <p:nvPr/>
          </p:nvSpPr>
          <p:spPr>
            <a:xfrm>
              <a:off x="3265715" y="5246910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215F5F7-1FFB-5AAA-0675-1D4EE1425ADD}"/>
                </a:ext>
              </a:extLst>
            </p:cNvPr>
            <p:cNvSpPr/>
            <p:nvPr/>
          </p:nvSpPr>
          <p:spPr>
            <a:xfrm>
              <a:off x="3984172" y="5246911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2CC888D-F0FA-9C2A-3B42-78E4E06DB296}"/>
                </a:ext>
              </a:extLst>
            </p:cNvPr>
            <p:cNvSpPr/>
            <p:nvPr/>
          </p:nvSpPr>
          <p:spPr>
            <a:xfrm>
              <a:off x="4782458" y="5246910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B5463D97-33DC-F710-BF08-237E8DFDA94E}"/>
                </a:ext>
              </a:extLst>
            </p:cNvPr>
            <p:cNvSpPr/>
            <p:nvPr/>
          </p:nvSpPr>
          <p:spPr>
            <a:xfrm>
              <a:off x="5181601" y="5246909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7E7EC4B2-3CB5-D990-B414-87F899D0712A}"/>
                </a:ext>
              </a:extLst>
            </p:cNvPr>
            <p:cNvSpPr/>
            <p:nvPr/>
          </p:nvSpPr>
          <p:spPr>
            <a:xfrm>
              <a:off x="7347858" y="5246909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C45A0AA6-1634-6664-17D3-2735FF7EA6EE}"/>
                </a:ext>
              </a:extLst>
            </p:cNvPr>
            <p:cNvSpPr/>
            <p:nvPr/>
          </p:nvSpPr>
          <p:spPr>
            <a:xfrm>
              <a:off x="8146144" y="5246907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椭圆 67">
                  <a:extLst>
                    <a:ext uri="{FF2B5EF4-FFF2-40B4-BE49-F238E27FC236}">
                      <a16:creationId xmlns:a16="http://schemas.microsoft.com/office/drawing/2014/main" id="{17CC91A3-98AB-3A95-C49F-EE0985941E46}"/>
                    </a:ext>
                  </a:extLst>
                </p:cNvPr>
                <p:cNvSpPr/>
                <p:nvPr/>
              </p:nvSpPr>
              <p:spPr>
                <a:xfrm>
                  <a:off x="8864601" y="5246907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68" name="椭圆 67">
                  <a:extLst>
                    <a:ext uri="{FF2B5EF4-FFF2-40B4-BE49-F238E27FC236}">
                      <a16:creationId xmlns:a16="http://schemas.microsoft.com/office/drawing/2014/main" id="{17CC91A3-98AB-3A95-C49F-EE0985941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601" y="5246907"/>
                  <a:ext cx="297543" cy="29754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左大括号 68">
              <a:extLst>
                <a:ext uri="{FF2B5EF4-FFF2-40B4-BE49-F238E27FC236}">
                  <a16:creationId xmlns:a16="http://schemas.microsoft.com/office/drawing/2014/main" id="{6324C348-A4CC-947D-0EAE-079F8F69A311}"/>
                </a:ext>
              </a:extLst>
            </p:cNvPr>
            <p:cNvSpPr/>
            <p:nvPr/>
          </p:nvSpPr>
          <p:spPr>
            <a:xfrm rot="16200000">
              <a:off x="2508250" y="4779734"/>
              <a:ext cx="215901" cy="1894115"/>
            </a:xfrm>
            <a:prstGeom prst="leftBrace">
              <a:avLst>
                <a:gd name="adj1" fmla="val 38585"/>
                <a:gd name="adj2" fmla="val 50000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6B300DFB-9BE0-4837-C37F-2879DDD4AC93}"/>
                    </a:ext>
                  </a:extLst>
                </p:cNvPr>
                <p:cNvSpPr txBox="1"/>
                <p:nvPr/>
              </p:nvSpPr>
              <p:spPr>
                <a:xfrm>
                  <a:off x="1355170" y="5916379"/>
                  <a:ext cx="2522055" cy="582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Axioms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PHP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6B300DFB-9BE0-4837-C37F-2879DDD4AC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170" y="5916379"/>
                  <a:ext cx="2522055" cy="582733"/>
                </a:xfrm>
                <a:prstGeom prst="rect">
                  <a:avLst/>
                </a:prstGeom>
                <a:blipFill>
                  <a:blip r:embed="rId4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左大括号 70">
              <a:extLst>
                <a:ext uri="{FF2B5EF4-FFF2-40B4-BE49-F238E27FC236}">
                  <a16:creationId xmlns:a16="http://schemas.microsoft.com/office/drawing/2014/main" id="{6BF2919A-EFB4-2679-704B-672FE647ABC1}"/>
                </a:ext>
              </a:extLst>
            </p:cNvPr>
            <p:cNvSpPr/>
            <p:nvPr/>
          </p:nvSpPr>
          <p:spPr>
            <a:xfrm rot="16200000">
              <a:off x="6105980" y="3513359"/>
              <a:ext cx="215900" cy="4459515"/>
            </a:xfrm>
            <a:prstGeom prst="leftBrace">
              <a:avLst>
                <a:gd name="adj1" fmla="val 38585"/>
                <a:gd name="adj2" fmla="val 50000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EAF8077-7F2B-F3BD-64C4-536B29CC4D45}"/>
                </a:ext>
              </a:extLst>
            </p:cNvPr>
            <p:cNvSpPr txBox="1"/>
            <p:nvPr/>
          </p:nvSpPr>
          <p:spPr>
            <a:xfrm>
              <a:off x="4186192" y="5909126"/>
              <a:ext cx="4055475" cy="58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Intermediate derivations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79FC6DE8-2656-31E4-1F44-232EA0FED94E}"/>
                </a:ext>
              </a:extLst>
            </p:cNvPr>
            <p:cNvSpPr txBox="1"/>
            <p:nvPr/>
          </p:nvSpPr>
          <p:spPr>
            <a:xfrm>
              <a:off x="8044542" y="5895884"/>
              <a:ext cx="2330434" cy="97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Final contradiction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B112504A-A7DF-9D95-9623-E131841E0334}"/>
                </a:ext>
              </a:extLst>
            </p:cNvPr>
            <p:cNvSpPr/>
            <p:nvPr/>
          </p:nvSpPr>
          <p:spPr>
            <a:xfrm>
              <a:off x="2235200" y="4724396"/>
              <a:ext cx="1886857" cy="537033"/>
            </a:xfrm>
            <a:custGeom>
              <a:avLst/>
              <a:gdLst>
                <a:gd name="connsiteX0" fmla="*/ 1886857 w 1886857"/>
                <a:gd name="connsiteY0" fmla="*/ 537033 h 537033"/>
                <a:gd name="connsiteX1" fmla="*/ 972457 w 1886857"/>
                <a:gd name="connsiteY1" fmla="*/ 4 h 537033"/>
                <a:gd name="connsiteX2" fmla="*/ 0 w 1886857"/>
                <a:gd name="connsiteY2" fmla="*/ 529775 h 53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857" h="537033">
                  <a:moveTo>
                    <a:pt x="1886857" y="537033"/>
                  </a:moveTo>
                  <a:cubicBezTo>
                    <a:pt x="1586895" y="269123"/>
                    <a:pt x="1286933" y="1214"/>
                    <a:pt x="972457" y="4"/>
                  </a:cubicBezTo>
                  <a:cubicBezTo>
                    <a:pt x="657981" y="-1206"/>
                    <a:pt x="328990" y="264284"/>
                    <a:pt x="0" y="529775"/>
                  </a:cubicBezTo>
                </a:path>
              </a:pathLst>
            </a:cu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4DA21A5-4AF6-9AD8-D1AB-B930C433C8FD}"/>
                </a:ext>
              </a:extLst>
            </p:cNvPr>
            <p:cNvSpPr/>
            <p:nvPr/>
          </p:nvSpPr>
          <p:spPr>
            <a:xfrm>
              <a:off x="1828800" y="4477631"/>
              <a:ext cx="2307771" cy="769283"/>
            </a:xfrm>
            <a:custGeom>
              <a:avLst/>
              <a:gdLst>
                <a:gd name="connsiteX0" fmla="*/ 2307771 w 2307771"/>
                <a:gd name="connsiteY0" fmla="*/ 769283 h 769283"/>
                <a:gd name="connsiteX1" fmla="*/ 1175657 w 2307771"/>
                <a:gd name="connsiteY1" fmla="*/ 26 h 769283"/>
                <a:gd name="connsiteX2" fmla="*/ 0 w 2307771"/>
                <a:gd name="connsiteY2" fmla="*/ 747512 h 76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7771" h="769283">
                  <a:moveTo>
                    <a:pt x="2307771" y="769283"/>
                  </a:moveTo>
                  <a:cubicBezTo>
                    <a:pt x="1934028" y="386468"/>
                    <a:pt x="1560285" y="3654"/>
                    <a:pt x="1175657" y="26"/>
                  </a:cubicBezTo>
                  <a:cubicBezTo>
                    <a:pt x="791029" y="-3602"/>
                    <a:pt x="395514" y="371955"/>
                    <a:pt x="0" y="747512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F4FC16AF-3458-B10F-2492-F912BFB73648}"/>
                </a:ext>
              </a:extLst>
            </p:cNvPr>
            <p:cNvSpPr/>
            <p:nvPr/>
          </p:nvSpPr>
          <p:spPr>
            <a:xfrm>
              <a:off x="5355771" y="4709882"/>
              <a:ext cx="2939143" cy="537032"/>
            </a:xfrm>
            <a:custGeom>
              <a:avLst/>
              <a:gdLst>
                <a:gd name="connsiteX0" fmla="*/ 2939143 w 2939143"/>
                <a:gd name="connsiteY0" fmla="*/ 537032 h 537032"/>
                <a:gd name="connsiteX1" fmla="*/ 1494972 w 2939143"/>
                <a:gd name="connsiteY1" fmla="*/ 4 h 537032"/>
                <a:gd name="connsiteX2" fmla="*/ 0 w 2939143"/>
                <a:gd name="connsiteY2" fmla="*/ 529775 h 5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9143" h="537032">
                  <a:moveTo>
                    <a:pt x="2939143" y="537032"/>
                  </a:moveTo>
                  <a:cubicBezTo>
                    <a:pt x="2461986" y="269122"/>
                    <a:pt x="1984829" y="1213"/>
                    <a:pt x="1494972" y="4"/>
                  </a:cubicBezTo>
                  <a:cubicBezTo>
                    <a:pt x="1005115" y="-1205"/>
                    <a:pt x="502557" y="264285"/>
                    <a:pt x="0" y="52977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CDF34D28-051F-146A-0984-2B9F6F92DA6A}"/>
                </a:ext>
              </a:extLst>
            </p:cNvPr>
            <p:cNvSpPr/>
            <p:nvPr/>
          </p:nvSpPr>
          <p:spPr>
            <a:xfrm>
              <a:off x="5961586" y="5021784"/>
              <a:ext cx="2333328" cy="225125"/>
            </a:xfrm>
            <a:custGeom>
              <a:avLst/>
              <a:gdLst>
                <a:gd name="connsiteX0" fmla="*/ 1153885 w 1153885"/>
                <a:gd name="connsiteY0" fmla="*/ 232390 h 232390"/>
                <a:gd name="connsiteX1" fmla="*/ 486228 w 1153885"/>
                <a:gd name="connsiteY1" fmla="*/ 162 h 232390"/>
                <a:gd name="connsiteX2" fmla="*/ 0 w 1153885"/>
                <a:gd name="connsiteY2" fmla="*/ 203362 h 23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3885" h="232390">
                  <a:moveTo>
                    <a:pt x="1153885" y="232390"/>
                  </a:moveTo>
                  <a:cubicBezTo>
                    <a:pt x="916213" y="118695"/>
                    <a:pt x="678542" y="5000"/>
                    <a:pt x="486228" y="162"/>
                  </a:cubicBezTo>
                  <a:cubicBezTo>
                    <a:pt x="293914" y="-4676"/>
                    <a:pt x="146957" y="99343"/>
                    <a:pt x="0" y="203362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C671282E-24AC-5FB2-F78E-D85E5722CFAE}"/>
                </a:ext>
              </a:extLst>
            </p:cNvPr>
            <p:cNvSpPr/>
            <p:nvPr/>
          </p:nvSpPr>
          <p:spPr>
            <a:xfrm>
              <a:off x="7554686" y="4811407"/>
              <a:ext cx="1422400" cy="457279"/>
            </a:xfrm>
            <a:custGeom>
              <a:avLst/>
              <a:gdLst>
                <a:gd name="connsiteX0" fmla="*/ 1422400 w 1422400"/>
                <a:gd name="connsiteY0" fmla="*/ 428250 h 457279"/>
                <a:gd name="connsiteX1" fmla="*/ 885371 w 1422400"/>
                <a:gd name="connsiteY1" fmla="*/ 79 h 457279"/>
                <a:gd name="connsiteX2" fmla="*/ 0 w 1422400"/>
                <a:gd name="connsiteY2" fmla="*/ 457279 h 4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2400" h="457279">
                  <a:moveTo>
                    <a:pt x="1422400" y="428250"/>
                  </a:moveTo>
                  <a:cubicBezTo>
                    <a:pt x="1272419" y="211745"/>
                    <a:pt x="1122438" y="-4759"/>
                    <a:pt x="885371" y="79"/>
                  </a:cubicBezTo>
                  <a:cubicBezTo>
                    <a:pt x="648304" y="4917"/>
                    <a:pt x="324152" y="231098"/>
                    <a:pt x="0" y="457279"/>
                  </a:cubicBezTo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DF57E40F-4313-53F1-4413-E4EA33D5E25B}"/>
                </a:ext>
              </a:extLst>
            </p:cNvPr>
            <p:cNvSpPr/>
            <p:nvPr/>
          </p:nvSpPr>
          <p:spPr>
            <a:xfrm>
              <a:off x="8323943" y="5130105"/>
              <a:ext cx="653143" cy="138581"/>
            </a:xfrm>
            <a:custGeom>
              <a:avLst/>
              <a:gdLst>
                <a:gd name="connsiteX0" fmla="*/ 653143 w 653143"/>
                <a:gd name="connsiteY0" fmla="*/ 138581 h 138581"/>
                <a:gd name="connsiteX1" fmla="*/ 341086 w 653143"/>
                <a:gd name="connsiteY1" fmla="*/ 695 h 138581"/>
                <a:gd name="connsiteX2" fmla="*/ 0 w 653143"/>
                <a:gd name="connsiteY2" fmla="*/ 95038 h 1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143" h="138581">
                  <a:moveTo>
                    <a:pt x="653143" y="138581"/>
                  </a:moveTo>
                  <a:cubicBezTo>
                    <a:pt x="551543" y="73266"/>
                    <a:pt x="449943" y="7952"/>
                    <a:pt x="341086" y="695"/>
                  </a:cubicBezTo>
                  <a:cubicBezTo>
                    <a:pt x="232229" y="-6562"/>
                    <a:pt x="116114" y="44238"/>
                    <a:pt x="0" y="95038"/>
                  </a:cubicBezTo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Random restriction…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25 / 26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FA73E26-A366-C45A-A6BD-1862578F19F9}"/>
                  </a:ext>
                </a:extLst>
              </p:cNvPr>
              <p:cNvSpPr txBox="1"/>
              <p:nvPr/>
            </p:nvSpPr>
            <p:spPr>
              <a:xfrm>
                <a:off x="7982544" y="1281738"/>
                <a:ext cx="3371256" cy="40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…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dwPHP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FA73E26-A366-C45A-A6BD-1862578F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544" y="1281738"/>
                <a:ext cx="3371256" cy="403572"/>
              </a:xfrm>
              <a:prstGeom prst="rect">
                <a:avLst/>
              </a:prstGeom>
              <a:blipFill>
                <a:blip r:embed="rId5"/>
                <a:stretch>
                  <a:fillRect t="-6061" r="-1805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B94DDA64-D4CB-78F0-DDC0-DA4077A559BD}"/>
              </a:ext>
            </a:extLst>
          </p:cNvPr>
          <p:cNvSpPr/>
          <p:nvPr/>
        </p:nvSpPr>
        <p:spPr>
          <a:xfrm>
            <a:off x="296294" y="1816542"/>
            <a:ext cx="6711723" cy="2576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Haken’s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proof</a:t>
            </a:r>
            <a:b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(as simplified by Beame-Pitassi’96)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376F7C-9979-A607-1BB0-95035CA86DD6}"/>
                  </a:ext>
                </a:extLst>
              </p:cNvPr>
              <p:cNvSpPr txBox="1"/>
              <p:nvPr/>
            </p:nvSpPr>
            <p:spPr>
              <a:xfrm>
                <a:off x="366025" y="2432267"/>
                <a:ext cx="6641993" cy="196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1: Pick a random restriction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(in some way)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resolution proof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PHP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w.h.p. over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width-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resolution proof for (a smaller version of)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PHP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3: Prove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PHP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 not have a width-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resolution proof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376F7C-9979-A607-1BB0-95035CA86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25" y="2432267"/>
                <a:ext cx="6641993" cy="1966308"/>
              </a:xfrm>
              <a:prstGeom prst="rect">
                <a:avLst/>
              </a:prstGeom>
              <a:blipFill>
                <a:blip r:embed="rId6"/>
                <a:stretch>
                  <a:fillRect l="-917" t="-1548" b="-4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07C0358F-AF33-9BEF-39E1-5928A851AD21}"/>
                  </a:ext>
                </a:extLst>
              </p:cNvPr>
              <p:cNvSpPr/>
              <p:nvPr/>
            </p:nvSpPr>
            <p:spPr>
              <a:xfrm>
                <a:off x="366026" y="4584915"/>
                <a:ext cx="5663299" cy="1961919"/>
              </a:xfrm>
              <a:prstGeom prst="wedgeRoundRectCallout">
                <a:avLst>
                  <a:gd name="adj1" fmla="val -38722"/>
                  <a:gd name="adj2" fmla="val -6402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1-2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create a map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anything outside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encodes a good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number of possible restrictions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polylog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sz="2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</a:t>
                </a:r>
                <a:r>
                  <a:rPr lang="en-US" altLang="zh-CN" sz="2000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(dual weak pigeonhole principle)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exists some good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07C0358F-AF33-9BEF-39E1-5928A851A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26" y="4584915"/>
                <a:ext cx="5663299" cy="1961919"/>
              </a:xfrm>
              <a:prstGeom prst="wedgeRoundRectCallout">
                <a:avLst>
                  <a:gd name="adj1" fmla="val -38722"/>
                  <a:gd name="adj2" fmla="val -64020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C9277310-58DB-8079-027E-A5164433766F}"/>
              </a:ext>
            </a:extLst>
          </p:cNvPr>
          <p:cNvGrpSpPr/>
          <p:nvPr/>
        </p:nvGrpSpPr>
        <p:grpSpPr>
          <a:xfrm>
            <a:off x="7904484" y="2293176"/>
            <a:ext cx="4287516" cy="1135824"/>
            <a:chOff x="1355170" y="4477631"/>
            <a:chExt cx="9019806" cy="2389475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1500B45-FD7B-F89C-C1B4-AA7D9C786DDF}"/>
                </a:ext>
              </a:extLst>
            </p:cNvPr>
            <p:cNvSpPr/>
            <p:nvPr/>
          </p:nvSpPr>
          <p:spPr>
            <a:xfrm>
              <a:off x="1669143" y="5246914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411207C-E665-875E-7706-B066314AFC58}"/>
                </a:ext>
              </a:extLst>
            </p:cNvPr>
            <p:cNvSpPr/>
            <p:nvPr/>
          </p:nvSpPr>
          <p:spPr>
            <a:xfrm>
              <a:off x="2068286" y="5246914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75F540D-9E1D-8663-62B5-6F9638067757}"/>
                </a:ext>
              </a:extLst>
            </p:cNvPr>
            <p:cNvSpPr/>
            <p:nvPr/>
          </p:nvSpPr>
          <p:spPr>
            <a:xfrm>
              <a:off x="2467429" y="5246913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628FA93-D648-E021-D3A3-C55592F4A884}"/>
                </a:ext>
              </a:extLst>
            </p:cNvPr>
            <p:cNvSpPr/>
            <p:nvPr/>
          </p:nvSpPr>
          <p:spPr>
            <a:xfrm>
              <a:off x="2866572" y="5246912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6D93F06-3529-E279-F661-DCAFDF41B15A}"/>
                </a:ext>
              </a:extLst>
            </p:cNvPr>
            <p:cNvSpPr/>
            <p:nvPr/>
          </p:nvSpPr>
          <p:spPr>
            <a:xfrm>
              <a:off x="3265715" y="5246910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F538C23-4B9C-1485-1A75-A2900F4CF6DE}"/>
                </a:ext>
              </a:extLst>
            </p:cNvPr>
            <p:cNvSpPr/>
            <p:nvPr/>
          </p:nvSpPr>
          <p:spPr>
            <a:xfrm>
              <a:off x="3984172" y="5246911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D76A356A-C74A-1305-9191-EB8C1D790DF6}"/>
                </a:ext>
              </a:extLst>
            </p:cNvPr>
            <p:cNvSpPr/>
            <p:nvPr/>
          </p:nvSpPr>
          <p:spPr>
            <a:xfrm>
              <a:off x="4383315" y="5246911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8559728-B399-447F-6CE7-20B4A8376A35}"/>
                </a:ext>
              </a:extLst>
            </p:cNvPr>
            <p:cNvSpPr/>
            <p:nvPr/>
          </p:nvSpPr>
          <p:spPr>
            <a:xfrm>
              <a:off x="4782458" y="5246910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5BAD46BB-F03D-17CE-AC86-2C6236DD3A17}"/>
                </a:ext>
              </a:extLst>
            </p:cNvPr>
            <p:cNvSpPr/>
            <p:nvPr/>
          </p:nvSpPr>
          <p:spPr>
            <a:xfrm>
              <a:off x="5181601" y="5246909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1494535-2658-56FA-7923-5F519C7F2831}"/>
                </a:ext>
              </a:extLst>
            </p:cNvPr>
            <p:cNvSpPr/>
            <p:nvPr/>
          </p:nvSpPr>
          <p:spPr>
            <a:xfrm>
              <a:off x="6948715" y="5246909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E6D0908-C692-541F-1B5C-6CBFD745EB96}"/>
                </a:ext>
              </a:extLst>
            </p:cNvPr>
            <p:cNvSpPr/>
            <p:nvPr/>
          </p:nvSpPr>
          <p:spPr>
            <a:xfrm>
              <a:off x="7347858" y="5246909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4D318D91-F319-68EF-9EC2-34D014042060}"/>
                </a:ext>
              </a:extLst>
            </p:cNvPr>
            <p:cNvSpPr/>
            <p:nvPr/>
          </p:nvSpPr>
          <p:spPr>
            <a:xfrm>
              <a:off x="7747001" y="5246908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6574869D-847A-A149-1622-70238F2A06C6}"/>
                </a:ext>
              </a:extLst>
            </p:cNvPr>
            <p:cNvSpPr/>
            <p:nvPr/>
          </p:nvSpPr>
          <p:spPr>
            <a:xfrm>
              <a:off x="8146144" y="5246907"/>
              <a:ext cx="297543" cy="29754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54BB54A1-CD5B-79B1-B9CB-61CDFDBFB01C}"/>
                    </a:ext>
                  </a:extLst>
                </p:cNvPr>
                <p:cNvSpPr/>
                <p:nvPr/>
              </p:nvSpPr>
              <p:spPr>
                <a:xfrm>
                  <a:off x="8864601" y="5246907"/>
                  <a:ext cx="297543" cy="29754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54BB54A1-CD5B-79B1-B9CB-61CDFDBFB0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601" y="5246907"/>
                  <a:ext cx="297543" cy="29754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7CEA155B-423E-DFE4-22FC-A83654B0D1A1}"/>
                </a:ext>
              </a:extLst>
            </p:cNvPr>
            <p:cNvSpPr/>
            <p:nvPr/>
          </p:nvSpPr>
          <p:spPr>
            <a:xfrm rot="16200000">
              <a:off x="2508250" y="4779734"/>
              <a:ext cx="215901" cy="1894115"/>
            </a:xfrm>
            <a:prstGeom prst="leftBrace">
              <a:avLst>
                <a:gd name="adj1" fmla="val 38585"/>
                <a:gd name="adj2" fmla="val 50000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E4298F4-49F8-E99C-2F49-FDE564921691}"/>
                    </a:ext>
                  </a:extLst>
                </p:cNvPr>
                <p:cNvSpPr txBox="1"/>
                <p:nvPr/>
              </p:nvSpPr>
              <p:spPr>
                <a:xfrm>
                  <a:off x="1355170" y="5916379"/>
                  <a:ext cx="2522055" cy="582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Axioms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PHP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E4298F4-49F8-E99C-2F49-FDE5649216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170" y="5916379"/>
                  <a:ext cx="2522055" cy="582733"/>
                </a:xfrm>
                <a:prstGeom prst="rect">
                  <a:avLst/>
                </a:prstGeom>
                <a:blipFill>
                  <a:blip r:embed="rId4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左大括号 40">
              <a:extLst>
                <a:ext uri="{FF2B5EF4-FFF2-40B4-BE49-F238E27FC236}">
                  <a16:creationId xmlns:a16="http://schemas.microsoft.com/office/drawing/2014/main" id="{6B9197AE-BE03-10DC-D1CE-D0B128286548}"/>
                </a:ext>
              </a:extLst>
            </p:cNvPr>
            <p:cNvSpPr/>
            <p:nvPr/>
          </p:nvSpPr>
          <p:spPr>
            <a:xfrm rot="16200000">
              <a:off x="6105980" y="3513359"/>
              <a:ext cx="215900" cy="4459515"/>
            </a:xfrm>
            <a:prstGeom prst="leftBrace">
              <a:avLst>
                <a:gd name="adj1" fmla="val 38585"/>
                <a:gd name="adj2" fmla="val 50000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E72C9A9-86A2-8E2D-D20F-14AF0587E518}"/>
                </a:ext>
              </a:extLst>
            </p:cNvPr>
            <p:cNvSpPr txBox="1"/>
            <p:nvPr/>
          </p:nvSpPr>
          <p:spPr>
            <a:xfrm>
              <a:off x="4186192" y="5909126"/>
              <a:ext cx="4055475" cy="58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Intermediate derivations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A49107F9-B116-268E-CC17-939D3ED5AC58}"/>
                </a:ext>
              </a:extLst>
            </p:cNvPr>
            <p:cNvSpPr txBox="1"/>
            <p:nvPr/>
          </p:nvSpPr>
          <p:spPr>
            <a:xfrm>
              <a:off x="8044542" y="5895884"/>
              <a:ext cx="2330434" cy="97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Final contradiction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0DD207AD-6D7C-6C17-3854-B06CA7F0684C}"/>
                </a:ext>
              </a:extLst>
            </p:cNvPr>
            <p:cNvSpPr/>
            <p:nvPr/>
          </p:nvSpPr>
          <p:spPr>
            <a:xfrm>
              <a:off x="2235200" y="4724396"/>
              <a:ext cx="1886857" cy="537033"/>
            </a:xfrm>
            <a:custGeom>
              <a:avLst/>
              <a:gdLst>
                <a:gd name="connsiteX0" fmla="*/ 1886857 w 1886857"/>
                <a:gd name="connsiteY0" fmla="*/ 537033 h 537033"/>
                <a:gd name="connsiteX1" fmla="*/ 972457 w 1886857"/>
                <a:gd name="connsiteY1" fmla="*/ 4 h 537033"/>
                <a:gd name="connsiteX2" fmla="*/ 0 w 1886857"/>
                <a:gd name="connsiteY2" fmla="*/ 529775 h 53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857" h="537033">
                  <a:moveTo>
                    <a:pt x="1886857" y="537033"/>
                  </a:moveTo>
                  <a:cubicBezTo>
                    <a:pt x="1586895" y="269123"/>
                    <a:pt x="1286933" y="1214"/>
                    <a:pt x="972457" y="4"/>
                  </a:cubicBezTo>
                  <a:cubicBezTo>
                    <a:pt x="657981" y="-1206"/>
                    <a:pt x="328990" y="264284"/>
                    <a:pt x="0" y="529775"/>
                  </a:cubicBezTo>
                </a:path>
              </a:pathLst>
            </a:cu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04D16A2F-4D74-317F-5F59-01A75438C15D}"/>
                </a:ext>
              </a:extLst>
            </p:cNvPr>
            <p:cNvSpPr/>
            <p:nvPr/>
          </p:nvSpPr>
          <p:spPr>
            <a:xfrm>
              <a:off x="1828800" y="4477631"/>
              <a:ext cx="2307771" cy="769283"/>
            </a:xfrm>
            <a:custGeom>
              <a:avLst/>
              <a:gdLst>
                <a:gd name="connsiteX0" fmla="*/ 2307771 w 2307771"/>
                <a:gd name="connsiteY0" fmla="*/ 769283 h 769283"/>
                <a:gd name="connsiteX1" fmla="*/ 1175657 w 2307771"/>
                <a:gd name="connsiteY1" fmla="*/ 26 h 769283"/>
                <a:gd name="connsiteX2" fmla="*/ 0 w 2307771"/>
                <a:gd name="connsiteY2" fmla="*/ 747512 h 76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7771" h="769283">
                  <a:moveTo>
                    <a:pt x="2307771" y="769283"/>
                  </a:moveTo>
                  <a:cubicBezTo>
                    <a:pt x="1934028" y="386468"/>
                    <a:pt x="1560285" y="3654"/>
                    <a:pt x="1175657" y="26"/>
                  </a:cubicBezTo>
                  <a:cubicBezTo>
                    <a:pt x="791029" y="-3602"/>
                    <a:pt x="395514" y="371955"/>
                    <a:pt x="0" y="747512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88A64097-4DF5-C533-97B5-F3FF545FCB1E}"/>
                </a:ext>
              </a:extLst>
            </p:cNvPr>
            <p:cNvSpPr/>
            <p:nvPr/>
          </p:nvSpPr>
          <p:spPr>
            <a:xfrm>
              <a:off x="3062514" y="4796966"/>
              <a:ext cx="1473200" cy="442691"/>
            </a:xfrm>
            <a:custGeom>
              <a:avLst/>
              <a:gdLst>
                <a:gd name="connsiteX0" fmla="*/ 1473200 w 1473200"/>
                <a:gd name="connsiteY0" fmla="*/ 442691 h 442691"/>
                <a:gd name="connsiteX1" fmla="*/ 878115 w 1473200"/>
                <a:gd name="connsiteY1" fmla="*/ 5 h 442691"/>
                <a:gd name="connsiteX2" fmla="*/ 0 w 1473200"/>
                <a:gd name="connsiteY2" fmla="*/ 435434 h 44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200" h="442691">
                  <a:moveTo>
                    <a:pt x="1473200" y="442691"/>
                  </a:moveTo>
                  <a:cubicBezTo>
                    <a:pt x="1298424" y="221953"/>
                    <a:pt x="1123648" y="1215"/>
                    <a:pt x="878115" y="5"/>
                  </a:cubicBezTo>
                  <a:cubicBezTo>
                    <a:pt x="632582" y="-1205"/>
                    <a:pt x="316291" y="217114"/>
                    <a:pt x="0" y="435434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543253F1-66E3-7B23-EF4B-280BFB2A8487}"/>
                </a:ext>
              </a:extLst>
            </p:cNvPr>
            <p:cNvSpPr/>
            <p:nvPr/>
          </p:nvSpPr>
          <p:spPr>
            <a:xfrm>
              <a:off x="4151086" y="5173848"/>
              <a:ext cx="370114" cy="87581"/>
            </a:xfrm>
            <a:custGeom>
              <a:avLst/>
              <a:gdLst>
                <a:gd name="connsiteX0" fmla="*/ 370114 w 370114"/>
                <a:gd name="connsiteY0" fmla="*/ 87581 h 87581"/>
                <a:gd name="connsiteX1" fmla="*/ 181428 w 370114"/>
                <a:gd name="connsiteY1" fmla="*/ 495 h 87581"/>
                <a:gd name="connsiteX2" fmla="*/ 0 w 370114"/>
                <a:gd name="connsiteY2" fmla="*/ 58552 h 8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114" h="87581">
                  <a:moveTo>
                    <a:pt x="370114" y="87581"/>
                  </a:moveTo>
                  <a:cubicBezTo>
                    <a:pt x="306614" y="46457"/>
                    <a:pt x="243114" y="5333"/>
                    <a:pt x="181428" y="495"/>
                  </a:cubicBezTo>
                  <a:cubicBezTo>
                    <a:pt x="119742" y="-4343"/>
                    <a:pt x="59871" y="27104"/>
                    <a:pt x="0" y="58552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2F3AF0C3-BBB0-8D90-54A6-8D750C2A5DA8}"/>
                </a:ext>
              </a:extLst>
            </p:cNvPr>
            <p:cNvSpPr/>
            <p:nvPr/>
          </p:nvSpPr>
          <p:spPr>
            <a:xfrm>
              <a:off x="5355771" y="4709882"/>
              <a:ext cx="2939143" cy="537032"/>
            </a:xfrm>
            <a:custGeom>
              <a:avLst/>
              <a:gdLst>
                <a:gd name="connsiteX0" fmla="*/ 2939143 w 2939143"/>
                <a:gd name="connsiteY0" fmla="*/ 537032 h 537032"/>
                <a:gd name="connsiteX1" fmla="*/ 1494972 w 2939143"/>
                <a:gd name="connsiteY1" fmla="*/ 4 h 537032"/>
                <a:gd name="connsiteX2" fmla="*/ 0 w 2939143"/>
                <a:gd name="connsiteY2" fmla="*/ 529775 h 5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9143" h="537032">
                  <a:moveTo>
                    <a:pt x="2939143" y="537032"/>
                  </a:moveTo>
                  <a:cubicBezTo>
                    <a:pt x="2461986" y="269122"/>
                    <a:pt x="1984829" y="1213"/>
                    <a:pt x="1494972" y="4"/>
                  </a:cubicBezTo>
                  <a:cubicBezTo>
                    <a:pt x="1005115" y="-1205"/>
                    <a:pt x="502557" y="264285"/>
                    <a:pt x="0" y="52977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A4E29A7-3B26-0FB2-C2CF-C609C756AD51}"/>
                </a:ext>
              </a:extLst>
            </p:cNvPr>
            <p:cNvSpPr/>
            <p:nvPr/>
          </p:nvSpPr>
          <p:spPr>
            <a:xfrm>
              <a:off x="7141029" y="5021781"/>
              <a:ext cx="1153885" cy="232390"/>
            </a:xfrm>
            <a:custGeom>
              <a:avLst/>
              <a:gdLst>
                <a:gd name="connsiteX0" fmla="*/ 1153885 w 1153885"/>
                <a:gd name="connsiteY0" fmla="*/ 232390 h 232390"/>
                <a:gd name="connsiteX1" fmla="*/ 486228 w 1153885"/>
                <a:gd name="connsiteY1" fmla="*/ 162 h 232390"/>
                <a:gd name="connsiteX2" fmla="*/ 0 w 1153885"/>
                <a:gd name="connsiteY2" fmla="*/ 203362 h 23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3885" h="232390">
                  <a:moveTo>
                    <a:pt x="1153885" y="232390"/>
                  </a:moveTo>
                  <a:cubicBezTo>
                    <a:pt x="916213" y="118695"/>
                    <a:pt x="678542" y="5000"/>
                    <a:pt x="486228" y="162"/>
                  </a:cubicBezTo>
                  <a:cubicBezTo>
                    <a:pt x="293914" y="-4676"/>
                    <a:pt x="146957" y="99343"/>
                    <a:pt x="0" y="203362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1F310C7-5FE0-6076-2D51-0BCB868B4C5D}"/>
                </a:ext>
              </a:extLst>
            </p:cNvPr>
            <p:cNvSpPr/>
            <p:nvPr/>
          </p:nvSpPr>
          <p:spPr>
            <a:xfrm>
              <a:off x="7554686" y="4811407"/>
              <a:ext cx="1422400" cy="457279"/>
            </a:xfrm>
            <a:custGeom>
              <a:avLst/>
              <a:gdLst>
                <a:gd name="connsiteX0" fmla="*/ 1422400 w 1422400"/>
                <a:gd name="connsiteY0" fmla="*/ 428250 h 457279"/>
                <a:gd name="connsiteX1" fmla="*/ 885371 w 1422400"/>
                <a:gd name="connsiteY1" fmla="*/ 79 h 457279"/>
                <a:gd name="connsiteX2" fmla="*/ 0 w 1422400"/>
                <a:gd name="connsiteY2" fmla="*/ 457279 h 4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2400" h="457279">
                  <a:moveTo>
                    <a:pt x="1422400" y="428250"/>
                  </a:moveTo>
                  <a:cubicBezTo>
                    <a:pt x="1272419" y="211745"/>
                    <a:pt x="1122438" y="-4759"/>
                    <a:pt x="885371" y="79"/>
                  </a:cubicBezTo>
                  <a:cubicBezTo>
                    <a:pt x="648304" y="4917"/>
                    <a:pt x="324152" y="231098"/>
                    <a:pt x="0" y="457279"/>
                  </a:cubicBezTo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B5A670FE-145D-E37E-0C7D-CAD05D7EDC40}"/>
                </a:ext>
              </a:extLst>
            </p:cNvPr>
            <p:cNvSpPr/>
            <p:nvPr/>
          </p:nvSpPr>
          <p:spPr>
            <a:xfrm>
              <a:off x="8323943" y="5130105"/>
              <a:ext cx="653143" cy="138581"/>
            </a:xfrm>
            <a:custGeom>
              <a:avLst/>
              <a:gdLst>
                <a:gd name="connsiteX0" fmla="*/ 653143 w 653143"/>
                <a:gd name="connsiteY0" fmla="*/ 138581 h 138581"/>
                <a:gd name="connsiteX1" fmla="*/ 341086 w 653143"/>
                <a:gd name="connsiteY1" fmla="*/ 695 h 138581"/>
                <a:gd name="connsiteX2" fmla="*/ 0 w 653143"/>
                <a:gd name="connsiteY2" fmla="*/ 95038 h 1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143" h="138581">
                  <a:moveTo>
                    <a:pt x="653143" y="138581"/>
                  </a:moveTo>
                  <a:cubicBezTo>
                    <a:pt x="551543" y="73266"/>
                    <a:pt x="449943" y="7952"/>
                    <a:pt x="341086" y="695"/>
                  </a:cubicBezTo>
                  <a:cubicBezTo>
                    <a:pt x="232229" y="-6562"/>
                    <a:pt x="116114" y="44238"/>
                    <a:pt x="0" y="95038"/>
                  </a:cubicBezTo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430A001D-F672-EBD2-00E9-F0DAD2806D66}"/>
                  </a:ext>
                </a:extLst>
              </p:cNvPr>
              <p:cNvSpPr txBox="1"/>
              <p:nvPr/>
            </p:nvSpPr>
            <p:spPr>
              <a:xfrm>
                <a:off x="7094728" y="2444970"/>
                <a:ext cx="954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430A001D-F672-EBD2-00E9-F0DAD2806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728" y="2444970"/>
                <a:ext cx="95424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5D6106B0-D0DA-B49E-E67F-D4342B134126}"/>
                  </a:ext>
                </a:extLst>
              </p:cNvPr>
              <p:cNvSpPr txBox="1"/>
              <p:nvPr/>
            </p:nvSpPr>
            <p:spPr>
              <a:xfrm>
                <a:off x="6741790" y="4682270"/>
                <a:ext cx="1229674" cy="62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Π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5D6106B0-D0DA-B49E-E67F-D4342B134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790" y="4682270"/>
                <a:ext cx="1229674" cy="6286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箭头: 下 82">
            <a:extLst>
              <a:ext uri="{FF2B5EF4-FFF2-40B4-BE49-F238E27FC236}">
                <a16:creationId xmlns:a16="http://schemas.microsoft.com/office/drawing/2014/main" id="{3ECD7128-3D3D-8E96-DF61-924BFF047CDA}"/>
              </a:ext>
            </a:extLst>
          </p:cNvPr>
          <p:cNvSpPr/>
          <p:nvPr/>
        </p:nvSpPr>
        <p:spPr>
          <a:xfrm>
            <a:off x="9533627" y="3341072"/>
            <a:ext cx="560492" cy="1052334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B4CF3E37-B731-BD33-817F-B7182E255B94}"/>
                  </a:ext>
                </a:extLst>
              </p:cNvPr>
              <p:cNvSpPr txBox="1"/>
              <p:nvPr/>
            </p:nvSpPr>
            <p:spPr>
              <a:xfrm>
                <a:off x="7833643" y="3502043"/>
                <a:ext cx="18152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high probability over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zh-CN" alt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B4CF3E37-B731-BD33-817F-B7182E255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643" y="3502043"/>
                <a:ext cx="1815271" cy="523220"/>
              </a:xfrm>
              <a:prstGeom prst="rect">
                <a:avLst/>
              </a:prstGeom>
              <a:blipFill>
                <a:blip r:embed="rId10"/>
                <a:stretch>
                  <a:fillRect l="-1007" t="-1163" r="-1678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文本框 84">
            <a:extLst>
              <a:ext uri="{FF2B5EF4-FFF2-40B4-BE49-F238E27FC236}">
                <a16:creationId xmlns:a16="http://schemas.microsoft.com/office/drawing/2014/main" id="{D4014913-4A48-2F78-BEFC-99F5B1E431A2}"/>
              </a:ext>
            </a:extLst>
          </p:cNvPr>
          <p:cNvSpPr txBox="1"/>
          <p:nvPr/>
        </p:nvSpPr>
        <p:spPr>
          <a:xfrm>
            <a:off x="9987905" y="3591000"/>
            <a:ext cx="205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(Provable from </a:t>
            </a:r>
            <a:r>
              <a:rPr lang="en-US" altLang="zh-CN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dwPHP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对话气泡: 圆角矩形 85">
                <a:extLst>
                  <a:ext uri="{FF2B5EF4-FFF2-40B4-BE49-F238E27FC236}">
                    <a16:creationId xmlns:a16="http://schemas.microsoft.com/office/drawing/2014/main" id="{D8AB1A71-3A27-391E-24EC-1032B5D8B8B3}"/>
                  </a:ext>
                </a:extLst>
              </p:cNvPr>
              <p:cNvSpPr/>
              <p:nvPr/>
            </p:nvSpPr>
            <p:spPr>
              <a:xfrm>
                <a:off x="6224774" y="5926629"/>
                <a:ext cx="2729312" cy="403865"/>
              </a:xfrm>
              <a:prstGeom prst="wedgeRoundRectCallout">
                <a:avLst>
                  <a:gd name="adj1" fmla="val 42413"/>
                  <a:gd name="adj2" fmla="val -10703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Width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Π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small!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对话气泡: 圆角矩形 85">
                <a:extLst>
                  <a:ext uri="{FF2B5EF4-FFF2-40B4-BE49-F238E27FC236}">
                    <a16:creationId xmlns:a16="http://schemas.microsoft.com/office/drawing/2014/main" id="{D8AB1A71-3A27-391E-24EC-1032B5D8B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774" y="5926629"/>
                <a:ext cx="2729312" cy="403865"/>
              </a:xfrm>
              <a:prstGeom prst="wedgeRoundRectCallout">
                <a:avLst>
                  <a:gd name="adj1" fmla="val 42413"/>
                  <a:gd name="adj2" fmla="val -107033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945BF517-F322-3F75-89B4-182400B26331}"/>
                  </a:ext>
                </a:extLst>
              </p:cNvPr>
              <p:cNvSpPr txBox="1"/>
              <p:nvPr/>
            </p:nvSpPr>
            <p:spPr>
              <a:xfrm>
                <a:off x="9303362" y="5702760"/>
                <a:ext cx="2599336" cy="5879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3: provable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(or, in “</a:t>
                </a:r>
                <a14:m>
                  <m:oMath xmlns:m="http://schemas.openxmlformats.org/officeDocument/2006/math">
                    <m:r>
                      <a:rPr lang="en-US" altLang="zh-CN" sz="1400" b="1" i="0" smtClean="0">
                        <a:latin typeface="Cambria Math" panose="02040503050406030204" pitchFamily="18" charset="0"/>
                      </a:rPr>
                      <m:t>𝐏𝐋𝐒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-reasoning”)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945BF517-F322-3F75-89B4-182400B26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362" y="5702760"/>
                <a:ext cx="2599336" cy="5879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6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0039 0.3307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53" grpId="0"/>
      <p:bldP spid="82" grpId="0"/>
      <p:bldP spid="83" grpId="0" animBg="1"/>
      <p:bldP spid="84" grpId="0"/>
      <p:bldP spid="85" grpId="0"/>
      <p:bldP spid="86" grpId="0" animBg="1"/>
      <p:bldP spid="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Random restriction…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26 / 26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FA73E26-A366-C45A-A6BD-1862578F19F9}"/>
                  </a:ext>
                </a:extLst>
              </p:cNvPr>
              <p:cNvSpPr txBox="1"/>
              <p:nvPr/>
            </p:nvSpPr>
            <p:spPr>
              <a:xfrm>
                <a:off x="7982544" y="1281738"/>
                <a:ext cx="3371256" cy="40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…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rwPHP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𝐏𝐋𝐒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FA73E26-A366-C45A-A6BD-1862578F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544" y="1281738"/>
                <a:ext cx="3371256" cy="403572"/>
              </a:xfrm>
              <a:prstGeom prst="rect">
                <a:avLst/>
              </a:prstGeom>
              <a:blipFill>
                <a:blip r:embed="rId3"/>
                <a:stretch>
                  <a:fillRect t="-6061" r="-1805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>
            <a:extLst>
              <a:ext uri="{FF2B5EF4-FFF2-40B4-BE49-F238E27FC236}">
                <a16:creationId xmlns:a16="http://schemas.microsoft.com/office/drawing/2014/main" id="{A60BE7C2-4A44-E3A5-88F1-1F353E83D5C0}"/>
              </a:ext>
            </a:extLst>
          </p:cNvPr>
          <p:cNvSpPr/>
          <p:nvPr/>
        </p:nvSpPr>
        <p:spPr>
          <a:xfrm>
            <a:off x="2321719" y="2071688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6BE53C2-EB12-D90D-290D-ED496943633A}"/>
              </a:ext>
            </a:extLst>
          </p:cNvPr>
          <p:cNvSpPr/>
          <p:nvPr/>
        </p:nvSpPr>
        <p:spPr>
          <a:xfrm>
            <a:off x="3224213" y="2071688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E15C3E1-4B29-7806-394C-B08001C1D32D}"/>
              </a:ext>
            </a:extLst>
          </p:cNvPr>
          <p:cNvSpPr/>
          <p:nvPr/>
        </p:nvSpPr>
        <p:spPr>
          <a:xfrm>
            <a:off x="4126707" y="2071688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5A0BD2D-A4C6-C433-A66E-9720678DD0C4}"/>
              </a:ext>
            </a:extLst>
          </p:cNvPr>
          <p:cNvSpPr/>
          <p:nvPr/>
        </p:nvSpPr>
        <p:spPr>
          <a:xfrm>
            <a:off x="5029201" y="2071688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6ACB804-461B-3CE3-21B9-79D84D389FBC}"/>
              </a:ext>
            </a:extLst>
          </p:cNvPr>
          <p:cNvSpPr/>
          <p:nvPr/>
        </p:nvSpPr>
        <p:spPr>
          <a:xfrm>
            <a:off x="5931695" y="2071688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1A868EB-CE26-FD39-6493-8D78805B6654}"/>
              </a:ext>
            </a:extLst>
          </p:cNvPr>
          <p:cNvSpPr/>
          <p:nvPr/>
        </p:nvSpPr>
        <p:spPr>
          <a:xfrm>
            <a:off x="6834189" y="2071688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6AF0BFF-1BCF-B167-881C-7E860F4A6C18}"/>
              </a:ext>
            </a:extLst>
          </p:cNvPr>
          <p:cNvSpPr/>
          <p:nvPr/>
        </p:nvSpPr>
        <p:spPr>
          <a:xfrm>
            <a:off x="7736683" y="2071688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CFC491E-6959-7C4F-C0C5-CB1F1813D50F}"/>
              </a:ext>
            </a:extLst>
          </p:cNvPr>
          <p:cNvSpPr/>
          <p:nvPr/>
        </p:nvSpPr>
        <p:spPr>
          <a:xfrm>
            <a:off x="8639177" y="2071688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C97D8FB-9E33-67B7-F8FB-0DE12EEA52E1}"/>
              </a:ext>
            </a:extLst>
          </p:cNvPr>
          <p:cNvSpPr txBox="1"/>
          <p:nvPr/>
        </p:nvSpPr>
        <p:spPr>
          <a:xfrm>
            <a:off x="759618" y="2079903"/>
            <a:ext cx="142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Restrictions: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292EA5B-0696-A023-EA06-3DECE5D3E73F}"/>
              </a:ext>
            </a:extLst>
          </p:cNvPr>
          <p:cNvSpPr/>
          <p:nvPr/>
        </p:nvSpPr>
        <p:spPr>
          <a:xfrm>
            <a:off x="9541671" y="2065615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04D3628-7E52-1DA7-EB06-8CFA659C1D93}"/>
              </a:ext>
            </a:extLst>
          </p:cNvPr>
          <p:cNvSpPr/>
          <p:nvPr/>
        </p:nvSpPr>
        <p:spPr>
          <a:xfrm>
            <a:off x="10444165" y="2065615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53D2A048-224C-52FE-0D57-B3CFFDD14ADC}"/>
              </a:ext>
            </a:extLst>
          </p:cNvPr>
          <p:cNvSpPr/>
          <p:nvPr/>
        </p:nvSpPr>
        <p:spPr>
          <a:xfrm>
            <a:off x="4407695" y="3056454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A0E6E45-9F2F-B11B-CB0D-10EAA6B587E8}"/>
              </a:ext>
            </a:extLst>
          </p:cNvPr>
          <p:cNvSpPr/>
          <p:nvPr/>
        </p:nvSpPr>
        <p:spPr>
          <a:xfrm>
            <a:off x="5310189" y="3056454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506F6A75-28AB-D48D-1750-8343E6558AB9}"/>
              </a:ext>
            </a:extLst>
          </p:cNvPr>
          <p:cNvSpPr/>
          <p:nvPr/>
        </p:nvSpPr>
        <p:spPr>
          <a:xfrm>
            <a:off x="6212683" y="3056454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2142653-12F8-075B-C82B-2400F465A159}"/>
              </a:ext>
            </a:extLst>
          </p:cNvPr>
          <p:cNvSpPr/>
          <p:nvPr/>
        </p:nvSpPr>
        <p:spPr>
          <a:xfrm>
            <a:off x="7115177" y="3056454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5A2D80E9-0371-7615-2B6E-AD2CB4343233}"/>
              </a:ext>
            </a:extLst>
          </p:cNvPr>
          <p:cNvSpPr/>
          <p:nvPr/>
        </p:nvSpPr>
        <p:spPr>
          <a:xfrm>
            <a:off x="8017671" y="3056454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6043461A-10A5-C69F-2428-F274D30DA627}"/>
              </a:ext>
            </a:extLst>
          </p:cNvPr>
          <p:cNvCxnSpPr>
            <a:stCxn id="36" idx="0"/>
            <a:endCxn id="16" idx="4"/>
          </p:cNvCxnSpPr>
          <p:nvPr/>
        </p:nvCxnSpPr>
        <p:spPr>
          <a:xfrm flipV="1">
            <a:off x="4600576" y="2457450"/>
            <a:ext cx="621506" cy="5990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0D51ECD-4E4E-490F-804B-1BA46F226969}"/>
              </a:ext>
            </a:extLst>
          </p:cNvPr>
          <p:cNvCxnSpPr>
            <a:cxnSpLocks/>
            <a:stCxn id="44" idx="1"/>
            <a:endCxn id="4" idx="5"/>
          </p:cNvCxnSpPr>
          <p:nvPr/>
        </p:nvCxnSpPr>
        <p:spPr>
          <a:xfrm flipH="1" flipV="1">
            <a:off x="3553481" y="2400956"/>
            <a:ext cx="1813202" cy="711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E2AF6EAB-3B11-023D-A65C-F34633FEABA0}"/>
              </a:ext>
            </a:extLst>
          </p:cNvPr>
          <p:cNvCxnSpPr>
            <a:cxnSpLocks/>
            <a:stCxn id="55" idx="7"/>
            <a:endCxn id="21" idx="3"/>
          </p:cNvCxnSpPr>
          <p:nvPr/>
        </p:nvCxnSpPr>
        <p:spPr>
          <a:xfrm flipV="1">
            <a:off x="6541951" y="2400956"/>
            <a:ext cx="1251226" cy="711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072D8192-E52B-6008-CCC2-D90DF7083607}"/>
              </a:ext>
            </a:extLst>
          </p:cNvPr>
          <p:cNvCxnSpPr>
            <a:cxnSpLocks/>
            <a:stCxn id="58" idx="1"/>
            <a:endCxn id="16" idx="5"/>
          </p:cNvCxnSpPr>
          <p:nvPr/>
        </p:nvCxnSpPr>
        <p:spPr>
          <a:xfrm flipH="1" flipV="1">
            <a:off x="5358469" y="2400956"/>
            <a:ext cx="1813202" cy="711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CFE54541-A6CB-88AC-591A-E3D1D6A87172}"/>
              </a:ext>
            </a:extLst>
          </p:cNvPr>
          <p:cNvCxnSpPr>
            <a:cxnSpLocks/>
            <a:stCxn id="59" idx="7"/>
            <a:endCxn id="27" idx="3"/>
          </p:cNvCxnSpPr>
          <p:nvPr/>
        </p:nvCxnSpPr>
        <p:spPr>
          <a:xfrm flipV="1">
            <a:off x="8346939" y="2394883"/>
            <a:ext cx="1251226" cy="7180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1ED4E5C2-FECA-3EA8-EA91-0A99DA46B48F}"/>
                  </a:ext>
                </a:extLst>
              </p:cNvPr>
              <p:cNvSpPr txBox="1"/>
              <p:nvPr/>
            </p:nvSpPr>
            <p:spPr>
              <a:xfrm>
                <a:off x="958452" y="2593181"/>
                <a:ext cx="1028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1ED4E5C2-FECA-3EA8-EA91-0A99DA46B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52" y="2593181"/>
                <a:ext cx="102870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对话气泡: 圆角矩形 77">
                <a:extLst>
                  <a:ext uri="{FF2B5EF4-FFF2-40B4-BE49-F238E27FC236}">
                    <a16:creationId xmlns:a16="http://schemas.microsoft.com/office/drawing/2014/main" id="{3CA9BA98-D9E6-DFC2-08F9-9CF0760ADB1B}"/>
                  </a:ext>
                </a:extLst>
              </p:cNvPr>
              <p:cNvSpPr/>
              <p:nvPr/>
            </p:nvSpPr>
            <p:spPr>
              <a:xfrm>
                <a:off x="9445230" y="2925365"/>
                <a:ext cx="2383632" cy="1007269"/>
              </a:xfrm>
              <a:prstGeom prst="wedgeRoundRectCallout">
                <a:avLst>
                  <a:gd name="adj1" fmla="val -60701"/>
                  <a:gd name="adj2" fmla="val -6509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good restriction!</a:t>
                </a:r>
              </a:p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Π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1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has small width)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对话气泡: 圆角矩形 77">
                <a:extLst>
                  <a:ext uri="{FF2B5EF4-FFF2-40B4-BE49-F238E27FC236}">
                    <a16:creationId xmlns:a16="http://schemas.microsoft.com/office/drawing/2014/main" id="{3CA9BA98-D9E6-DFC2-08F9-9CF0760A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230" y="2925365"/>
                <a:ext cx="2383632" cy="1007269"/>
              </a:xfrm>
              <a:prstGeom prst="wedgeRoundRectCallout">
                <a:avLst>
                  <a:gd name="adj1" fmla="val -60701"/>
                  <a:gd name="adj2" fmla="val -65096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椭圆 78">
            <a:extLst>
              <a:ext uri="{FF2B5EF4-FFF2-40B4-BE49-F238E27FC236}">
                <a16:creationId xmlns:a16="http://schemas.microsoft.com/office/drawing/2014/main" id="{23623D32-DC68-3943-19E7-906DD5400459}"/>
              </a:ext>
            </a:extLst>
          </p:cNvPr>
          <p:cNvSpPr/>
          <p:nvPr/>
        </p:nvSpPr>
        <p:spPr>
          <a:xfrm>
            <a:off x="2324102" y="5074440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2F6574FA-8F20-8E79-C5BD-1BF36C815497}"/>
              </a:ext>
            </a:extLst>
          </p:cNvPr>
          <p:cNvSpPr/>
          <p:nvPr/>
        </p:nvSpPr>
        <p:spPr>
          <a:xfrm>
            <a:off x="3226596" y="5074440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932B4C41-E17C-C0CB-0BE8-7B6362FB3E29}"/>
              </a:ext>
            </a:extLst>
          </p:cNvPr>
          <p:cNvSpPr/>
          <p:nvPr/>
        </p:nvSpPr>
        <p:spPr>
          <a:xfrm>
            <a:off x="4129090" y="5074440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DE384220-590B-582A-FA7E-701C4DE5E203}"/>
              </a:ext>
            </a:extLst>
          </p:cNvPr>
          <p:cNvSpPr/>
          <p:nvPr/>
        </p:nvSpPr>
        <p:spPr>
          <a:xfrm>
            <a:off x="5031584" y="5074440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72BDE99E-D508-3091-0CF6-B6353034EE54}"/>
              </a:ext>
            </a:extLst>
          </p:cNvPr>
          <p:cNvSpPr/>
          <p:nvPr/>
        </p:nvSpPr>
        <p:spPr>
          <a:xfrm>
            <a:off x="5934078" y="5074440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C0DEA744-0808-8372-4240-3BE2C1A4C74E}"/>
              </a:ext>
            </a:extLst>
          </p:cNvPr>
          <p:cNvSpPr/>
          <p:nvPr/>
        </p:nvSpPr>
        <p:spPr>
          <a:xfrm>
            <a:off x="6836572" y="5074440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9193DD1C-1F61-21CD-5D00-50B7FD21CC32}"/>
              </a:ext>
            </a:extLst>
          </p:cNvPr>
          <p:cNvSpPr/>
          <p:nvPr/>
        </p:nvSpPr>
        <p:spPr>
          <a:xfrm>
            <a:off x="7739066" y="5074440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CCB7816A-516A-6D4B-EB25-94B65ECD9841}"/>
              </a:ext>
            </a:extLst>
          </p:cNvPr>
          <p:cNvSpPr/>
          <p:nvPr/>
        </p:nvSpPr>
        <p:spPr>
          <a:xfrm>
            <a:off x="8641560" y="5074440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313DCDEA-8267-C86E-1FC0-E732F40AA62C}"/>
              </a:ext>
            </a:extLst>
          </p:cNvPr>
          <p:cNvSpPr/>
          <p:nvPr/>
        </p:nvSpPr>
        <p:spPr>
          <a:xfrm>
            <a:off x="9544054" y="5068367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E51DACD1-FEEA-A50B-BC7A-549DACF0351D}"/>
              </a:ext>
            </a:extLst>
          </p:cNvPr>
          <p:cNvSpPr/>
          <p:nvPr/>
        </p:nvSpPr>
        <p:spPr>
          <a:xfrm>
            <a:off x="10446548" y="5068367"/>
            <a:ext cx="385762" cy="3857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1D172AFB-7496-C73F-C271-5C25575E1F99}"/>
              </a:ext>
            </a:extLst>
          </p:cNvPr>
          <p:cNvSpPr txBox="1"/>
          <p:nvPr/>
        </p:nvSpPr>
        <p:spPr>
          <a:xfrm>
            <a:off x="763724" y="5057293"/>
            <a:ext cx="142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Restrictions: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C3E06B40-ABD8-E01D-E7C5-9BD306D9CF3F}"/>
                  </a:ext>
                </a:extLst>
              </p:cNvPr>
              <p:cNvSpPr txBox="1"/>
              <p:nvPr/>
            </p:nvSpPr>
            <p:spPr>
              <a:xfrm>
                <a:off x="5931694" y="5462824"/>
                <a:ext cx="379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C3E06B40-ABD8-E01D-E7C5-9BD306D9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694" y="5462824"/>
                <a:ext cx="37984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06E86E65-7BE0-AA7B-9707-32FA3FB0B85B}"/>
                  </a:ext>
                </a:extLst>
              </p:cNvPr>
              <p:cNvSpPr/>
              <p:nvPr/>
            </p:nvSpPr>
            <p:spPr>
              <a:xfrm>
                <a:off x="5553690" y="3940907"/>
                <a:ext cx="1135856" cy="10072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06E86E65-7BE0-AA7B-9707-32FA3FB0B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90" y="3940907"/>
                <a:ext cx="1135856" cy="10072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对话气泡: 圆角矩形 92">
                <a:extLst>
                  <a:ext uri="{FF2B5EF4-FFF2-40B4-BE49-F238E27FC236}">
                    <a16:creationId xmlns:a16="http://schemas.microsoft.com/office/drawing/2014/main" id="{2355C67E-B82A-1F76-06FC-AC85367AB9B8}"/>
                  </a:ext>
                </a:extLst>
              </p:cNvPr>
              <p:cNvSpPr/>
              <p:nvPr/>
            </p:nvSpPr>
            <p:spPr>
              <a:xfrm>
                <a:off x="7219951" y="4117167"/>
                <a:ext cx="4717256" cy="811741"/>
              </a:xfrm>
              <a:prstGeom prst="wedgeRoundRectCallout">
                <a:avLst>
                  <a:gd name="adj1" fmla="val -64462"/>
                  <a:gd name="adj2" fmla="val 1452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Some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𝐏𝐋𝐒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instance capturing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“the width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too small to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PHP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对话气泡: 圆角矩形 92">
                <a:extLst>
                  <a:ext uri="{FF2B5EF4-FFF2-40B4-BE49-F238E27FC236}">
                    <a16:creationId xmlns:a16="http://schemas.microsoft.com/office/drawing/2014/main" id="{2355C67E-B82A-1F76-06FC-AC85367AB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951" y="4117167"/>
                <a:ext cx="4717256" cy="811741"/>
              </a:xfrm>
              <a:prstGeom prst="wedgeRoundRectCallout">
                <a:avLst>
                  <a:gd name="adj1" fmla="val -64462"/>
                  <a:gd name="adj2" fmla="val 14523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椭圆 93">
            <a:extLst>
              <a:ext uri="{FF2B5EF4-FFF2-40B4-BE49-F238E27FC236}">
                <a16:creationId xmlns:a16="http://schemas.microsoft.com/office/drawing/2014/main" id="{3288EE4A-D0C0-69EE-83FF-F9DCCB1537D7}"/>
              </a:ext>
            </a:extLst>
          </p:cNvPr>
          <p:cNvSpPr/>
          <p:nvPr/>
        </p:nvSpPr>
        <p:spPr>
          <a:xfrm>
            <a:off x="5628085" y="4455292"/>
            <a:ext cx="135731" cy="13573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6A53DFB3-EE60-985A-83A9-E845474A11E9}"/>
                  </a:ext>
                </a:extLst>
              </p:cNvPr>
              <p:cNvSpPr txBox="1"/>
              <p:nvPr/>
            </p:nvSpPr>
            <p:spPr>
              <a:xfrm>
                <a:off x="3940653" y="4563071"/>
                <a:ext cx="1941351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𝑠𝑜𝑙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6A53DFB3-EE60-985A-83A9-E845474A1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53" y="4563071"/>
                <a:ext cx="1941351" cy="394019"/>
              </a:xfrm>
              <a:prstGeom prst="rect">
                <a:avLst/>
              </a:prstGeom>
              <a:blipFill>
                <a:blip r:embed="rId9"/>
                <a:stretch>
                  <a:fillRect l="-2508" t="-937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对话气泡: 圆角矩形 96">
                <a:extLst>
                  <a:ext uri="{FF2B5EF4-FFF2-40B4-BE49-F238E27FC236}">
                    <a16:creationId xmlns:a16="http://schemas.microsoft.com/office/drawing/2014/main" id="{82C51E0A-1422-3B13-04D9-0E2AFFFDD8E3}"/>
                  </a:ext>
                </a:extLst>
              </p:cNvPr>
              <p:cNvSpPr/>
              <p:nvPr/>
            </p:nvSpPr>
            <p:spPr>
              <a:xfrm>
                <a:off x="143171" y="3350419"/>
                <a:ext cx="4559184" cy="1221099"/>
              </a:xfrm>
              <a:prstGeom prst="wedgeRoundRectCallout">
                <a:avLst>
                  <a:gd name="adj1" fmla="val 66756"/>
                  <a:gd name="adj2" fmla="val 42784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Either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𝑠𝑜𝑙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an illegal derivation, 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𝑠𝑜𝑙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“fat clause”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fails to simplify.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latter case, you can use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𝑠𝑜𝑙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“compress”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对话气泡: 圆角矩形 96">
                <a:extLst>
                  <a:ext uri="{FF2B5EF4-FFF2-40B4-BE49-F238E27FC236}">
                    <a16:creationId xmlns:a16="http://schemas.microsoft.com/office/drawing/2014/main" id="{82C51E0A-1422-3B13-04D9-0E2AFFFDD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1" y="3350419"/>
                <a:ext cx="4559184" cy="1221099"/>
              </a:xfrm>
              <a:prstGeom prst="wedgeRoundRectCallout">
                <a:avLst>
                  <a:gd name="adj1" fmla="val 66756"/>
                  <a:gd name="adj2" fmla="val 42784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E406E0E8-2CE8-877E-AF95-50B8F44D3DE5}"/>
              </a:ext>
            </a:extLst>
          </p:cNvPr>
          <p:cNvCxnSpPr>
            <a:cxnSpLocks/>
            <a:stCxn id="94" idx="7"/>
            <a:endCxn id="55" idx="4"/>
          </p:cNvCxnSpPr>
          <p:nvPr/>
        </p:nvCxnSpPr>
        <p:spPr>
          <a:xfrm flipV="1">
            <a:off x="5743939" y="3442216"/>
            <a:ext cx="661625" cy="10329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3AC5E420-7F26-22F7-45D6-13E68F156726}"/>
                  </a:ext>
                </a:extLst>
              </p:cNvPr>
              <p:cNvSpPr txBox="1"/>
              <p:nvPr/>
            </p:nvSpPr>
            <p:spPr>
              <a:xfrm>
                <a:off x="6122455" y="3611639"/>
                <a:ext cx="29391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compression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3AC5E420-7F26-22F7-45D6-13E68F156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455" y="3611639"/>
                <a:ext cx="2939169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2B4FDE9D-2816-759D-C41A-2ACD646A84CA}"/>
                  </a:ext>
                </a:extLst>
              </p:cNvPr>
              <p:cNvSpPr txBox="1"/>
              <p:nvPr/>
            </p:nvSpPr>
            <p:spPr>
              <a:xfrm>
                <a:off x="916297" y="6069031"/>
                <a:ext cx="7990061" cy="43973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good restriction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𝑠𝑜𝑙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an illegal derivation.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2B4FDE9D-2816-759D-C41A-2ACD646A8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97" y="6069031"/>
                <a:ext cx="7990061" cy="4397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2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/>
      <p:bldP spid="27" grpId="0" animBg="1"/>
      <p:bldP spid="30" grpId="0" animBg="1"/>
      <p:bldP spid="36" grpId="0" animBg="1"/>
      <p:bldP spid="44" grpId="0" animBg="1"/>
      <p:bldP spid="55" grpId="0" animBg="1"/>
      <p:bldP spid="58" grpId="0" animBg="1"/>
      <p:bldP spid="59" grpId="0" animBg="1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2" grpId="0" animBg="1"/>
      <p:bldP spid="93" grpId="0" animBg="1"/>
      <p:bldP spid="94" grpId="0" animBg="1"/>
      <p:bldP spid="95" grpId="0"/>
      <p:bldP spid="97" grpId="0" animBg="1"/>
      <p:bldP spid="100" grpId="0"/>
      <p:bldP spid="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vs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Problem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B9F954-F736-80F3-7EA0-7817503B0E7D}"/>
              </a:ext>
            </a:extLst>
          </p:cNvPr>
          <p:cNvSpPr txBox="1"/>
          <p:nvPr/>
        </p:nvSpPr>
        <p:spPr>
          <a:xfrm>
            <a:off x="0" y="6635299"/>
            <a:ext cx="6530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https://www.cs.toronto.edu/~sacook/Steve_by_Yvonne.04.JPG</a:t>
            </a:r>
            <a:endParaRPr lang="zh-CN" altLang="en-US" sz="9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99B74B-2D91-DF43-6553-F1B4F5A47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458" y="3555870"/>
            <a:ext cx="6657975" cy="2066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5EAB30E-854F-8C1D-0603-B428BE53A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54" y="1945826"/>
            <a:ext cx="6858000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B05BECB-4EE0-1A14-3BCE-F63A034AA42D}"/>
              </a:ext>
            </a:extLst>
          </p:cNvPr>
          <p:cNvSpPr txBox="1"/>
          <p:nvPr/>
        </p:nvSpPr>
        <p:spPr>
          <a:xfrm>
            <a:off x="7470826" y="3088932"/>
            <a:ext cx="230632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Poly-time languages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EA40B90-7625-6FCC-5F8E-B891E867A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726" y="4543184"/>
            <a:ext cx="2128180" cy="1596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A30307BC-30D5-FA2D-396C-35F534421C95}"/>
              </a:ext>
            </a:extLst>
          </p:cNvPr>
          <p:cNvSpPr txBox="1"/>
          <p:nvPr/>
        </p:nvSpPr>
        <p:spPr>
          <a:xfrm>
            <a:off x="908005" y="5928992"/>
            <a:ext cx="785652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Stephen A. Cook. The Complexity of Theorem-Proving Procedures.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EC87244-CE15-013A-E8E8-E7D451113DBC}"/>
              </a:ext>
            </a:extLst>
          </p:cNvPr>
          <p:cNvCxnSpPr>
            <a:cxnSpLocks/>
            <a:stCxn id="25" idx="6"/>
            <a:endCxn id="20" idx="2"/>
          </p:cNvCxnSpPr>
          <p:nvPr/>
        </p:nvCxnSpPr>
        <p:spPr>
          <a:xfrm flipV="1">
            <a:off x="6761541" y="3458264"/>
            <a:ext cx="1862445" cy="7644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DB4191AC-59AE-91EC-9622-65E335AC087E}"/>
              </a:ext>
            </a:extLst>
          </p:cNvPr>
          <p:cNvSpPr/>
          <p:nvPr/>
        </p:nvSpPr>
        <p:spPr>
          <a:xfrm>
            <a:off x="6120623" y="3902266"/>
            <a:ext cx="640918" cy="640918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5C81878-217A-9068-9463-84138E21FD4A}"/>
                  </a:ext>
                </a:extLst>
              </p:cNvPr>
              <p:cNvSpPr txBox="1"/>
              <p:nvPr/>
            </p:nvSpPr>
            <p:spPr>
              <a:xfrm>
                <a:off x="8381740" y="2344301"/>
                <a:ext cx="3512718" cy="523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-complete!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5C81878-217A-9068-9463-84138E21F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740" y="2344301"/>
                <a:ext cx="35127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9A1562C-5DD3-6515-1D51-18D351114B45}"/>
              </a:ext>
            </a:extLst>
          </p:cNvPr>
          <p:cNvCxnSpPr>
            <a:cxnSpLocks/>
          </p:cNvCxnSpPr>
          <p:nvPr/>
        </p:nvCxnSpPr>
        <p:spPr>
          <a:xfrm>
            <a:off x="3315064" y="4720588"/>
            <a:ext cx="3912123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7C26B0D-6126-30EC-D492-B86D42EAA4E3}"/>
              </a:ext>
            </a:extLst>
          </p:cNvPr>
          <p:cNvCxnSpPr>
            <a:cxnSpLocks/>
          </p:cNvCxnSpPr>
          <p:nvPr/>
        </p:nvCxnSpPr>
        <p:spPr>
          <a:xfrm>
            <a:off x="1189481" y="4975716"/>
            <a:ext cx="1854813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EF5DB1E-9FF8-2CCF-5120-67C8588AAD17}"/>
                  </a:ext>
                </a:extLst>
              </p:cNvPr>
              <p:cNvSpPr txBox="1"/>
              <p:nvPr/>
            </p:nvSpPr>
            <p:spPr>
              <a:xfrm>
                <a:off x="9209314" y="3717100"/>
                <a:ext cx="1976862" cy="5329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?</m:t>
                          </m:r>
                        </m:sup>
                      </m:sSup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𝐍𝐏</m:t>
                      </m:r>
                    </m:oMath>
                  </m:oMathPara>
                </a14:m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EF5DB1E-9FF8-2CCF-5120-67C8588AA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314" y="3717100"/>
                <a:ext cx="1976862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3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  <p:bldP spid="3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E65A1E1-5A86-B472-05F7-9AA4953F87E5}"/>
              </a:ext>
            </a:extLst>
          </p:cNvPr>
          <p:cNvGrpSpPr/>
          <p:nvPr/>
        </p:nvGrpSpPr>
        <p:grpSpPr>
          <a:xfrm>
            <a:off x="6457767" y="2101178"/>
            <a:ext cx="1628775" cy="1776049"/>
            <a:chOff x="9286882" y="3948577"/>
            <a:chExt cx="1628775" cy="1776049"/>
          </a:xfrm>
        </p:grpSpPr>
        <p:pic>
          <p:nvPicPr>
            <p:cNvPr id="4" name="Picture 6" descr="Free trophy gold cup vector">
              <a:extLst>
                <a:ext uri="{FF2B5EF4-FFF2-40B4-BE49-F238E27FC236}">
                  <a16:creationId xmlns:a16="http://schemas.microsoft.com/office/drawing/2014/main" id="{6EE4E453-08D8-B264-814A-972753600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428" y="3948577"/>
              <a:ext cx="1400176" cy="13781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7A30706-FD11-4951-0FDB-2504B7555D35}"/>
                    </a:ext>
                  </a:extLst>
                </p:cNvPr>
                <p:cNvSpPr txBox="1"/>
                <p:nvPr/>
              </p:nvSpPr>
              <p:spPr>
                <a:xfrm>
                  <a:off x="9286882" y="5329838"/>
                  <a:ext cx="1628775" cy="394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zh-CN" alt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vs</a:t>
                  </a:r>
                  <a:r>
                    <a:rPr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poly</m:t>
                          </m:r>
                        </m:sub>
                      </m:sSub>
                    </m:oMath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AACF47BC-6A21-AEEF-FB5E-33FE0A7CE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6882" y="5329838"/>
                  <a:ext cx="1628775" cy="394788"/>
                </a:xfrm>
                <a:prstGeom prst="rect">
                  <a:avLst/>
                </a:prstGeom>
                <a:blipFill>
                  <a:blip r:embed="rId4"/>
                  <a:stretch>
                    <a:fillRect t="-7692" b="-1692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对话气泡: 圆角矩形 8">
                <a:extLst>
                  <a:ext uri="{FF2B5EF4-FFF2-40B4-BE49-F238E27FC236}">
                    <a16:creationId xmlns:a16="http://schemas.microsoft.com/office/drawing/2014/main" id="{12BF6D87-9BEA-3C53-BC9E-DDABC19FE257}"/>
                  </a:ext>
                </a:extLst>
              </p:cNvPr>
              <p:cNvSpPr/>
              <p:nvPr/>
            </p:nvSpPr>
            <p:spPr>
              <a:xfrm>
                <a:off x="6457767" y="4460386"/>
                <a:ext cx="2842784" cy="1272396"/>
              </a:xfrm>
              <a:prstGeom prst="wedgeRoundRectCallout">
                <a:avLst>
                  <a:gd name="adj1" fmla="val -38309"/>
                  <a:gd name="adj2" fmla="val -8174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Goal: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super-poly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size!</a:t>
                </a: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(This implies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对话气泡: 圆角矩形 8">
                <a:extLst>
                  <a:ext uri="{FF2B5EF4-FFF2-40B4-BE49-F238E27FC236}">
                    <a16:creationId xmlns:a16="http://schemas.microsoft.com/office/drawing/2014/main" id="{12BF6D87-9BEA-3C53-BC9E-DDABC19FE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67" y="4460386"/>
                <a:ext cx="2842784" cy="1272396"/>
              </a:xfrm>
              <a:prstGeom prst="wedgeRoundRectCallout">
                <a:avLst>
                  <a:gd name="adj1" fmla="val -38309"/>
                  <a:gd name="adj2" fmla="val -8174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1D923339-C968-5F7C-0A1D-FC28CC7C92AF}"/>
                  </a:ext>
                </a:extLst>
              </p:cNvPr>
              <p:cNvSpPr/>
              <p:nvPr/>
            </p:nvSpPr>
            <p:spPr>
              <a:xfrm>
                <a:off x="8420173" y="2240119"/>
                <a:ext cx="3570166" cy="1378165"/>
              </a:xfrm>
              <a:prstGeom prst="wedgeRoundRectCallout">
                <a:avLst>
                  <a:gd name="adj1" fmla="val -62044"/>
                  <a:gd name="adj2" fmla="val -2583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size</a:t>
                </a:r>
                <a:endPara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(Li-Yang’22)</a:t>
                </a:r>
              </a:p>
              <a:p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???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1D923339-C968-5F7C-0A1D-FC28CC7C9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3" y="2240119"/>
                <a:ext cx="3570166" cy="1378165"/>
              </a:xfrm>
              <a:prstGeom prst="wedgeRoundRectCallout">
                <a:avLst>
                  <a:gd name="adj1" fmla="val -62044"/>
                  <a:gd name="adj2" fmla="val -25833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Hand drawn professor cartoon illustration">
            <a:extLst>
              <a:ext uri="{FF2B5EF4-FFF2-40B4-BE49-F238E27FC236}">
                <a16:creationId xmlns:a16="http://schemas.microsoft.com/office/drawing/2014/main" id="{1C094A6C-8266-4E6B-A7E4-80678ACC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5" y="3060949"/>
            <a:ext cx="3054176" cy="3054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EBC85251-DCA1-820C-D56B-85FBF212707F}"/>
              </a:ext>
            </a:extLst>
          </p:cNvPr>
          <p:cNvSpPr/>
          <p:nvPr/>
        </p:nvSpPr>
        <p:spPr>
          <a:xfrm>
            <a:off x="1448588" y="1969968"/>
            <a:ext cx="3193142" cy="834959"/>
          </a:xfrm>
          <a:prstGeom prst="wedgeRoundRectCallout">
            <a:avLst>
              <a:gd name="adj1" fmla="val -36525"/>
              <a:gd name="adj2" fmla="val 13685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Let’s try to prove circuit lower bounds!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4590FC8-37AA-24D2-8959-B1292EFAD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533" y="3373475"/>
            <a:ext cx="1831808" cy="1933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E8061EA-5603-BE33-CE42-1DABE686958B}"/>
                  </a:ext>
                </a:extLst>
              </p:cNvPr>
              <p:cNvSpPr/>
              <p:nvPr/>
            </p:nvSpPr>
            <p:spPr>
              <a:xfrm>
                <a:off x="3880211" y="5426794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E8061EA-5603-BE33-CE42-1DABE6869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11" y="5426794"/>
                <a:ext cx="2262451" cy="631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F773E476-6848-90C3-9040-8CE7EC7C39E6}"/>
              </a:ext>
            </a:extLst>
          </p:cNvPr>
          <p:cNvSpPr txBox="1"/>
          <p:nvPr/>
        </p:nvSpPr>
        <p:spPr>
          <a:xfrm>
            <a:off x="0" y="6627168"/>
            <a:ext cx="6530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https://freepik.com/free-vector/hand-drawn-professor-cartoon-illustration_63345069.htm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2904D10-9D85-8EE6-F276-F9CE929B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825" y="4588037"/>
            <a:ext cx="2300514" cy="17696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83D6A9F-1E7B-649D-0625-C38438988FB5}"/>
                  </a:ext>
                </a:extLst>
              </p:cNvPr>
              <p:cNvSpPr txBox="1"/>
              <p:nvPr/>
            </p:nvSpPr>
            <p:spPr>
              <a:xfrm>
                <a:off x="9128015" y="3618284"/>
                <a:ext cx="1831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Exponential time with an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83D6A9F-1E7B-649D-0625-C38438988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015" y="3618284"/>
                <a:ext cx="1831809" cy="584775"/>
              </a:xfrm>
              <a:prstGeom prst="rect">
                <a:avLst/>
              </a:prstGeom>
              <a:blipFill>
                <a:blip r:embed="rId11"/>
                <a:stretch>
                  <a:fillRect l="-1661" t="-3158" b="-1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7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Proof 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E65A1E1-5A86-B472-05F7-9AA4953F87E5}"/>
              </a:ext>
            </a:extLst>
          </p:cNvPr>
          <p:cNvGrpSpPr/>
          <p:nvPr/>
        </p:nvGrpSpPr>
        <p:grpSpPr>
          <a:xfrm>
            <a:off x="5075694" y="4742282"/>
            <a:ext cx="1628775" cy="1750593"/>
            <a:chOff x="9286882" y="3948577"/>
            <a:chExt cx="1628775" cy="1750593"/>
          </a:xfrm>
        </p:grpSpPr>
        <p:pic>
          <p:nvPicPr>
            <p:cNvPr id="4" name="Picture 6" descr="Free trophy gold cup vector">
              <a:extLst>
                <a:ext uri="{FF2B5EF4-FFF2-40B4-BE49-F238E27FC236}">
                  <a16:creationId xmlns:a16="http://schemas.microsoft.com/office/drawing/2014/main" id="{6EE4E453-08D8-B264-814A-972753600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428" y="3948577"/>
              <a:ext cx="1400176" cy="13781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7A30706-FD11-4951-0FDB-2504B7555D35}"/>
                    </a:ext>
                  </a:extLst>
                </p:cNvPr>
                <p:cNvSpPr txBox="1"/>
                <p:nvPr/>
              </p:nvSpPr>
              <p:spPr>
                <a:xfrm>
                  <a:off x="9286882" y="5329838"/>
                  <a:ext cx="16287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zh-CN" alt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vs</a:t>
                  </a:r>
                  <a:r>
                    <a:rPr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𝐜𝐨𝐍𝐏</m:t>
                      </m:r>
                    </m:oMath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7A30706-FD11-4951-0FDB-2504B7555D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6882" y="5329838"/>
                  <a:ext cx="1628775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对话气泡: 圆角矩形 8">
                <a:extLst>
                  <a:ext uri="{FF2B5EF4-FFF2-40B4-BE49-F238E27FC236}">
                    <a16:creationId xmlns:a16="http://schemas.microsoft.com/office/drawing/2014/main" id="{12BF6D87-9BEA-3C53-BC9E-DDABC19FE257}"/>
                  </a:ext>
                </a:extLst>
              </p:cNvPr>
              <p:cNvSpPr/>
              <p:nvPr/>
            </p:nvSpPr>
            <p:spPr>
              <a:xfrm>
                <a:off x="3904833" y="3179923"/>
                <a:ext cx="3205057" cy="1272396"/>
              </a:xfrm>
              <a:prstGeom prst="wedgeRoundRectCallout">
                <a:avLst>
                  <a:gd name="adj1" fmla="val -5633"/>
                  <a:gd name="adj2" fmla="val 75669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Goal: Show that every proof system has “hard theorems”!</a:t>
                </a: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(This implies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对话气泡: 圆角矩形 8">
                <a:extLst>
                  <a:ext uri="{FF2B5EF4-FFF2-40B4-BE49-F238E27FC236}">
                    <a16:creationId xmlns:a16="http://schemas.microsoft.com/office/drawing/2014/main" id="{12BF6D87-9BEA-3C53-BC9E-DDABC19FE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833" y="3179923"/>
                <a:ext cx="3205057" cy="1272396"/>
              </a:xfrm>
              <a:prstGeom prst="wedgeRoundRectCallout">
                <a:avLst>
                  <a:gd name="adj1" fmla="val -5633"/>
                  <a:gd name="adj2" fmla="val 7566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1D923339-C968-5F7C-0A1D-FC28CC7C92AF}"/>
                  </a:ext>
                </a:extLst>
              </p:cNvPr>
              <p:cNvSpPr/>
              <p:nvPr/>
            </p:nvSpPr>
            <p:spPr>
              <a:xfrm>
                <a:off x="7375858" y="3388963"/>
                <a:ext cx="2785262" cy="1055289"/>
              </a:xfrm>
              <a:prstGeom prst="wedgeRoundRectCallout">
                <a:avLst>
                  <a:gd name="adj1" fmla="val -70226"/>
                  <a:gd name="adj2" fmla="val 8528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State-of-the-art: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bound…</a:t>
                </a: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(Lemma 4.4.12, Krajíček’95)</a:t>
                </a:r>
              </a:p>
            </p:txBody>
          </p:sp>
        </mc:Choice>
        <mc:Fallback xmlns="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1D923339-C968-5F7C-0A1D-FC28CC7C9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858" y="3388963"/>
                <a:ext cx="2785262" cy="1055289"/>
              </a:xfrm>
              <a:prstGeom prst="wedgeRoundRectCallout">
                <a:avLst>
                  <a:gd name="adj1" fmla="val -70226"/>
                  <a:gd name="adj2" fmla="val 85288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Hand drawn professor cartoon illustration">
            <a:extLst>
              <a:ext uri="{FF2B5EF4-FFF2-40B4-BE49-F238E27FC236}">
                <a16:creationId xmlns:a16="http://schemas.microsoft.com/office/drawing/2014/main" id="{1C094A6C-8266-4E6B-A7E4-80678ACC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5" y="3060949"/>
            <a:ext cx="3054176" cy="3054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EBC85251-DCA1-820C-D56B-85FBF212707F}"/>
              </a:ext>
            </a:extLst>
          </p:cNvPr>
          <p:cNvSpPr/>
          <p:nvPr/>
        </p:nvSpPr>
        <p:spPr>
          <a:xfrm>
            <a:off x="1045030" y="2101178"/>
            <a:ext cx="4758672" cy="798012"/>
          </a:xfrm>
          <a:prstGeom prst="wedgeRoundRectCallout">
            <a:avLst>
              <a:gd name="adj1" fmla="val -41702"/>
              <a:gd name="adj2" fmla="val 13800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Let’s try to find “hard theorems” for proof systems!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E8061EA-5603-BE33-CE42-1DABE686958B}"/>
                  </a:ext>
                </a:extLst>
              </p:cNvPr>
              <p:cNvSpPr/>
              <p:nvPr/>
            </p:nvSpPr>
            <p:spPr>
              <a:xfrm>
                <a:off x="8098882" y="3009002"/>
                <a:ext cx="1808238" cy="196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Łukasiewicz’s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E8061EA-5603-BE33-CE42-1DABE6869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882" y="3009002"/>
                <a:ext cx="1808238" cy="196825"/>
              </a:xfrm>
              <a:prstGeom prst="rect">
                <a:avLst/>
              </a:prstGeom>
              <a:blipFill>
                <a:blip r:embed="rId8"/>
                <a:stretch>
                  <a:fillRect l="-4054" t="-62500" b="-937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D723D64-F3D0-88D5-BC09-76D5EEB82CE1}"/>
                  </a:ext>
                </a:extLst>
              </p:cNvPr>
              <p:cNvSpPr txBox="1"/>
              <p:nvPr/>
            </p:nvSpPr>
            <p:spPr>
              <a:xfrm>
                <a:off x="6568231" y="1854713"/>
                <a:ext cx="4869541" cy="105528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D723D64-F3D0-88D5-BC09-76D5EEB82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31" y="1854713"/>
                <a:ext cx="4869541" cy="1055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>
            <a:extLst>
              <a:ext uri="{FF2B5EF4-FFF2-40B4-BE49-F238E27FC236}">
                <a16:creationId xmlns:a16="http://schemas.microsoft.com/office/drawing/2014/main" id="{EAF7551F-D7CC-696B-2D4C-0A89EE28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825" y="4588037"/>
            <a:ext cx="2300514" cy="17696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92550393-53AC-993D-1D36-EFBB2A657196}"/>
              </a:ext>
            </a:extLst>
          </p:cNvPr>
          <p:cNvGrpSpPr/>
          <p:nvPr/>
        </p:nvGrpSpPr>
        <p:grpSpPr>
          <a:xfrm>
            <a:off x="7109891" y="4923214"/>
            <a:ext cx="2300514" cy="1384995"/>
            <a:chOff x="6436744" y="5283200"/>
            <a:chExt cx="2679681" cy="13849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1A833FAD-DFFE-5E14-8F0E-0461B98DDDFA}"/>
                    </a:ext>
                  </a:extLst>
                </p:cNvPr>
                <p:cNvSpPr txBox="1"/>
                <p:nvPr/>
              </p:nvSpPr>
              <p:spPr>
                <a:xfrm>
                  <a:off x="6436744" y="5283200"/>
                  <a:ext cx="2679681" cy="138499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Theorem:</a:t>
                  </a:r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¬¬¬¬¬¬¬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True</m:t>
                      </m:r>
                    </m:oMath>
                  </a14:m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/>
                  <a:r>
                    <a:rPr lang="en-US" altLang="zh-CN" sz="1200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Proof:</a:t>
                  </a:r>
                  <a:b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¬¬¬¬¬¬¬</m:t>
                        </m:r>
                        <m:r>
                          <m:rPr>
                            <m:sty m:val="p"/>
                          </m:rPr>
                          <a:rPr lang="en-US" altLang="zh-CN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True</m:t>
                        </m:r>
                      </m:oMath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⟸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¬¬¬¬¬¬</m:t>
                        </m:r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True</m:t>
                        </m:r>
                      </m:oMath>
                      <m:oMath xmlns:m="http://schemas.openxmlformats.org/officeDocument/2006/math"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⟸¬¬¬¬</m:t>
                        </m:r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True</m:t>
                        </m:r>
                      </m:oMath>
                      <m:oMath xmlns:m="http://schemas.openxmlformats.org/officeDocument/2006/math"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⟸¬¬</m:t>
                        </m:r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True</m:t>
                        </m:r>
                      </m:oMath>
                      <m:oMath xmlns:m="http://schemas.openxmlformats.org/officeDocument/2006/math"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⟸</m:t>
                        </m:r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True</m:t>
                        </m:r>
                        <m:r>
                          <a:rPr lang="en-US" altLang="zh-CN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zh-CN" alt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65FE2585-2B59-643C-3474-01E8770E1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744" y="5283200"/>
                  <a:ext cx="2679681" cy="1384995"/>
                </a:xfrm>
                <a:prstGeom prst="rect">
                  <a:avLst/>
                </a:prstGeom>
                <a:blipFill>
                  <a:blip r:embed="rId11"/>
                  <a:stretch>
                    <a:fillRect t="-43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B99786C-DF8D-3461-3019-C85204E2E89D}"/>
                </a:ext>
              </a:extLst>
            </p:cNvPr>
            <p:cNvSpPr/>
            <p:nvPr/>
          </p:nvSpPr>
          <p:spPr>
            <a:xfrm>
              <a:off x="8641874" y="6492875"/>
              <a:ext cx="116498" cy="971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39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箭头: 右 33">
            <a:extLst>
              <a:ext uri="{FF2B5EF4-FFF2-40B4-BE49-F238E27FC236}">
                <a16:creationId xmlns:a16="http://schemas.microsoft.com/office/drawing/2014/main" id="{9A39463A-89B3-4BF3-EE27-2393EB9F421D}"/>
              </a:ext>
            </a:extLst>
          </p:cNvPr>
          <p:cNvSpPr/>
          <p:nvPr/>
        </p:nvSpPr>
        <p:spPr>
          <a:xfrm rot="21069883">
            <a:off x="2636886" y="5172154"/>
            <a:ext cx="7509710" cy="112965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How difficult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7C4B8C7-901D-1733-C201-BC9D28B4B114}"/>
              </a:ext>
            </a:extLst>
          </p:cNvPr>
          <p:cNvGrpSpPr/>
          <p:nvPr/>
        </p:nvGrpSpPr>
        <p:grpSpPr>
          <a:xfrm>
            <a:off x="1104164" y="1989541"/>
            <a:ext cx="2805381" cy="1736612"/>
            <a:chOff x="771527" y="1725612"/>
            <a:chExt cx="2805381" cy="1258556"/>
          </a:xfrm>
        </p:grpSpPr>
        <p:sp>
          <p:nvSpPr>
            <p:cNvPr id="4" name="思想气泡: 云 3">
              <a:extLst>
                <a:ext uri="{FF2B5EF4-FFF2-40B4-BE49-F238E27FC236}">
                  <a16:creationId xmlns:a16="http://schemas.microsoft.com/office/drawing/2014/main" id="{A404659F-DC73-A71B-D523-3CD0FCA1179E}"/>
                </a:ext>
              </a:extLst>
            </p:cNvPr>
            <p:cNvSpPr/>
            <p:nvPr/>
          </p:nvSpPr>
          <p:spPr>
            <a:xfrm>
              <a:off x="771527" y="1725612"/>
              <a:ext cx="2805381" cy="1254889"/>
            </a:xfrm>
            <a:prstGeom prst="cloudCallout">
              <a:avLst>
                <a:gd name="adj1" fmla="val -56067"/>
                <a:gd name="adj2" fmla="val 6356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467C62CA-9451-ACFA-EDAE-6D8F2A5AAFD0}"/>
                    </a:ext>
                  </a:extLst>
                </p:cNvPr>
                <p:cNvSpPr txBox="1"/>
                <p:nvPr/>
              </p:nvSpPr>
              <p:spPr>
                <a:xfrm>
                  <a:off x="1117997" y="1860811"/>
                  <a:ext cx="2263013" cy="112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Being open for decades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difficult! Justification for this difficulty?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467C62CA-9451-ACFA-EDAE-6D8F2A5AA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997" y="1860811"/>
                  <a:ext cx="2263013" cy="1123357"/>
                </a:xfrm>
                <a:prstGeom prst="rect">
                  <a:avLst/>
                </a:prstGeom>
                <a:blipFill>
                  <a:blip r:embed="rId4"/>
                  <a:stretch>
                    <a:fillRect l="-2688" t="-1969" r="-91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18A32B5-25AD-53D0-B9A9-8C192974BF36}"/>
              </a:ext>
            </a:extLst>
          </p:cNvPr>
          <p:cNvGrpSpPr/>
          <p:nvPr/>
        </p:nvGrpSpPr>
        <p:grpSpPr>
          <a:xfrm>
            <a:off x="9910999" y="3948577"/>
            <a:ext cx="1628775" cy="1750593"/>
            <a:chOff x="9286882" y="3948577"/>
            <a:chExt cx="1628775" cy="1750593"/>
          </a:xfrm>
        </p:grpSpPr>
        <p:pic>
          <p:nvPicPr>
            <p:cNvPr id="1030" name="Picture 6" descr="Free trophy gold cup vector">
              <a:extLst>
                <a:ext uri="{FF2B5EF4-FFF2-40B4-BE49-F238E27FC236}">
                  <a16:creationId xmlns:a16="http://schemas.microsoft.com/office/drawing/2014/main" id="{2DFA1858-02A2-D32C-6362-6B0196160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428" y="3948577"/>
              <a:ext cx="1400176" cy="137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AACF47BC-6A21-AEEF-FB5E-33FE0A7CE490}"/>
                    </a:ext>
                  </a:extLst>
                </p:cNvPr>
                <p:cNvSpPr txBox="1"/>
                <p:nvPr/>
              </p:nvSpPr>
              <p:spPr>
                <a:xfrm>
                  <a:off x="9286882" y="5329838"/>
                  <a:ext cx="16287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𝐏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vs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AACF47BC-6A21-AEEF-FB5E-33FE0A7CE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6882" y="5329838"/>
                  <a:ext cx="162877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1FC84C7-A9F7-79EC-5035-3D6B07B5BF75}"/>
              </a:ext>
            </a:extLst>
          </p:cNvPr>
          <p:cNvGrpSpPr/>
          <p:nvPr/>
        </p:nvGrpSpPr>
        <p:grpSpPr>
          <a:xfrm>
            <a:off x="2247172" y="4619430"/>
            <a:ext cx="2308465" cy="1865036"/>
            <a:chOff x="1623055" y="4619430"/>
            <a:chExt cx="2308465" cy="1865036"/>
          </a:xfrm>
        </p:grpSpPr>
        <p:pic>
          <p:nvPicPr>
            <p:cNvPr id="1028" name="Picture 4" descr="Free barrier construction road vector">
              <a:extLst>
                <a:ext uri="{FF2B5EF4-FFF2-40B4-BE49-F238E27FC236}">
                  <a16:creationId xmlns:a16="http://schemas.microsoft.com/office/drawing/2014/main" id="{6CF96924-BAB6-86EE-7592-537D8339C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2738" y="5229576"/>
              <a:ext cx="2048782" cy="125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7B81162-A583-4EAE-4C09-C8C6F11900F6}"/>
                </a:ext>
              </a:extLst>
            </p:cNvPr>
            <p:cNvSpPr txBox="1"/>
            <p:nvPr/>
          </p:nvSpPr>
          <p:spPr>
            <a:xfrm rot="539164">
              <a:off x="1623055" y="4619430"/>
              <a:ext cx="20185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Relativization</a:t>
              </a: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(Baker-Gill-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Solovay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A669749-DC0A-FF74-1601-2831F2F16D49}"/>
              </a:ext>
            </a:extLst>
          </p:cNvPr>
          <p:cNvGrpSpPr/>
          <p:nvPr/>
        </p:nvGrpSpPr>
        <p:grpSpPr>
          <a:xfrm>
            <a:off x="4171008" y="4207365"/>
            <a:ext cx="2220222" cy="1908237"/>
            <a:chOff x="3528700" y="4147485"/>
            <a:chExt cx="2220222" cy="1908237"/>
          </a:xfrm>
        </p:grpSpPr>
        <p:pic>
          <p:nvPicPr>
            <p:cNvPr id="25" name="Picture 4" descr="Free barrier construction road vector">
              <a:extLst>
                <a:ext uri="{FF2B5EF4-FFF2-40B4-BE49-F238E27FC236}">
                  <a16:creationId xmlns:a16="http://schemas.microsoft.com/office/drawing/2014/main" id="{C8CDC1F7-D6E3-7E7F-D407-F4DD303DE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00140" y="4800832"/>
              <a:ext cx="2048782" cy="125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EFB3391-89EB-7EC0-6FC6-D564E49E4E63}"/>
                </a:ext>
              </a:extLst>
            </p:cNvPr>
            <p:cNvSpPr txBox="1"/>
            <p:nvPr/>
          </p:nvSpPr>
          <p:spPr>
            <a:xfrm rot="562933">
              <a:off x="3528700" y="4147485"/>
              <a:ext cx="21531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Natural Proofs</a:t>
              </a: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Razborov-Rudich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1CBF6C2-4236-1356-B913-31A3CC397432}"/>
              </a:ext>
            </a:extLst>
          </p:cNvPr>
          <p:cNvGrpSpPr/>
          <p:nvPr/>
        </p:nvGrpSpPr>
        <p:grpSpPr>
          <a:xfrm>
            <a:off x="6151640" y="3925013"/>
            <a:ext cx="2125716" cy="1864789"/>
            <a:chOff x="5527523" y="3925013"/>
            <a:chExt cx="2125716" cy="1864789"/>
          </a:xfrm>
        </p:grpSpPr>
        <p:pic>
          <p:nvPicPr>
            <p:cNvPr id="26" name="Picture 4" descr="Free barrier construction road vector">
              <a:extLst>
                <a:ext uri="{FF2B5EF4-FFF2-40B4-BE49-F238E27FC236}">
                  <a16:creationId xmlns:a16="http://schemas.microsoft.com/office/drawing/2014/main" id="{859CCF53-8835-4B5C-F58C-4D54BE0D73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27523" y="4534912"/>
              <a:ext cx="2048782" cy="125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5F608AE-A9A3-9517-FBA9-9D90E0C6FAB2}"/>
                </a:ext>
              </a:extLst>
            </p:cNvPr>
            <p:cNvSpPr txBox="1"/>
            <p:nvPr/>
          </p:nvSpPr>
          <p:spPr>
            <a:xfrm rot="597896">
              <a:off x="5686034" y="3925013"/>
              <a:ext cx="196720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Algebrization</a:t>
              </a:r>
              <a:endParaRPr lang="en-US" altLang="zh-C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(Aaronson-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Wigderson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27BB86C-7105-50D6-E98C-4A059513B6F6}"/>
              </a:ext>
            </a:extLst>
          </p:cNvPr>
          <p:cNvGrpSpPr/>
          <p:nvPr/>
        </p:nvGrpSpPr>
        <p:grpSpPr>
          <a:xfrm>
            <a:off x="7196302" y="5162357"/>
            <a:ext cx="2784662" cy="972106"/>
            <a:chOff x="6572185" y="5162357"/>
            <a:chExt cx="2784662" cy="972106"/>
          </a:xfrm>
        </p:grpSpPr>
        <p:pic>
          <p:nvPicPr>
            <p:cNvPr id="35" name="Picture 4" descr="Free barrier construction road vector">
              <a:extLst>
                <a:ext uri="{FF2B5EF4-FFF2-40B4-BE49-F238E27FC236}">
                  <a16:creationId xmlns:a16="http://schemas.microsoft.com/office/drawing/2014/main" id="{2AFA523A-4A2F-912F-1EC1-0EB505DD8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05808" y="5162357"/>
              <a:ext cx="913765" cy="55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470110D-229A-7964-AFFF-CF9D17A8EDCD}"/>
                </a:ext>
              </a:extLst>
            </p:cNvPr>
            <p:cNvSpPr txBox="1"/>
            <p:nvPr/>
          </p:nvSpPr>
          <p:spPr>
            <a:xfrm rot="597896">
              <a:off x="6572185" y="5657409"/>
              <a:ext cx="278466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Locality</a:t>
              </a:r>
              <a:endParaRPr lang="en-US" altLang="zh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(Chen-Hirahara-Oliveira-</a:t>
              </a:r>
              <a:r>
                <a:rPr lang="en-US" altLang="zh-CN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Pich</a:t>
              </a:r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zh-CN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Rajgopal</a:t>
              </a:r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-Santhanam)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43618D0-FD79-7A8A-71C6-66771370A109}"/>
              </a:ext>
            </a:extLst>
          </p:cNvPr>
          <p:cNvGrpSpPr/>
          <p:nvPr/>
        </p:nvGrpSpPr>
        <p:grpSpPr>
          <a:xfrm>
            <a:off x="8902236" y="5103012"/>
            <a:ext cx="2669749" cy="1105169"/>
            <a:chOff x="8278119" y="5103012"/>
            <a:chExt cx="2669749" cy="1105169"/>
          </a:xfrm>
        </p:grpSpPr>
        <p:pic>
          <p:nvPicPr>
            <p:cNvPr id="37" name="Picture 4" descr="Free barrier construction road vector">
              <a:extLst>
                <a:ext uri="{FF2B5EF4-FFF2-40B4-BE49-F238E27FC236}">
                  <a16:creationId xmlns:a16="http://schemas.microsoft.com/office/drawing/2014/main" id="{9E604B01-3483-8196-96FD-D44C52AD2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43642" y="5103012"/>
              <a:ext cx="913765" cy="55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177FBAC-E95C-0232-AB28-BE0B843843B5}"/>
                </a:ext>
              </a:extLst>
            </p:cNvPr>
            <p:cNvSpPr txBox="1"/>
            <p:nvPr/>
          </p:nvSpPr>
          <p:spPr>
            <a:xfrm rot="597896">
              <a:off x="8278119" y="5731127"/>
              <a:ext cx="266974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Bounded Relativization</a:t>
              </a:r>
              <a:endParaRPr lang="en-US" altLang="zh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(Hirahara-Lu-</a:t>
              </a:r>
              <a:r>
                <a:rPr lang="en-US" altLang="zh-CN" sz="800" dirty="0">
                  <a:solidFill>
                    <a:srgbClr val="F359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</a:t>
              </a:r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5EFC250-1DD6-3648-B057-64DB080C954D}"/>
              </a:ext>
            </a:extLst>
          </p:cNvPr>
          <p:cNvSpPr txBox="1"/>
          <p:nvPr/>
        </p:nvSpPr>
        <p:spPr>
          <a:xfrm>
            <a:off x="-1" y="6488668"/>
            <a:ext cx="842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重音テト </a:t>
            </a:r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MMD</a:t>
            </a:r>
            <a:r>
              <a:rPr lang="zh-CN" altLang="en-US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by </a:t>
            </a:r>
            <a:r>
              <a:rPr lang="en-US" altLang="zh-CN" sz="900" dirty="0" err="1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Chemikarma</a:t>
            </a:r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(https://www.deviantart.com/chippedlilac/art/chemikarma-sd-teto-download-teto-birthday-gift-444304333)</a:t>
            </a:r>
          </a:p>
          <a:p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https://pixabay.com/vectors/barrier-construction-road-street-1292873/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8098B2-1187-407A-D1B1-176B0463CCE1}"/>
              </a:ext>
            </a:extLst>
          </p:cNvPr>
          <p:cNvGrpSpPr/>
          <p:nvPr/>
        </p:nvGrpSpPr>
        <p:grpSpPr>
          <a:xfrm>
            <a:off x="8659589" y="4409569"/>
            <a:ext cx="1016270" cy="700629"/>
            <a:chOff x="8035472" y="4409569"/>
            <a:chExt cx="1016270" cy="700629"/>
          </a:xfrm>
        </p:grpSpPr>
        <p:pic>
          <p:nvPicPr>
            <p:cNvPr id="36" name="Picture 4" descr="Free barrier construction road vector">
              <a:extLst>
                <a:ext uri="{FF2B5EF4-FFF2-40B4-BE49-F238E27FC236}">
                  <a16:creationId xmlns:a16="http://schemas.microsoft.com/office/drawing/2014/main" id="{79D9D739-4900-89B0-1B67-527AEC165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97886" y="4646329"/>
              <a:ext cx="757330" cy="46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62D8E48-9E51-D602-BB52-AC2BEBEE5E22}"/>
                </a:ext>
              </a:extLst>
            </p:cNvPr>
            <p:cNvSpPr txBox="1"/>
            <p:nvPr/>
          </p:nvSpPr>
          <p:spPr>
            <a:xfrm rot="527050">
              <a:off x="8035472" y="4409569"/>
              <a:ext cx="1016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More…</a:t>
              </a:r>
              <a:endParaRPr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96C1298-704B-B919-CE44-5F6EB0E4AFC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9047" y="3989736"/>
            <a:ext cx="2221809" cy="23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Or,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this?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任意多边形: 形状 1026">
            <a:extLst>
              <a:ext uri="{FF2B5EF4-FFF2-40B4-BE49-F238E27FC236}">
                <a16:creationId xmlns:a16="http://schemas.microsoft.com/office/drawing/2014/main" id="{A492690F-C204-ED08-9453-D4111D3101BF}"/>
              </a:ext>
            </a:extLst>
          </p:cNvPr>
          <p:cNvSpPr/>
          <p:nvPr/>
        </p:nvSpPr>
        <p:spPr>
          <a:xfrm>
            <a:off x="2151993" y="149772"/>
            <a:ext cx="9853448" cy="6125628"/>
          </a:xfrm>
          <a:custGeom>
            <a:avLst/>
            <a:gdLst>
              <a:gd name="connsiteX0" fmla="*/ 0 w 9853448"/>
              <a:gd name="connsiteY0" fmla="*/ 6006662 h 6125628"/>
              <a:gd name="connsiteX1" fmla="*/ 1016876 w 9853448"/>
              <a:gd name="connsiteY1" fmla="*/ 4729656 h 6125628"/>
              <a:gd name="connsiteX2" fmla="*/ 536028 w 9853448"/>
              <a:gd name="connsiteY2" fmla="*/ 4240925 h 6125628"/>
              <a:gd name="connsiteX3" fmla="*/ 2380593 w 9853448"/>
              <a:gd name="connsiteY3" fmla="*/ 3263462 h 6125628"/>
              <a:gd name="connsiteX4" fmla="*/ 1844566 w 9853448"/>
              <a:gd name="connsiteY4" fmla="*/ 4508938 h 6125628"/>
              <a:gd name="connsiteX5" fmla="*/ 2546131 w 9853448"/>
              <a:gd name="connsiteY5" fmla="*/ 5147442 h 6125628"/>
              <a:gd name="connsiteX6" fmla="*/ 3097924 w 9853448"/>
              <a:gd name="connsiteY6" fmla="*/ 3113690 h 6125628"/>
              <a:gd name="connsiteX7" fmla="*/ 3815255 w 9853448"/>
              <a:gd name="connsiteY7" fmla="*/ 2128345 h 6125628"/>
              <a:gd name="connsiteX8" fmla="*/ 5762297 w 9853448"/>
              <a:gd name="connsiteY8" fmla="*/ 2467304 h 6125628"/>
              <a:gd name="connsiteX9" fmla="*/ 3649717 w 9853448"/>
              <a:gd name="connsiteY9" fmla="*/ 3365938 h 6125628"/>
              <a:gd name="connsiteX10" fmla="*/ 3886200 w 9853448"/>
              <a:gd name="connsiteY10" fmla="*/ 5817476 h 6125628"/>
              <a:gd name="connsiteX11" fmla="*/ 6448097 w 9853448"/>
              <a:gd name="connsiteY11" fmla="*/ 5927835 h 6125628"/>
              <a:gd name="connsiteX12" fmla="*/ 4761186 w 9853448"/>
              <a:gd name="connsiteY12" fmla="*/ 4335518 h 6125628"/>
              <a:gd name="connsiteX13" fmla="*/ 6085490 w 9853448"/>
              <a:gd name="connsiteY13" fmla="*/ 3736428 h 6125628"/>
              <a:gd name="connsiteX14" fmla="*/ 7606862 w 9853448"/>
              <a:gd name="connsiteY14" fmla="*/ 5470635 h 6125628"/>
              <a:gd name="connsiteX15" fmla="*/ 9758855 w 9853448"/>
              <a:gd name="connsiteY15" fmla="*/ 4887311 h 6125628"/>
              <a:gd name="connsiteX16" fmla="*/ 8237483 w 9853448"/>
              <a:gd name="connsiteY16" fmla="*/ 5029200 h 6125628"/>
              <a:gd name="connsiteX17" fmla="*/ 8978462 w 9853448"/>
              <a:gd name="connsiteY17" fmla="*/ 4642945 h 6125628"/>
              <a:gd name="connsiteX18" fmla="*/ 8671035 w 9853448"/>
              <a:gd name="connsiteY18" fmla="*/ 5565228 h 6125628"/>
              <a:gd name="connsiteX19" fmla="*/ 9222828 w 9853448"/>
              <a:gd name="connsiteY19" fmla="*/ 5305097 h 6125628"/>
              <a:gd name="connsiteX20" fmla="*/ 8623738 w 9853448"/>
              <a:gd name="connsiteY20" fmla="*/ 4997669 h 6125628"/>
              <a:gd name="connsiteX21" fmla="*/ 8899635 w 9853448"/>
              <a:gd name="connsiteY21" fmla="*/ 4847897 h 6125628"/>
              <a:gd name="connsiteX22" fmla="*/ 9207062 w 9853448"/>
              <a:gd name="connsiteY22" fmla="*/ 5399690 h 6125628"/>
              <a:gd name="connsiteX23" fmla="*/ 9104586 w 9853448"/>
              <a:gd name="connsiteY23" fmla="*/ 4658711 h 6125628"/>
              <a:gd name="connsiteX24" fmla="*/ 8655269 w 9853448"/>
              <a:gd name="connsiteY24" fmla="*/ 5494283 h 6125628"/>
              <a:gd name="connsiteX25" fmla="*/ 8363607 w 9853448"/>
              <a:gd name="connsiteY25" fmla="*/ 5029200 h 6125628"/>
              <a:gd name="connsiteX26" fmla="*/ 9002110 w 9853448"/>
              <a:gd name="connsiteY26" fmla="*/ 5344511 h 6125628"/>
              <a:gd name="connsiteX27" fmla="*/ 8875986 w 9853448"/>
              <a:gd name="connsiteY27" fmla="*/ 5880538 h 6125628"/>
              <a:gd name="connsiteX28" fmla="*/ 8552793 w 9853448"/>
              <a:gd name="connsiteY28" fmla="*/ 5415456 h 6125628"/>
              <a:gd name="connsiteX29" fmla="*/ 8978462 w 9853448"/>
              <a:gd name="connsiteY29" fmla="*/ 4989787 h 6125628"/>
              <a:gd name="connsiteX30" fmla="*/ 9577552 w 9853448"/>
              <a:gd name="connsiteY30" fmla="*/ 5431221 h 6125628"/>
              <a:gd name="connsiteX31" fmla="*/ 8931166 w 9853448"/>
              <a:gd name="connsiteY31" fmla="*/ 5604642 h 6125628"/>
              <a:gd name="connsiteX32" fmla="*/ 9254359 w 9853448"/>
              <a:gd name="connsiteY32" fmla="*/ 4792718 h 6125628"/>
              <a:gd name="connsiteX33" fmla="*/ 8458200 w 9853448"/>
              <a:gd name="connsiteY33" fmla="*/ 4642945 h 6125628"/>
              <a:gd name="connsiteX34" fmla="*/ 8205952 w 9853448"/>
              <a:gd name="connsiteY34" fmla="*/ 5344511 h 6125628"/>
              <a:gd name="connsiteX35" fmla="*/ 8150773 w 9853448"/>
              <a:gd name="connsiteY35" fmla="*/ 4800600 h 6125628"/>
              <a:gd name="connsiteX36" fmla="*/ 8986345 w 9853448"/>
              <a:gd name="connsiteY36" fmla="*/ 4974021 h 6125628"/>
              <a:gd name="connsiteX37" fmla="*/ 9285890 w 9853448"/>
              <a:gd name="connsiteY37" fmla="*/ 4154214 h 6125628"/>
              <a:gd name="connsiteX38" fmla="*/ 7922173 w 9853448"/>
              <a:gd name="connsiteY38" fmla="*/ 3775842 h 6125628"/>
              <a:gd name="connsiteX39" fmla="*/ 8048297 w 9853448"/>
              <a:gd name="connsiteY39" fmla="*/ 2743200 h 6125628"/>
              <a:gd name="connsiteX40" fmla="*/ 9482959 w 9853448"/>
              <a:gd name="connsiteY40" fmla="*/ 2372711 h 6125628"/>
              <a:gd name="connsiteX41" fmla="*/ 9017876 w 9853448"/>
              <a:gd name="connsiteY41" fmla="*/ 3484180 h 6125628"/>
              <a:gd name="connsiteX42" fmla="*/ 7039304 w 9853448"/>
              <a:gd name="connsiteY42" fmla="*/ 3271345 h 6125628"/>
              <a:gd name="connsiteX43" fmla="*/ 7338848 w 9853448"/>
              <a:gd name="connsiteY43" fmla="*/ 2151994 h 6125628"/>
              <a:gd name="connsiteX44" fmla="*/ 9853448 w 9853448"/>
              <a:gd name="connsiteY44" fmla="*/ 0 h 61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53448" h="6125628">
                <a:moveTo>
                  <a:pt x="0" y="6006662"/>
                </a:moveTo>
                <a:cubicBezTo>
                  <a:pt x="463769" y="5515303"/>
                  <a:pt x="927538" y="5023945"/>
                  <a:pt x="1016876" y="4729656"/>
                </a:cubicBezTo>
                <a:cubicBezTo>
                  <a:pt x="1106214" y="4435367"/>
                  <a:pt x="308742" y="4485291"/>
                  <a:pt x="536028" y="4240925"/>
                </a:cubicBezTo>
                <a:cubicBezTo>
                  <a:pt x="763314" y="3996559"/>
                  <a:pt x="2162503" y="3218793"/>
                  <a:pt x="2380593" y="3263462"/>
                </a:cubicBezTo>
                <a:cubicBezTo>
                  <a:pt x="2598683" y="3308131"/>
                  <a:pt x="1816976" y="4194941"/>
                  <a:pt x="1844566" y="4508938"/>
                </a:cubicBezTo>
                <a:cubicBezTo>
                  <a:pt x="1872156" y="4822935"/>
                  <a:pt x="2337238" y="5379983"/>
                  <a:pt x="2546131" y="5147442"/>
                </a:cubicBezTo>
                <a:cubicBezTo>
                  <a:pt x="2755024" y="4914901"/>
                  <a:pt x="2886403" y="3616873"/>
                  <a:pt x="3097924" y="3113690"/>
                </a:cubicBezTo>
                <a:cubicBezTo>
                  <a:pt x="3309445" y="2610507"/>
                  <a:pt x="3371193" y="2236076"/>
                  <a:pt x="3815255" y="2128345"/>
                </a:cubicBezTo>
                <a:cubicBezTo>
                  <a:pt x="4259317" y="2020614"/>
                  <a:pt x="5789887" y="2261039"/>
                  <a:pt x="5762297" y="2467304"/>
                </a:cubicBezTo>
                <a:cubicBezTo>
                  <a:pt x="5734707" y="2673569"/>
                  <a:pt x="3962400" y="2807576"/>
                  <a:pt x="3649717" y="3365938"/>
                </a:cubicBezTo>
                <a:cubicBezTo>
                  <a:pt x="3337034" y="3924300"/>
                  <a:pt x="3419803" y="5390493"/>
                  <a:pt x="3886200" y="5817476"/>
                </a:cubicBezTo>
                <a:cubicBezTo>
                  <a:pt x="4352597" y="6244459"/>
                  <a:pt x="6302266" y="6174828"/>
                  <a:pt x="6448097" y="5927835"/>
                </a:cubicBezTo>
                <a:cubicBezTo>
                  <a:pt x="6593928" y="5680842"/>
                  <a:pt x="4821620" y="4700752"/>
                  <a:pt x="4761186" y="4335518"/>
                </a:cubicBezTo>
                <a:cubicBezTo>
                  <a:pt x="4700752" y="3970284"/>
                  <a:pt x="5611211" y="3547242"/>
                  <a:pt x="6085490" y="3736428"/>
                </a:cubicBezTo>
                <a:cubicBezTo>
                  <a:pt x="6559769" y="3925614"/>
                  <a:pt x="6994635" y="5278821"/>
                  <a:pt x="7606862" y="5470635"/>
                </a:cubicBezTo>
                <a:cubicBezTo>
                  <a:pt x="8219090" y="5662449"/>
                  <a:pt x="9653752" y="4960883"/>
                  <a:pt x="9758855" y="4887311"/>
                </a:cubicBezTo>
                <a:cubicBezTo>
                  <a:pt x="9863959" y="4813738"/>
                  <a:pt x="8367548" y="5069928"/>
                  <a:pt x="8237483" y="5029200"/>
                </a:cubicBezTo>
                <a:cubicBezTo>
                  <a:pt x="8107418" y="4988472"/>
                  <a:pt x="8906203" y="4553607"/>
                  <a:pt x="8978462" y="4642945"/>
                </a:cubicBezTo>
                <a:cubicBezTo>
                  <a:pt x="9050721" y="4732283"/>
                  <a:pt x="8630307" y="5454869"/>
                  <a:pt x="8671035" y="5565228"/>
                </a:cubicBezTo>
                <a:cubicBezTo>
                  <a:pt x="8711763" y="5675587"/>
                  <a:pt x="9230711" y="5399690"/>
                  <a:pt x="9222828" y="5305097"/>
                </a:cubicBezTo>
                <a:cubicBezTo>
                  <a:pt x="9214945" y="5210504"/>
                  <a:pt x="8677604" y="5073869"/>
                  <a:pt x="8623738" y="4997669"/>
                </a:cubicBezTo>
                <a:cubicBezTo>
                  <a:pt x="8569873" y="4921469"/>
                  <a:pt x="8802414" y="4780893"/>
                  <a:pt x="8899635" y="4847897"/>
                </a:cubicBezTo>
                <a:cubicBezTo>
                  <a:pt x="8996856" y="4914901"/>
                  <a:pt x="9172904" y="5431221"/>
                  <a:pt x="9207062" y="5399690"/>
                </a:cubicBezTo>
                <a:cubicBezTo>
                  <a:pt x="9241220" y="5368159"/>
                  <a:pt x="9196551" y="4642946"/>
                  <a:pt x="9104586" y="4658711"/>
                </a:cubicBezTo>
                <a:cubicBezTo>
                  <a:pt x="9012621" y="4674476"/>
                  <a:pt x="8778766" y="5432535"/>
                  <a:pt x="8655269" y="5494283"/>
                </a:cubicBezTo>
                <a:cubicBezTo>
                  <a:pt x="8531773" y="5556031"/>
                  <a:pt x="8305800" y="5054162"/>
                  <a:pt x="8363607" y="5029200"/>
                </a:cubicBezTo>
                <a:cubicBezTo>
                  <a:pt x="8421414" y="5004238"/>
                  <a:pt x="8916714" y="5202621"/>
                  <a:pt x="9002110" y="5344511"/>
                </a:cubicBezTo>
                <a:cubicBezTo>
                  <a:pt x="9087506" y="5486401"/>
                  <a:pt x="8950872" y="5868714"/>
                  <a:pt x="8875986" y="5880538"/>
                </a:cubicBezTo>
                <a:cubicBezTo>
                  <a:pt x="8801100" y="5892362"/>
                  <a:pt x="8535714" y="5563914"/>
                  <a:pt x="8552793" y="5415456"/>
                </a:cubicBezTo>
                <a:cubicBezTo>
                  <a:pt x="8569872" y="5266997"/>
                  <a:pt x="8807669" y="4987160"/>
                  <a:pt x="8978462" y="4989787"/>
                </a:cubicBezTo>
                <a:cubicBezTo>
                  <a:pt x="9149255" y="4992414"/>
                  <a:pt x="9585435" y="5328745"/>
                  <a:pt x="9577552" y="5431221"/>
                </a:cubicBezTo>
                <a:cubicBezTo>
                  <a:pt x="9569669" y="5533697"/>
                  <a:pt x="8985032" y="5711059"/>
                  <a:pt x="8931166" y="5604642"/>
                </a:cubicBezTo>
                <a:cubicBezTo>
                  <a:pt x="8877301" y="5498225"/>
                  <a:pt x="9333187" y="4953001"/>
                  <a:pt x="9254359" y="4792718"/>
                </a:cubicBezTo>
                <a:cubicBezTo>
                  <a:pt x="9175531" y="4632435"/>
                  <a:pt x="8632934" y="4550980"/>
                  <a:pt x="8458200" y="4642945"/>
                </a:cubicBezTo>
                <a:cubicBezTo>
                  <a:pt x="8283466" y="4734910"/>
                  <a:pt x="8257190" y="5318235"/>
                  <a:pt x="8205952" y="5344511"/>
                </a:cubicBezTo>
                <a:cubicBezTo>
                  <a:pt x="8154714" y="5370787"/>
                  <a:pt x="8020707" y="4862348"/>
                  <a:pt x="8150773" y="4800600"/>
                </a:cubicBezTo>
                <a:cubicBezTo>
                  <a:pt x="8280839" y="4738852"/>
                  <a:pt x="8797159" y="5081752"/>
                  <a:pt x="8986345" y="4974021"/>
                </a:cubicBezTo>
                <a:cubicBezTo>
                  <a:pt x="9175531" y="4866290"/>
                  <a:pt x="9463252" y="4353910"/>
                  <a:pt x="9285890" y="4154214"/>
                </a:cubicBezTo>
                <a:cubicBezTo>
                  <a:pt x="9108528" y="3954518"/>
                  <a:pt x="8128438" y="4011011"/>
                  <a:pt x="7922173" y="3775842"/>
                </a:cubicBezTo>
                <a:cubicBezTo>
                  <a:pt x="7715908" y="3540673"/>
                  <a:pt x="7788166" y="2977055"/>
                  <a:pt x="8048297" y="2743200"/>
                </a:cubicBezTo>
                <a:cubicBezTo>
                  <a:pt x="8308428" y="2509345"/>
                  <a:pt x="9321363" y="2249214"/>
                  <a:pt x="9482959" y="2372711"/>
                </a:cubicBezTo>
                <a:cubicBezTo>
                  <a:pt x="9644555" y="2496208"/>
                  <a:pt x="9425152" y="3334408"/>
                  <a:pt x="9017876" y="3484180"/>
                </a:cubicBezTo>
                <a:cubicBezTo>
                  <a:pt x="8610600" y="3633952"/>
                  <a:pt x="7319142" y="3493376"/>
                  <a:pt x="7039304" y="3271345"/>
                </a:cubicBezTo>
                <a:cubicBezTo>
                  <a:pt x="6759466" y="3049314"/>
                  <a:pt x="6869824" y="2697218"/>
                  <a:pt x="7338848" y="2151994"/>
                </a:cubicBezTo>
                <a:cubicBezTo>
                  <a:pt x="7807872" y="1606770"/>
                  <a:pt x="8830660" y="803385"/>
                  <a:pt x="9853448" y="0"/>
                </a:cubicBezTo>
              </a:path>
            </a:pathLst>
          </a:custGeom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28" name="Picture 4" descr="Free barrier construction road vector">
            <a:extLst>
              <a:ext uri="{FF2B5EF4-FFF2-40B4-BE49-F238E27FC236}">
                <a16:creationId xmlns:a16="http://schemas.microsoft.com/office/drawing/2014/main" id="{6CF96924-BAB6-86EE-7592-537D8339C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4285" y="5617786"/>
            <a:ext cx="820607" cy="5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ree barrier construction road vector">
            <a:extLst>
              <a:ext uri="{FF2B5EF4-FFF2-40B4-BE49-F238E27FC236}">
                <a16:creationId xmlns:a16="http://schemas.microsoft.com/office/drawing/2014/main" id="{C8CDC1F7-D6E3-7E7F-D407-F4DD303D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8057" y="5336029"/>
            <a:ext cx="667641" cy="4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ree barrier construction road vector">
            <a:extLst>
              <a:ext uri="{FF2B5EF4-FFF2-40B4-BE49-F238E27FC236}">
                <a16:creationId xmlns:a16="http://schemas.microsoft.com/office/drawing/2014/main" id="{859CCF53-8835-4B5C-F58C-4D54BE0D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2032" y="4954690"/>
            <a:ext cx="667641" cy="4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Free barrier construction road vector">
            <a:extLst>
              <a:ext uri="{FF2B5EF4-FFF2-40B4-BE49-F238E27FC236}">
                <a16:creationId xmlns:a16="http://schemas.microsoft.com/office/drawing/2014/main" id="{79D9D739-4900-89B0-1B67-527AEC16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151" y="4697885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87B81162-A583-4EAE-4C09-C8C6F11900F6}"/>
              </a:ext>
            </a:extLst>
          </p:cNvPr>
          <p:cNvSpPr txBox="1"/>
          <p:nvPr/>
        </p:nvSpPr>
        <p:spPr>
          <a:xfrm rot="539164">
            <a:off x="2693376" y="6060319"/>
            <a:ext cx="133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Relativization</a:t>
            </a:r>
          </a:p>
          <a:p>
            <a:pPr algn="ct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(Baker-Gill-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Solovay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EFB3391-89EB-7EC0-6FC6-D564E49E4E63}"/>
              </a:ext>
            </a:extLst>
          </p:cNvPr>
          <p:cNvSpPr txBox="1"/>
          <p:nvPr/>
        </p:nvSpPr>
        <p:spPr>
          <a:xfrm rot="562933">
            <a:off x="3023019" y="5543730"/>
            <a:ext cx="132921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Natural Proofs</a:t>
            </a:r>
          </a:p>
          <a:p>
            <a:pPr algn="ct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Razborov-Rudich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5F608AE-A9A3-9517-FBA9-9D90E0C6FAB2}"/>
              </a:ext>
            </a:extLst>
          </p:cNvPr>
          <p:cNvSpPr txBox="1"/>
          <p:nvPr/>
        </p:nvSpPr>
        <p:spPr>
          <a:xfrm rot="597896">
            <a:off x="1606632" y="4653151"/>
            <a:ext cx="13452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Algebrization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(Aaronson-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Wigderson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Free barrier construction road vector">
            <a:extLst>
              <a:ext uri="{FF2B5EF4-FFF2-40B4-BE49-F238E27FC236}">
                <a16:creationId xmlns:a16="http://schemas.microsoft.com/office/drawing/2014/main" id="{F71BA091-8A95-A8C8-24C6-4020AD91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2032" y="4522813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ee barrier construction road vector">
            <a:extLst>
              <a:ext uri="{FF2B5EF4-FFF2-40B4-BE49-F238E27FC236}">
                <a16:creationId xmlns:a16="http://schemas.microsoft.com/office/drawing/2014/main" id="{2E5C31AC-E19A-4679-1A7D-027D4411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2596" y="4737994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ree barrier construction road vector">
            <a:extLst>
              <a:ext uri="{FF2B5EF4-FFF2-40B4-BE49-F238E27FC236}">
                <a16:creationId xmlns:a16="http://schemas.microsoft.com/office/drawing/2014/main" id="{0D3453BB-6B61-670B-AB63-1C47B2F4F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0149" y="4456335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barrier construction road vector">
            <a:extLst>
              <a:ext uri="{FF2B5EF4-FFF2-40B4-BE49-F238E27FC236}">
                <a16:creationId xmlns:a16="http://schemas.microsoft.com/office/drawing/2014/main" id="{778A6150-864E-FC72-0AE9-1B354340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5458" y="4401563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barrier construction road vector">
            <a:extLst>
              <a:ext uri="{FF2B5EF4-FFF2-40B4-BE49-F238E27FC236}">
                <a16:creationId xmlns:a16="http://schemas.microsoft.com/office/drawing/2014/main" id="{E6C35E02-E0F4-523F-FBEF-262332E12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0708" y="3946741"/>
            <a:ext cx="341512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barrier construction road vector">
            <a:extLst>
              <a:ext uri="{FF2B5EF4-FFF2-40B4-BE49-F238E27FC236}">
                <a16:creationId xmlns:a16="http://schemas.microsoft.com/office/drawing/2014/main" id="{07552D10-DC4F-656F-1861-179AA39B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1616" y="4220587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ree barrier construction road vector">
            <a:extLst>
              <a:ext uri="{FF2B5EF4-FFF2-40B4-BE49-F238E27FC236}">
                <a16:creationId xmlns:a16="http://schemas.microsoft.com/office/drawing/2014/main" id="{E6B20719-506F-3328-0728-2F1FC764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1088" y="4208679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ree barrier construction road vector">
            <a:extLst>
              <a:ext uri="{FF2B5EF4-FFF2-40B4-BE49-F238E27FC236}">
                <a16:creationId xmlns:a16="http://schemas.microsoft.com/office/drawing/2014/main" id="{8365BBE3-2A4E-4398-D415-84B39B99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6336" y="3989601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ree barrier construction road vector">
            <a:extLst>
              <a:ext uri="{FF2B5EF4-FFF2-40B4-BE49-F238E27FC236}">
                <a16:creationId xmlns:a16="http://schemas.microsoft.com/office/drawing/2014/main" id="{AA153EC4-4063-7263-564F-12A80881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9710" y="4001509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Free barrier construction road vector">
            <a:extLst>
              <a:ext uri="{FF2B5EF4-FFF2-40B4-BE49-F238E27FC236}">
                <a16:creationId xmlns:a16="http://schemas.microsoft.com/office/drawing/2014/main" id="{EE61186A-FEEB-EFB1-6DF9-595CEB1A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9710" y="3849387"/>
            <a:ext cx="278915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Free barrier construction road vector">
            <a:extLst>
              <a:ext uri="{FF2B5EF4-FFF2-40B4-BE49-F238E27FC236}">
                <a16:creationId xmlns:a16="http://schemas.microsoft.com/office/drawing/2014/main" id="{7F1179AC-A3FA-9B40-A3B7-7951BB44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2110" y="4001787"/>
            <a:ext cx="278915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Free barrier construction road vector">
            <a:extLst>
              <a:ext uri="{FF2B5EF4-FFF2-40B4-BE49-F238E27FC236}">
                <a16:creationId xmlns:a16="http://schemas.microsoft.com/office/drawing/2014/main" id="{DD549DEF-27F0-F474-F5B7-E4B9825D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1633" y="3705019"/>
            <a:ext cx="278915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Free barrier construction road vector">
            <a:extLst>
              <a:ext uri="{FF2B5EF4-FFF2-40B4-BE49-F238E27FC236}">
                <a16:creationId xmlns:a16="http://schemas.microsoft.com/office/drawing/2014/main" id="{14BE0584-4440-AEF8-36C2-29BF3FEE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5827" y="3843325"/>
            <a:ext cx="183594" cy="11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Free barrier construction road vector">
            <a:extLst>
              <a:ext uri="{FF2B5EF4-FFF2-40B4-BE49-F238E27FC236}">
                <a16:creationId xmlns:a16="http://schemas.microsoft.com/office/drawing/2014/main" id="{C62309E2-8816-E17E-0391-867F1723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0548" y="3772714"/>
            <a:ext cx="183594" cy="11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组合 1028">
            <a:extLst>
              <a:ext uri="{FF2B5EF4-FFF2-40B4-BE49-F238E27FC236}">
                <a16:creationId xmlns:a16="http://schemas.microsoft.com/office/drawing/2014/main" id="{110E495A-AA69-61B7-47A7-2B1C0B914BFC}"/>
              </a:ext>
            </a:extLst>
          </p:cNvPr>
          <p:cNvGrpSpPr/>
          <p:nvPr/>
        </p:nvGrpSpPr>
        <p:grpSpPr>
          <a:xfrm>
            <a:off x="11924964" y="204227"/>
            <a:ext cx="243223" cy="252881"/>
            <a:chOff x="9784350" y="3316687"/>
            <a:chExt cx="1628775" cy="1693452"/>
          </a:xfrm>
        </p:grpSpPr>
        <p:pic>
          <p:nvPicPr>
            <p:cNvPr id="8" name="Picture 6" descr="Free trophy gold cup vector">
              <a:extLst>
                <a:ext uri="{FF2B5EF4-FFF2-40B4-BE49-F238E27FC236}">
                  <a16:creationId xmlns:a16="http://schemas.microsoft.com/office/drawing/2014/main" id="{A6F1FE77-BECA-652A-02EA-AE84E4119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8649" y="3316687"/>
              <a:ext cx="1400176" cy="137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17FF37F6-CC90-7BF5-4A53-5B04FE05081B}"/>
                    </a:ext>
                  </a:extLst>
                </p:cNvPr>
                <p:cNvSpPr txBox="1"/>
                <p:nvPr/>
              </p:nvSpPr>
              <p:spPr>
                <a:xfrm>
                  <a:off x="9784350" y="4700982"/>
                  <a:ext cx="1628775" cy="3091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300" b="1" i="0" smtClean="0">
                          <a:latin typeface="Cambria Math" panose="02040503050406030204" pitchFamily="18" charset="0"/>
                        </a:rPr>
                        <m:t>𝐏</m:t>
                      </m:r>
                    </m:oMath>
                  </a14:m>
                  <a:r>
                    <a:rPr lang="zh-CN" altLang="en-US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vs </a:t>
                  </a:r>
                  <a14:m>
                    <m:oMath xmlns:m="http://schemas.openxmlformats.org/officeDocument/2006/math">
                      <m:r>
                        <a:rPr lang="en-US" altLang="zh-CN" sz="300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endParaRPr lang="zh-CN" altLang="en-US" sz="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17FF37F6-CC90-7BF5-4A53-5B04FE050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350" y="4700982"/>
                  <a:ext cx="1628775" cy="309157"/>
                </a:xfrm>
                <a:prstGeom prst="rect">
                  <a:avLst/>
                </a:prstGeom>
                <a:blipFill>
                  <a:blip r:embed="rId5"/>
                  <a:stretch>
                    <a:fillRect t="-25000" b="-3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C3C253-26D0-C635-272A-8A50480D5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4" y="4217267"/>
            <a:ext cx="24581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BD5C189C-C7E6-27CD-A650-2293BA46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51" y="4544632"/>
            <a:ext cx="306505" cy="3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A259761-B087-6178-D70B-C3522091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95" y="4830520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EAB1C4D-5628-B9F1-029E-8A3470C81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98" y="5040350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14A9D04F-84F3-92FB-F5B0-74A3D1BA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55" y="4691291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C2CE9DC-917B-5D62-8EA9-A6F8351B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39" y="5175873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B4405A15-CF64-07EB-FE4F-A4CE8F2C2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96" y="4783656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D2DA27BE-1D37-943E-1C82-64D4A69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01" y="2815488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D714B4AE-32E9-9077-7853-3C183C1B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54" y="433506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9FCE1BD9-26D5-244E-C780-112BDD1DC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79" y="232235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3C48D325-B2EA-6C4E-741C-8C726CED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46" y="3747054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2C9CB4E6-FFA9-7FDC-BAB1-1B3FAC50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00" y="396467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7CA565F5-BAB1-6BA9-B5B7-A1A536AF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23" y="3516078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>
            <a:extLst>
              <a:ext uri="{FF2B5EF4-FFF2-40B4-BE49-F238E27FC236}">
                <a16:creationId xmlns:a16="http://schemas.microsoft.com/office/drawing/2014/main" id="{DC77A305-5CD1-E15E-D122-A737DC5C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12" y="3937255"/>
            <a:ext cx="170837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>
            <a:extLst>
              <a:ext uri="{FF2B5EF4-FFF2-40B4-BE49-F238E27FC236}">
                <a16:creationId xmlns:a16="http://schemas.microsoft.com/office/drawing/2014/main" id="{D463483C-7E4F-7C25-F845-7D96DD0D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77" y="3714329"/>
            <a:ext cx="200252" cy="2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2">
            <a:extLst>
              <a:ext uri="{FF2B5EF4-FFF2-40B4-BE49-F238E27FC236}">
                <a16:creationId xmlns:a16="http://schemas.microsoft.com/office/drawing/2014/main" id="{E1D330B9-36E4-2A40-7E1A-8FC36309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89" y="294734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2">
            <a:extLst>
              <a:ext uri="{FF2B5EF4-FFF2-40B4-BE49-F238E27FC236}">
                <a16:creationId xmlns:a16="http://schemas.microsoft.com/office/drawing/2014/main" id="{B0034065-EB42-4BE1-4863-5C8E2318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80" y="2322351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">
            <a:extLst>
              <a:ext uri="{FF2B5EF4-FFF2-40B4-BE49-F238E27FC236}">
                <a16:creationId xmlns:a16="http://schemas.microsoft.com/office/drawing/2014/main" id="{35D1919D-FAB9-2375-E562-AFE82081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14" y="1906042"/>
            <a:ext cx="486424" cy="4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2">
            <a:extLst>
              <a:ext uri="{FF2B5EF4-FFF2-40B4-BE49-F238E27FC236}">
                <a16:creationId xmlns:a16="http://schemas.microsoft.com/office/drawing/2014/main" id="{8A587355-6E27-1C64-DF95-BC54EF52F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26" y="2058735"/>
            <a:ext cx="486424" cy="4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2">
            <a:extLst>
              <a:ext uri="{FF2B5EF4-FFF2-40B4-BE49-F238E27FC236}">
                <a16:creationId xmlns:a16="http://schemas.microsoft.com/office/drawing/2014/main" id="{5EA9C644-7403-353C-7749-2D96B829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01" y="2064226"/>
            <a:ext cx="594388" cy="5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4" descr="Free barrier construction road vector">
            <a:extLst>
              <a:ext uri="{FF2B5EF4-FFF2-40B4-BE49-F238E27FC236}">
                <a16:creationId xmlns:a16="http://schemas.microsoft.com/office/drawing/2014/main" id="{A59B2348-AC4E-E8FC-3517-808A6D4AE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7826" y="2586661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4" descr="Free barrier construction road vector">
            <a:extLst>
              <a:ext uri="{FF2B5EF4-FFF2-40B4-BE49-F238E27FC236}">
                <a16:creationId xmlns:a16="http://schemas.microsoft.com/office/drawing/2014/main" id="{99223E65-A855-AB5B-07F3-929BFAB0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5358" y="2649229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4" descr="Free barrier construction road vector">
            <a:extLst>
              <a:ext uri="{FF2B5EF4-FFF2-40B4-BE49-F238E27FC236}">
                <a16:creationId xmlns:a16="http://schemas.microsoft.com/office/drawing/2014/main" id="{02CEADAF-A99C-6AF6-B020-E654CAE1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656" y="2689352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Free barrier construction road vector">
            <a:extLst>
              <a:ext uri="{FF2B5EF4-FFF2-40B4-BE49-F238E27FC236}">
                <a16:creationId xmlns:a16="http://schemas.microsoft.com/office/drawing/2014/main" id="{B98FD1E3-2000-7EB4-3C90-66BD5B62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8542" y="2758520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4" descr="Free barrier construction road vector">
            <a:extLst>
              <a:ext uri="{FF2B5EF4-FFF2-40B4-BE49-F238E27FC236}">
                <a16:creationId xmlns:a16="http://schemas.microsoft.com/office/drawing/2014/main" id="{63335C08-4E28-B78E-6DF6-AA4A485C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7643" y="2809406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4" descr="Free barrier construction road vector">
            <a:extLst>
              <a:ext uri="{FF2B5EF4-FFF2-40B4-BE49-F238E27FC236}">
                <a16:creationId xmlns:a16="http://schemas.microsoft.com/office/drawing/2014/main" id="{079A8375-9BFC-3A44-09B8-52147C8C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3812" y="2870074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4" descr="Free barrier construction road vector">
            <a:extLst>
              <a:ext uri="{FF2B5EF4-FFF2-40B4-BE49-F238E27FC236}">
                <a16:creationId xmlns:a16="http://schemas.microsoft.com/office/drawing/2014/main" id="{3C194F91-E97A-541F-734C-21D33C46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605" y="2947342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">
            <a:extLst>
              <a:ext uri="{FF2B5EF4-FFF2-40B4-BE49-F238E27FC236}">
                <a16:creationId xmlns:a16="http://schemas.microsoft.com/office/drawing/2014/main" id="{0A6D7D3D-FED7-9FC8-4622-3CD088BC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00" y="2025474"/>
            <a:ext cx="777010" cy="7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">
            <a:extLst>
              <a:ext uri="{FF2B5EF4-FFF2-40B4-BE49-F238E27FC236}">
                <a16:creationId xmlns:a16="http://schemas.microsoft.com/office/drawing/2014/main" id="{D1AD734A-0DF5-0BB4-B4D6-B6D7CBF8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03" y="3328327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">
            <a:extLst>
              <a:ext uri="{FF2B5EF4-FFF2-40B4-BE49-F238E27FC236}">
                <a16:creationId xmlns:a16="http://schemas.microsoft.com/office/drawing/2014/main" id="{95A05D9E-C1B5-B95E-4121-87DA888DA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68" y="3822655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">
            <a:extLst>
              <a:ext uri="{FF2B5EF4-FFF2-40B4-BE49-F238E27FC236}">
                <a16:creationId xmlns:a16="http://schemas.microsoft.com/office/drawing/2014/main" id="{8C66FCA0-7DEF-0AD4-908B-6CF92894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68" y="4340173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">
            <a:extLst>
              <a:ext uri="{FF2B5EF4-FFF2-40B4-BE49-F238E27FC236}">
                <a16:creationId xmlns:a16="http://schemas.microsoft.com/office/drawing/2014/main" id="{88279DBB-F1EF-C5F4-7BF6-44EFD46D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54" y="4874281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">
            <a:extLst>
              <a:ext uri="{FF2B5EF4-FFF2-40B4-BE49-F238E27FC236}">
                <a16:creationId xmlns:a16="http://schemas.microsoft.com/office/drawing/2014/main" id="{FF1415E5-F7C1-F3D1-0164-6767E56F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8" y="422240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">
            <a:extLst>
              <a:ext uri="{FF2B5EF4-FFF2-40B4-BE49-F238E27FC236}">
                <a16:creationId xmlns:a16="http://schemas.microsoft.com/office/drawing/2014/main" id="{684C4076-1890-67BB-6019-01EAB2CE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73" y="4475636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">
            <a:extLst>
              <a:ext uri="{FF2B5EF4-FFF2-40B4-BE49-F238E27FC236}">
                <a16:creationId xmlns:a16="http://schemas.microsoft.com/office/drawing/2014/main" id="{4BA75E09-5464-213A-009D-BA02D6A1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59" y="5039905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2">
            <a:extLst>
              <a:ext uri="{FF2B5EF4-FFF2-40B4-BE49-F238E27FC236}">
                <a16:creationId xmlns:a16="http://schemas.microsoft.com/office/drawing/2014/main" id="{9F02534E-E70A-4FFC-7768-6925A047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52" y="5492955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2">
            <a:extLst>
              <a:ext uri="{FF2B5EF4-FFF2-40B4-BE49-F238E27FC236}">
                <a16:creationId xmlns:a16="http://schemas.microsoft.com/office/drawing/2014/main" id="{0619A79A-6E2D-B449-9F78-BBF39DA3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67" y="5506373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2">
            <a:extLst>
              <a:ext uri="{FF2B5EF4-FFF2-40B4-BE49-F238E27FC236}">
                <a16:creationId xmlns:a16="http://schemas.microsoft.com/office/drawing/2014/main" id="{547F7B6D-F3E7-F8D6-2F12-E3175CCE6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16" y="587527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2">
            <a:extLst>
              <a:ext uri="{FF2B5EF4-FFF2-40B4-BE49-F238E27FC236}">
                <a16:creationId xmlns:a16="http://schemas.microsoft.com/office/drawing/2014/main" id="{9BB2D916-89D3-3421-43C0-B3385646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51" y="4613624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2">
            <a:extLst>
              <a:ext uri="{FF2B5EF4-FFF2-40B4-BE49-F238E27FC236}">
                <a16:creationId xmlns:a16="http://schemas.microsoft.com/office/drawing/2014/main" id="{5EC6A1CE-8519-B4B3-DCC8-96D399898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79" y="5139580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2">
            <a:extLst>
              <a:ext uri="{FF2B5EF4-FFF2-40B4-BE49-F238E27FC236}">
                <a16:creationId xmlns:a16="http://schemas.microsoft.com/office/drawing/2014/main" id="{2F5D0CBB-2F71-B628-009D-594E9870C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32" y="5217129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2">
            <a:extLst>
              <a:ext uri="{FF2B5EF4-FFF2-40B4-BE49-F238E27FC236}">
                <a16:creationId xmlns:a16="http://schemas.microsoft.com/office/drawing/2014/main" id="{A331A2B9-6653-0C9C-FC81-5D5A07CE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41" y="5278203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2">
            <a:extLst>
              <a:ext uri="{FF2B5EF4-FFF2-40B4-BE49-F238E27FC236}">
                <a16:creationId xmlns:a16="http://schemas.microsoft.com/office/drawing/2014/main" id="{EE20AD94-5646-F589-2B2F-988B9567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53" y="4847645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2">
            <a:extLst>
              <a:ext uri="{FF2B5EF4-FFF2-40B4-BE49-F238E27FC236}">
                <a16:creationId xmlns:a16="http://schemas.microsoft.com/office/drawing/2014/main" id="{C38C922F-012F-33F7-273F-10BBD792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72" y="5818829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2">
            <a:extLst>
              <a:ext uri="{FF2B5EF4-FFF2-40B4-BE49-F238E27FC236}">
                <a16:creationId xmlns:a16="http://schemas.microsoft.com/office/drawing/2014/main" id="{F96048FA-35DA-D4D1-5EF4-577E0975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42" y="6104496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2">
            <a:extLst>
              <a:ext uri="{FF2B5EF4-FFF2-40B4-BE49-F238E27FC236}">
                <a16:creationId xmlns:a16="http://schemas.microsoft.com/office/drawing/2014/main" id="{9F6FF2FE-B94B-1FC5-DB85-664B4E27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87" y="6113260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2">
            <a:extLst>
              <a:ext uri="{FF2B5EF4-FFF2-40B4-BE49-F238E27FC236}">
                <a16:creationId xmlns:a16="http://schemas.microsoft.com/office/drawing/2014/main" id="{B8632C81-70B0-7D48-F59E-99944772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598" y="5780577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" descr="Free barrier construction road vector">
            <a:extLst>
              <a:ext uri="{FF2B5EF4-FFF2-40B4-BE49-F238E27FC236}">
                <a16:creationId xmlns:a16="http://schemas.microsoft.com/office/drawing/2014/main" id="{27507277-3C5B-A20A-22D6-63883AFC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3029" y="5974102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" descr="Free barrier construction road vector">
            <a:extLst>
              <a:ext uri="{FF2B5EF4-FFF2-40B4-BE49-F238E27FC236}">
                <a16:creationId xmlns:a16="http://schemas.microsoft.com/office/drawing/2014/main" id="{E6B87372-6E11-88B4-859B-ABB25456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239" flipH="1">
            <a:off x="7458134" y="5971583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" descr="Free barrier construction road vector">
            <a:extLst>
              <a:ext uri="{FF2B5EF4-FFF2-40B4-BE49-F238E27FC236}">
                <a16:creationId xmlns:a16="http://schemas.microsoft.com/office/drawing/2014/main" id="{FA082ED1-51D5-105F-6C08-AAA514ED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2603" flipH="1">
            <a:off x="7667856" y="5933333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" descr="Free barrier construction road vector">
            <a:extLst>
              <a:ext uri="{FF2B5EF4-FFF2-40B4-BE49-F238E27FC236}">
                <a16:creationId xmlns:a16="http://schemas.microsoft.com/office/drawing/2014/main" id="{C087FD5F-E3D2-CAF8-7E85-9D2565EC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5197" flipH="1">
            <a:off x="7180021" y="5778504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" descr="Free barrier construction road vector">
            <a:extLst>
              <a:ext uri="{FF2B5EF4-FFF2-40B4-BE49-F238E27FC236}">
                <a16:creationId xmlns:a16="http://schemas.microsoft.com/office/drawing/2014/main" id="{1395BD45-205F-DDB5-A82F-25E90E95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2708" flipH="1">
            <a:off x="7492909" y="6046107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" descr="Free barrier construction road vector">
            <a:extLst>
              <a:ext uri="{FF2B5EF4-FFF2-40B4-BE49-F238E27FC236}">
                <a16:creationId xmlns:a16="http://schemas.microsoft.com/office/drawing/2014/main" id="{96ECBD26-C947-8369-1890-181C457F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610" flipH="1">
            <a:off x="7197865" y="6120132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" descr="Free barrier construction road vector">
            <a:extLst>
              <a:ext uri="{FF2B5EF4-FFF2-40B4-BE49-F238E27FC236}">
                <a16:creationId xmlns:a16="http://schemas.microsoft.com/office/drawing/2014/main" id="{23509F7A-032D-8E47-55BD-07D733D12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0" flipH="1">
            <a:off x="7304076" y="5557162"/>
            <a:ext cx="1075961" cy="6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" descr="Free barrier construction road vector">
            <a:extLst>
              <a:ext uri="{FF2B5EF4-FFF2-40B4-BE49-F238E27FC236}">
                <a16:creationId xmlns:a16="http://schemas.microsoft.com/office/drawing/2014/main" id="{6472F9DB-F888-ECEB-EA85-CAE0D971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2263" flipH="1">
            <a:off x="7727115" y="5821090"/>
            <a:ext cx="926413" cy="5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2">
            <a:extLst>
              <a:ext uri="{FF2B5EF4-FFF2-40B4-BE49-F238E27FC236}">
                <a16:creationId xmlns:a16="http://schemas.microsoft.com/office/drawing/2014/main" id="{9A094475-C760-5232-3E98-D781E30A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87" y="4245224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2">
            <a:extLst>
              <a:ext uri="{FF2B5EF4-FFF2-40B4-BE49-F238E27FC236}">
                <a16:creationId xmlns:a16="http://schemas.microsoft.com/office/drawing/2014/main" id="{7D94D352-D033-8C05-CEB0-F83160B2C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32" y="4796297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2">
            <a:extLst>
              <a:ext uri="{FF2B5EF4-FFF2-40B4-BE49-F238E27FC236}">
                <a16:creationId xmlns:a16="http://schemas.microsoft.com/office/drawing/2014/main" id="{6697FBF7-3952-6DD5-2C37-D85F63FF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26" y="4481469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2">
            <a:extLst>
              <a:ext uri="{FF2B5EF4-FFF2-40B4-BE49-F238E27FC236}">
                <a16:creationId xmlns:a16="http://schemas.microsoft.com/office/drawing/2014/main" id="{D835041E-2759-0222-2D5E-6E8BB33FE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49" y="4559090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2">
            <a:extLst>
              <a:ext uri="{FF2B5EF4-FFF2-40B4-BE49-F238E27FC236}">
                <a16:creationId xmlns:a16="http://schemas.microsoft.com/office/drawing/2014/main" id="{A5FE2DCC-552B-1E7E-6412-43110715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20" y="5003325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2">
            <a:extLst>
              <a:ext uri="{FF2B5EF4-FFF2-40B4-BE49-F238E27FC236}">
                <a16:creationId xmlns:a16="http://schemas.microsoft.com/office/drawing/2014/main" id="{B17586C1-1292-AA74-86C4-5C2216A2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06" y="3642039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2">
            <a:extLst>
              <a:ext uri="{FF2B5EF4-FFF2-40B4-BE49-F238E27FC236}">
                <a16:creationId xmlns:a16="http://schemas.microsoft.com/office/drawing/2014/main" id="{C0A7BB28-C0B4-4646-ACCE-8361AEE2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19" y="3758523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2">
            <a:extLst>
              <a:ext uri="{FF2B5EF4-FFF2-40B4-BE49-F238E27FC236}">
                <a16:creationId xmlns:a16="http://schemas.microsoft.com/office/drawing/2014/main" id="{D6F40625-56E2-C5F9-28D0-12F00404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96" y="3843661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2">
            <a:extLst>
              <a:ext uri="{FF2B5EF4-FFF2-40B4-BE49-F238E27FC236}">
                <a16:creationId xmlns:a16="http://schemas.microsoft.com/office/drawing/2014/main" id="{E741689B-1DAE-E4D0-DCE9-A8F9CDFE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41" y="3899322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2">
            <a:extLst>
              <a:ext uri="{FF2B5EF4-FFF2-40B4-BE49-F238E27FC236}">
                <a16:creationId xmlns:a16="http://schemas.microsoft.com/office/drawing/2014/main" id="{B369DD19-BC74-CEF9-127D-596FCD00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41" y="4051722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2">
            <a:extLst>
              <a:ext uri="{FF2B5EF4-FFF2-40B4-BE49-F238E27FC236}">
                <a16:creationId xmlns:a16="http://schemas.microsoft.com/office/drawing/2014/main" id="{48A2105A-957E-835D-D060-53835586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91" y="3719660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4" descr="Free barrier construction road vector">
            <a:extLst>
              <a:ext uri="{FF2B5EF4-FFF2-40B4-BE49-F238E27FC236}">
                <a16:creationId xmlns:a16="http://schemas.microsoft.com/office/drawing/2014/main" id="{2A0E421E-CE58-7D3C-A262-E3AC268A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0" flipH="1">
            <a:off x="5701529" y="3332298"/>
            <a:ext cx="4213396" cy="258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2">
            <a:extLst>
              <a:ext uri="{FF2B5EF4-FFF2-40B4-BE49-F238E27FC236}">
                <a16:creationId xmlns:a16="http://schemas.microsoft.com/office/drawing/2014/main" id="{13FB0C13-3872-3053-7AFC-8EEA6287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041" y="4595194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2">
            <a:extLst>
              <a:ext uri="{FF2B5EF4-FFF2-40B4-BE49-F238E27FC236}">
                <a16:creationId xmlns:a16="http://schemas.microsoft.com/office/drawing/2014/main" id="{7246DC85-922E-391B-E23A-87400410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373">
            <a:off x="9160165" y="4780623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>
            <a:extLst>
              <a:ext uri="{FF2B5EF4-FFF2-40B4-BE49-F238E27FC236}">
                <a16:creationId xmlns:a16="http://schemas.microsoft.com/office/drawing/2014/main" id="{7665D86F-78DC-2CE2-3032-F1E0A3C3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9777">
            <a:off x="9154783" y="4672169"/>
            <a:ext cx="597508" cy="5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>
            <a:extLst>
              <a:ext uri="{FF2B5EF4-FFF2-40B4-BE49-F238E27FC236}">
                <a16:creationId xmlns:a16="http://schemas.microsoft.com/office/drawing/2014/main" id="{8B2BE805-0F6F-5D62-E794-65F1F73F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0908">
            <a:off x="9314453" y="4836589"/>
            <a:ext cx="587277" cy="58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">
            <a:extLst>
              <a:ext uri="{FF2B5EF4-FFF2-40B4-BE49-F238E27FC236}">
                <a16:creationId xmlns:a16="http://schemas.microsoft.com/office/drawing/2014/main" id="{7B87BDE8-D036-CA3E-C619-333F29BF6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4615">
            <a:off x="9574736" y="4949026"/>
            <a:ext cx="392407" cy="3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>
            <a:extLst>
              <a:ext uri="{FF2B5EF4-FFF2-40B4-BE49-F238E27FC236}">
                <a16:creationId xmlns:a16="http://schemas.microsoft.com/office/drawing/2014/main" id="{C07DE0C1-433C-F0AF-96A7-6A6C8DBA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4147">
            <a:off x="9404825" y="4660095"/>
            <a:ext cx="392407" cy="3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>
            <a:extLst>
              <a:ext uri="{FF2B5EF4-FFF2-40B4-BE49-F238E27FC236}">
                <a16:creationId xmlns:a16="http://schemas.microsoft.com/office/drawing/2014/main" id="{9AF55F4C-05B5-2D55-6DF5-2A36E75B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4020">
            <a:off x="9464171" y="4278340"/>
            <a:ext cx="392407" cy="9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">
            <a:extLst>
              <a:ext uri="{FF2B5EF4-FFF2-40B4-BE49-F238E27FC236}">
                <a16:creationId xmlns:a16="http://schemas.microsoft.com/office/drawing/2014/main" id="{3069AD1F-3E44-EBE4-28EC-23803D35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4146">
            <a:off x="9803198" y="5400430"/>
            <a:ext cx="597508" cy="5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">
            <a:extLst>
              <a:ext uri="{FF2B5EF4-FFF2-40B4-BE49-F238E27FC236}">
                <a16:creationId xmlns:a16="http://schemas.microsoft.com/office/drawing/2014/main" id="{051A1469-B45E-FC9C-9ED0-4F25B83C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3276">
            <a:off x="10305603" y="5107503"/>
            <a:ext cx="423803" cy="14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>
            <a:extLst>
              <a:ext uri="{FF2B5EF4-FFF2-40B4-BE49-F238E27FC236}">
                <a16:creationId xmlns:a16="http://schemas.microsoft.com/office/drawing/2014/main" id="{CFD76FDC-AF34-3517-E36B-DBC57DEA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960">
            <a:off x="10209506" y="5346480"/>
            <a:ext cx="963788" cy="7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">
            <a:extLst>
              <a:ext uri="{FF2B5EF4-FFF2-40B4-BE49-F238E27FC236}">
                <a16:creationId xmlns:a16="http://schemas.microsoft.com/office/drawing/2014/main" id="{DE3DF6DD-808A-B53D-AD82-0D15C0C9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960">
            <a:off x="10294554" y="5878760"/>
            <a:ext cx="1386576" cy="30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2">
            <a:extLst>
              <a:ext uri="{FF2B5EF4-FFF2-40B4-BE49-F238E27FC236}">
                <a16:creationId xmlns:a16="http://schemas.microsoft.com/office/drawing/2014/main" id="{C45B1529-D93C-852C-82C0-C6759AA9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5931" y="6202978"/>
            <a:ext cx="443759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文本框 2062">
            <a:extLst>
              <a:ext uri="{FF2B5EF4-FFF2-40B4-BE49-F238E27FC236}">
                <a16:creationId xmlns:a16="http://schemas.microsoft.com/office/drawing/2014/main" id="{FF277D3F-018D-9C98-65DE-25CDFF7EC8C3}"/>
              </a:ext>
            </a:extLst>
          </p:cNvPr>
          <p:cNvSpPr txBox="1"/>
          <p:nvPr/>
        </p:nvSpPr>
        <p:spPr>
          <a:xfrm>
            <a:off x="0" y="6620651"/>
            <a:ext cx="6530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https://babaiswiki.fandom.com/wiki/WHAT</a:t>
            </a:r>
            <a:endParaRPr lang="zh-CN" altLang="en-US" sz="9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2064" name="Picture 2">
            <a:extLst>
              <a:ext uri="{FF2B5EF4-FFF2-40B4-BE49-F238E27FC236}">
                <a16:creationId xmlns:a16="http://schemas.microsoft.com/office/drawing/2014/main" id="{7D9986CF-101A-3A02-9850-A3211240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842" y="4019858"/>
            <a:ext cx="651085" cy="6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">
            <a:extLst>
              <a:ext uri="{FF2B5EF4-FFF2-40B4-BE49-F238E27FC236}">
                <a16:creationId xmlns:a16="http://schemas.microsoft.com/office/drawing/2014/main" id="{BE3A354D-FEDC-FC91-8FFC-42C48C7C8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4863">
            <a:off x="10283342" y="2682552"/>
            <a:ext cx="1004122" cy="10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4" descr="Free barrier construction road vector">
            <a:extLst>
              <a:ext uri="{FF2B5EF4-FFF2-40B4-BE49-F238E27FC236}">
                <a16:creationId xmlns:a16="http://schemas.microsoft.com/office/drawing/2014/main" id="{CDE72971-1CF5-02F2-9C37-83E3A7E2E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49" y="3360893"/>
            <a:ext cx="572999" cy="3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4" descr="Free barrier construction road vector">
            <a:extLst>
              <a:ext uri="{FF2B5EF4-FFF2-40B4-BE49-F238E27FC236}">
                <a16:creationId xmlns:a16="http://schemas.microsoft.com/office/drawing/2014/main" id="{A6BBEB3A-1F43-6469-504D-1F0CF9E0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632" y="3225939"/>
            <a:ext cx="557216" cy="3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4" descr="Free barrier construction road vector">
            <a:extLst>
              <a:ext uri="{FF2B5EF4-FFF2-40B4-BE49-F238E27FC236}">
                <a16:creationId xmlns:a16="http://schemas.microsoft.com/office/drawing/2014/main" id="{86BBF2FE-0459-CF80-108C-B6F83E42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105" y="3320004"/>
            <a:ext cx="557216" cy="11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4" descr="Free barrier construction road vector">
            <a:extLst>
              <a:ext uri="{FF2B5EF4-FFF2-40B4-BE49-F238E27FC236}">
                <a16:creationId xmlns:a16="http://schemas.microsoft.com/office/drawing/2014/main" id="{16BE408C-EAB1-82AA-3AA1-3264DDDA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262" y="3737160"/>
            <a:ext cx="1601368" cy="4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">
            <a:extLst>
              <a:ext uri="{FF2B5EF4-FFF2-40B4-BE49-F238E27FC236}">
                <a16:creationId xmlns:a16="http://schemas.microsoft.com/office/drawing/2014/main" id="{A68C69FA-6650-9D8C-AF97-6EA67973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11" y="2510101"/>
            <a:ext cx="170837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">
            <a:extLst>
              <a:ext uri="{FF2B5EF4-FFF2-40B4-BE49-F238E27FC236}">
                <a16:creationId xmlns:a16="http://schemas.microsoft.com/office/drawing/2014/main" id="{01F93F72-F447-9883-C2AC-D5F0F0BE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528" y="2427303"/>
            <a:ext cx="170837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">
            <a:extLst>
              <a:ext uri="{FF2B5EF4-FFF2-40B4-BE49-F238E27FC236}">
                <a16:creationId xmlns:a16="http://schemas.microsoft.com/office/drawing/2014/main" id="{74DFB469-82F1-9AA7-6F3D-B257BD23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28" y="2275619"/>
            <a:ext cx="170837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B7D7824-E305-5DA6-F549-B75A135CBB26}"/>
              </a:ext>
            </a:extLst>
          </p:cNvPr>
          <p:cNvSpPr txBox="1"/>
          <p:nvPr/>
        </p:nvSpPr>
        <p:spPr>
          <a:xfrm>
            <a:off x="1749547" y="2554420"/>
            <a:ext cx="1035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Blackadder ITC" panose="04020505051007020D02" pitchFamily="82" charset="0"/>
                <a:cs typeface="Arial" panose="020B0604020202020204" pitchFamily="34" charset="0"/>
              </a:rPr>
              <a:t>!!!!</a:t>
            </a:r>
            <a:endParaRPr lang="zh-CN" altLang="en-US" b="1" dirty="0"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86B2100-C4FE-67E9-5AE5-2ED2C9093E5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6112" y="2721247"/>
            <a:ext cx="2581326" cy="324568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6676A5B-D9F7-2666-9092-F4B1D3816BFC}"/>
              </a:ext>
            </a:extLst>
          </p:cNvPr>
          <p:cNvSpPr txBox="1"/>
          <p:nvPr/>
        </p:nvSpPr>
        <p:spPr>
          <a:xfrm>
            <a:off x="5699379" y="3583633"/>
            <a:ext cx="5242311" cy="107721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Motivating question:</a:t>
            </a:r>
          </a:p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sitting here??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 systematic approach?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1DF960D-F8C7-39C0-F5EF-54F8325946A4}"/>
                  </a:ext>
                </a:extLst>
              </p:cNvPr>
              <p:cNvSpPr txBox="1"/>
              <p:nvPr/>
            </p:nvSpPr>
            <p:spPr>
              <a:xfrm>
                <a:off x="4714095" y="2027481"/>
                <a:ext cx="5288227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talk: use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𝐓𝐅𝐍𝐏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shed lights on the difficulty of proving lower bounds!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1DF960D-F8C7-39C0-F5EF-54F832594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095" y="2027481"/>
                <a:ext cx="528822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FF12089D-BB42-685D-1842-99220302FBC9}"/>
              </a:ext>
            </a:extLst>
          </p:cNvPr>
          <p:cNvGrpSpPr/>
          <p:nvPr/>
        </p:nvGrpSpPr>
        <p:grpSpPr>
          <a:xfrm>
            <a:off x="838200" y="3561933"/>
            <a:ext cx="1805957" cy="2644121"/>
            <a:chOff x="927653" y="4033420"/>
            <a:chExt cx="1805957" cy="2644121"/>
          </a:xfrm>
        </p:grpSpPr>
        <p:pic>
          <p:nvPicPr>
            <p:cNvPr id="4" name="Picture 4" descr="Free barrier construction road vector">
              <a:extLst>
                <a:ext uri="{FF2B5EF4-FFF2-40B4-BE49-F238E27FC236}">
                  <a16:creationId xmlns:a16="http://schemas.microsoft.com/office/drawing/2014/main" id="{959D3AFD-7448-FD63-2049-75E6B5BCB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5734" y="5886035"/>
              <a:ext cx="1292243" cy="79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233A21B8-3307-8866-7E23-60D5694D1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7653" y="4033420"/>
              <a:ext cx="1805957" cy="208379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0041F07-E9FC-8617-881F-14C7891D22C9}"/>
                  </a:ext>
                </a:extLst>
              </p:cNvPr>
              <p:cNvSpPr txBox="1"/>
              <p:nvPr/>
            </p:nvSpPr>
            <p:spPr>
              <a:xfrm>
                <a:off x="5337404" y="2959070"/>
                <a:ext cx="6400270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Roughly speaking, the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metamathematical “complexity”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proving lower bounds can be captured by the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computational complexity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some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𝐓𝐅𝐍𝐏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problems.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0041F07-E9FC-8617-881F-14C7891D2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404" y="2959070"/>
                <a:ext cx="640027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D21B591-E4E7-C360-C504-30DED74DE38E}"/>
                  </a:ext>
                </a:extLst>
              </p:cNvPr>
              <p:cNvSpPr/>
              <p:nvPr/>
            </p:nvSpPr>
            <p:spPr>
              <a:xfrm>
                <a:off x="3542958" y="4127589"/>
                <a:ext cx="8379619" cy="23652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Unprovability in bounded arithmetic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Our “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𝐓𝐅𝐍𝐏</m:t>
                    </m:r>
                  </m:oMath>
                </a14:m>
                <a:r>
                  <a:rPr lang="zh-CN" alt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approach” is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heavily inspired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in some sense “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isomorphic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to the bounded arithmetic approach.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Razborov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(95a, 95b): Can </a:t>
                </a: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weak fragments of </a:t>
                </a:r>
                <a:r>
                  <a:rPr lang="en-US" altLang="zh-CN" sz="20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Peano</a:t>
                </a: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arithmetic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(“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bounded arithmetic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”) prove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theorem (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Pich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-Santhanam 21):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𝐏𝐕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(“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poly-time reasoning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”) cannot prove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[a strengthened version of “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𝐜𝐨𝐍𝐏</m:t>
                    </m:r>
                  </m:oMath>
                </a14:m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”]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D21B591-E4E7-C360-C504-30DED74DE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958" y="4127589"/>
                <a:ext cx="8379619" cy="2365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0ECE5DD-DB4C-117D-B818-8A0FC06C5448}"/>
                  </a:ext>
                </a:extLst>
              </p:cNvPr>
              <p:cNvSpPr txBox="1"/>
              <p:nvPr/>
            </p:nvSpPr>
            <p:spPr>
              <a:xfrm>
                <a:off x="7026992" y="1757047"/>
                <a:ext cx="2371725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functions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0ECE5DD-DB4C-117D-B818-8A0FC06C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92" y="1757047"/>
                <a:ext cx="23717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对话气泡: 矩形 4">
            <a:extLst>
              <a:ext uri="{FF2B5EF4-FFF2-40B4-BE49-F238E27FC236}">
                <a16:creationId xmlns:a16="http://schemas.microsoft.com/office/drawing/2014/main" id="{A4B2E6A6-E8DF-202A-3571-7B281C8F1DF7}"/>
              </a:ext>
            </a:extLst>
          </p:cNvPr>
          <p:cNvSpPr/>
          <p:nvPr/>
        </p:nvSpPr>
        <p:spPr>
          <a:xfrm>
            <a:off x="838200" y="2072027"/>
            <a:ext cx="3500437" cy="942319"/>
          </a:xfrm>
          <a:prstGeom prst="wedgeRectCallout">
            <a:avLst>
              <a:gd name="adj1" fmla="val -33282"/>
              <a:gd name="adj2" fmla="val 8751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Previous barriers can be circumvented by easy tricks!</a:t>
            </a:r>
            <a:b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(see e.g., “hardness magnification”)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𝐓𝐅𝐍𝐏</m:t>
                      </m:r>
                    </m:oMath>
                  </m:oMathPara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25001C-0DD3-CAE5-631D-FD4521101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93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functions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25001C-0DD3-CAE5-631D-FD4521101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9335"/>
              </a:xfrm>
              <a:blipFill>
                <a:blip r:embed="rId4"/>
                <a:stretch>
                  <a:fillRect l="-1043" t="-2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8AA056-40E6-16AE-B0A5-51B029378897}"/>
                  </a:ext>
                </a:extLst>
              </p:cNvPr>
              <p:cNvSpPr txBox="1"/>
              <p:nvPr/>
            </p:nvSpPr>
            <p:spPr>
              <a:xfrm>
                <a:off x="961571" y="4713187"/>
                <a:ext cx="4391810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1: FACTORING</a:t>
                </a:r>
              </a:p>
              <a:p>
                <a:r>
                  <a:rPr lang="en-US" altLang="zh-CN" sz="2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big integer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Such that: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×…×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8AA056-40E6-16AE-B0A5-51B02937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1" y="4713187"/>
                <a:ext cx="4391810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EA405E1-F166-6F9B-9F26-12617382F917}"/>
                  </a:ext>
                </a:extLst>
              </p:cNvPr>
              <p:cNvSpPr txBox="1"/>
              <p:nvPr/>
            </p:nvSpPr>
            <p:spPr>
              <a:xfrm>
                <a:off x="6192840" y="4690784"/>
                <a:ext cx="4954581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2: Pigeonhole Principle</a:t>
                </a:r>
              </a:p>
              <a:p>
                <a:r>
                  <a:rPr lang="en-US" altLang="zh-CN" sz="2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Such that: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EA405E1-F166-6F9B-9F26-12617382F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840" y="4690784"/>
                <a:ext cx="4954581" cy="1384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9104197-066C-E9B6-A118-5041ADE8ADEA}"/>
                  </a:ext>
                </a:extLst>
              </p:cNvPr>
              <p:cNvSpPr txBox="1"/>
              <p:nvPr/>
            </p:nvSpPr>
            <p:spPr>
              <a:xfrm>
                <a:off x="7342127" y="2119340"/>
                <a:ext cx="3805294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Search Problems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string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1" u="sng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solution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1" u="sng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Such that: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9104197-066C-E9B6-A118-5041ADE8A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127" y="2119340"/>
                <a:ext cx="3805294" cy="16312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095CA32A-E0DE-55CA-483B-63A8EC8B0CB6}"/>
                  </a:ext>
                </a:extLst>
              </p:cNvPr>
              <p:cNvSpPr/>
              <p:nvPr/>
            </p:nvSpPr>
            <p:spPr>
              <a:xfrm>
                <a:off x="3429000" y="2644871"/>
                <a:ext cx="3706748" cy="807243"/>
              </a:xfrm>
              <a:prstGeom prst="wedgeRoundRectCallout">
                <a:avLst>
                  <a:gd name="adj1" fmla="val -29751"/>
                  <a:gd name="adj2" fmla="val -8785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decided in poly-time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095CA32A-E0DE-55CA-483B-63A8EC8B0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44871"/>
                <a:ext cx="3706748" cy="807243"/>
              </a:xfrm>
              <a:prstGeom prst="wedgeRoundRectCallout">
                <a:avLst>
                  <a:gd name="adj1" fmla="val -29751"/>
                  <a:gd name="adj2" fmla="val -8785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D3E606E5-EC98-2843-7B58-01B3E5928387}"/>
              </a:ext>
            </a:extLst>
          </p:cNvPr>
          <p:cNvSpPr/>
          <p:nvPr/>
        </p:nvSpPr>
        <p:spPr>
          <a:xfrm>
            <a:off x="366769" y="2894609"/>
            <a:ext cx="2775741" cy="807243"/>
          </a:xfrm>
          <a:prstGeom prst="wedgeRoundRectCallout">
            <a:avLst>
              <a:gd name="adj1" fmla="val -10820"/>
              <a:gd name="adj2" fmla="val -1233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Any input has at least one solution!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54DD578-CAD6-4D8B-A71D-8EE37F3304DD}"/>
                  </a:ext>
                </a:extLst>
              </p:cNvPr>
              <p:cNvSpPr txBox="1"/>
              <p:nvPr/>
            </p:nvSpPr>
            <p:spPr>
              <a:xfrm>
                <a:off x="1250946" y="3871251"/>
                <a:ext cx="3306767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rgbClr val="F359D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54DD578-CAD6-4D8B-A71D-8EE37F330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946" y="3871251"/>
                <a:ext cx="33067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7705AB00-E0C1-7DF6-DA29-F6E36B78BBEB}"/>
              </a:ext>
            </a:extLst>
          </p:cNvPr>
          <p:cNvSpPr/>
          <p:nvPr/>
        </p:nvSpPr>
        <p:spPr>
          <a:xfrm>
            <a:off x="1103086" y="1756229"/>
            <a:ext cx="936171" cy="571603"/>
          </a:xfrm>
          <a:custGeom>
            <a:avLst/>
            <a:gdLst>
              <a:gd name="connsiteX0" fmla="*/ 0 w 936171"/>
              <a:gd name="connsiteY0" fmla="*/ 285802 h 571603"/>
              <a:gd name="connsiteX1" fmla="*/ 468086 w 936171"/>
              <a:gd name="connsiteY1" fmla="*/ 0 h 571603"/>
              <a:gd name="connsiteX2" fmla="*/ 936172 w 936171"/>
              <a:gd name="connsiteY2" fmla="*/ 285802 h 571603"/>
              <a:gd name="connsiteX3" fmla="*/ 468086 w 936171"/>
              <a:gd name="connsiteY3" fmla="*/ 571604 h 571603"/>
              <a:gd name="connsiteX4" fmla="*/ 0 w 936171"/>
              <a:gd name="connsiteY4" fmla="*/ 285802 h 57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71" h="571603" extrusionOk="0">
                <a:moveTo>
                  <a:pt x="0" y="285802"/>
                </a:moveTo>
                <a:cubicBezTo>
                  <a:pt x="-24100" y="128989"/>
                  <a:pt x="221080" y="11317"/>
                  <a:pt x="468086" y="0"/>
                </a:cubicBezTo>
                <a:cubicBezTo>
                  <a:pt x="729648" y="6250"/>
                  <a:pt x="937056" y="154936"/>
                  <a:pt x="936172" y="285802"/>
                </a:cubicBezTo>
                <a:cubicBezTo>
                  <a:pt x="921532" y="421558"/>
                  <a:pt x="763933" y="616739"/>
                  <a:pt x="468086" y="571604"/>
                </a:cubicBezTo>
                <a:cubicBezTo>
                  <a:pt x="220034" y="532679"/>
                  <a:pt x="18446" y="478037"/>
                  <a:pt x="0" y="285802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CAD4BAC-B226-F0EF-BF20-09A5BC85583F}"/>
              </a:ext>
            </a:extLst>
          </p:cNvPr>
          <p:cNvSpPr/>
          <p:nvPr/>
        </p:nvSpPr>
        <p:spPr>
          <a:xfrm>
            <a:off x="3860800" y="1771237"/>
            <a:ext cx="580571" cy="493363"/>
          </a:xfrm>
          <a:custGeom>
            <a:avLst/>
            <a:gdLst>
              <a:gd name="connsiteX0" fmla="*/ 0 w 580571"/>
              <a:gd name="connsiteY0" fmla="*/ 246682 h 493363"/>
              <a:gd name="connsiteX1" fmla="*/ 290286 w 580571"/>
              <a:gd name="connsiteY1" fmla="*/ 0 h 493363"/>
              <a:gd name="connsiteX2" fmla="*/ 580572 w 580571"/>
              <a:gd name="connsiteY2" fmla="*/ 246682 h 493363"/>
              <a:gd name="connsiteX3" fmla="*/ 290286 w 580571"/>
              <a:gd name="connsiteY3" fmla="*/ 493364 h 493363"/>
              <a:gd name="connsiteX4" fmla="*/ 0 w 580571"/>
              <a:gd name="connsiteY4" fmla="*/ 246682 h 49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" h="493363" extrusionOk="0">
                <a:moveTo>
                  <a:pt x="0" y="246682"/>
                </a:moveTo>
                <a:cubicBezTo>
                  <a:pt x="-19862" y="111293"/>
                  <a:pt x="161128" y="30639"/>
                  <a:pt x="290286" y="0"/>
                </a:cubicBezTo>
                <a:cubicBezTo>
                  <a:pt x="467132" y="33917"/>
                  <a:pt x="581855" y="149597"/>
                  <a:pt x="580572" y="246682"/>
                </a:cubicBezTo>
                <a:cubicBezTo>
                  <a:pt x="554718" y="343916"/>
                  <a:pt x="472799" y="520196"/>
                  <a:pt x="290286" y="493364"/>
                </a:cubicBezTo>
                <a:cubicBezTo>
                  <a:pt x="135749" y="471849"/>
                  <a:pt x="15381" y="411598"/>
                  <a:pt x="0" y="246682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1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29137</TotalTime>
  <Words>3246</Words>
  <Application>Microsoft Office PowerPoint</Application>
  <PresentationFormat>宽屏</PresentationFormat>
  <Paragraphs>490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Arial</vt:lpstr>
      <vt:lpstr>Blackadder ITC</vt:lpstr>
      <vt:lpstr>Cambria Math</vt:lpstr>
      <vt:lpstr>Consolas</vt:lpstr>
      <vt:lpstr>Office 主题​​</vt:lpstr>
      <vt:lpstr>Metamathematics of Resolution Lower Bounds: A TFNP Perspective</vt:lpstr>
      <vt:lpstr>This Talk</vt:lpstr>
      <vt:lpstr>The P vs NP Problem</vt:lpstr>
      <vt:lpstr>Circuit Complexity</vt:lpstr>
      <vt:lpstr>Proof Complexity</vt:lpstr>
      <vt:lpstr>How difficult is P vs NP?</vt:lpstr>
      <vt:lpstr>Or, maybe like this?</vt:lpstr>
      <vt:lpstr>A systematic approach?</vt:lpstr>
      <vt:lpstr>TFNP</vt:lpstr>
      <vt:lpstr>TFNP is Metamathematics!</vt:lpstr>
      <vt:lpstr>Metamathematics via TFNP…?</vt:lpstr>
      <vt:lpstr>What is this L_clb…?</vt:lpstr>
      <vt:lpstr>How hard is L_clb?</vt:lpstr>
      <vt:lpstr>Refuter Problems</vt:lpstr>
      <vt:lpstr>Our results: refuter problems for resolution lower bounds</vt:lpstr>
      <vt:lpstr>Our results: refuter problems for resolution lower bounds</vt:lpstr>
      <vt:lpstr>The metamathematics of resolution lower bounds</vt:lpstr>
      <vt:lpstr>Glance of the hardness result</vt:lpstr>
      <vt:lpstr>The world if rwPHP is false:</vt:lpstr>
      <vt:lpstr>The naïve decision tree…</vt:lpstr>
      <vt:lpstr>Compressing layers</vt:lpstr>
      <vt:lpstr>The compressed decision DAG</vt:lpstr>
      <vt:lpstr>Summary</vt:lpstr>
      <vt:lpstr>rwPHP(PLS)</vt:lpstr>
      <vt:lpstr>rwPHP(PLS)</vt:lpstr>
      <vt:lpstr>Random restriction…</vt:lpstr>
      <vt:lpstr>Random restriction…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Hanlin Ren</cp:lastModifiedBy>
  <cp:revision>2219</cp:revision>
  <dcterms:created xsi:type="dcterms:W3CDTF">2019-12-25T22:18:45Z</dcterms:created>
  <dcterms:modified xsi:type="dcterms:W3CDTF">2024-08-14T01:29:34Z</dcterms:modified>
</cp:coreProperties>
</file>