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tags/tag23.xml" ContentType="application/vnd.openxmlformats-officedocument.presentationml.tags+xml"/>
  <Override PartName="/ppt/notesSlides/notesSlide29.xml" ContentType="application/vnd.openxmlformats-officedocument.presentationml.notesSlide+xml"/>
  <Override PartName="/ppt/tags/tag24.xml" ContentType="application/vnd.openxmlformats-officedocument.presentationml.tags+xml"/>
  <Override PartName="/ppt/notesSlides/notesSlide30.xml" ContentType="application/vnd.openxmlformats-officedocument.presentationml.notesSlide+xml"/>
  <Override PartName="/ppt/tags/tag25.xml" ContentType="application/vnd.openxmlformats-officedocument.presentationml.tags+xml"/>
  <Override PartName="/ppt/notesSlides/notesSlide31.xml" ContentType="application/vnd.openxmlformats-officedocument.presentationml.notesSlide+xml"/>
  <Override PartName="/ppt/tags/tag26.xml" ContentType="application/vnd.openxmlformats-officedocument.presentationml.tags+xml"/>
  <Override PartName="/ppt/notesSlides/notesSlide32.xml" ContentType="application/vnd.openxmlformats-officedocument.presentationml.notesSlide+xml"/>
  <Override PartName="/ppt/tags/tag27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29.xml" ContentType="application/vnd.openxmlformats-officedocument.presentationml.tags+xml"/>
  <Override PartName="/ppt/notesSlides/notesSlide36.xml" ContentType="application/vnd.openxmlformats-officedocument.presentationml.notesSlide+xml"/>
  <Override PartName="/ppt/tags/tag30.xml" ContentType="application/vnd.openxmlformats-officedocument.presentationml.tags+xml"/>
  <Override PartName="/ppt/notesSlides/notesSlide37.xml" ContentType="application/vnd.openxmlformats-officedocument.presentationml.notesSlide+xml"/>
  <Override PartName="/ppt/tags/tag31.xml" ContentType="application/vnd.openxmlformats-officedocument.presentationml.tags+xml"/>
  <Override PartName="/ppt/notesSlides/notesSlide38.xml" ContentType="application/vnd.openxmlformats-officedocument.presentationml.notesSlide+xml"/>
  <Override PartName="/ppt/tags/tag32.xml" ContentType="application/vnd.openxmlformats-officedocument.presentationml.tags+xml"/>
  <Override PartName="/ppt/notesSlides/notesSlide39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34.xml" ContentType="application/vnd.openxmlformats-officedocument.presentationml.tags+xml"/>
  <Override PartName="/ppt/notesSlides/notesSlide41.xml" ContentType="application/vnd.openxmlformats-officedocument.presentationml.notesSlide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36.xml" ContentType="application/vnd.openxmlformats-officedocument.presentationml.tags+xml"/>
  <Override PartName="/ppt/notesSlides/notesSlide43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38.xml" ContentType="application/vnd.openxmlformats-officedocument.presentationml.tags+xml"/>
  <Override PartName="/ppt/notesSlides/notesSlide45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tags/tag40.xml" ContentType="application/vnd.openxmlformats-officedocument.presentationml.tags+xml"/>
  <Override PartName="/ppt/notesSlides/notesSlide47.xml" ContentType="application/vnd.openxmlformats-officedocument.presentationml.notesSlide+xml"/>
  <Override PartName="/ppt/tags/tag41.xml" ContentType="application/vnd.openxmlformats-officedocument.presentationml.tags+xml"/>
  <Override PartName="/ppt/notesSlides/notesSlide48.xml" ContentType="application/vnd.openxmlformats-officedocument.presentationml.notesSlide+xml"/>
  <Override PartName="/ppt/tags/tag42.xml" ContentType="application/vnd.openxmlformats-officedocument.presentationml.tags+xml"/>
  <Override PartName="/ppt/notesSlides/notesSlide49.xml" ContentType="application/vnd.openxmlformats-officedocument.presentationml.notesSlide+xml"/>
  <Override PartName="/ppt/tags/tag43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256" r:id="rId3"/>
    <p:sldId id="437" r:id="rId4"/>
    <p:sldId id="438" r:id="rId5"/>
    <p:sldId id="448" r:id="rId6"/>
    <p:sldId id="449" r:id="rId7"/>
    <p:sldId id="450" r:id="rId8"/>
    <p:sldId id="451" r:id="rId9"/>
    <p:sldId id="262" r:id="rId10"/>
    <p:sldId id="417" r:id="rId11"/>
    <p:sldId id="282" r:id="rId12"/>
    <p:sldId id="429" r:id="rId13"/>
    <p:sldId id="452" r:id="rId14"/>
    <p:sldId id="264" r:id="rId15"/>
    <p:sldId id="439" r:id="rId16"/>
    <p:sldId id="315" r:id="rId17"/>
    <p:sldId id="473" r:id="rId18"/>
    <p:sldId id="343" r:id="rId19"/>
    <p:sldId id="318" r:id="rId20"/>
    <p:sldId id="265" r:id="rId21"/>
    <p:sldId id="418" r:id="rId22"/>
    <p:sldId id="469" r:id="rId23"/>
    <p:sldId id="453" r:id="rId24"/>
    <p:sldId id="454" r:id="rId25"/>
    <p:sldId id="276" r:id="rId26"/>
    <p:sldId id="472" r:id="rId27"/>
    <p:sldId id="460" r:id="rId28"/>
    <p:sldId id="461" r:id="rId29"/>
    <p:sldId id="462" r:id="rId30"/>
    <p:sldId id="455" r:id="rId31"/>
    <p:sldId id="463" r:id="rId32"/>
    <p:sldId id="464" r:id="rId33"/>
    <p:sldId id="466" r:id="rId34"/>
    <p:sldId id="336" r:id="rId35"/>
    <p:sldId id="470" r:id="rId36"/>
    <p:sldId id="325" r:id="rId37"/>
    <p:sldId id="326" r:id="rId38"/>
    <p:sldId id="426" r:id="rId39"/>
    <p:sldId id="327" r:id="rId40"/>
    <p:sldId id="362" r:id="rId41"/>
    <p:sldId id="442" r:id="rId42"/>
    <p:sldId id="443" r:id="rId43"/>
    <p:sldId id="444" r:id="rId44"/>
    <p:sldId id="445" r:id="rId45"/>
    <p:sldId id="446" r:id="rId46"/>
    <p:sldId id="447" r:id="rId47"/>
    <p:sldId id="338" r:id="rId48"/>
    <p:sldId id="354" r:id="rId49"/>
    <p:sldId id="351" r:id="rId50"/>
    <p:sldId id="475" r:id="rId51"/>
    <p:sldId id="474" r:id="rId52"/>
    <p:sldId id="30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EBB77-F409-4D0E-9EBA-38ABABAE6F5D}">
          <p14:sldIdLst>
            <p14:sldId id="256"/>
          </p14:sldIdLst>
        </p14:section>
        <p14:section name="History &amp; Motivation Part 1: ACC^0" id="{1FC651DA-0419-4E68-A54E-505A46734EA9}">
          <p14:sldIdLst>
            <p14:sldId id="437"/>
            <p14:sldId id="438"/>
            <p14:sldId id="448"/>
            <p14:sldId id="449"/>
            <p14:sldId id="450"/>
            <p14:sldId id="451"/>
            <p14:sldId id="262"/>
            <p14:sldId id="417"/>
            <p14:sldId id="282"/>
            <p14:sldId id="429"/>
            <p14:sldId id="452"/>
            <p14:sldId id="264"/>
            <p14:sldId id="439"/>
            <p14:sldId id="315"/>
            <p14:sldId id="473"/>
            <p14:sldId id="343"/>
          </p14:sldIdLst>
        </p14:section>
        <p14:section name="This work" id="{5962709A-4FFC-4233-8973-451397117A57}">
          <p14:sldIdLst>
            <p14:sldId id="318"/>
            <p14:sldId id="265"/>
            <p14:sldId id="418"/>
          </p14:sldIdLst>
        </p14:section>
        <p14:section name="Review of Chen19" id="{5E50A6E8-11B1-4AB1-878F-AFD238A7B381}">
          <p14:sldIdLst>
            <p14:sldId id="469"/>
            <p14:sldId id="453"/>
            <p14:sldId id="454"/>
            <p14:sldId id="276"/>
            <p14:sldId id="472"/>
            <p14:sldId id="460"/>
            <p14:sldId id="461"/>
            <p14:sldId id="462"/>
            <p14:sldId id="455"/>
            <p14:sldId id="463"/>
            <p14:sldId id="464"/>
            <p14:sldId id="466"/>
            <p14:sldId id="336"/>
          </p14:sldIdLst>
        </p14:section>
        <p14:section name="Hardness Amplification via Approximate Linear Sum" id="{BE75845B-F09D-4CF4-A916-70C6FFA1AB8A}">
          <p14:sldIdLst>
            <p14:sldId id="470"/>
            <p14:sldId id="325"/>
            <p14:sldId id="326"/>
            <p14:sldId id="426"/>
            <p14:sldId id="327"/>
            <p14:sldId id="362"/>
            <p14:sldId id="442"/>
            <p14:sldId id="443"/>
            <p14:sldId id="444"/>
            <p14:sldId id="445"/>
            <p14:sldId id="446"/>
            <p14:sldId id="447"/>
            <p14:sldId id="338"/>
          </p14:sldIdLst>
        </p14:section>
        <p14:section name="Open Problems &amp; End" id="{78910F08-30D6-4175-9932-6FF6016D72E1}">
          <p14:sldIdLst>
            <p14:sldId id="354"/>
            <p14:sldId id="351"/>
            <p14:sldId id="475"/>
            <p14:sldId id="474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8471" autoAdjust="0"/>
  </p:normalViewPr>
  <p:slideViewPr>
    <p:cSldViewPr snapToGrid="0">
      <p:cViewPr varScale="1">
        <p:scale>
          <a:sx n="76" d="100"/>
          <a:sy n="76" d="100"/>
        </p:scale>
        <p:origin x="806" y="67"/>
      </p:cViewPr>
      <p:guideLst/>
    </p:cSldViewPr>
  </p:slideViewPr>
  <p:outlineViewPr>
    <p:cViewPr>
      <p:scale>
        <a:sx n="33" d="100"/>
        <a:sy n="33" d="100"/>
      </p:scale>
      <p:origin x="0" y="-202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9602-7C19-4954-BCE7-7B51DD90503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23DE-55AB-4486-BDEE-21824F7C1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5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79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0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04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55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7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2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9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011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2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73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6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4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46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1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1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9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6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36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42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39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95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96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7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3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4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97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960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48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42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012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64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13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3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941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05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02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1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456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791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83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523DE-55AB-4486-BDEE-21824F7C1C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5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5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5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A2FD-32A5-445B-8FF4-04366511C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77123-7E11-415D-8081-F24CB73D5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66D9-B30D-4492-B589-A9BB0931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C764-1DB2-4EBB-ACC1-8C6A67D8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8C8A-9749-485D-9721-59EE590F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4D6B-58F6-4F40-BE96-766DEA6C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C3F7C-C311-4E7E-A209-23B4907A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7797B-DDB7-4F03-8F5C-0A2920B3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2A17C-C176-40A3-9656-69216751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CAFB-6360-4B5F-90EA-FF7CA2FC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07C1F-8AE2-479D-BA3E-602FF3D72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46C45-82DF-447F-B534-57BCF58FA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A04A-A7B3-4C02-B696-C20F44A4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74D6F-DECF-4A26-823A-D902E193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13BA-2F41-4DFD-A353-1769C0F6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A2FD-32A5-445B-8FF4-04366511C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77123-7E11-415D-8081-F24CB73D5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66D9-B30D-4492-B589-A9BB0931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C764-1DB2-4EBB-ACC1-8C6A67D8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8C8A-9749-485D-9721-59EE590F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A889-97B3-4A0C-BBEE-9F0C402D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6A55-5672-4BB0-976D-2AFAD7C0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FD586-352E-42B9-93CB-A86944F5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C7B0-04BD-4F13-A7C6-6DFFABDD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5BEE1-E89B-4C94-ACB1-BDB86F6A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8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1E9D-8DDB-4312-92CE-2FB8BBDA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9EBC0-ADD1-4A1C-B3AE-B7A4FD25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0A8F-31B1-486B-9914-17D3BAF8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4A72-239F-419C-BA78-66A035A7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3E932-F4A3-49F8-A9C1-6FD7D61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D3F5-0E3F-44EC-901B-146AC4B0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CCFA4-49A5-482D-BD79-0AD430C1B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EA08C-7EB6-4A64-9401-087CDF2B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6B09-53F9-4C86-824A-79CF3EA8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1976A-83BE-4475-BE07-E6408735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FE64-98FE-4346-B1D1-1FFB4375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8C0F-E935-4BAD-A9D0-5C693217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D5FA1-799D-424C-8F85-E76263E1E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B4191-CDCE-4F7D-BBA7-1DCB582F6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E9F4D-5754-485F-AAC3-DFE8DBB31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A8EA2-6906-4092-9DA4-7DCF4A6C8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DB582-4011-4DB9-9DCD-D47D387E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A73C6-D21C-4488-B603-923F6767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52747-E2EE-4EE0-BA22-8EED5493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4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D507-BE40-4436-8EEC-60041476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81B5C-0C3F-4061-9464-941BE43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D9797-16E5-4C8A-B032-0C949817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4AE15-B9F7-402F-8F26-8688143B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6989B-AAE1-4E8C-8764-8453A16A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C69DF-84B5-4D27-B12F-FB1D037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27A9E-624E-4D04-B49D-512FE382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3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DF8D-802D-4380-9912-73B9D057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0311-2F9B-4C46-87BD-125BEF76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7A753-2A49-45D3-A4F5-EBC0D0FCE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1981C-571E-48D3-B8DB-A26C6167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E27AE-2B1A-41E9-8202-1EB732C6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FD7A0-2306-4D06-B9CD-B4289777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A889-97B3-4A0C-BBEE-9F0C402D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6A55-5672-4BB0-976D-2AFAD7C0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FD586-352E-42B9-93CB-A86944F5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C7B0-04BD-4F13-A7C6-6DFFABDD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5BEE1-E89B-4C94-ACB1-BDB86F6A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31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E340-1F8C-41DA-A414-C64E5C7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4A38F-3F71-4C8C-91A1-A8D5F8CDA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31398-1C5F-46DB-9729-03C8DAA5F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81338-366A-452D-9050-33BC37FA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14D16-5DCD-43D3-A81F-C1082BA4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CACFB-6A7C-478D-AE2A-5F9D73E2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8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4D6B-58F6-4F40-BE96-766DEA6C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C3F7C-C311-4E7E-A209-23B4907A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7797B-DDB7-4F03-8F5C-0A2920B3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2A17C-C176-40A3-9656-69216751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CAFB-6360-4B5F-90EA-FF7CA2FC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12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07C1F-8AE2-479D-BA3E-602FF3D72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46C45-82DF-447F-B534-57BCF58FA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A04A-A7B3-4C02-B696-C20F44A4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74D6F-DECF-4A26-823A-D902E193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13BA-2F41-4DFD-A353-1769C0F6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1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1E9D-8DDB-4312-92CE-2FB8BBDA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9EBC0-ADD1-4A1C-B3AE-B7A4FD25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0A8F-31B1-486B-9914-17D3BAF8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4A72-239F-419C-BA78-66A035A7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3E932-F4A3-49F8-A9C1-6FD7D61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D3F5-0E3F-44EC-901B-146AC4B0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CCFA4-49A5-482D-BD79-0AD430C1B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EA08C-7EB6-4A64-9401-087CDF2B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6B09-53F9-4C86-824A-79CF3EA8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1976A-83BE-4475-BE07-E6408735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FE64-98FE-4346-B1D1-1FFB4375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8C0F-E935-4BAD-A9D0-5C693217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D5FA1-799D-424C-8F85-E76263E1E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B4191-CDCE-4F7D-BBA7-1DCB582F6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E9F4D-5754-485F-AAC3-DFE8DBB31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A8EA2-6906-4092-9DA4-7DCF4A6C8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DB582-4011-4DB9-9DCD-D47D387E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A73C6-D21C-4488-B603-923F6767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52747-E2EE-4EE0-BA22-8EED5493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D507-BE40-4436-8EEC-60041476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81B5C-0C3F-4061-9464-941BE43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D9797-16E5-4C8A-B032-0C949817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4AE15-B9F7-402F-8F26-8688143B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8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6989B-AAE1-4E8C-8764-8453A16A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C69DF-84B5-4D27-B12F-FB1D037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27A9E-624E-4D04-B49D-512FE382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DF8D-802D-4380-9912-73B9D057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0311-2F9B-4C46-87BD-125BEF76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7A753-2A49-45D3-A4F5-EBC0D0FCE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1981C-571E-48D3-B8DB-A26C6167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E27AE-2B1A-41E9-8202-1EB732C6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FD7A0-2306-4D06-B9CD-B4289777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E340-1F8C-41DA-A414-C64E5C7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4A38F-3F71-4C8C-91A1-A8D5F8CDA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31398-1C5F-46DB-9729-03C8DAA5F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81338-366A-452D-9050-33BC37FA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14D16-5DCD-43D3-A81F-C1082BA4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CACFB-6A7C-478D-AE2A-5F9D73E2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06FF7-6090-4DAD-AAD1-363F1E88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8373-1D65-4F6A-BE8B-50602CF6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E0AF-2E05-4223-9DB5-0E13B8D3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EE3B-6702-4665-9A14-6B124B952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02416-EB0A-4CB5-93B8-7B3669904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06FF7-6090-4DAD-AAD1-363F1E88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8373-1D65-4F6A-BE8B-50602CF6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E0AF-2E05-4223-9DB5-0E13B8D3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53D7-E40A-4787-8D55-849F56F0641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EE3B-6702-4665-9A14-6B124B952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02416-EB0A-4CB5-93B8-7B3669904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7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4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11" Type="http://schemas.openxmlformats.org/officeDocument/2006/relationships/image" Target="../media/image270.png"/><Relationship Id="rId5" Type="http://schemas.openxmlformats.org/officeDocument/2006/relationships/image" Target="../media/image134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1.png"/><Relationship Id="rId12" Type="http://schemas.openxmlformats.org/officeDocument/2006/relationships/image" Target="../media/image3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00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openxmlformats.org/officeDocument/2006/relationships/image" Target="../media/image260.png"/><Relationship Id="rId4" Type="http://schemas.openxmlformats.org/officeDocument/2006/relationships/image" Target="../media/image370.png"/><Relationship Id="rId9" Type="http://schemas.openxmlformats.org/officeDocument/2006/relationships/image" Target="../media/image4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91.png"/><Relationship Id="rId5" Type="http://schemas.openxmlformats.org/officeDocument/2006/relationships/image" Target="../media/image511.png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4.png"/><Relationship Id="rId5" Type="http://schemas.openxmlformats.org/officeDocument/2006/relationships/image" Target="../media/image470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30.png"/><Relationship Id="rId9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3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7.png"/><Relationship Id="rId3" Type="http://schemas.openxmlformats.org/officeDocument/2006/relationships/notesSlide" Target="../notesSlides/notesSlide30.xml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11" Type="http://schemas.openxmlformats.org/officeDocument/2006/relationships/image" Target="../media/image94.png"/><Relationship Id="rId5" Type="http://schemas.openxmlformats.org/officeDocument/2006/relationships/image" Target="../media/image90.png"/><Relationship Id="rId10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1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8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970.png"/><Relationship Id="rId11" Type="http://schemas.openxmlformats.org/officeDocument/2006/relationships/image" Target="../media/image94.png"/><Relationship Id="rId10" Type="http://schemas.openxmlformats.org/officeDocument/2006/relationships/image" Target="../media/image92.png"/><Relationship Id="rId4" Type="http://schemas.openxmlformats.org/officeDocument/2006/relationships/image" Target="../media/image961.png"/><Relationship Id="rId9" Type="http://schemas.openxmlformats.org/officeDocument/2006/relationships/image" Target="../media/image9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13" Type="http://schemas.openxmlformats.org/officeDocument/2006/relationships/image" Target="../media/image100.png"/><Relationship Id="rId18" Type="http://schemas.openxmlformats.org/officeDocument/2006/relationships/image" Target="../media/image107.png"/><Relationship Id="rId3" Type="http://schemas.openxmlformats.org/officeDocument/2006/relationships/notesSlide" Target="../notesSlides/notesSlide32.xml"/><Relationship Id="rId12" Type="http://schemas.openxmlformats.org/officeDocument/2006/relationships/image" Target="../media/image97.png"/><Relationship Id="rId17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tags" Target="../tags/tag26.xml"/><Relationship Id="rId11" Type="http://schemas.openxmlformats.org/officeDocument/2006/relationships/image" Target="../media/image96.png"/><Relationship Id="rId5" Type="http://schemas.openxmlformats.org/officeDocument/2006/relationships/image" Target="../media/image102.png"/><Relationship Id="rId15" Type="http://schemas.openxmlformats.org/officeDocument/2006/relationships/image" Target="../media/image104.png"/><Relationship Id="rId10" Type="http://schemas.openxmlformats.org/officeDocument/2006/relationships/image" Target="../media/image94.png"/><Relationship Id="rId19" Type="http://schemas.openxmlformats.org/officeDocument/2006/relationships/image" Target="../media/image108.png"/><Relationship Id="rId4" Type="http://schemas.openxmlformats.org/officeDocument/2006/relationships/image" Target="../media/image1010.png"/><Relationship Id="rId9" Type="http://schemas.openxmlformats.org/officeDocument/2006/relationships/image" Target="../media/image920.png"/><Relationship Id="rId1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051.png"/><Relationship Id="rId4" Type="http://schemas.openxmlformats.org/officeDocument/2006/relationships/image" Target="../media/image10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0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50.png"/><Relationship Id="rId12" Type="http://schemas.openxmlformats.org/officeDocument/2006/relationships/image" Target="../media/image800.png"/><Relationship Id="rId17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00.png"/><Relationship Id="rId1" Type="http://schemas.openxmlformats.org/officeDocument/2006/relationships/tags" Target="../tags/tag28.xml"/><Relationship Id="rId11" Type="http://schemas.openxmlformats.org/officeDocument/2006/relationships/image" Target="../media/image790.png"/><Relationship Id="rId5" Type="http://schemas.openxmlformats.org/officeDocument/2006/relationships/image" Target="../media/image6810.png"/><Relationship Id="rId15" Type="http://schemas.openxmlformats.org/officeDocument/2006/relationships/image" Target="../media/image471.png"/><Relationship Id="rId10" Type="http://schemas.openxmlformats.org/officeDocument/2006/relationships/image" Target="../media/image780.png"/><Relationship Id="rId4" Type="http://schemas.openxmlformats.org/officeDocument/2006/relationships/image" Target="../media/image93.png"/><Relationship Id="rId9" Type="http://schemas.openxmlformats.org/officeDocument/2006/relationships/image" Target="../media/image770.png"/><Relationship Id="rId14" Type="http://schemas.openxmlformats.org/officeDocument/2006/relationships/image" Target="../media/image8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0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50.png"/><Relationship Id="rId12" Type="http://schemas.openxmlformats.org/officeDocument/2006/relationships/image" Target="../media/image800.png"/><Relationship Id="rId17" Type="http://schemas.openxmlformats.org/officeDocument/2006/relationships/image" Target="../media/image5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png"/><Relationship Id="rId1" Type="http://schemas.openxmlformats.org/officeDocument/2006/relationships/tags" Target="../tags/tag29.xml"/><Relationship Id="rId11" Type="http://schemas.openxmlformats.org/officeDocument/2006/relationships/image" Target="../media/image790.png"/><Relationship Id="rId15" Type="http://schemas.openxmlformats.org/officeDocument/2006/relationships/image" Target="../media/image480.png"/><Relationship Id="rId10" Type="http://schemas.openxmlformats.org/officeDocument/2006/relationships/image" Target="../media/image780.png"/><Relationship Id="rId4" Type="http://schemas.openxmlformats.org/officeDocument/2006/relationships/image" Target="../media/image6810.png"/><Relationship Id="rId9" Type="http://schemas.openxmlformats.org/officeDocument/2006/relationships/image" Target="../media/image770.png"/><Relationship Id="rId14" Type="http://schemas.openxmlformats.org/officeDocument/2006/relationships/image" Target="../media/image8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751.png"/><Relationship Id="rId5" Type="http://schemas.openxmlformats.org/officeDocument/2006/relationships/image" Target="../media/image1091.png"/><Relationship Id="rId4" Type="http://schemas.openxmlformats.org/officeDocument/2006/relationships/image" Target="../media/image10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1.png"/><Relationship Id="rId13" Type="http://schemas.openxmlformats.org/officeDocument/2006/relationships/image" Target="../media/image1151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15.png"/><Relationship Id="rId12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14.png"/><Relationship Id="rId11" Type="http://schemas.openxmlformats.org/officeDocument/2006/relationships/image" Target="../media/image125.png"/><Relationship Id="rId5" Type="http://schemas.openxmlformats.org/officeDocument/2006/relationships/image" Target="../media/image113.png"/><Relationship Id="rId10" Type="http://schemas.openxmlformats.org/officeDocument/2006/relationships/image" Target="../media/image123.png"/><Relationship Id="rId4" Type="http://schemas.openxmlformats.org/officeDocument/2006/relationships/image" Target="../media/image1112.png"/><Relationship Id="rId9" Type="http://schemas.openxmlformats.org/officeDocument/2006/relationships/image" Target="../media/image940.png"/><Relationship Id="rId14" Type="http://schemas.openxmlformats.org/officeDocument/2006/relationships/image" Target="../media/image11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omputer-database-network-server-156948/" TargetMode="External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17.png"/><Relationship Id="rId12" Type="http://schemas.openxmlformats.org/officeDocument/2006/relationships/image" Target="../media/image11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hyperlink" Target="https://www.flickr.com/photos/wingedwolf/5471047557" TargetMode="External"/><Relationship Id="rId11" Type="http://schemas.openxmlformats.org/officeDocument/2006/relationships/image" Target="../media/image861.png"/><Relationship Id="rId5" Type="http://schemas.openxmlformats.org/officeDocument/2006/relationships/image" Target="../media/image55.jpg"/><Relationship Id="rId10" Type="http://schemas.openxmlformats.org/officeDocument/2006/relationships/image" Target="../media/image811.png"/><Relationship Id="rId4" Type="http://schemas.openxmlformats.org/officeDocument/2006/relationships/image" Target="../media/image1111.png"/><Relationship Id="rId9" Type="http://schemas.openxmlformats.org/officeDocument/2006/relationships/image" Target="../media/image8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10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7.png"/><Relationship Id="rId3" Type="http://schemas.openxmlformats.org/officeDocument/2006/relationships/notesSlide" Target="../notesSlides/notesSlide40.xml"/><Relationship Id="rId7" Type="http://schemas.openxmlformats.org/officeDocument/2006/relationships/hyperlink" Target="https://pixabay.com/en/computer-database-network-server-156948/" TargetMode="External"/><Relationship Id="rId12" Type="http://schemas.openxmlformats.org/officeDocument/2006/relationships/image" Target="../media/image1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17.png"/><Relationship Id="rId11" Type="http://schemas.openxmlformats.org/officeDocument/2006/relationships/image" Target="../media/image124.png"/><Relationship Id="rId5" Type="http://schemas.openxmlformats.org/officeDocument/2006/relationships/hyperlink" Target="https://www.flickr.com/photos/wingedwolf/5471047557" TargetMode="External"/><Relationship Id="rId10" Type="http://schemas.openxmlformats.org/officeDocument/2006/relationships/image" Target="../media/image122.png"/><Relationship Id="rId4" Type="http://schemas.openxmlformats.org/officeDocument/2006/relationships/image" Target="../media/image55.jpg"/><Relationship Id="rId9" Type="http://schemas.openxmlformats.org/officeDocument/2006/relationships/image" Target="../media/image121.png"/><Relationship Id="rId14" Type="http://schemas.openxmlformats.org/officeDocument/2006/relationships/image" Target="../media/image12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notesSlide" Target="../notesSlides/notesSlide41.xml"/><Relationship Id="rId7" Type="http://schemas.openxmlformats.org/officeDocument/2006/relationships/hyperlink" Target="https://pixabay.com/en/computer-database-network-server-156948/" TargetMode="External"/><Relationship Id="rId12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17.png"/><Relationship Id="rId11" Type="http://schemas.openxmlformats.org/officeDocument/2006/relationships/image" Target="../media/image990.png"/><Relationship Id="rId5" Type="http://schemas.openxmlformats.org/officeDocument/2006/relationships/hyperlink" Target="https://www.flickr.com/photos/wingedwolf/5471047557" TargetMode="External"/><Relationship Id="rId10" Type="http://schemas.openxmlformats.org/officeDocument/2006/relationships/image" Target="../media/image980.png"/><Relationship Id="rId4" Type="http://schemas.openxmlformats.org/officeDocument/2006/relationships/image" Target="../media/image55.jpg"/><Relationship Id="rId9" Type="http://schemas.openxmlformats.org/officeDocument/2006/relationships/image" Target="../media/image12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8" Type="http://schemas.openxmlformats.org/officeDocument/2006/relationships/image" Target="../media/image1050.png"/><Relationship Id="rId3" Type="http://schemas.openxmlformats.org/officeDocument/2006/relationships/notesSlide" Target="../notesSlides/notesSlide42.xml"/><Relationship Id="rId7" Type="http://schemas.openxmlformats.org/officeDocument/2006/relationships/hyperlink" Target="https://pixabay.com/en/computer-database-network-server-156948/" TargetMode="External"/><Relationship Id="rId12" Type="http://schemas.openxmlformats.org/officeDocument/2006/relationships/image" Target="../media/image130.png"/><Relationship Id="rId17" Type="http://schemas.openxmlformats.org/officeDocument/2006/relationships/image" Target="../media/image10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0.png"/><Relationship Id="rId20" Type="http://schemas.openxmlformats.org/officeDocument/2006/relationships/hyperlink" Target="https://pixabay.com/en/spider-insect-bug-cartoon-comic-303580/" TargetMode="External"/><Relationship Id="rId1" Type="http://schemas.openxmlformats.org/officeDocument/2006/relationships/tags" Target="../tags/tag35.xml"/><Relationship Id="rId6" Type="http://schemas.openxmlformats.org/officeDocument/2006/relationships/image" Target="../media/image117.png"/><Relationship Id="rId11" Type="http://schemas.openxmlformats.org/officeDocument/2006/relationships/image" Target="../media/image990.png"/><Relationship Id="rId5" Type="http://schemas.openxmlformats.org/officeDocument/2006/relationships/hyperlink" Target="https://www.flickr.com/photos/wingedwolf/5471047557" TargetMode="External"/><Relationship Id="rId15" Type="http://schemas.openxmlformats.org/officeDocument/2006/relationships/image" Target="../media/image1020.png"/><Relationship Id="rId10" Type="http://schemas.openxmlformats.org/officeDocument/2006/relationships/image" Target="../media/image980.png"/><Relationship Id="rId19" Type="http://schemas.openxmlformats.org/officeDocument/2006/relationships/image" Target="../media/image118.png"/><Relationship Id="rId4" Type="http://schemas.openxmlformats.org/officeDocument/2006/relationships/image" Target="../media/image55.jpg"/><Relationship Id="rId9" Type="http://schemas.openxmlformats.org/officeDocument/2006/relationships/image" Target="../media/image129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0.png"/><Relationship Id="rId18" Type="http://schemas.openxmlformats.org/officeDocument/2006/relationships/image" Target="../media/image1150.png"/><Relationship Id="rId26" Type="http://schemas.openxmlformats.org/officeDocument/2006/relationships/image" Target="../media/image118.png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1180.png"/><Relationship Id="rId12" Type="http://schemas.openxmlformats.org/officeDocument/2006/relationships/image" Target="../media/image1080.png"/><Relationship Id="rId17" Type="http://schemas.openxmlformats.org/officeDocument/2006/relationships/image" Target="../media/image1140.png"/><Relationship Id="rId25" Type="http://schemas.openxmlformats.org/officeDocument/2006/relationships/hyperlink" Target="https://pixabay.com/en/computer-database-network-server-156948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0.png"/><Relationship Id="rId20" Type="http://schemas.openxmlformats.org/officeDocument/2006/relationships/image" Target="../media/image132.png"/><Relationship Id="rId1" Type="http://schemas.openxmlformats.org/officeDocument/2006/relationships/tags" Target="../tags/tag36.xml"/><Relationship Id="rId11" Type="http://schemas.openxmlformats.org/officeDocument/2006/relationships/image" Target="../media/image1070.png"/><Relationship Id="rId24" Type="http://schemas.openxmlformats.org/officeDocument/2006/relationships/image" Target="../media/image117.png"/><Relationship Id="rId5" Type="http://schemas.openxmlformats.org/officeDocument/2006/relationships/hyperlink" Target="https://www.flickr.com/photos/wingedwolf/5471047557" TargetMode="External"/><Relationship Id="rId15" Type="http://schemas.openxmlformats.org/officeDocument/2006/relationships/image" Target="../media/image1120.png"/><Relationship Id="rId23" Type="http://schemas.openxmlformats.org/officeDocument/2006/relationships/image" Target="../media/image1210.png"/><Relationship Id="rId10" Type="http://schemas.openxmlformats.org/officeDocument/2006/relationships/image" Target="../media/image1060.png"/><Relationship Id="rId19" Type="http://schemas.openxmlformats.org/officeDocument/2006/relationships/image" Target="../media/image1160.png"/><Relationship Id="rId4" Type="http://schemas.openxmlformats.org/officeDocument/2006/relationships/image" Target="../media/image55.jpg"/><Relationship Id="rId14" Type="http://schemas.openxmlformats.org/officeDocument/2006/relationships/image" Target="../media/image1110.png"/><Relationship Id="rId22" Type="http://schemas.openxmlformats.org/officeDocument/2006/relationships/image" Target="../media/image1190.png"/><Relationship Id="rId27" Type="http://schemas.openxmlformats.org/officeDocument/2006/relationships/hyperlink" Target="https://pixabay.com/en/spider-insect-bug-cartoon-comic-303580/" TargetMode="Externa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1.png"/><Relationship Id="rId39" Type="http://schemas.openxmlformats.org/officeDocument/2006/relationships/image" Target="../media/image1320.png"/><Relationship Id="rId51" Type="http://schemas.openxmlformats.org/officeDocument/2006/relationships/hyperlink" Target="https://pixabay.com/en/computer-database-network-server-156948/" TargetMode="External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136.png"/><Relationship Id="rId34" Type="http://schemas.openxmlformats.org/officeDocument/2006/relationships/image" Target="../media/image151.png"/><Relationship Id="rId42" Type="http://schemas.openxmlformats.org/officeDocument/2006/relationships/image" Target="../media/image154.png"/><Relationship Id="rId47" Type="http://schemas.openxmlformats.org/officeDocument/2006/relationships/image" Target="../media/image159.png"/><Relationship Id="rId50" Type="http://schemas.openxmlformats.org/officeDocument/2006/relationships/image" Target="../media/image117.png"/><Relationship Id="rId25" Type="http://schemas.openxmlformats.org/officeDocument/2006/relationships/image" Target="../media/image140.png"/><Relationship Id="rId33" Type="http://schemas.openxmlformats.org/officeDocument/2006/relationships/image" Target="../media/image148.png"/><Relationship Id="rId38" Type="http://schemas.openxmlformats.org/officeDocument/2006/relationships/hyperlink" Target="https://www.flickr.com/photos/wingedwolf/5471047557" TargetMode="External"/><Relationship Id="rId46" Type="http://schemas.openxmlformats.org/officeDocument/2006/relationships/image" Target="../media/image158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44.png"/><Relationship Id="rId41" Type="http://schemas.openxmlformats.org/officeDocument/2006/relationships/image" Target="../media/image135.png"/><Relationship Id="rId1" Type="http://schemas.openxmlformats.org/officeDocument/2006/relationships/tags" Target="../tags/tag37.xml"/><Relationship Id="rId24" Type="http://schemas.openxmlformats.org/officeDocument/2006/relationships/image" Target="../media/image139.png"/><Relationship Id="rId32" Type="http://schemas.openxmlformats.org/officeDocument/2006/relationships/image" Target="../media/image147.png"/><Relationship Id="rId37" Type="http://schemas.openxmlformats.org/officeDocument/2006/relationships/image" Target="../media/image55.jpg"/><Relationship Id="rId40" Type="http://schemas.openxmlformats.org/officeDocument/2006/relationships/image" Target="../media/image133.png"/><Relationship Id="rId45" Type="http://schemas.openxmlformats.org/officeDocument/2006/relationships/image" Target="../media/image157.png"/><Relationship Id="rId53" Type="http://schemas.openxmlformats.org/officeDocument/2006/relationships/hyperlink" Target="https://pixabay.com/en/spider-insect-bug-cartoon-comic-303580/" TargetMode="External"/><Relationship Id="rId23" Type="http://schemas.openxmlformats.org/officeDocument/2006/relationships/image" Target="../media/image138.png"/><Relationship Id="rId28" Type="http://schemas.openxmlformats.org/officeDocument/2006/relationships/image" Target="../media/image143.png"/><Relationship Id="rId36" Type="http://schemas.openxmlformats.org/officeDocument/2006/relationships/image" Target="../media/image153.png"/><Relationship Id="rId49" Type="http://schemas.openxmlformats.org/officeDocument/2006/relationships/image" Target="../media/image162.png"/><Relationship Id="rId31" Type="http://schemas.openxmlformats.org/officeDocument/2006/relationships/image" Target="../media/image146.png"/><Relationship Id="rId44" Type="http://schemas.openxmlformats.org/officeDocument/2006/relationships/image" Target="../media/image156.png"/><Relationship Id="rId52" Type="http://schemas.openxmlformats.org/officeDocument/2006/relationships/image" Target="../media/image118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Relationship Id="rId35" Type="http://schemas.openxmlformats.org/officeDocument/2006/relationships/image" Target="../media/image152.png"/><Relationship Id="rId43" Type="http://schemas.openxmlformats.org/officeDocument/2006/relationships/image" Target="../media/image155.png"/><Relationship Id="rId48" Type="http://schemas.openxmlformats.org/officeDocument/2006/relationships/image" Target="../media/image161.png"/></Relationships>
</file>

<file path=ppt/slides/_rels/slide45.xml.rels><?xml version="1.0" encoding="UTF-8" standalone="yes"?>
<Relationships xmlns="http://schemas.openxmlformats.org/package/2006/relationships"><Relationship Id="rId51" Type="http://schemas.openxmlformats.org/officeDocument/2006/relationships/image" Target="../media/image162.png"/><Relationship Id="rId3" Type="http://schemas.openxmlformats.org/officeDocument/2006/relationships/notesSlide" Target="../notesSlides/notesSlide45.xml"/><Relationship Id="rId42" Type="http://schemas.openxmlformats.org/officeDocument/2006/relationships/hyperlink" Target="https://www.flickr.com/photos/wingedwolf/5471047557" TargetMode="External"/><Relationship Id="rId47" Type="http://schemas.openxmlformats.org/officeDocument/2006/relationships/image" Target="../media/image157.png"/><Relationship Id="rId50" Type="http://schemas.openxmlformats.org/officeDocument/2006/relationships/image" Target="../media/image161.png"/><Relationship Id="rId55" Type="http://schemas.openxmlformats.org/officeDocument/2006/relationships/hyperlink" Target="https://pixabay.com/en/spider-insect-bug-cartoon-comic-303580/" TargetMode="External"/><Relationship Id="rId63" Type="http://schemas.openxmlformats.org/officeDocument/2006/relationships/image" Target="../media/image173.png"/><Relationship Id="rId68" Type="http://schemas.openxmlformats.org/officeDocument/2006/relationships/image" Target="../media/image179.png"/><Relationship Id="rId25" Type="http://schemas.openxmlformats.org/officeDocument/2006/relationships/hyperlink" Target="https://pixabay.com/illustrations/thumbs-up-smiley-face-emoji-happy-4007573/" TargetMode="External"/><Relationship Id="rId46" Type="http://schemas.openxmlformats.org/officeDocument/2006/relationships/image" Target="../media/image154.png"/><Relationship Id="rId59" Type="http://schemas.openxmlformats.org/officeDocument/2006/relationships/image" Target="../media/image168.png"/><Relationship Id="rId67" Type="http://schemas.openxmlformats.org/officeDocument/2006/relationships/image" Target="../media/image178.png"/><Relationship Id="rId2" Type="http://schemas.openxmlformats.org/officeDocument/2006/relationships/slideLayout" Target="../slideLayouts/slideLayout2.xml"/><Relationship Id="rId41" Type="http://schemas.openxmlformats.org/officeDocument/2006/relationships/image" Target="../media/image55.jpg"/><Relationship Id="rId54" Type="http://schemas.openxmlformats.org/officeDocument/2006/relationships/image" Target="../media/image118.png"/><Relationship Id="rId62" Type="http://schemas.openxmlformats.org/officeDocument/2006/relationships/image" Target="../media/image172.png"/><Relationship Id="rId1" Type="http://schemas.openxmlformats.org/officeDocument/2006/relationships/tags" Target="../tags/tag38.xml"/><Relationship Id="rId24" Type="http://schemas.openxmlformats.org/officeDocument/2006/relationships/image" Target="../media/image131.png"/><Relationship Id="rId40" Type="http://schemas.openxmlformats.org/officeDocument/2006/relationships/image" Target="../media/image174.png"/><Relationship Id="rId45" Type="http://schemas.openxmlformats.org/officeDocument/2006/relationships/image" Target="../media/image135.png"/><Relationship Id="rId53" Type="http://schemas.openxmlformats.org/officeDocument/2006/relationships/hyperlink" Target="https://pixabay.com/en/computer-database-network-server-156948/" TargetMode="External"/><Relationship Id="rId58" Type="http://schemas.openxmlformats.org/officeDocument/2006/relationships/image" Target="../media/image167.png"/><Relationship Id="rId66" Type="http://schemas.openxmlformats.org/officeDocument/2006/relationships/image" Target="../media/image177.png"/><Relationship Id="rId23" Type="http://schemas.openxmlformats.org/officeDocument/2006/relationships/image" Target="../media/image1560.png"/><Relationship Id="rId49" Type="http://schemas.openxmlformats.org/officeDocument/2006/relationships/image" Target="../media/image159.png"/><Relationship Id="rId57" Type="http://schemas.openxmlformats.org/officeDocument/2006/relationships/image" Target="../media/image166.png"/><Relationship Id="rId61" Type="http://schemas.openxmlformats.org/officeDocument/2006/relationships/image" Target="../media/image171.png"/><Relationship Id="rId44" Type="http://schemas.openxmlformats.org/officeDocument/2006/relationships/image" Target="../media/image133.png"/><Relationship Id="rId52" Type="http://schemas.openxmlformats.org/officeDocument/2006/relationships/image" Target="../media/image117.png"/><Relationship Id="rId60" Type="http://schemas.openxmlformats.org/officeDocument/2006/relationships/image" Target="../media/image169.png"/><Relationship Id="rId65" Type="http://schemas.openxmlformats.org/officeDocument/2006/relationships/image" Target="../media/image176.png"/><Relationship Id="rId4" Type="http://schemas.openxmlformats.org/officeDocument/2006/relationships/image" Target="../media/image163.png"/><Relationship Id="rId22" Type="http://schemas.openxmlformats.org/officeDocument/2006/relationships/image" Target="../media/image1550.png"/><Relationship Id="rId43" Type="http://schemas.openxmlformats.org/officeDocument/2006/relationships/image" Target="../media/image1320.png"/><Relationship Id="rId48" Type="http://schemas.openxmlformats.org/officeDocument/2006/relationships/image" Target="../media/image158.png"/><Relationship Id="rId56" Type="http://schemas.openxmlformats.org/officeDocument/2006/relationships/image" Target="../media/image165.png"/><Relationship Id="rId64" Type="http://schemas.openxmlformats.org/officeDocument/2006/relationships/image" Target="../media/image175.png"/><Relationship Id="rId69" Type="http://schemas.openxmlformats.org/officeDocument/2006/relationships/image" Target="../media/image1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185.png"/><Relationship Id="rId4" Type="http://schemas.openxmlformats.org/officeDocument/2006/relationships/image" Target="../media/image11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4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1430.png"/><Relationship Id="rId11" Type="http://schemas.openxmlformats.org/officeDocument/2006/relationships/image" Target="../media/image1480.png"/><Relationship Id="rId5" Type="http://schemas.openxmlformats.org/officeDocument/2006/relationships/image" Target="../media/image1420.png"/><Relationship Id="rId10" Type="http://schemas.openxmlformats.org/officeDocument/2006/relationships/image" Target="../media/image1470.png"/><Relationship Id="rId4" Type="http://schemas.openxmlformats.org/officeDocument/2006/relationships/image" Target="../media/image1410.png"/><Relationship Id="rId9" Type="http://schemas.openxmlformats.org/officeDocument/2006/relationships/image" Target="../media/image14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hyperlink" Target="https://en.wikipedia.org/wiki/AC0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B816-EC99-422F-B0B6-DAAC80DBD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91" y="851181"/>
            <a:ext cx="12202391" cy="165003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200" b="1" dirty="0">
                <a:solidFill>
                  <a:srgbClr val="FF0000"/>
                </a:solidFill>
              </a:rPr>
              <a:t>Strong Average-Case Circuit Lower Bounds from Non-trivial Derandomization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455DDE-60BD-41C1-BBEF-85A4AF557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4409" y="3454624"/>
            <a:ext cx="3433400" cy="144268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800" dirty="0" err="1"/>
              <a:t>Lijie</a:t>
            </a:r>
            <a:r>
              <a:rPr lang="en-US" altLang="zh-CN" sz="4800" dirty="0"/>
              <a:t> Chen</a:t>
            </a:r>
          </a:p>
          <a:p>
            <a:r>
              <a:rPr lang="en-US" altLang="zh-CN" sz="4800" dirty="0"/>
              <a:t>MIT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FADAA42-0194-4339-B92B-2DA4B3BA2DA7}"/>
              </a:ext>
            </a:extLst>
          </p:cNvPr>
          <p:cNvSpPr txBox="1">
            <a:spLocks/>
          </p:cNvSpPr>
          <p:nvPr/>
        </p:nvSpPr>
        <p:spPr>
          <a:xfrm>
            <a:off x="7461713" y="3450968"/>
            <a:ext cx="3433400" cy="1442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u="sng" dirty="0" err="1"/>
              <a:t>Hanlin</a:t>
            </a:r>
            <a:r>
              <a:rPr lang="en-US" altLang="zh-CN" sz="4800" u="sng" dirty="0"/>
              <a:t> Ren</a:t>
            </a:r>
          </a:p>
          <a:p>
            <a:r>
              <a:rPr lang="en-US" altLang="zh-CN" sz="4800" dirty="0"/>
              <a:t>IIIS, Tsinghua</a:t>
            </a:r>
            <a:endParaRPr lang="en-US" sz="4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D23422D-408D-46D4-B183-8BA98A937D5B}"/>
              </a:ext>
            </a:extLst>
          </p:cNvPr>
          <p:cNvSpPr txBox="1"/>
          <p:nvPr/>
        </p:nvSpPr>
        <p:spPr>
          <a:xfrm>
            <a:off x="373580" y="5745209"/>
            <a:ext cx="657981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This presentation is based on </a:t>
            </a:r>
            <a:r>
              <a:rPr lang="en-US" altLang="zh-CN" sz="2800" dirty="0" err="1"/>
              <a:t>Lijie’s</a:t>
            </a:r>
            <a:r>
              <a:rPr lang="en-US" altLang="zh-CN" sz="2800" dirty="0"/>
              <a:t> slides </a:t>
            </a:r>
            <a:r>
              <a:rPr lang="en-US" altLang="zh-CN" sz="2800" dirty="0">
                <a:sym typeface="Wingdings" panose="05000000000000000000" pitchFamily="2" charset="2"/>
              </a:rPr>
              <a:t></a:t>
            </a:r>
            <a:endParaRPr lang="zh-CN" altLang="en-US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E3A1BB6-90ED-4392-831B-A028E0EF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7" y="309998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6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1" y="135726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+mn-lt"/>
              </a:rPr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/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/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51C4D9-E1A1-44C1-9FC7-C2337C3BDF1C}"/>
              </a:ext>
            </a:extLst>
          </p:cNvPr>
          <p:cNvCxnSpPr>
            <a:endCxn id="5" idx="2"/>
          </p:cNvCxnSpPr>
          <p:nvPr/>
        </p:nvCxnSpPr>
        <p:spPr>
          <a:xfrm flipV="1">
            <a:off x="79878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E58141-2FBB-46B7-8668-CC9160BFF817}"/>
              </a:ext>
            </a:extLst>
          </p:cNvPr>
          <p:cNvCxnSpPr/>
          <p:nvPr/>
        </p:nvCxnSpPr>
        <p:spPr>
          <a:xfrm flipV="1">
            <a:off x="109307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5DF9FA-F0E5-45FC-AF07-65E6138DE83C}"/>
              </a:ext>
            </a:extLst>
          </p:cNvPr>
          <p:cNvCxnSpPr/>
          <p:nvPr/>
        </p:nvCxnSpPr>
        <p:spPr>
          <a:xfrm flipV="1">
            <a:off x="95118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52139E-CD86-4965-AC2B-96FEF2D09B2A}"/>
              </a:ext>
            </a:extLst>
          </p:cNvPr>
          <p:cNvCxnSpPr/>
          <p:nvPr/>
        </p:nvCxnSpPr>
        <p:spPr>
          <a:xfrm flipV="1">
            <a:off x="124022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2B9B86-26F2-4C22-8B03-94C7D5DF2EA5}"/>
              </a:ext>
            </a:extLst>
          </p:cNvPr>
          <p:cNvCxnSpPr/>
          <p:nvPr/>
        </p:nvCxnSpPr>
        <p:spPr>
          <a:xfrm flipV="1">
            <a:off x="153451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C1E50-5D0E-45F1-A9D1-DEE05821DD63}"/>
              </a:ext>
            </a:extLst>
          </p:cNvPr>
          <p:cNvCxnSpPr/>
          <p:nvPr/>
        </p:nvCxnSpPr>
        <p:spPr>
          <a:xfrm flipV="1">
            <a:off x="139262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929B30-8B1D-44FD-8293-11502A7EEAF0}"/>
              </a:ext>
            </a:extLst>
          </p:cNvPr>
          <p:cNvCxnSpPr/>
          <p:nvPr/>
        </p:nvCxnSpPr>
        <p:spPr>
          <a:xfrm flipV="1">
            <a:off x="167639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84663D-2AE0-45A1-AFAF-FAC10A2C29E0}"/>
              </a:ext>
            </a:extLst>
          </p:cNvPr>
          <p:cNvCxnSpPr/>
          <p:nvPr/>
        </p:nvCxnSpPr>
        <p:spPr>
          <a:xfrm flipV="1">
            <a:off x="197069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06C29B-5B5C-4BDF-A399-429C80A4C611}"/>
              </a:ext>
            </a:extLst>
          </p:cNvPr>
          <p:cNvCxnSpPr/>
          <p:nvPr/>
        </p:nvCxnSpPr>
        <p:spPr>
          <a:xfrm flipV="1">
            <a:off x="182879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1B9B7E-AA73-4889-B199-1231BF08CBFC}"/>
              </a:ext>
            </a:extLst>
          </p:cNvPr>
          <p:cNvCxnSpPr/>
          <p:nvPr/>
        </p:nvCxnSpPr>
        <p:spPr>
          <a:xfrm flipV="1">
            <a:off x="211783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A5149B-C3D1-4D5D-BF82-CABF932D1FCC}"/>
              </a:ext>
            </a:extLst>
          </p:cNvPr>
          <p:cNvCxnSpPr/>
          <p:nvPr/>
        </p:nvCxnSpPr>
        <p:spPr>
          <a:xfrm flipV="1">
            <a:off x="241212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71553F-75B0-434C-84DC-60A306265705}"/>
              </a:ext>
            </a:extLst>
          </p:cNvPr>
          <p:cNvCxnSpPr/>
          <p:nvPr/>
        </p:nvCxnSpPr>
        <p:spPr>
          <a:xfrm flipV="1">
            <a:off x="227023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1660D0-C1CD-48CC-92AF-34EE2D64BCD1}"/>
              </a:ext>
            </a:extLst>
          </p:cNvPr>
          <p:cNvCxnSpPr/>
          <p:nvPr/>
        </p:nvCxnSpPr>
        <p:spPr>
          <a:xfrm flipV="1">
            <a:off x="255401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A1C0C2-4718-4155-ADE6-A8F7FC9AF027}"/>
              </a:ext>
            </a:extLst>
          </p:cNvPr>
          <p:cNvCxnSpPr/>
          <p:nvPr/>
        </p:nvCxnSpPr>
        <p:spPr>
          <a:xfrm flipV="1">
            <a:off x="270115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62E64-F292-4604-9990-68DC8FC6CCFB}"/>
              </a:ext>
            </a:extLst>
          </p:cNvPr>
          <p:cNvCxnSpPr/>
          <p:nvPr/>
        </p:nvCxnSpPr>
        <p:spPr>
          <a:xfrm flipV="1">
            <a:off x="285355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/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  <a:blipFill>
                <a:blip r:embed="rId6"/>
                <a:stretch>
                  <a:fillRect t="-12500" r="-1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/>
              <p:nvPr/>
            </p:nvSpPr>
            <p:spPr>
              <a:xfrm>
                <a:off x="2785242" y="3438776"/>
                <a:ext cx="2823273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42" y="3438776"/>
                <a:ext cx="2823273" cy="523220"/>
              </a:xfrm>
              <a:prstGeom prst="rect">
                <a:avLst/>
              </a:prstGeom>
              <a:blipFill>
                <a:blip r:embed="rId7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/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-CAPP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blipFill>
                <a:blip r:embed="rId8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/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D1BDCD-30A8-4B2E-8429-E4DF6E52F214}"/>
              </a:ext>
            </a:extLst>
          </p:cNvPr>
          <p:cNvCxnSpPr>
            <a:endCxn id="37" idx="2"/>
          </p:cNvCxnSpPr>
          <p:nvPr/>
        </p:nvCxnSpPr>
        <p:spPr>
          <a:xfrm flipV="1">
            <a:off x="663695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A9C686-3613-4E9D-92DB-5EFA30AF2770}"/>
              </a:ext>
            </a:extLst>
          </p:cNvPr>
          <p:cNvCxnSpPr/>
          <p:nvPr/>
        </p:nvCxnSpPr>
        <p:spPr>
          <a:xfrm flipV="1">
            <a:off x="693124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74BC8B-78F5-4446-83A5-CFD9CF078D1F}"/>
              </a:ext>
            </a:extLst>
          </p:cNvPr>
          <p:cNvCxnSpPr/>
          <p:nvPr/>
        </p:nvCxnSpPr>
        <p:spPr>
          <a:xfrm flipV="1">
            <a:off x="678935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6C66A0-AEE4-4AA3-A433-09C893047DC4}"/>
              </a:ext>
            </a:extLst>
          </p:cNvPr>
          <p:cNvCxnSpPr/>
          <p:nvPr/>
        </p:nvCxnSpPr>
        <p:spPr>
          <a:xfrm flipV="1">
            <a:off x="707839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337D8B-FAEB-4397-BD09-761A53B1FFD0}"/>
              </a:ext>
            </a:extLst>
          </p:cNvPr>
          <p:cNvCxnSpPr/>
          <p:nvPr/>
        </p:nvCxnSpPr>
        <p:spPr>
          <a:xfrm flipV="1">
            <a:off x="737268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CCDEF3-7C99-4CB5-8D4A-47034A83D785}"/>
              </a:ext>
            </a:extLst>
          </p:cNvPr>
          <p:cNvCxnSpPr/>
          <p:nvPr/>
        </p:nvCxnSpPr>
        <p:spPr>
          <a:xfrm flipV="1">
            <a:off x="723079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AAE9B7-73C6-4041-946B-BAE8604210F1}"/>
              </a:ext>
            </a:extLst>
          </p:cNvPr>
          <p:cNvCxnSpPr/>
          <p:nvPr/>
        </p:nvCxnSpPr>
        <p:spPr>
          <a:xfrm flipV="1">
            <a:off x="751456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107513-F662-48A5-823F-146753D8818F}"/>
              </a:ext>
            </a:extLst>
          </p:cNvPr>
          <p:cNvCxnSpPr/>
          <p:nvPr/>
        </p:nvCxnSpPr>
        <p:spPr>
          <a:xfrm flipV="1">
            <a:off x="780886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25913B-0810-4740-8697-C7A895782CF5}"/>
              </a:ext>
            </a:extLst>
          </p:cNvPr>
          <p:cNvCxnSpPr/>
          <p:nvPr/>
        </p:nvCxnSpPr>
        <p:spPr>
          <a:xfrm flipV="1">
            <a:off x="766696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F24CEA-776B-4A88-ADE4-7577E5E84A4E}"/>
              </a:ext>
            </a:extLst>
          </p:cNvPr>
          <p:cNvCxnSpPr/>
          <p:nvPr/>
        </p:nvCxnSpPr>
        <p:spPr>
          <a:xfrm flipV="1">
            <a:off x="795600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EA02853-FD0C-4AE2-949D-AF3B9CE8FC0D}"/>
              </a:ext>
            </a:extLst>
          </p:cNvPr>
          <p:cNvCxnSpPr/>
          <p:nvPr/>
        </p:nvCxnSpPr>
        <p:spPr>
          <a:xfrm flipV="1">
            <a:off x="825029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689877-9966-4A05-A260-6E531734CC49}"/>
              </a:ext>
            </a:extLst>
          </p:cNvPr>
          <p:cNvCxnSpPr/>
          <p:nvPr/>
        </p:nvCxnSpPr>
        <p:spPr>
          <a:xfrm flipV="1">
            <a:off x="810840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1D7B13-55FF-43D1-887E-950BA65DAA23}"/>
              </a:ext>
            </a:extLst>
          </p:cNvPr>
          <p:cNvCxnSpPr/>
          <p:nvPr/>
        </p:nvCxnSpPr>
        <p:spPr>
          <a:xfrm flipV="1">
            <a:off x="839218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A2FA0C-AD4D-46EF-9E5E-31D8315EF5D0}"/>
              </a:ext>
            </a:extLst>
          </p:cNvPr>
          <p:cNvCxnSpPr/>
          <p:nvPr/>
        </p:nvCxnSpPr>
        <p:spPr>
          <a:xfrm flipV="1">
            <a:off x="853932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4D931D-AA25-4FAA-A73E-54904982BAE4}"/>
              </a:ext>
            </a:extLst>
          </p:cNvPr>
          <p:cNvCxnSpPr/>
          <p:nvPr/>
        </p:nvCxnSpPr>
        <p:spPr>
          <a:xfrm flipV="1">
            <a:off x="869172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/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Estimate quantity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with additive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  <a:blipFill>
                <a:blip r:embed="rId10"/>
                <a:stretch>
                  <a:fillRect l="-3854" t="-3475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/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5F0F6E-DE45-437D-AB23-7EDCEE2CF4CC}"/>
                  </a:ext>
                </a:extLst>
              </p:cNvPr>
              <p:cNvSpPr txBox="1"/>
              <p:nvPr/>
            </p:nvSpPr>
            <p:spPr>
              <a:xfrm>
                <a:off x="872356" y="3084087"/>
                <a:ext cx="9921768" cy="120032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/>
                  <a:t> time is trivial for both case!</a:t>
                </a:r>
              </a:p>
              <a:p>
                <a:r>
                  <a:rPr lang="en-US" sz="3600" dirty="0"/>
                  <a:t>(simply try every possible assignments)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E5F0F6E-DE45-437D-AB23-7EDCEE2CF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56" y="3084087"/>
                <a:ext cx="9921768" cy="1200329"/>
              </a:xfrm>
              <a:prstGeom prst="rect">
                <a:avLst/>
              </a:prstGeom>
              <a:blipFill>
                <a:blip r:embed="rId12"/>
                <a:stretch>
                  <a:fillRect l="-1842" t="-8081" b="-1767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21FB51E6-9162-42FE-96F7-97B2FB288915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21FB51E6-9162-42FE-96F7-97B2FB288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13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15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6" grpId="0" animBg="1"/>
      <p:bldP spid="31" grpId="0" animBg="1"/>
      <p:bldP spid="36" grpId="0"/>
      <p:bldP spid="37" grpId="0" animBg="1"/>
      <p:bldP spid="54" grpId="0" animBg="1"/>
      <p:bldP spid="59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1" y="135726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+mn-lt"/>
              </a:rPr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/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/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51C4D9-E1A1-44C1-9FC7-C2337C3BDF1C}"/>
              </a:ext>
            </a:extLst>
          </p:cNvPr>
          <p:cNvCxnSpPr>
            <a:endCxn id="5" idx="2"/>
          </p:cNvCxnSpPr>
          <p:nvPr/>
        </p:nvCxnSpPr>
        <p:spPr>
          <a:xfrm flipV="1">
            <a:off x="79878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E58141-2FBB-46B7-8668-CC9160BFF817}"/>
              </a:ext>
            </a:extLst>
          </p:cNvPr>
          <p:cNvCxnSpPr/>
          <p:nvPr/>
        </p:nvCxnSpPr>
        <p:spPr>
          <a:xfrm flipV="1">
            <a:off x="109307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5DF9FA-F0E5-45FC-AF07-65E6138DE83C}"/>
              </a:ext>
            </a:extLst>
          </p:cNvPr>
          <p:cNvCxnSpPr/>
          <p:nvPr/>
        </p:nvCxnSpPr>
        <p:spPr>
          <a:xfrm flipV="1">
            <a:off x="95118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52139E-CD86-4965-AC2B-96FEF2D09B2A}"/>
              </a:ext>
            </a:extLst>
          </p:cNvPr>
          <p:cNvCxnSpPr/>
          <p:nvPr/>
        </p:nvCxnSpPr>
        <p:spPr>
          <a:xfrm flipV="1">
            <a:off x="124022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2B9B86-26F2-4C22-8B03-94C7D5DF2EA5}"/>
              </a:ext>
            </a:extLst>
          </p:cNvPr>
          <p:cNvCxnSpPr/>
          <p:nvPr/>
        </p:nvCxnSpPr>
        <p:spPr>
          <a:xfrm flipV="1">
            <a:off x="153451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C1E50-5D0E-45F1-A9D1-DEE05821DD63}"/>
              </a:ext>
            </a:extLst>
          </p:cNvPr>
          <p:cNvCxnSpPr/>
          <p:nvPr/>
        </p:nvCxnSpPr>
        <p:spPr>
          <a:xfrm flipV="1">
            <a:off x="139262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929B30-8B1D-44FD-8293-11502A7EEAF0}"/>
              </a:ext>
            </a:extLst>
          </p:cNvPr>
          <p:cNvCxnSpPr/>
          <p:nvPr/>
        </p:nvCxnSpPr>
        <p:spPr>
          <a:xfrm flipV="1">
            <a:off x="167639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84663D-2AE0-45A1-AFAF-FAC10A2C29E0}"/>
              </a:ext>
            </a:extLst>
          </p:cNvPr>
          <p:cNvCxnSpPr/>
          <p:nvPr/>
        </p:nvCxnSpPr>
        <p:spPr>
          <a:xfrm flipV="1">
            <a:off x="197069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06C29B-5B5C-4BDF-A399-429C80A4C611}"/>
              </a:ext>
            </a:extLst>
          </p:cNvPr>
          <p:cNvCxnSpPr/>
          <p:nvPr/>
        </p:nvCxnSpPr>
        <p:spPr>
          <a:xfrm flipV="1">
            <a:off x="182879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1B9B7E-AA73-4889-B199-1231BF08CBFC}"/>
              </a:ext>
            </a:extLst>
          </p:cNvPr>
          <p:cNvCxnSpPr/>
          <p:nvPr/>
        </p:nvCxnSpPr>
        <p:spPr>
          <a:xfrm flipV="1">
            <a:off x="211783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A5149B-C3D1-4D5D-BF82-CABF932D1FCC}"/>
              </a:ext>
            </a:extLst>
          </p:cNvPr>
          <p:cNvCxnSpPr/>
          <p:nvPr/>
        </p:nvCxnSpPr>
        <p:spPr>
          <a:xfrm flipV="1">
            <a:off x="241212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71553F-75B0-434C-84DC-60A306265705}"/>
              </a:ext>
            </a:extLst>
          </p:cNvPr>
          <p:cNvCxnSpPr/>
          <p:nvPr/>
        </p:nvCxnSpPr>
        <p:spPr>
          <a:xfrm flipV="1">
            <a:off x="227023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1660D0-C1CD-48CC-92AF-34EE2D64BCD1}"/>
              </a:ext>
            </a:extLst>
          </p:cNvPr>
          <p:cNvCxnSpPr/>
          <p:nvPr/>
        </p:nvCxnSpPr>
        <p:spPr>
          <a:xfrm flipV="1">
            <a:off x="255401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A1C0C2-4718-4155-ADE6-A8F7FC9AF027}"/>
              </a:ext>
            </a:extLst>
          </p:cNvPr>
          <p:cNvCxnSpPr/>
          <p:nvPr/>
        </p:nvCxnSpPr>
        <p:spPr>
          <a:xfrm flipV="1">
            <a:off x="270115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62E64-F292-4604-9990-68DC8FC6CCFB}"/>
              </a:ext>
            </a:extLst>
          </p:cNvPr>
          <p:cNvCxnSpPr/>
          <p:nvPr/>
        </p:nvCxnSpPr>
        <p:spPr>
          <a:xfrm flipV="1">
            <a:off x="285355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/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  <a:blipFill>
                <a:blip r:embed="rId5"/>
                <a:stretch>
                  <a:fillRect t="-12500" r="-1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/>
              <p:nvPr/>
            </p:nvSpPr>
            <p:spPr>
              <a:xfrm>
                <a:off x="2785242" y="3438776"/>
                <a:ext cx="2780313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x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42" y="3438776"/>
                <a:ext cx="2780313" cy="523220"/>
              </a:xfrm>
              <a:prstGeom prst="rect">
                <a:avLst/>
              </a:prstGeom>
              <a:blipFill>
                <a:blip r:embed="rId6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/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-CAPP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/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D1BDCD-30A8-4B2E-8429-E4DF6E52F214}"/>
              </a:ext>
            </a:extLst>
          </p:cNvPr>
          <p:cNvCxnSpPr>
            <a:endCxn id="37" idx="2"/>
          </p:cNvCxnSpPr>
          <p:nvPr/>
        </p:nvCxnSpPr>
        <p:spPr>
          <a:xfrm flipV="1">
            <a:off x="663695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A9C686-3613-4E9D-92DB-5EFA30AF2770}"/>
              </a:ext>
            </a:extLst>
          </p:cNvPr>
          <p:cNvCxnSpPr/>
          <p:nvPr/>
        </p:nvCxnSpPr>
        <p:spPr>
          <a:xfrm flipV="1">
            <a:off x="693124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74BC8B-78F5-4446-83A5-CFD9CF078D1F}"/>
              </a:ext>
            </a:extLst>
          </p:cNvPr>
          <p:cNvCxnSpPr/>
          <p:nvPr/>
        </p:nvCxnSpPr>
        <p:spPr>
          <a:xfrm flipV="1">
            <a:off x="678935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6C66A0-AEE4-4AA3-A433-09C893047DC4}"/>
              </a:ext>
            </a:extLst>
          </p:cNvPr>
          <p:cNvCxnSpPr/>
          <p:nvPr/>
        </p:nvCxnSpPr>
        <p:spPr>
          <a:xfrm flipV="1">
            <a:off x="707839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337D8B-FAEB-4397-BD09-761A53B1FFD0}"/>
              </a:ext>
            </a:extLst>
          </p:cNvPr>
          <p:cNvCxnSpPr/>
          <p:nvPr/>
        </p:nvCxnSpPr>
        <p:spPr>
          <a:xfrm flipV="1">
            <a:off x="737268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CCDEF3-7C99-4CB5-8D4A-47034A83D785}"/>
              </a:ext>
            </a:extLst>
          </p:cNvPr>
          <p:cNvCxnSpPr/>
          <p:nvPr/>
        </p:nvCxnSpPr>
        <p:spPr>
          <a:xfrm flipV="1">
            <a:off x="723079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AAE9B7-73C6-4041-946B-BAE8604210F1}"/>
              </a:ext>
            </a:extLst>
          </p:cNvPr>
          <p:cNvCxnSpPr/>
          <p:nvPr/>
        </p:nvCxnSpPr>
        <p:spPr>
          <a:xfrm flipV="1">
            <a:off x="751456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107513-F662-48A5-823F-146753D8818F}"/>
              </a:ext>
            </a:extLst>
          </p:cNvPr>
          <p:cNvCxnSpPr/>
          <p:nvPr/>
        </p:nvCxnSpPr>
        <p:spPr>
          <a:xfrm flipV="1">
            <a:off x="780886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25913B-0810-4740-8697-C7A895782CF5}"/>
              </a:ext>
            </a:extLst>
          </p:cNvPr>
          <p:cNvCxnSpPr/>
          <p:nvPr/>
        </p:nvCxnSpPr>
        <p:spPr>
          <a:xfrm flipV="1">
            <a:off x="766696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F24CEA-776B-4A88-ADE4-7577E5E84A4E}"/>
              </a:ext>
            </a:extLst>
          </p:cNvPr>
          <p:cNvCxnSpPr/>
          <p:nvPr/>
        </p:nvCxnSpPr>
        <p:spPr>
          <a:xfrm flipV="1">
            <a:off x="795600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EA02853-FD0C-4AE2-949D-AF3B9CE8FC0D}"/>
              </a:ext>
            </a:extLst>
          </p:cNvPr>
          <p:cNvCxnSpPr/>
          <p:nvPr/>
        </p:nvCxnSpPr>
        <p:spPr>
          <a:xfrm flipV="1">
            <a:off x="825029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689877-9966-4A05-A260-6E531734CC49}"/>
              </a:ext>
            </a:extLst>
          </p:cNvPr>
          <p:cNvCxnSpPr/>
          <p:nvPr/>
        </p:nvCxnSpPr>
        <p:spPr>
          <a:xfrm flipV="1">
            <a:off x="810840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1D7B13-55FF-43D1-887E-950BA65DAA23}"/>
              </a:ext>
            </a:extLst>
          </p:cNvPr>
          <p:cNvCxnSpPr/>
          <p:nvPr/>
        </p:nvCxnSpPr>
        <p:spPr>
          <a:xfrm flipV="1">
            <a:off x="839218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A2FA0C-AD4D-46EF-9E5E-31D8315EF5D0}"/>
              </a:ext>
            </a:extLst>
          </p:cNvPr>
          <p:cNvCxnSpPr/>
          <p:nvPr/>
        </p:nvCxnSpPr>
        <p:spPr>
          <a:xfrm flipV="1">
            <a:off x="853932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4D931D-AA25-4FAA-A73E-54904982BAE4}"/>
              </a:ext>
            </a:extLst>
          </p:cNvPr>
          <p:cNvCxnSpPr/>
          <p:nvPr/>
        </p:nvCxnSpPr>
        <p:spPr>
          <a:xfrm flipV="1">
            <a:off x="869172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/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Estimate quantity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with additive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  <a:blipFill>
                <a:blip r:embed="rId9"/>
                <a:stretch>
                  <a:fillRect l="-3854" t="-3475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/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052B63-7185-4643-90ED-2D8AB07E6B44}"/>
                  </a:ext>
                </a:extLst>
              </p:cNvPr>
              <p:cNvSpPr txBox="1"/>
              <p:nvPr/>
            </p:nvSpPr>
            <p:spPr>
              <a:xfrm>
                <a:off x="798785" y="2508649"/>
                <a:ext cx="10189782" cy="2383473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i="1" dirty="0"/>
                  <a:t>Define </a:t>
                </a:r>
                <a:r>
                  <a:rPr lang="en-US" sz="3600" i="1" dirty="0"/>
                  <a:t>non-trivial algorithms:</a:t>
                </a:r>
                <a:endParaRPr lang="en-US" sz="3600" dirty="0"/>
              </a:p>
              <a:p>
                <a:r>
                  <a:rPr lang="en-US" sz="3600" dirty="0"/>
                  <a:t>1.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SAT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/>
                  <a:t> time algorithm for SAT.</a:t>
                </a:r>
              </a:p>
              <a:p>
                <a:r>
                  <a:rPr lang="en-US" sz="3600" dirty="0"/>
                  <a:t>2.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CAPP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/>
                  <a:t> time for CAPP </a:t>
                </a:r>
                <a:br>
                  <a:rPr lang="en-US" sz="3600" dirty="0"/>
                </a:br>
                <a:r>
                  <a:rPr lang="en-US" sz="3600" dirty="0"/>
                  <a:t>					with error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052B63-7185-4643-90ED-2D8AB07E6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2508649"/>
                <a:ext cx="10189782" cy="2383473"/>
              </a:xfrm>
              <a:prstGeom prst="rect">
                <a:avLst/>
              </a:prstGeom>
              <a:blipFill>
                <a:blip r:embed="rId11"/>
                <a:stretch>
                  <a:fillRect l="-1793" t="-4082" b="-867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DB444ADD-1987-4615-B0B0-873D2C684576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DB444ADD-1987-4615-B0B0-873D2C684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12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75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140371" y="135726"/>
                <a:ext cx="9653752" cy="1198179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𝑵𝑬𝑿𝑷</m:t>
                      </m:r>
                      <m:r>
                        <a:rPr lang="en-US" sz="7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a:rPr lang="en-US" sz="7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72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40371" y="135726"/>
                <a:ext cx="9653752" cy="119817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0BB7AFE-494B-45D2-8363-00F5C1293C76}"/>
                  </a:ext>
                </a:extLst>
              </p:cNvPr>
              <p:cNvSpPr txBox="1"/>
              <p:nvPr/>
            </p:nvSpPr>
            <p:spPr>
              <a:xfrm>
                <a:off x="1269124" y="2177044"/>
                <a:ext cx="9653752" cy="98315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800" dirty="0"/>
                  <a:t> time SAT or CAPP for poly-size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800" dirty="0"/>
                  <a:t> circuits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𝑵𝑬𝑿𝑷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</m:oMath>
                </a14:m>
                <a:r>
                  <a:rPr lang="en-US" altLang="zh-CN" sz="2800" i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altLang="zh-CN" sz="2800" i="0" dirty="0">
                    <a:ea typeface="Cambria Math" panose="02040503050406030204" pitchFamily="18" charset="0"/>
                  </a:rPr>
                  <a:t>poly-size</a:t>
                </a:r>
                <a:r>
                  <a:rPr lang="en-US" altLang="zh-CN" sz="2800" i="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0BB7AFE-494B-45D2-8363-00F5C1293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24" y="2177044"/>
                <a:ext cx="9653752" cy="983154"/>
              </a:xfrm>
              <a:prstGeom prst="rect">
                <a:avLst/>
              </a:prstGeom>
              <a:blipFill>
                <a:blip r:embed="rId5"/>
                <a:stretch>
                  <a:fillRect t="-2469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A3C3B67-4EF2-474E-B7A6-BDCB72F861BA}"/>
                  </a:ext>
                </a:extLst>
              </p:cNvPr>
              <p:cNvSpPr txBox="1"/>
              <p:nvPr/>
            </p:nvSpPr>
            <p:spPr>
              <a:xfrm>
                <a:off x="1903379" y="4189379"/>
                <a:ext cx="8385242" cy="112915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0" dirty="0"/>
                  <a:t>There is an algorithm solving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dirty="0"/>
                  <a:t>-SAT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800" dirty="0"/>
                  <a:t> time where the size of the input circuit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A3C3B67-4EF2-474E-B7A6-BDCB72F86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379" y="4189379"/>
                <a:ext cx="8385242" cy="1129155"/>
              </a:xfrm>
              <a:prstGeom prst="rect">
                <a:avLst/>
              </a:prstGeom>
              <a:blipFill>
                <a:blip r:embed="rId6"/>
                <a:stretch>
                  <a:fillRect b="-139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注: 弯曲线形 5">
                <a:extLst>
                  <a:ext uri="{FF2B5EF4-FFF2-40B4-BE49-F238E27FC236}">
                    <a16:creationId xmlns:a16="http://schemas.microsoft.com/office/drawing/2014/main" id="{CE71F2A1-AFF4-4A9B-BABB-0E0A85B8345D}"/>
                  </a:ext>
                </a:extLst>
              </p:cNvPr>
              <p:cNvSpPr/>
              <p:nvPr/>
            </p:nvSpPr>
            <p:spPr>
              <a:xfrm>
                <a:off x="8799646" y="1333905"/>
                <a:ext cx="2678991" cy="535021"/>
              </a:xfrm>
              <a:prstGeom prst="borderCallout2">
                <a:avLst>
                  <a:gd name="adj1" fmla="val 47841"/>
                  <a:gd name="adj2" fmla="val 745"/>
                  <a:gd name="adj3" fmla="val 47841"/>
                  <a:gd name="adj4" fmla="val -11221"/>
                  <a:gd name="adj5" fmla="val 174319"/>
                  <a:gd name="adj6" fmla="val -12487"/>
                </a:avLst>
              </a:prstGeom>
              <a:ln w="381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For “typical”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800" dirty="0"/>
                  <a:t>!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标注: 弯曲线形 5">
                <a:extLst>
                  <a:ext uri="{FF2B5EF4-FFF2-40B4-BE49-F238E27FC236}">
                    <a16:creationId xmlns:a16="http://schemas.microsoft.com/office/drawing/2014/main" id="{CE71F2A1-AFF4-4A9B-BABB-0E0A85B83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646" y="1333905"/>
                <a:ext cx="2678991" cy="535021"/>
              </a:xfrm>
              <a:prstGeom prst="borderCallout2">
                <a:avLst>
                  <a:gd name="adj1" fmla="val 47841"/>
                  <a:gd name="adj2" fmla="val 745"/>
                  <a:gd name="adj3" fmla="val 47841"/>
                  <a:gd name="adj4" fmla="val -11221"/>
                  <a:gd name="adj5" fmla="val 174319"/>
                  <a:gd name="adj6" fmla="val -12487"/>
                </a:avLst>
              </a:prstGeom>
              <a:blipFill>
                <a:blip r:embed="rId7"/>
                <a:stretch>
                  <a:fillRect t="-3185"/>
                </a:stretch>
              </a:blipFill>
              <a:ln w="381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56F25088-E7FF-4687-AE95-EFF5B758DCF6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56F25088-E7FF-4687-AE95-EFF5B758D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8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608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929695" y="1264749"/>
                <a:ext cx="6527363" cy="101566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 2012, </a:t>
                </a:r>
                <a:r>
                  <a:rPr lang="en-US" sz="2000" b="1" dirty="0"/>
                  <a:t>R. Williams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𝑵𝑬𝑿𝑷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𝒄𝒐𝑵𝑬𝑿𝑷</m:t>
                    </m:r>
                  </m:oMath>
                </a14:m>
                <a:r>
                  <a:rPr lang="en-US" sz="2000" dirty="0"/>
                  <a:t> with 1 bit of advice</a:t>
                </a:r>
              </a:p>
              <a:p>
                <a:pPr algn="ctr"/>
                <a:r>
                  <a:rPr lang="en-US" sz="20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dirty="0"/>
                  <a:t> circuits. </a:t>
                </a:r>
              </a:p>
              <a:p>
                <a:pPr algn="ctr"/>
                <a:r>
                  <a:rPr lang="en-US" sz="2000" dirty="0"/>
                  <a:t>(make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a bit smaller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695" y="1264749"/>
                <a:ext cx="6527363" cy="1015663"/>
              </a:xfrm>
              <a:prstGeom prst="rect">
                <a:avLst/>
              </a:prstGeom>
              <a:blipFill>
                <a:blip r:embed="rId4"/>
                <a:stretch>
                  <a:fillRect t="-2976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9" y="308317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Subsequent Developments</a:t>
            </a:r>
            <a:endParaRPr lang="en-US" sz="40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46A71C-C1B8-46F7-9C37-BA7AE07DAF76}"/>
                  </a:ext>
                </a:extLst>
              </p:cNvPr>
              <p:cNvSpPr txBox="1"/>
              <p:nvPr/>
            </p:nvSpPr>
            <p:spPr>
              <a:xfrm>
                <a:off x="2625357" y="2464114"/>
                <a:ext cx="7136037" cy="103746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 2017, </a:t>
                </a:r>
                <a:r>
                  <a:rPr lang="en-US" b="1" dirty="0"/>
                  <a:t>R.</a:t>
                </a:r>
                <a:r>
                  <a:rPr lang="en-US" dirty="0"/>
                  <a:t> </a:t>
                </a:r>
                <a:r>
                  <a:rPr lang="en-US" b="1" dirty="0"/>
                  <a:t>Chen, Oliveira and Santhanam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dirty="0"/>
                  <a:t> cannot be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approximated by polynomial-size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/>
                  <a:t> circuits.</a:t>
                </a:r>
              </a:p>
              <a:p>
                <a:pPr algn="ctr"/>
                <a:r>
                  <a:rPr lang="en-US" dirty="0"/>
                  <a:t>(extend to </a:t>
                </a:r>
                <a:r>
                  <a:rPr lang="en-US" b="1" dirty="0"/>
                  <a:t>average-case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46A71C-C1B8-46F7-9C37-BA7AE07D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57" y="2464114"/>
                <a:ext cx="7136037" cy="1037463"/>
              </a:xfrm>
              <a:prstGeom prst="rect">
                <a:avLst/>
              </a:prstGeom>
              <a:blipFill>
                <a:blip r:embed="rId5"/>
                <a:stretch>
                  <a:fillRect t="-2924" b="-8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72048-0DB0-4A1A-86FE-80E60C84E9AF}"/>
                  </a:ext>
                </a:extLst>
              </p:cNvPr>
              <p:cNvSpPr txBox="1"/>
              <p:nvPr/>
            </p:nvSpPr>
            <p:spPr>
              <a:xfrm>
                <a:off x="2625356" y="3811988"/>
                <a:ext cx="7136037" cy="102848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 2018, </a:t>
                </a:r>
                <a:r>
                  <a:rPr lang="en-US" sz="2000" b="1" dirty="0"/>
                  <a:t>Murray and R. Williams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000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time) does not have polynomial-size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dirty="0"/>
                  <a:t> circuits.</a:t>
                </a:r>
              </a:p>
              <a:p>
                <a:pPr algn="ctr"/>
                <a:r>
                  <a:rPr lang="en-US" sz="2000" dirty="0"/>
                  <a:t>(make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/>
                  <a:t>much smaller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72048-0DB0-4A1A-86FE-80E60C84E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56" y="3811988"/>
                <a:ext cx="7136037" cy="1028487"/>
              </a:xfrm>
              <a:prstGeom prst="rect">
                <a:avLst/>
              </a:prstGeom>
              <a:blipFill>
                <a:blip r:embed="rId6"/>
                <a:stretch>
                  <a:fillRect t="-2941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89DD50-E0A4-4116-8FC9-0A7E63E6C858}"/>
                  </a:ext>
                </a:extLst>
              </p:cNvPr>
              <p:cNvSpPr txBox="1"/>
              <p:nvPr/>
            </p:nvSpPr>
            <p:spPr>
              <a:xfrm>
                <a:off x="2452644" y="5223799"/>
                <a:ext cx="7481467" cy="146309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 2019, </a:t>
                </a:r>
                <a:r>
                  <a:rPr lang="en-US" sz="2000" b="1" dirty="0"/>
                  <a:t>L. Chen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000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time) cannot be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approximated by polynomial-size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dirty="0"/>
                  <a:t> circuits. The same 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𝒄𝒐𝑵𝑸𝑷</m:t>
                    </m:r>
                  </m:oMath>
                </a14:m>
                <a:r>
                  <a:rPr lang="en-US" sz="2000" dirty="0"/>
                  <a:t> with 1 bit of advice</a:t>
                </a:r>
              </a:p>
              <a:p>
                <a:pPr algn="ctr"/>
                <a:r>
                  <a:rPr lang="en-US" sz="2000" dirty="0"/>
                  <a:t>(improving </a:t>
                </a:r>
                <a:r>
                  <a:rPr lang="en-US" sz="2000" b="1" dirty="0"/>
                  <a:t>all the above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89DD50-E0A4-4116-8FC9-0A7E63E6C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644" y="5223799"/>
                <a:ext cx="7481467" cy="1463093"/>
              </a:xfrm>
              <a:prstGeom prst="rect">
                <a:avLst/>
              </a:prstGeom>
              <a:blipFill>
                <a:blip r:embed="rId7"/>
                <a:stretch>
                  <a:fillRect l="-244" t="-1660" r="-163" b="-6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5462498A-96EE-4218-8A1B-E86D420145F9}"/>
                  </a:ext>
                </a:extLst>
              </p:cNvPr>
              <p:cNvSpPr/>
              <p:nvPr/>
            </p:nvSpPr>
            <p:spPr>
              <a:xfrm>
                <a:off x="2281842" y="3207974"/>
                <a:ext cx="4101483" cy="2237173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Can this be improved to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5462498A-96EE-4218-8A1B-E86D42014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842" y="3207974"/>
                <a:ext cx="4101483" cy="2237173"/>
              </a:xfrm>
              <a:prstGeom prst="wedgeEllipseCallou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1C8DFA-0F93-41D8-A8FE-131968B1169B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1C8DFA-0F93-41D8-A8FE-131968B11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9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855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78" y="76880"/>
            <a:ext cx="11532444" cy="110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(Oversimplified) History and Motivation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648" y="1332415"/>
                <a:ext cx="11632704" cy="2320774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900" b="1" dirty="0">
                    <a:solidFill>
                      <a:schemeClr val="bg1">
                        <a:lumMod val="85000"/>
                      </a:schemeClr>
                    </a:solidFill>
                  </a:rPr>
                  <a:t> The Circuit Lower Bounds Program for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9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9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sz="35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/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2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via proving lower bounds for </a:t>
                </a:r>
                <a:r>
                  <a:rPr lang="en-US" sz="3200" i="1" dirty="0">
                    <a:solidFill>
                      <a:schemeClr val="bg1">
                        <a:lumMod val="85000"/>
                      </a:schemeClr>
                    </a:solidFill>
                  </a:rPr>
                  <a:t>stronger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 and </a:t>
                </a:r>
                <a:r>
                  <a:rPr lang="en-US" sz="3200" i="1" dirty="0">
                    <a:solidFill>
                      <a:schemeClr val="bg1">
                        <a:lumMod val="85000"/>
                      </a:schemeClr>
                    </a:solidFill>
                  </a:rPr>
                  <a:t>stronger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 circuit </a:t>
                </a:r>
                <a:r>
                  <a:rPr lang="en-US" altLang="zh-CN" sz="3200" dirty="0">
                    <a:solidFill>
                      <a:schemeClr val="bg1">
                        <a:lumMod val="85000"/>
                      </a:schemeClr>
                    </a:solidFill>
                  </a:rPr>
                  <a:t>classes</a:t>
                </a:r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lvl="1"/>
                <a:r>
                  <a:rPr lang="en-US" sz="3200" b="1" dirty="0">
                    <a:solidFill>
                      <a:schemeClr val="bg1">
                        <a:lumMod val="85000"/>
                      </a:schemeClr>
                    </a:solidFill>
                  </a:rPr>
                  <a:t>Frontier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: </a:t>
                </a:r>
                <a:r>
                  <a:rPr lang="en-US" altLang="zh-CN" sz="3200" dirty="0">
                    <a:solidFill>
                      <a:schemeClr val="bg1">
                        <a:lumMod val="85000"/>
                      </a:schemeClr>
                    </a:solidFill>
                  </a:rPr>
                  <a:t>Stronger average-case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</a:rPr>
                  <a:t> circuit lower bounds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648" y="1332415"/>
                <a:ext cx="11632704" cy="2320774"/>
              </a:xfrm>
              <a:blipFill>
                <a:blip r:embed="rId3"/>
                <a:stretch>
                  <a:fillRect l="-838" t="-6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/>
              <p:nvPr/>
            </p:nvSpPr>
            <p:spPr>
              <a:xfrm>
                <a:off x="272805" y="4044618"/>
                <a:ext cx="11646389" cy="213539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Pseudorandom Generator (PRG) Program for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𝑩𝑷𝑷</m:t>
                    </m:r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Since 1980s, people wanted to prove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𝑩𝑷𝑷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via constructing PRGs 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stronger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stronger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circuit classes</a:t>
                </a: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Frontier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Strong Average-case lower bounds for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05" y="4044618"/>
                <a:ext cx="11646389" cy="2135393"/>
              </a:xfrm>
              <a:prstGeom prst="rect">
                <a:avLst/>
              </a:prstGeom>
              <a:blipFill>
                <a:blip r:embed="rId4"/>
                <a:stretch>
                  <a:fillRect l="-680" t="-4261" r="-2041" b="-8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60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986F-B9BF-4223-950C-75DCE122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94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(Oversimplified) History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C343F4-3D81-4D35-8D0B-8FD92BEE2996}"/>
                  </a:ext>
                </a:extLst>
              </p:cNvPr>
              <p:cNvSpPr txBox="1"/>
              <p:nvPr/>
            </p:nvSpPr>
            <p:spPr>
              <a:xfrm>
                <a:off x="324222" y="3931905"/>
                <a:ext cx="5629053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People wanted to show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by building PRGs for </a:t>
                </a:r>
              </a:p>
              <a:p>
                <a:r>
                  <a:rPr lang="en-US" sz="2800" dirty="0"/>
                  <a:t>stronger and stronger circuits classes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C343F4-3D81-4D35-8D0B-8FD92BEE2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22" y="3931905"/>
                <a:ext cx="5629053" cy="1384995"/>
              </a:xfrm>
              <a:prstGeom prst="rect">
                <a:avLst/>
              </a:prstGeom>
              <a:blipFill>
                <a:blip r:embed="rId4"/>
                <a:stretch>
                  <a:fillRect l="-2162" t="-4386" r="-2595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CED16-B44A-4C29-9B4B-BDC8AABA1D37}"/>
                  </a:ext>
                </a:extLst>
              </p:cNvPr>
              <p:cNvSpPr txBox="1"/>
              <p:nvPr/>
            </p:nvSpPr>
            <p:spPr>
              <a:xfrm>
                <a:off x="1900067" y="5685966"/>
                <a:ext cx="8072269" cy="9909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 currently we don’t even have PRGs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seed length!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CED16-B44A-4C29-9B4B-BDC8AABA1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67" y="5685966"/>
                <a:ext cx="8072269" cy="990977"/>
              </a:xfrm>
              <a:prstGeom prst="rect">
                <a:avLst/>
              </a:prstGeom>
              <a:blipFill>
                <a:blip r:embed="rId5"/>
                <a:stretch>
                  <a:fillRect t="-4908" b="-15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28F4CF-A328-40C8-89C5-8BA012FFE0CC}"/>
                  </a:ext>
                </a:extLst>
              </p:cNvPr>
              <p:cNvSpPr/>
              <p:nvPr/>
            </p:nvSpPr>
            <p:spPr>
              <a:xfrm>
                <a:off x="6238726" y="3716462"/>
                <a:ext cx="5730361" cy="18158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For this, we need to have a PRG for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sz="2800" b="1" dirty="0"/>
                  <a:t> </a:t>
                </a:r>
              </a:p>
              <a:p>
                <a:pPr algn="ctr"/>
                <a:r>
                  <a:rPr lang="en-US" sz="2800" dirty="0"/>
                  <a:t>(poly-size, unrestricted circuits) </a:t>
                </a:r>
              </a:p>
              <a:p>
                <a:pPr algn="ctr"/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-</a:t>
                </a:r>
                <a:r>
                  <a:rPr lang="en-US" sz="2800" dirty="0"/>
                  <a:t>seed length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28F4CF-A328-40C8-89C5-8BA012FFE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726" y="3716462"/>
                <a:ext cx="5730361" cy="1815882"/>
              </a:xfrm>
              <a:prstGeom prst="rect">
                <a:avLst/>
              </a:prstGeom>
              <a:blipFill>
                <a:blip r:embed="rId6"/>
                <a:stretch>
                  <a:fillRect t="-3344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/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Pseudorandom Generator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  <a:blipFill>
                <a:blip r:embed="rId7"/>
                <a:stretch>
                  <a:fillRect l="-936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9F79100-48CD-400B-BFA2-C1C45BCE6FCF}"/>
              </a:ext>
            </a:extLst>
          </p:cNvPr>
          <p:cNvSpPr/>
          <p:nvPr/>
        </p:nvSpPr>
        <p:spPr>
          <a:xfrm>
            <a:off x="2410691" y="1460314"/>
            <a:ext cx="800100" cy="953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5FCFC-274E-4953-BECF-295D993B80D1}"/>
                  </a:ext>
                </a:extLst>
              </p:cNvPr>
              <p:cNvSpPr txBox="1"/>
              <p:nvPr/>
            </p:nvSpPr>
            <p:spPr>
              <a:xfrm>
                <a:off x="935236" y="1706214"/>
                <a:ext cx="857799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5FCFC-274E-4953-BECF-295D993B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36" y="1706214"/>
                <a:ext cx="857799" cy="461665"/>
              </a:xfrm>
              <a:prstGeom prst="rect">
                <a:avLst/>
              </a:prstGeom>
              <a:blipFill>
                <a:blip r:embed="rId8"/>
                <a:stretch>
                  <a:fillRect t="-8974" r="-9790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BE6BC1-01DF-4CB3-8664-A6307EB89DD5}"/>
                  </a:ext>
                </a:extLst>
              </p:cNvPr>
              <p:cNvSpPr txBox="1"/>
              <p:nvPr/>
            </p:nvSpPr>
            <p:spPr>
              <a:xfrm>
                <a:off x="3908035" y="1706213"/>
                <a:ext cx="890436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bits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BE6BC1-01DF-4CB3-8664-A6307EB89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035" y="1706213"/>
                <a:ext cx="890436" cy="461665"/>
              </a:xfrm>
              <a:prstGeom prst="rect">
                <a:avLst/>
              </a:prstGeom>
              <a:blipFill>
                <a:blip r:embed="rId9"/>
                <a:stretch>
                  <a:fillRect t="-8974" r="-9459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A96077FC-37B0-4D1C-AD0D-6B4FC224BAC0}"/>
              </a:ext>
            </a:extLst>
          </p:cNvPr>
          <p:cNvSpPr/>
          <p:nvPr/>
        </p:nvSpPr>
        <p:spPr>
          <a:xfrm>
            <a:off x="1900067" y="1844386"/>
            <a:ext cx="453474" cy="24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D0AC809-ECF2-4232-8A7C-6069AE8117E0}"/>
              </a:ext>
            </a:extLst>
          </p:cNvPr>
          <p:cNvSpPr/>
          <p:nvPr/>
        </p:nvSpPr>
        <p:spPr>
          <a:xfrm>
            <a:off x="3332676" y="1814951"/>
            <a:ext cx="453474" cy="24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AB33F0-2BB9-46CB-A38B-9F3640307590}"/>
                  </a:ext>
                </a:extLst>
              </p:cNvPr>
              <p:cNvSpPr txBox="1"/>
              <p:nvPr/>
            </p:nvSpPr>
            <p:spPr>
              <a:xfrm>
                <a:off x="5526403" y="1235368"/>
                <a:ext cx="5730361" cy="9541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Idea: feed pseudorandom bits to the random tape of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r>
                  <a:rPr lang="en-US" sz="2800" b="1" dirty="0"/>
                  <a:t> algorithm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AB33F0-2BB9-46CB-A38B-9F364030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403" y="1235368"/>
                <a:ext cx="5730361" cy="954107"/>
              </a:xfrm>
              <a:prstGeom prst="rect">
                <a:avLst/>
              </a:prstGeom>
              <a:blipFill>
                <a:blip r:embed="rId10"/>
                <a:stretch>
                  <a:fillRect l="-637" t="-5696" r="-2123" b="-17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BB9925-15CA-499F-81E2-512011566F18}"/>
                  </a:ext>
                </a:extLst>
              </p:cNvPr>
              <p:cNvSpPr txBox="1"/>
              <p:nvPr/>
            </p:nvSpPr>
            <p:spPr>
              <a:xfrm>
                <a:off x="5285101" y="2905062"/>
                <a:ext cx="6190118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𝑩𝑷𝑻𝑰𝑴𝑬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𝑫𝑻𝑰𝑴𝑬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𝑷𝑹𝑮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BB9925-15CA-499F-81E2-512011566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101" y="2905062"/>
                <a:ext cx="619011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Down 15">
            <a:extLst>
              <a:ext uri="{FF2B5EF4-FFF2-40B4-BE49-F238E27FC236}">
                <a16:creationId xmlns:a16="http://schemas.microsoft.com/office/drawing/2014/main" id="{039AB9EF-A3D8-47CA-B55C-8B761664DF39}"/>
              </a:ext>
            </a:extLst>
          </p:cNvPr>
          <p:cNvSpPr/>
          <p:nvPr/>
        </p:nvSpPr>
        <p:spPr>
          <a:xfrm>
            <a:off x="8354290" y="2231989"/>
            <a:ext cx="436419" cy="568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D6F3D1-557B-4CA9-90CE-B876909CAA7A}"/>
                  </a:ext>
                </a:extLst>
              </p:cNvPr>
              <p:cNvSpPr txBox="1"/>
              <p:nvPr/>
            </p:nvSpPr>
            <p:spPr>
              <a:xfrm>
                <a:off x="1253711" y="2499872"/>
                <a:ext cx="3114060" cy="40011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typically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D6F3D1-557B-4CA9-90CE-B876909C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711" y="2499872"/>
                <a:ext cx="3114060" cy="400110"/>
              </a:xfrm>
              <a:prstGeom prst="rect">
                <a:avLst/>
              </a:prstGeom>
              <a:blipFill>
                <a:blip r:embed="rId12"/>
                <a:stretch>
                  <a:fillRect t="-5882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E2DAD19-9966-42F4-8CE8-B1F345C5BF31}"/>
              </a:ext>
            </a:extLst>
          </p:cNvPr>
          <p:cNvSpPr txBox="1"/>
          <p:nvPr/>
        </p:nvSpPr>
        <p:spPr>
          <a:xfrm>
            <a:off x="1101851" y="3101041"/>
            <a:ext cx="38977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“</a:t>
            </a:r>
            <a:r>
              <a:rPr lang="en-US" altLang="zh-CN" sz="3600" b="1" dirty="0" err="1">
                <a:solidFill>
                  <a:schemeClr val="bg1"/>
                </a:solidFill>
              </a:rPr>
              <a:t>Derandomization</a:t>
            </a:r>
            <a:r>
              <a:rPr lang="en-US" altLang="zh-CN" sz="3600" b="1" dirty="0">
                <a:solidFill>
                  <a:schemeClr val="bg1"/>
                </a:solidFill>
              </a:rPr>
              <a:t>”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7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3" grpId="0" animBg="1"/>
      <p:bldP spid="5" grpId="0" animBg="1"/>
      <p:bldP spid="13" grpId="0" animBg="1"/>
      <p:bldP spid="7" grpId="0" animBg="1"/>
      <p:bldP spid="14" grpId="0" animBg="1"/>
      <p:bldP spid="8" grpId="0" animBg="1"/>
      <p:bldP spid="15" grpId="0" animBg="1"/>
      <p:bldP spid="16" grpId="0" animBg="1"/>
      <p:bldP spid="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CED16-B44A-4C29-9B4B-BDC8AABA1D37}"/>
                  </a:ext>
                </a:extLst>
              </p:cNvPr>
              <p:cNvSpPr txBox="1"/>
              <p:nvPr/>
            </p:nvSpPr>
            <p:spPr>
              <a:xfrm>
                <a:off x="2059854" y="1313997"/>
                <a:ext cx="8072269" cy="9909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 currently we don’t even have PRGs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seed length!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CCED16-B44A-4C29-9B4B-BDC8AABA1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54" y="1313997"/>
                <a:ext cx="8072269" cy="990977"/>
              </a:xfrm>
              <a:prstGeom prst="rect">
                <a:avLst/>
              </a:prstGeom>
              <a:blipFill>
                <a:blip r:embed="rId4"/>
                <a:stretch>
                  <a:fillRect t="-4908" b="-15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/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Pseudorandom Generator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  <a:blipFill>
                <a:blip r:embed="rId5"/>
                <a:stretch>
                  <a:fillRect l="-936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1F6B144-2502-4B4D-B4F7-13B4A9A0CB1C}"/>
                  </a:ext>
                </a:extLst>
              </p:cNvPr>
              <p:cNvSpPr/>
              <p:nvPr/>
            </p:nvSpPr>
            <p:spPr>
              <a:xfrm>
                <a:off x="2894015" y="2390781"/>
                <a:ext cx="6403946" cy="152422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/>
                  <a:t>Reason</a:t>
                </a:r>
                <a:r>
                  <a:rPr lang="en-US" altLang="zh-CN" sz="3200" dirty="0"/>
                  <a:t>: don’t have strong enough </a:t>
                </a:r>
                <a:r>
                  <a:rPr lang="en-US" altLang="zh-CN" sz="3200" b="1" i="1" dirty="0"/>
                  <a:t>average-case</a:t>
                </a:r>
                <a:r>
                  <a:rPr lang="en-US" altLang="zh-CN" sz="3200" dirty="0"/>
                  <a:t> lower bounds against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3200" dirty="0"/>
                  <a:t>!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1F6B144-2502-4B4D-B4F7-13B4A9A0C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15" y="2390781"/>
                <a:ext cx="6403946" cy="1524225"/>
              </a:xfrm>
              <a:prstGeom prst="rect">
                <a:avLst/>
              </a:prstGeom>
              <a:blipFill>
                <a:blip r:embed="rId6"/>
                <a:stretch>
                  <a:fillRect t="-6375" r="-951" b="-14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088739E-BF6D-46F1-B8CC-25978AF24349}"/>
                  </a:ext>
                </a:extLst>
              </p:cNvPr>
              <p:cNvSpPr/>
              <p:nvPr/>
            </p:nvSpPr>
            <p:spPr>
              <a:xfrm>
                <a:off x="2147652" y="4671395"/>
                <a:ext cx="7896670" cy="16887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/>
                  <a:t>Need a hard function that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3200" dirty="0"/>
                  <a:t>, at least for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!</a:t>
                </a:r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088739E-BF6D-46F1-B8CC-25978AF24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652" y="4671395"/>
                <a:ext cx="7896670" cy="1688795"/>
              </a:xfrm>
              <a:prstGeom prst="rect">
                <a:avLst/>
              </a:prstGeom>
              <a:blipFill>
                <a:blip r:embed="rId7"/>
                <a:stretch>
                  <a:fillRect l="-540" r="-386" b="-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3ABB11C-CE60-4564-92B7-1E261904EF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0" y="307590"/>
                <a:ext cx="10515600" cy="8699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Pseudorandom Generators fooling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?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13ABB11C-CE60-4564-92B7-1E261904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0" y="307590"/>
                <a:ext cx="10515600" cy="869948"/>
              </a:xfrm>
              <a:prstGeom prst="rect">
                <a:avLst/>
              </a:prstGeom>
              <a:blipFill>
                <a:blip r:embed="rId8"/>
                <a:stretch>
                  <a:fillRect l="-986" t="-10490" r="-1043" b="-25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9281C0E0-CCC2-4151-9BC5-ABDADE374EC2}"/>
              </a:ext>
            </a:extLst>
          </p:cNvPr>
          <p:cNvSpPr txBox="1"/>
          <p:nvPr/>
        </p:nvSpPr>
        <p:spPr>
          <a:xfrm>
            <a:off x="3743887" y="4000813"/>
            <a:ext cx="47042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Use Nisan-Wigderson’94?</a:t>
            </a:r>
            <a:endParaRPr lang="zh-CN" alt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4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4986F-B9BF-4223-950C-75DCE12224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0" y="307590"/>
                <a:ext cx="10515600" cy="86994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Pseudorandom Generators fooling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i="0" dirty="0">
                    <a:solidFill>
                      <a:srgbClr val="FF0000"/>
                    </a:solidFill>
                    <a:latin typeface="+mn-lt"/>
                  </a:rPr>
                  <a:t>?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B4986F-B9BF-4223-950C-75DCE122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0" y="307590"/>
                <a:ext cx="10515600" cy="869948"/>
              </a:xfrm>
              <a:blipFill>
                <a:blip r:embed="rId4"/>
                <a:stretch>
                  <a:fillRect l="-986" t="-10490" r="-1043" b="-25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/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Pseudorandom Generator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𝑩𝑷𝑷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542D3E-2AF4-4FB3-8CC6-0C96C74F9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5206618" cy="369332"/>
              </a:xfrm>
              <a:prstGeom prst="rect">
                <a:avLst/>
              </a:prstGeom>
              <a:blipFill>
                <a:blip r:embed="rId5"/>
                <a:stretch>
                  <a:fillRect l="-936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2A46BD8-F081-4438-9B66-598E57B42971}"/>
                  </a:ext>
                </a:extLst>
              </p:cNvPr>
              <p:cNvSpPr/>
              <p:nvPr/>
            </p:nvSpPr>
            <p:spPr>
              <a:xfrm>
                <a:off x="913798" y="1179780"/>
                <a:ext cx="10364384" cy="13200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State-of-the-art average-case lower bound:</a:t>
                </a:r>
              </a:p>
              <a:p>
                <a:pPr algn="ctr"/>
                <a:r>
                  <a:rPr lang="en-US" altLang="zh-CN" sz="2800" dirty="0"/>
                  <a:t>MAJORITY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800" b="1" dirty="0"/>
                  <a:t> </a:t>
                </a:r>
                <a:r>
                  <a:rPr lang="en-US" altLang="zh-CN" sz="2800" dirty="0"/>
                  <a:t>circuits.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2A46BD8-F081-4438-9B66-598E57B42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8" y="1179780"/>
                <a:ext cx="10364384" cy="1320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4C98430-E5B4-4FBD-9172-9B6A66F2C1AA}"/>
                  </a:ext>
                </a:extLst>
              </p:cNvPr>
              <p:cNvSpPr/>
              <p:nvPr/>
            </p:nvSpPr>
            <p:spPr>
              <a:xfrm>
                <a:off x="1569270" y="2693214"/>
                <a:ext cx="9053434" cy="178478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In fact, (before this work) it’s consistent that </a:t>
                </a:r>
                <a:endParaRPr lang="en-US" altLang="zh-CN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𝑵𝑷</m:t>
                        </m:r>
                      </m:sup>
                    </m:sSup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400" dirty="0"/>
                  <a:t>(a gigantic class that includes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𝑵𝑬</m:t>
                    </m:r>
                  </m:oMath>
                </a14:m>
                <a:r>
                  <a:rPr lang="en-US" altLang="zh-CN" sz="2400" dirty="0"/>
                  <a:t>)</a:t>
                </a:r>
              </a:p>
              <a:p>
                <a:pPr algn="ctr"/>
                <a:r>
                  <a:rPr lang="en-US" altLang="zh-CN" sz="2800" b="1" dirty="0"/>
                  <a:t>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zh-CN" sz="2800" dirty="0"/>
                  <a:t>-approximated by (poly-size)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dirty="0"/>
                  <a:t>circuits!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4C98430-E5B4-4FBD-9172-9B6A66F2C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270" y="2693214"/>
                <a:ext cx="9053434" cy="1784782"/>
              </a:xfrm>
              <a:prstGeom prst="rect">
                <a:avLst/>
              </a:prstGeom>
              <a:blipFill>
                <a:blip r:embed="rId7"/>
                <a:stretch>
                  <a:fillRect l="-941" r="-8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05B8C20-0F84-407E-90A9-5ECA56588594}"/>
              </a:ext>
            </a:extLst>
          </p:cNvPr>
          <p:cNvSpPr/>
          <p:nvPr/>
        </p:nvSpPr>
        <p:spPr>
          <a:xfrm>
            <a:off x="3060556" y="1839797"/>
            <a:ext cx="6070861" cy="20651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This lower bound does not yield PRGs!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39DF63E-1DB0-4A58-A4C3-280F15F296E5}"/>
                  </a:ext>
                </a:extLst>
              </p:cNvPr>
              <p:cNvSpPr/>
              <p:nvPr/>
            </p:nvSpPr>
            <p:spPr>
              <a:xfrm>
                <a:off x="2147652" y="4671395"/>
                <a:ext cx="7896670" cy="16887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/>
                  <a:t>Need a hard function that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3200" dirty="0"/>
                  <a:t>, at least for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sz="3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!</a:t>
                </a:r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39DF63E-1DB0-4A58-A4C3-280F15F29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652" y="4671395"/>
                <a:ext cx="7896670" cy="1688795"/>
              </a:xfrm>
              <a:prstGeom prst="rect">
                <a:avLst/>
              </a:prstGeom>
              <a:blipFill>
                <a:blip r:embed="rId8"/>
                <a:stretch>
                  <a:fillRect l="-540" r="-386" b="-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08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155620" y="2539906"/>
                <a:ext cx="8297206" cy="2830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3200" b="1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b="1" dirty="0"/>
                  <a:t> time)</a:t>
                </a:r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-approximated by polynomial-size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dirty="0"/>
                  <a:t> circuits.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The same holds for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𝒄𝒐𝑵𝑸𝑷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0" y="2539906"/>
                <a:ext cx="8297206" cy="2830775"/>
              </a:xfrm>
              <a:prstGeom prst="rect">
                <a:avLst/>
              </a:prstGeom>
              <a:blipFill>
                <a:blip r:embed="rId4"/>
                <a:stretch>
                  <a:fillRect t="-1935" b="-6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8" y="431525"/>
                <a:ext cx="11909715" cy="18500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This Work: Strong Average-Case Lower Bounds for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431525"/>
                <a:ext cx="11909715" cy="1850035"/>
              </a:xfrm>
              <a:prstGeom prst="rect">
                <a:avLst/>
              </a:prstGeom>
              <a:blipFill>
                <a:blip r:embed="rId5"/>
                <a:stretch>
                  <a:fillRect t="-6601" r="-614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1F73B3-7012-4A1F-802F-0B600257DD6C}"/>
                  </a:ext>
                </a:extLst>
              </p:cNvPr>
              <p:cNvSpPr txBox="1"/>
              <p:nvPr/>
            </p:nvSpPr>
            <p:spPr>
              <a:xfrm>
                <a:off x="8570419" y="1653606"/>
                <a:ext cx="3465961" cy="177260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Improved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result in [Chen’19]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1F73B3-7012-4A1F-802F-0B600257D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19" y="1653606"/>
                <a:ext cx="3465961" cy="1772601"/>
              </a:xfrm>
              <a:prstGeom prst="rect">
                <a:avLst/>
              </a:prstGeom>
              <a:blipFill>
                <a:blip r:embed="rId6"/>
                <a:stretch>
                  <a:fillRect l="-1230" r="-1054" b="-9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C6775-08B5-4987-A3FA-88587A7926D8}"/>
                  </a:ext>
                </a:extLst>
              </p:cNvPr>
              <p:cNvSpPr txBox="1"/>
              <p:nvPr/>
            </p:nvSpPr>
            <p:spPr>
              <a:xfrm>
                <a:off x="8570419" y="4423170"/>
                <a:ext cx="3465961" cy="177260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Surpassed the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/>
                  <a:t>-barrier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2C6775-08B5-4987-A3FA-88587A792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419" y="4423170"/>
                <a:ext cx="3465961" cy="1772601"/>
              </a:xfrm>
              <a:prstGeom prst="rect">
                <a:avLst/>
              </a:prstGeom>
              <a:blipFill>
                <a:blip r:embed="rId7"/>
                <a:stretch>
                  <a:fillRect t="-4467" r="-703" b="-1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75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08214"/>
            <a:ext cx="11909715" cy="104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Strong Average-Case Lower Bounds From Non-trivial Derandomization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F00EB-19D6-47E7-90C1-23E634D25FCF}"/>
                  </a:ext>
                </a:extLst>
              </p:cNvPr>
              <p:cNvSpPr txBox="1"/>
              <p:nvPr/>
            </p:nvSpPr>
            <p:spPr>
              <a:xfrm>
                <a:off x="1134489" y="2859019"/>
                <a:ext cx="9923022" cy="23887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Theorem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-time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circuits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+1/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ctr"/>
                <a:r>
                  <a:rPr lang="en-US" sz="3200" dirty="0"/>
                  <a:t>(Similar results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3200" dirty="0"/>
                  <a:t> (fixed-poly</a:t>
                </a:r>
                <a:r>
                  <a:rPr lang="en-US" altLang="zh-CN" sz="3200" dirty="0"/>
                  <a:t>nomial</a:t>
                </a:r>
                <a:r>
                  <a:rPr lang="en-US" sz="3200" dirty="0"/>
                  <a:t>))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6F00EB-19D6-47E7-90C1-23E634D2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89" y="2859019"/>
                <a:ext cx="9923022" cy="2388731"/>
              </a:xfrm>
              <a:prstGeom prst="rect">
                <a:avLst/>
              </a:prstGeom>
              <a:blipFill>
                <a:blip r:embed="rId4"/>
                <a:stretch>
                  <a:fillRect t="-3817" r="-982" b="-7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注: 弯曲线形 2">
                <a:extLst>
                  <a:ext uri="{FF2B5EF4-FFF2-40B4-BE49-F238E27FC236}">
                    <a16:creationId xmlns:a16="http://schemas.microsoft.com/office/drawing/2014/main" id="{1018C18F-A38F-406A-B42D-FACF5638F5F4}"/>
                  </a:ext>
                </a:extLst>
              </p:cNvPr>
              <p:cNvSpPr/>
              <p:nvPr/>
            </p:nvSpPr>
            <p:spPr>
              <a:xfrm>
                <a:off x="5332324" y="2133896"/>
                <a:ext cx="2515438" cy="454557"/>
              </a:xfrm>
              <a:prstGeom prst="borderCallout2">
                <a:avLst>
                  <a:gd name="adj1" fmla="val 49698"/>
                  <a:gd name="adj2" fmla="val 855"/>
                  <a:gd name="adj3" fmla="val 49698"/>
                  <a:gd name="adj4" fmla="val -10675"/>
                  <a:gd name="adj5" fmla="val 289347"/>
                  <a:gd name="adj6" fmla="val -15509"/>
                </a:avLst>
              </a:prstGeom>
              <a:ln w="381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标注: 弯曲线形 2">
                <a:extLst>
                  <a:ext uri="{FF2B5EF4-FFF2-40B4-BE49-F238E27FC236}">
                    <a16:creationId xmlns:a16="http://schemas.microsoft.com/office/drawing/2014/main" id="{1018C18F-A38F-406A-B42D-FACF5638F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324" y="2133896"/>
                <a:ext cx="2515438" cy="454557"/>
              </a:xfrm>
              <a:prstGeom prst="borderCallout2">
                <a:avLst>
                  <a:gd name="adj1" fmla="val 49698"/>
                  <a:gd name="adj2" fmla="val 855"/>
                  <a:gd name="adj3" fmla="val 49698"/>
                  <a:gd name="adj4" fmla="val -10675"/>
                  <a:gd name="adj5" fmla="val 289347"/>
                  <a:gd name="adj6" fmla="val -15509"/>
                </a:avLst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84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78" y="76880"/>
            <a:ext cx="11532444" cy="110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(Oversimplified) History and Motivation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648" y="1332415"/>
                <a:ext cx="11632704" cy="2320774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900" b="1" dirty="0"/>
                  <a:t> The Circuit Lower Bounds Program for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endParaRPr lang="en-US" sz="3500" b="1" dirty="0"/>
              </a:p>
              <a:p>
                <a:pPr lvl="1"/>
                <a:r>
                  <a:rPr lang="en-US" sz="3200" dirty="0"/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via proving lower bounds for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circuit </a:t>
                </a:r>
                <a:r>
                  <a:rPr lang="en-US" altLang="zh-CN" sz="3200" dirty="0"/>
                  <a:t>classes</a:t>
                </a:r>
                <a:endParaRPr lang="en-US" sz="3200" dirty="0"/>
              </a:p>
              <a:p>
                <a:pPr lvl="1"/>
                <a:r>
                  <a:rPr lang="en-US" sz="3200" b="1" dirty="0"/>
                  <a:t>Frontier</a:t>
                </a:r>
                <a:r>
                  <a:rPr lang="en-US" sz="3200" dirty="0"/>
                  <a:t>: </a:t>
                </a:r>
                <a:r>
                  <a:rPr lang="en-US" altLang="zh-CN" sz="3200" dirty="0"/>
                  <a:t>Stronger average-case</a:t>
                </a:r>
                <a:r>
                  <a:rPr lang="en-US" sz="3200" dirty="0"/>
                  <a:t> circuit lower bounds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648" y="1332415"/>
                <a:ext cx="11632704" cy="2320774"/>
              </a:xfrm>
              <a:blipFill>
                <a:blip r:embed="rId3"/>
                <a:stretch>
                  <a:fillRect l="-838" t="-6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/>
              <p:nvPr/>
            </p:nvSpPr>
            <p:spPr>
              <a:xfrm>
                <a:off x="272805" y="4044618"/>
                <a:ext cx="11646389" cy="213539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Pseudorandom Generator (PRG) Program for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𝑩𝑷𝑷</m:t>
                    </m:r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Since 1980s, people wanted to prove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𝑩𝑷𝑷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via constructing PRGs 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stronger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stronger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circuit classes</a:t>
                </a: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Frontier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Strong Average-case lower bounds for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05" y="4044618"/>
                <a:ext cx="11646389" cy="2135393"/>
              </a:xfrm>
              <a:prstGeom prst="rect">
                <a:avLst/>
              </a:prstGeom>
              <a:blipFill>
                <a:blip r:embed="rId4"/>
                <a:stretch>
                  <a:fillRect l="-680" t="-4261" r="-2041" b="-8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40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179798"/>
            <a:ext cx="11909715" cy="92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Today’s 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BBEBA8-E7BA-4BEF-985E-7DFDA7DEEFF0}"/>
                  </a:ext>
                </a:extLst>
              </p:cNvPr>
              <p:cNvSpPr txBox="1"/>
              <p:nvPr/>
            </p:nvSpPr>
            <p:spPr>
              <a:xfrm>
                <a:off x="1828800" y="2381242"/>
                <a:ext cx="8098972" cy="121225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1. Briefly review [Chen’19]’s approach and</a:t>
                </a:r>
              </a:p>
              <a:p>
                <a:pPr algn="ctr"/>
                <a:r>
                  <a:rPr lang="en-US" altLang="zh-CN" sz="2800" b="1" dirty="0"/>
                  <a:t>why it only proved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𝒑𝒐𝒍𝒚𝒍𝒐𝒈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zh-CN" sz="2800" b="1" dirty="0"/>
                  <a:t>-inapproximability.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BBEBA8-E7BA-4BEF-985E-7DFDA7DEE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381242"/>
                <a:ext cx="8098972" cy="1212255"/>
              </a:xfrm>
              <a:prstGeom prst="rect">
                <a:avLst/>
              </a:prstGeom>
              <a:blipFill>
                <a:blip r:embed="rId3"/>
                <a:stretch>
                  <a:fillRect l="-1353" t="-5025" r="-1203" b="-1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F85753-EAC0-4F47-B0AB-4A341CD11EA2}"/>
                  </a:ext>
                </a:extLst>
              </p:cNvPr>
              <p:cNvSpPr txBox="1"/>
              <p:nvPr/>
            </p:nvSpPr>
            <p:spPr>
              <a:xfrm>
                <a:off x="1542422" y="3949791"/>
                <a:ext cx="8671728" cy="96385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2. Approximate-Sum corrector, with a simple application:</a:t>
                </a:r>
              </a:p>
              <a:p>
                <a:pPr algn="ctr"/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𝑴𝑨𝑱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F85753-EAC0-4F47-B0AB-4A341CD11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22" y="3949791"/>
                <a:ext cx="8671728" cy="963854"/>
              </a:xfrm>
              <a:prstGeom prst="rect">
                <a:avLst/>
              </a:prstGeom>
              <a:blipFill>
                <a:blip r:embed="rId4"/>
                <a:stretch>
                  <a:fillRect l="-913" t="-6289" r="-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E5D458F5-9D01-4FD5-AA61-2CA361DA4CB2}"/>
              </a:ext>
            </a:extLst>
          </p:cNvPr>
          <p:cNvSpPr/>
          <p:nvPr/>
        </p:nvSpPr>
        <p:spPr>
          <a:xfrm>
            <a:off x="8875113" y="4913645"/>
            <a:ext cx="3034602" cy="1668026"/>
          </a:xfrm>
          <a:prstGeom prst="accentBorderCallout1">
            <a:avLst>
              <a:gd name="adj1" fmla="val 51280"/>
              <a:gd name="adj2" fmla="val -5353"/>
              <a:gd name="adj3" fmla="val -13404"/>
              <a:gd name="adj4" fmla="val -37339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I’ll focus on this interesting ingredient, rather than other parts of the proof!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88A288-138C-4B48-9D90-CAE6443EAB89}"/>
              </a:ext>
            </a:extLst>
          </p:cNvPr>
          <p:cNvSpPr txBox="1"/>
          <p:nvPr/>
        </p:nvSpPr>
        <p:spPr>
          <a:xfrm>
            <a:off x="2336242" y="1483702"/>
            <a:ext cx="708408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0. (Oversimplified) History and Motivation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7007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179798"/>
            <a:ext cx="11909715" cy="92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Today’s 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BBEBA8-E7BA-4BEF-985E-7DFDA7DEEFF0}"/>
                  </a:ext>
                </a:extLst>
              </p:cNvPr>
              <p:cNvSpPr txBox="1"/>
              <p:nvPr/>
            </p:nvSpPr>
            <p:spPr>
              <a:xfrm>
                <a:off x="1828800" y="2381242"/>
                <a:ext cx="8098972" cy="1212255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1. Briefly review [Chen’19]’s approach and</a:t>
                </a:r>
              </a:p>
              <a:p>
                <a:pPr algn="ctr"/>
                <a:r>
                  <a:rPr lang="en-US" altLang="zh-CN" sz="2800" b="1" dirty="0"/>
                  <a:t>why it only proved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𝒑𝒐𝒍𝒚𝒍𝒐𝒈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zh-CN" sz="2800" b="1" dirty="0"/>
                  <a:t>-inapproximability.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BBEBA8-E7BA-4BEF-985E-7DFDA7DEE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381242"/>
                <a:ext cx="8098972" cy="1212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F85753-EAC0-4F47-B0AB-4A341CD11EA2}"/>
                  </a:ext>
                </a:extLst>
              </p:cNvPr>
              <p:cNvSpPr txBox="1"/>
              <p:nvPr/>
            </p:nvSpPr>
            <p:spPr>
              <a:xfrm>
                <a:off x="1542422" y="3949791"/>
                <a:ext cx="8671728" cy="96385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2. Approximate-Sum corrector, with a simple application:</a:t>
                </a:r>
              </a:p>
              <a:p>
                <a:pPr algn="ctr"/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𝑴𝑨𝑱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F85753-EAC0-4F47-B0AB-4A341CD11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22" y="3949791"/>
                <a:ext cx="8671728" cy="963854"/>
              </a:xfrm>
              <a:prstGeom prst="rect">
                <a:avLst/>
              </a:prstGeom>
              <a:blipFill>
                <a:blip r:embed="rId5"/>
                <a:stretch>
                  <a:fillRect l="-913" t="-6289" r="-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088A288-138C-4B48-9D90-CAE6443EAB89}"/>
              </a:ext>
            </a:extLst>
          </p:cNvPr>
          <p:cNvSpPr txBox="1"/>
          <p:nvPr/>
        </p:nvSpPr>
        <p:spPr>
          <a:xfrm>
            <a:off x="2336242" y="1483702"/>
            <a:ext cx="708408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0. (Oversimplified) History and Motivation</a:t>
            </a:r>
            <a:endParaRPr lang="zh-CN" altLang="en-US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73E64E-4A7A-4958-BB3D-A60ADCA45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883" y="2716815"/>
            <a:ext cx="7194233" cy="4141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92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8" y="228600"/>
                <a:ext cx="11909715" cy="8312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𝑴𝑨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228600"/>
                <a:ext cx="11909715" cy="831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/>
              <p:nvPr/>
            </p:nvSpPr>
            <p:spPr>
              <a:xfrm>
                <a:off x="2809369" y="2460656"/>
                <a:ext cx="6573262" cy="28464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Given an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guess some witness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/>
                  <a:t>, toss some coins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ctr"/>
                <a:endParaRPr lang="en-US" sz="32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3200" i="1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r>
                  <a:rPr lang="en-US" sz="3200" i="1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369" y="2460656"/>
                <a:ext cx="6573262" cy="2846420"/>
              </a:xfrm>
              <a:prstGeom prst="rect">
                <a:avLst/>
              </a:prstGeom>
              <a:blipFill>
                <a:blip r:embed="rId5"/>
                <a:stretch>
                  <a:fillRect l="-927" t="-2564" r="-2039" b="-10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87878A-BDA2-4184-9744-89140A294328}"/>
                  </a:ext>
                </a:extLst>
              </p:cNvPr>
              <p:cNvSpPr txBox="1"/>
              <p:nvPr/>
            </p:nvSpPr>
            <p:spPr>
              <a:xfrm>
                <a:off x="3346497" y="1406125"/>
                <a:ext cx="5499006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zh-CN" altLang="en-US" sz="3200" b="1" dirty="0"/>
                  <a:t> </a:t>
                </a:r>
                <a:r>
                  <a:rPr lang="en-US" altLang="zh-CN" sz="3200" b="1" dirty="0"/>
                  <a:t>with a randomized verifier!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87878A-BDA2-4184-9744-89140A294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97" y="1406125"/>
                <a:ext cx="5499006" cy="584775"/>
              </a:xfrm>
              <a:prstGeom prst="rect">
                <a:avLst/>
              </a:prstGeom>
              <a:blipFill>
                <a:blip r:embed="rId6"/>
                <a:stretch>
                  <a:fillRect t="-12371" r="-2326" b="-32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023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8" y="228600"/>
                <a:ext cx="11909715" cy="8312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Circuit Lower Bounds for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228600"/>
                <a:ext cx="11909715" cy="831274"/>
              </a:xfrm>
              <a:prstGeom prst="rect">
                <a:avLst/>
              </a:prstGeom>
              <a:blipFill>
                <a:blip r:embed="rId4"/>
                <a:stretch>
                  <a:fillRect t="-30882" b="-448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8F1C832-243E-42FD-890D-5A5D44266F66}"/>
                  </a:ext>
                </a:extLst>
              </p:cNvPr>
              <p:cNvSpPr txBox="1"/>
              <p:nvPr/>
            </p:nvSpPr>
            <p:spPr>
              <a:xfrm>
                <a:off x="3714676" y="1063956"/>
                <a:ext cx="4400140" cy="15883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/>
                  <a:t>[Santhanam’09]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3200" b="1" i="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𝑴𝑨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3200" b="1" dirty="0"/>
                  <a:t> </a:t>
                </a:r>
                <a:r>
                  <a:rPr lang="en-US" altLang="zh-CN" sz="3200" b="1" dirty="0"/>
                  <a:t>doesn’t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CN" sz="3200" b="1" dirty="0"/>
                  <a:t>-size (general) circuits</a:t>
                </a:r>
                <a:endParaRPr lang="zh-CN" altLang="en-US" sz="32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8F1C832-243E-42FD-890D-5A5D44266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676" y="1063956"/>
                <a:ext cx="4400140" cy="1588320"/>
              </a:xfrm>
              <a:prstGeom prst="rect">
                <a:avLst/>
              </a:prstGeom>
              <a:blipFill>
                <a:blip r:embed="rId5"/>
                <a:stretch>
                  <a:fillRect t="-4598" r="-1245" b="-11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DE33A80-78B8-4163-BFFB-EDC56529EF25}"/>
                  </a:ext>
                </a:extLst>
              </p:cNvPr>
              <p:cNvSpPr txBox="1"/>
              <p:nvPr/>
            </p:nvSpPr>
            <p:spPr>
              <a:xfrm>
                <a:off x="1073865" y="2823596"/>
                <a:ext cx="4001227" cy="206210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/>
                  <a:t>[MW’18] “almost almost-everywhere” circuit lower bounds for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DE33A80-78B8-4163-BFFB-EDC56529E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65" y="2823596"/>
                <a:ext cx="4001227" cy="2062103"/>
              </a:xfrm>
              <a:prstGeom prst="rect">
                <a:avLst/>
              </a:prstGeom>
              <a:blipFill>
                <a:blip r:embed="rId6"/>
                <a:stretch>
                  <a:fillRect t="-3835" r="-1216" b="-8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8444FD0-FD09-4519-81CE-BCF8757DDDB9}"/>
                  </a:ext>
                </a:extLst>
              </p:cNvPr>
              <p:cNvSpPr txBox="1"/>
              <p:nvPr/>
            </p:nvSpPr>
            <p:spPr>
              <a:xfrm>
                <a:off x="7566794" y="3069818"/>
                <a:ext cx="3422059" cy="15696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/>
                  <a:t>[Chen’19] average-case </a:t>
                </a:r>
                <a:r>
                  <a:rPr lang="en-US" altLang="zh-CN" sz="3200" b="1" dirty="0" err="1"/>
                  <a:t>a.a.e</a:t>
                </a:r>
                <a:r>
                  <a:rPr lang="en-US" altLang="zh-CN" sz="3200" b="1" dirty="0"/>
                  <a:t>. lower bounds for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endParaRPr lang="zh-CN" altLang="en-US" sz="32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8444FD0-FD09-4519-81CE-BCF8757DD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794" y="3069818"/>
                <a:ext cx="3422059" cy="1569660"/>
              </a:xfrm>
              <a:prstGeom prst="rect">
                <a:avLst/>
              </a:prstGeom>
              <a:blipFill>
                <a:blip r:embed="rId7"/>
                <a:stretch>
                  <a:fillRect l="-3730" t="-5039" r="-3552" b="-12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04E9F57-1DFA-4D56-84EC-8B655EECE452}"/>
                  </a:ext>
                </a:extLst>
              </p:cNvPr>
              <p:cNvSpPr txBox="1"/>
              <p:nvPr/>
            </p:nvSpPr>
            <p:spPr>
              <a:xfrm>
                <a:off x="1718553" y="5198967"/>
                <a:ext cx="8754894" cy="1077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chemeClr val="tx1"/>
                    </a:solidFill>
                  </a:rPr>
                  <a:t>Takeaway of this slide:</a:t>
                </a:r>
              </a:p>
              <a:p>
                <a:pPr algn="ctr"/>
                <a:r>
                  <a:rPr lang="en-US" altLang="zh-CN" sz="3200" b="1" dirty="0">
                    <a:solidFill>
                      <a:srgbClr val="FF0000"/>
                    </a:solidFill>
                  </a:rPr>
                  <a:t>You can indeed prove circuit lower bounds for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</a:rPr>
                  <a:t>!</a:t>
                </a:r>
                <a:endParaRPr lang="zh-CN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04E9F57-1DFA-4D56-84EC-8B655EECE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553" y="5198967"/>
                <a:ext cx="8754894" cy="1077218"/>
              </a:xfrm>
              <a:prstGeom prst="rect">
                <a:avLst/>
              </a:prstGeom>
              <a:blipFill>
                <a:blip r:embed="rId9"/>
                <a:stretch>
                  <a:fillRect l="-2505" t="-7303" r="-2436" b="-17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E38374-F704-4548-85D7-DA78E13DE3E6}"/>
                  </a:ext>
                </a:extLst>
              </p:cNvPr>
              <p:cNvSpPr txBox="1"/>
              <p:nvPr/>
            </p:nvSpPr>
            <p:spPr>
              <a:xfrm>
                <a:off x="7778684" y="2224135"/>
                <a:ext cx="2486480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/>
                  <a:t>Open: does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have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000" b="1" dirty="0"/>
                  <a:t>-size circuit?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E38374-F704-4548-85D7-DA78E13DE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684" y="2224135"/>
                <a:ext cx="2486480" cy="707886"/>
              </a:xfrm>
              <a:prstGeom prst="rect">
                <a:avLst/>
              </a:prstGeom>
              <a:blipFill>
                <a:blip r:embed="rId10"/>
                <a:stretch>
                  <a:fillRect l="-489" t="-5128" r="-1956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898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8" y="228600"/>
                <a:ext cx="11909715" cy="8312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NPRG and Derandomization of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228600"/>
                <a:ext cx="11909715" cy="831274"/>
              </a:xfrm>
              <a:prstGeom prst="rect">
                <a:avLst/>
              </a:prstGeom>
              <a:blipFill>
                <a:blip r:embed="rId4"/>
                <a:stretch>
                  <a:fillRect t="-30882" b="-448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/>
              <p:nvPr/>
            </p:nvSpPr>
            <p:spPr>
              <a:xfrm>
                <a:off x="172266" y="3839149"/>
                <a:ext cx="5973558" cy="23083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Nondeterministic PRG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Given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, guess a witness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first.</a:t>
                </a:r>
              </a:p>
              <a:p>
                <a:pPr algn="ctr"/>
                <a:r>
                  <a:rPr lang="en-US" sz="2800" dirty="0"/>
                  <a:t>either rejects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b="1" dirty="0"/>
                  <a:t>STOP</a:t>
                </a:r>
                <a:r>
                  <a:rPr lang="en-US" sz="2800" dirty="0"/>
                  <a:t>,</a:t>
                </a:r>
              </a:p>
              <a:p>
                <a:pPr algn="ctr"/>
                <a:r>
                  <a:rPr lang="en-US" altLang="zh-CN" sz="2800" dirty="0"/>
                  <a:t>or takes a seed and computes a PRG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66" y="3839149"/>
                <a:ext cx="5973558" cy="2308324"/>
              </a:xfrm>
              <a:prstGeom prst="rect">
                <a:avLst/>
              </a:prstGeom>
              <a:blipFill>
                <a:blip r:embed="rId5"/>
                <a:stretch>
                  <a:fillRect l="-714" t="-3430" r="-612" b="-6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/>
              <p:nvPr/>
            </p:nvSpPr>
            <p:spPr>
              <a:xfrm>
                <a:off x="6605081" y="3264626"/>
                <a:ext cx="5370442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Use NPRG to derandomize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en-US" sz="2800" i="1" dirty="0"/>
                  <a:t>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081" y="3264626"/>
                <a:ext cx="5370442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269E9EB4-4357-4D1F-AE90-6D4CB261D80D}"/>
              </a:ext>
            </a:extLst>
          </p:cNvPr>
          <p:cNvGrpSpPr/>
          <p:nvPr/>
        </p:nvGrpSpPr>
        <p:grpSpPr>
          <a:xfrm>
            <a:off x="840568" y="1917512"/>
            <a:ext cx="5255432" cy="1071827"/>
            <a:chOff x="840568" y="1917512"/>
            <a:chExt cx="5255432" cy="1071827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ECB22C25-5A71-4589-86ED-30B16D97AC12}"/>
                </a:ext>
              </a:extLst>
            </p:cNvPr>
            <p:cNvSpPr/>
            <p:nvPr/>
          </p:nvSpPr>
          <p:spPr>
            <a:xfrm>
              <a:off x="3708220" y="1917514"/>
              <a:ext cx="800100" cy="9534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/>
                <a:t>PRG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4">
                  <a:extLst>
                    <a:ext uri="{FF2B5EF4-FFF2-40B4-BE49-F238E27FC236}">
                      <a16:creationId xmlns:a16="http://schemas.microsoft.com/office/drawing/2014/main" id="{E8A5C059-A143-45F1-BDB6-69D407F78F1D}"/>
                    </a:ext>
                  </a:extLst>
                </p:cNvPr>
                <p:cNvSpPr txBox="1"/>
                <p:nvPr/>
              </p:nvSpPr>
              <p:spPr>
                <a:xfrm>
                  <a:off x="2194215" y="1917512"/>
                  <a:ext cx="857799" cy="46166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2400" dirty="0"/>
                    <a:t> bits</a:t>
                  </a:r>
                </a:p>
              </p:txBody>
            </p:sp>
          </mc:Choice>
          <mc:Fallback xmlns="">
            <p:sp>
              <p:nvSpPr>
                <p:cNvPr id="10" name="TextBox 4">
                  <a:extLst>
                    <a:ext uri="{FF2B5EF4-FFF2-40B4-BE49-F238E27FC236}">
                      <a16:creationId xmlns:a16="http://schemas.microsoft.com/office/drawing/2014/main" id="{E8A5C059-A143-45F1-BDB6-69D407F78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4215" y="1917512"/>
                  <a:ext cx="857799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9091" r="-9091" b="-28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2">
                  <a:extLst>
                    <a:ext uri="{FF2B5EF4-FFF2-40B4-BE49-F238E27FC236}">
                      <a16:creationId xmlns:a16="http://schemas.microsoft.com/office/drawing/2014/main" id="{89C27BE6-D6E4-4FA9-9534-99E5D6FC9AAF}"/>
                    </a:ext>
                  </a:extLst>
                </p:cNvPr>
                <p:cNvSpPr txBox="1"/>
                <p:nvPr/>
              </p:nvSpPr>
              <p:spPr>
                <a:xfrm>
                  <a:off x="5205564" y="2163413"/>
                  <a:ext cx="890436" cy="46166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400" dirty="0"/>
                    <a:t> bits</a:t>
                  </a:r>
                </a:p>
              </p:txBody>
            </p:sp>
          </mc:Choice>
          <mc:Fallback xmlns="">
            <p:sp>
              <p:nvSpPr>
                <p:cNvPr id="11" name="TextBox 12">
                  <a:extLst>
                    <a:ext uri="{FF2B5EF4-FFF2-40B4-BE49-F238E27FC236}">
                      <a16:creationId xmlns:a16="http://schemas.microsoft.com/office/drawing/2014/main" id="{89C27BE6-D6E4-4FA9-9534-99E5D6FC9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5564" y="2163413"/>
                  <a:ext cx="890436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8974" r="-9459" b="-2692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row: Right 6">
              <a:extLst>
                <a:ext uri="{FF2B5EF4-FFF2-40B4-BE49-F238E27FC236}">
                  <a16:creationId xmlns:a16="http://schemas.microsoft.com/office/drawing/2014/main" id="{3289FC90-5DD3-4057-89A3-B30AF3FE17C4}"/>
                </a:ext>
              </a:extLst>
            </p:cNvPr>
            <p:cNvSpPr/>
            <p:nvPr/>
          </p:nvSpPr>
          <p:spPr>
            <a:xfrm>
              <a:off x="3159046" y="2055684"/>
              <a:ext cx="453474" cy="244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3E37140-22C6-4D9D-BB07-B6C349DD8B8C}"/>
                </a:ext>
              </a:extLst>
            </p:cNvPr>
            <p:cNvSpPr/>
            <p:nvPr/>
          </p:nvSpPr>
          <p:spPr>
            <a:xfrm>
              <a:off x="4630205" y="2272151"/>
              <a:ext cx="453474" cy="244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4">
                  <a:extLst>
                    <a:ext uri="{FF2B5EF4-FFF2-40B4-BE49-F238E27FC236}">
                      <a16:creationId xmlns:a16="http://schemas.microsoft.com/office/drawing/2014/main" id="{B9450819-69CF-42AB-B619-C6FFC7A0A8D2}"/>
                    </a:ext>
                  </a:extLst>
                </p:cNvPr>
                <p:cNvSpPr txBox="1"/>
                <p:nvPr/>
              </p:nvSpPr>
              <p:spPr>
                <a:xfrm>
                  <a:off x="840568" y="2527674"/>
                  <a:ext cx="490262" cy="46166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4">
                  <a:extLst>
                    <a:ext uri="{FF2B5EF4-FFF2-40B4-BE49-F238E27FC236}">
                      <a16:creationId xmlns:a16="http://schemas.microsoft.com/office/drawing/2014/main" id="{B9450819-69CF-42AB-B619-C6FFC7A0A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68" y="2527674"/>
                  <a:ext cx="490262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6">
              <a:extLst>
                <a:ext uri="{FF2B5EF4-FFF2-40B4-BE49-F238E27FC236}">
                  <a16:creationId xmlns:a16="http://schemas.microsoft.com/office/drawing/2014/main" id="{2A5C872C-1631-4D16-8E26-34F6921FF6B9}"/>
                </a:ext>
              </a:extLst>
            </p:cNvPr>
            <p:cNvSpPr/>
            <p:nvPr/>
          </p:nvSpPr>
          <p:spPr>
            <a:xfrm>
              <a:off x="3159045" y="2625078"/>
              <a:ext cx="453474" cy="244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A51C790-A141-4E07-B917-0573238AF584}"/>
                </a:ext>
              </a:extLst>
            </p:cNvPr>
            <p:cNvSpPr txBox="1"/>
            <p:nvPr/>
          </p:nvSpPr>
          <p:spPr>
            <a:xfrm>
              <a:off x="1904064" y="2521421"/>
              <a:ext cx="1196546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/>
                <a:t>Accept?</a:t>
              </a:r>
              <a:endParaRPr lang="zh-CN" altLang="en-US" sz="2400" b="1" dirty="0"/>
            </a:p>
          </p:txBody>
        </p:sp>
        <p:sp>
          <p:nvSpPr>
            <p:cNvPr id="18" name="Arrow: Right 6">
              <a:extLst>
                <a:ext uri="{FF2B5EF4-FFF2-40B4-BE49-F238E27FC236}">
                  <a16:creationId xmlns:a16="http://schemas.microsoft.com/office/drawing/2014/main" id="{FD3E1C3D-0EE3-4C97-A8D8-00021EBA9DE0}"/>
                </a:ext>
              </a:extLst>
            </p:cNvPr>
            <p:cNvSpPr/>
            <p:nvPr/>
          </p:nvSpPr>
          <p:spPr>
            <a:xfrm>
              <a:off x="1395116" y="2630016"/>
              <a:ext cx="453474" cy="244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58B773F-0F15-4AFB-BF9D-A063D396AD2A}"/>
                  </a:ext>
                </a:extLst>
              </p:cNvPr>
              <p:cNvSpPr txBox="1"/>
              <p:nvPr/>
            </p:nvSpPr>
            <p:spPr>
              <a:xfrm>
                <a:off x="6410528" y="4183207"/>
                <a:ext cx="5564995" cy="194360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On input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800" b="1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/>
                  <a:t>Guess the proof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and witness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altLang="zh-CN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/>
                  <a:t>Use NPRG to estimate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58B773F-0F15-4AFB-BF9D-A063D396A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28" y="4183207"/>
                <a:ext cx="5564995" cy="1943609"/>
              </a:xfrm>
              <a:prstGeom prst="rect">
                <a:avLst/>
              </a:prstGeom>
              <a:blipFill>
                <a:blip r:embed="rId10"/>
                <a:stretch>
                  <a:fillRect l="-1972" t="-2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8E16EC6B-E505-4701-83D2-4E234C29E592}"/>
                  </a:ext>
                </a:extLst>
              </p:cNvPr>
              <p:cNvSpPr txBox="1"/>
              <p:nvPr/>
            </p:nvSpPr>
            <p:spPr>
              <a:xfrm>
                <a:off x="6705691" y="1388475"/>
                <a:ext cx="5169222" cy="14807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2400" i="1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8E16EC6B-E505-4701-83D2-4E234C29E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91" y="1388475"/>
                <a:ext cx="5169222" cy="1480790"/>
              </a:xfrm>
              <a:prstGeom prst="rect">
                <a:avLst/>
              </a:prstGeom>
              <a:blipFill>
                <a:blip r:embed="rId11"/>
                <a:stretch>
                  <a:fillRect t="-4098" b="-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D47732-D90B-450F-9D2D-5837F5C54A16}"/>
                  </a:ext>
                </a:extLst>
              </p:cNvPr>
              <p:cNvSpPr txBox="1"/>
              <p:nvPr/>
            </p:nvSpPr>
            <p:spPr>
              <a:xfrm>
                <a:off x="3907048" y="2248963"/>
                <a:ext cx="4631668" cy="193899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</a:rPr>
                  <a:t>NPRG </a:t>
                </a:r>
              </a:p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zh-CN" altLang="en-US" sz="4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4000" b="1" dirty="0">
                    <a:solidFill>
                      <a:schemeClr val="bg1"/>
                    </a:solidFill>
                  </a:rPr>
                  <a:t>lower bounds</a:t>
                </a:r>
              </a:p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zh-CN" altLang="en-US" sz="4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4000" b="1" dirty="0">
                    <a:solidFill>
                      <a:schemeClr val="bg1"/>
                    </a:solidFill>
                  </a:rPr>
                  <a:t>lower bounds!</a:t>
                </a:r>
                <a:endParaRPr lang="zh-CN" alt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D47732-D90B-450F-9D2D-5837F5C54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048" y="2248963"/>
                <a:ext cx="4631668" cy="1938992"/>
              </a:xfrm>
              <a:prstGeom prst="rect">
                <a:avLst/>
              </a:prstGeom>
              <a:blipFill>
                <a:blip r:embed="rId12"/>
                <a:stretch>
                  <a:fillRect l="-1840" t="-5643" r="-3811" b="-12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358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8" y="228600"/>
                <a:ext cx="11909715" cy="8312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NPRG and Derandomization of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228600"/>
                <a:ext cx="11909715" cy="831274"/>
              </a:xfrm>
              <a:prstGeom prst="rect">
                <a:avLst/>
              </a:prstGeom>
              <a:blipFill>
                <a:blip r:embed="rId4"/>
                <a:stretch>
                  <a:fillRect t="-30882" b="-448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/>
              <p:nvPr/>
            </p:nvSpPr>
            <p:spPr>
              <a:xfrm>
                <a:off x="172266" y="3839149"/>
                <a:ext cx="5973558" cy="23083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Nondeterministic PRG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Given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, guess a witness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first.</a:t>
                </a:r>
              </a:p>
              <a:p>
                <a:pPr algn="ctr"/>
                <a:r>
                  <a:rPr lang="en-US" sz="2800" dirty="0"/>
                  <a:t>either rejects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b="1" dirty="0"/>
                  <a:t>STOP</a:t>
                </a:r>
                <a:r>
                  <a:rPr lang="en-US" sz="2800" dirty="0"/>
                  <a:t>,</a:t>
                </a:r>
              </a:p>
              <a:p>
                <a:pPr algn="ctr"/>
                <a:r>
                  <a:rPr lang="en-US" altLang="zh-CN" sz="2800" dirty="0"/>
                  <a:t>or takes a seed and computes a PRG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66" y="3839149"/>
                <a:ext cx="5973558" cy="2308324"/>
              </a:xfrm>
              <a:prstGeom prst="rect">
                <a:avLst/>
              </a:prstGeom>
              <a:blipFill>
                <a:blip r:embed="rId5"/>
                <a:stretch>
                  <a:fillRect l="-714" t="-3430" r="-612" b="-6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/>
              <p:nvPr/>
            </p:nvSpPr>
            <p:spPr>
              <a:xfrm>
                <a:off x="6605081" y="3264626"/>
                <a:ext cx="5370442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Use NPRG to derandomize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en-US" sz="2800" i="1" dirty="0"/>
                  <a:t>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081" y="3264626"/>
                <a:ext cx="5370442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269E9EB4-4357-4D1F-AE90-6D4CB261D80D}"/>
              </a:ext>
            </a:extLst>
          </p:cNvPr>
          <p:cNvGrpSpPr/>
          <p:nvPr/>
        </p:nvGrpSpPr>
        <p:grpSpPr>
          <a:xfrm>
            <a:off x="840568" y="1917512"/>
            <a:ext cx="5255432" cy="1071827"/>
            <a:chOff x="840568" y="1917512"/>
            <a:chExt cx="5255432" cy="1071827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ECB22C25-5A71-4589-86ED-30B16D97AC12}"/>
                </a:ext>
              </a:extLst>
            </p:cNvPr>
            <p:cNvSpPr/>
            <p:nvPr/>
          </p:nvSpPr>
          <p:spPr>
            <a:xfrm>
              <a:off x="3708220" y="1917514"/>
              <a:ext cx="800100" cy="9534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/>
                <a:t>PRG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4">
                  <a:extLst>
                    <a:ext uri="{FF2B5EF4-FFF2-40B4-BE49-F238E27FC236}">
                      <a16:creationId xmlns:a16="http://schemas.microsoft.com/office/drawing/2014/main" id="{E8A5C059-A143-45F1-BDB6-69D407F78F1D}"/>
                    </a:ext>
                  </a:extLst>
                </p:cNvPr>
                <p:cNvSpPr txBox="1"/>
                <p:nvPr/>
              </p:nvSpPr>
              <p:spPr>
                <a:xfrm>
                  <a:off x="2194215" y="1917512"/>
                  <a:ext cx="857799" cy="46166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2400" dirty="0"/>
                    <a:t> bits</a:t>
                  </a:r>
                </a:p>
              </p:txBody>
            </p:sp>
          </mc:Choice>
          <mc:Fallback xmlns="">
            <p:sp>
              <p:nvSpPr>
                <p:cNvPr id="10" name="TextBox 4">
                  <a:extLst>
                    <a:ext uri="{FF2B5EF4-FFF2-40B4-BE49-F238E27FC236}">
                      <a16:creationId xmlns:a16="http://schemas.microsoft.com/office/drawing/2014/main" id="{E8A5C059-A143-45F1-BDB6-69D407F78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4215" y="1917512"/>
                  <a:ext cx="857799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9091" r="-9091" b="-28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2">
                  <a:extLst>
                    <a:ext uri="{FF2B5EF4-FFF2-40B4-BE49-F238E27FC236}">
                      <a16:creationId xmlns:a16="http://schemas.microsoft.com/office/drawing/2014/main" id="{89C27BE6-D6E4-4FA9-9534-99E5D6FC9AAF}"/>
                    </a:ext>
                  </a:extLst>
                </p:cNvPr>
                <p:cNvSpPr txBox="1"/>
                <p:nvPr/>
              </p:nvSpPr>
              <p:spPr>
                <a:xfrm>
                  <a:off x="5205564" y="2163413"/>
                  <a:ext cx="890436" cy="46166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400" dirty="0"/>
                    <a:t> bits</a:t>
                  </a:r>
                </a:p>
              </p:txBody>
            </p:sp>
          </mc:Choice>
          <mc:Fallback xmlns="">
            <p:sp>
              <p:nvSpPr>
                <p:cNvPr id="11" name="TextBox 12">
                  <a:extLst>
                    <a:ext uri="{FF2B5EF4-FFF2-40B4-BE49-F238E27FC236}">
                      <a16:creationId xmlns:a16="http://schemas.microsoft.com/office/drawing/2014/main" id="{89C27BE6-D6E4-4FA9-9534-99E5D6FC9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5564" y="2163413"/>
                  <a:ext cx="890436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8974" r="-9459" b="-2692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row: Right 6">
              <a:extLst>
                <a:ext uri="{FF2B5EF4-FFF2-40B4-BE49-F238E27FC236}">
                  <a16:creationId xmlns:a16="http://schemas.microsoft.com/office/drawing/2014/main" id="{3289FC90-5DD3-4057-89A3-B30AF3FE17C4}"/>
                </a:ext>
              </a:extLst>
            </p:cNvPr>
            <p:cNvSpPr/>
            <p:nvPr/>
          </p:nvSpPr>
          <p:spPr>
            <a:xfrm>
              <a:off x="3159046" y="2055684"/>
              <a:ext cx="453474" cy="244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3E37140-22C6-4D9D-BB07-B6C349DD8B8C}"/>
                </a:ext>
              </a:extLst>
            </p:cNvPr>
            <p:cNvSpPr/>
            <p:nvPr/>
          </p:nvSpPr>
          <p:spPr>
            <a:xfrm>
              <a:off x="4630205" y="2272151"/>
              <a:ext cx="453474" cy="244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4">
                  <a:extLst>
                    <a:ext uri="{FF2B5EF4-FFF2-40B4-BE49-F238E27FC236}">
                      <a16:creationId xmlns:a16="http://schemas.microsoft.com/office/drawing/2014/main" id="{B9450819-69CF-42AB-B619-C6FFC7A0A8D2}"/>
                    </a:ext>
                  </a:extLst>
                </p:cNvPr>
                <p:cNvSpPr txBox="1"/>
                <p:nvPr/>
              </p:nvSpPr>
              <p:spPr>
                <a:xfrm>
                  <a:off x="840568" y="2527674"/>
                  <a:ext cx="490262" cy="461665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4">
                  <a:extLst>
                    <a:ext uri="{FF2B5EF4-FFF2-40B4-BE49-F238E27FC236}">
                      <a16:creationId xmlns:a16="http://schemas.microsoft.com/office/drawing/2014/main" id="{B9450819-69CF-42AB-B619-C6FFC7A0A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68" y="2527674"/>
                  <a:ext cx="490262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6">
              <a:extLst>
                <a:ext uri="{FF2B5EF4-FFF2-40B4-BE49-F238E27FC236}">
                  <a16:creationId xmlns:a16="http://schemas.microsoft.com/office/drawing/2014/main" id="{2A5C872C-1631-4D16-8E26-34F6921FF6B9}"/>
                </a:ext>
              </a:extLst>
            </p:cNvPr>
            <p:cNvSpPr/>
            <p:nvPr/>
          </p:nvSpPr>
          <p:spPr>
            <a:xfrm>
              <a:off x="3159045" y="2625078"/>
              <a:ext cx="453474" cy="244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A51C790-A141-4E07-B917-0573238AF584}"/>
                </a:ext>
              </a:extLst>
            </p:cNvPr>
            <p:cNvSpPr txBox="1"/>
            <p:nvPr/>
          </p:nvSpPr>
          <p:spPr>
            <a:xfrm>
              <a:off x="1904064" y="2521421"/>
              <a:ext cx="1196546" cy="46166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/>
                <a:t>Accept?</a:t>
              </a:r>
              <a:endParaRPr lang="zh-CN" altLang="en-US" sz="2400" b="1" dirty="0"/>
            </a:p>
          </p:txBody>
        </p:sp>
        <p:sp>
          <p:nvSpPr>
            <p:cNvPr id="18" name="Arrow: Right 6">
              <a:extLst>
                <a:ext uri="{FF2B5EF4-FFF2-40B4-BE49-F238E27FC236}">
                  <a16:creationId xmlns:a16="http://schemas.microsoft.com/office/drawing/2014/main" id="{FD3E1C3D-0EE3-4C97-A8D8-00021EBA9DE0}"/>
                </a:ext>
              </a:extLst>
            </p:cNvPr>
            <p:cNvSpPr/>
            <p:nvPr/>
          </p:nvSpPr>
          <p:spPr>
            <a:xfrm>
              <a:off x="1395116" y="2630016"/>
              <a:ext cx="453474" cy="2441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58B773F-0F15-4AFB-BF9D-A063D396AD2A}"/>
                  </a:ext>
                </a:extLst>
              </p:cNvPr>
              <p:cNvSpPr txBox="1"/>
              <p:nvPr/>
            </p:nvSpPr>
            <p:spPr>
              <a:xfrm>
                <a:off x="6410528" y="4183207"/>
                <a:ext cx="5564995" cy="194360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On input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800" b="1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/>
                  <a:t>Guess the proof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and witness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altLang="zh-CN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b="1" dirty="0"/>
                  <a:t>Use NPRG to estimate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58B773F-0F15-4AFB-BF9D-A063D396A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28" y="4183207"/>
                <a:ext cx="5564995" cy="1943609"/>
              </a:xfrm>
              <a:prstGeom prst="rect">
                <a:avLst/>
              </a:prstGeom>
              <a:blipFill>
                <a:blip r:embed="rId10"/>
                <a:stretch>
                  <a:fillRect l="-1972" t="-2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8E16EC6B-E505-4701-83D2-4E234C29E592}"/>
                  </a:ext>
                </a:extLst>
              </p:cNvPr>
              <p:cNvSpPr txBox="1"/>
              <p:nvPr/>
            </p:nvSpPr>
            <p:spPr>
              <a:xfrm>
                <a:off x="6705691" y="1388475"/>
                <a:ext cx="5169222" cy="148079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algorithm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2400" i="1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8E16EC6B-E505-4701-83D2-4E234C29E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91" y="1388475"/>
                <a:ext cx="5169222" cy="1480790"/>
              </a:xfrm>
              <a:prstGeom prst="rect">
                <a:avLst/>
              </a:prstGeom>
              <a:blipFill>
                <a:blip r:embed="rId11"/>
                <a:stretch>
                  <a:fillRect t="-4098" b="-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D47732-D90B-450F-9D2D-5837F5C54A16}"/>
                  </a:ext>
                </a:extLst>
              </p:cNvPr>
              <p:cNvSpPr txBox="1"/>
              <p:nvPr/>
            </p:nvSpPr>
            <p:spPr>
              <a:xfrm>
                <a:off x="3907048" y="2248963"/>
                <a:ext cx="4631668" cy="193899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FF0000"/>
                    </a:solidFill>
                  </a:rPr>
                  <a:t>Conditional</a:t>
                </a:r>
                <a:r>
                  <a:rPr lang="en-US" altLang="zh-CN" sz="4000" b="1" dirty="0">
                    <a:solidFill>
                      <a:schemeClr val="bg1"/>
                    </a:solidFill>
                  </a:rPr>
                  <a:t> NPRG </a:t>
                </a:r>
              </a:p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𝑴𝑨</m:t>
                    </m:r>
                  </m:oMath>
                </a14:m>
                <a:r>
                  <a:rPr lang="zh-CN" altLang="en-US" sz="4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4000" b="1" dirty="0">
                    <a:solidFill>
                      <a:schemeClr val="bg1"/>
                    </a:solidFill>
                  </a:rPr>
                  <a:t>lower bounds</a:t>
                </a:r>
              </a:p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zh-CN" altLang="en-US" sz="4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4000" b="1" dirty="0">
                    <a:solidFill>
                      <a:schemeClr val="bg1"/>
                    </a:solidFill>
                  </a:rPr>
                  <a:t>lower bounds!</a:t>
                </a:r>
                <a:endParaRPr lang="zh-CN" altLang="en-U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9D47732-D90B-450F-9D2D-5837F5C54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048" y="2248963"/>
                <a:ext cx="4631668" cy="1938992"/>
              </a:xfrm>
              <a:prstGeom prst="rect">
                <a:avLst/>
              </a:prstGeom>
              <a:blipFill>
                <a:blip r:embed="rId12"/>
                <a:stretch>
                  <a:fillRect l="-1840" t="-5643" r="-3811" b="-12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48351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41141" y="245506"/>
            <a:ext cx="11909715" cy="967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Conditional construction of NPRG: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A </a:t>
            </a:r>
            <a:r>
              <a:rPr lang="en-US" sz="4800" b="1" i="1" u="sng" dirty="0">
                <a:solidFill>
                  <a:srgbClr val="FF0000"/>
                </a:solidFill>
                <a:latin typeface="+mn-lt"/>
              </a:rPr>
              <a:t>very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brief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618DAC-48A1-4D7F-8B83-756242EAD49A}"/>
                  </a:ext>
                </a:extLst>
              </p:cNvPr>
              <p:cNvSpPr txBox="1"/>
              <p:nvPr/>
            </p:nvSpPr>
            <p:spPr>
              <a:xfrm>
                <a:off x="890737" y="1998765"/>
                <a:ext cx="5363954" cy="53296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NPRG assuming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?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618DAC-48A1-4D7F-8B83-756242EAD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37" y="1998765"/>
                <a:ext cx="5363954" cy="532966"/>
              </a:xfrm>
              <a:prstGeom prst="rect">
                <a:avLst/>
              </a:prstGeom>
              <a:blipFill>
                <a:blip r:embed="rId4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2A70FD3-5B6D-4FDC-80C3-44491204B39D}"/>
                  </a:ext>
                </a:extLst>
              </p:cNvPr>
              <p:cNvSpPr txBox="1"/>
              <p:nvPr/>
            </p:nvSpPr>
            <p:spPr>
              <a:xfrm>
                <a:off x="890737" y="2791948"/>
                <a:ext cx="5046567" cy="53296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Then: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collapses to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2A70FD3-5B6D-4FDC-80C3-44491204B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37" y="2791948"/>
                <a:ext cx="5046567" cy="532966"/>
              </a:xfrm>
              <a:prstGeom prst="rect">
                <a:avLst/>
              </a:prstGeom>
              <a:blipFill>
                <a:blip r:embed="rId5"/>
                <a:stretch>
                  <a:fillRect l="-2292" t="-9091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22D9D6-C7CF-4D62-B732-7040B80EEB49}"/>
                  </a:ext>
                </a:extLst>
              </p:cNvPr>
              <p:cNvSpPr txBox="1"/>
              <p:nvPr/>
            </p:nvSpPr>
            <p:spPr>
              <a:xfrm>
                <a:off x="732044" y="3548842"/>
                <a:ext cx="5809433" cy="96385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Faster CAPP for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8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sz="2800" b="1" dirty="0"/>
                  <a:t> Faster (</a:t>
                </a:r>
                <a:r>
                  <a:rPr lang="en-US" altLang="zh-CN" sz="2800" b="1" dirty="0" err="1"/>
                  <a:t>nondet</a:t>
                </a:r>
                <a:r>
                  <a:rPr lang="en-US" altLang="zh-CN" sz="2800" b="1" dirty="0"/>
                  <a:t>.) CAPP for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altLang="zh-CN" sz="2800" b="1" dirty="0"/>
                  <a:t>!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22D9D6-C7CF-4D62-B732-7040B80EE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44" y="3548842"/>
                <a:ext cx="5809433" cy="963854"/>
              </a:xfrm>
              <a:prstGeom prst="rect">
                <a:avLst/>
              </a:prstGeom>
              <a:blipFill>
                <a:blip r:embed="rId6"/>
                <a:stretch>
                  <a:fillRect t="-4403" r="-1887" b="-16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注: 弯曲线形 2">
            <a:extLst>
              <a:ext uri="{FF2B5EF4-FFF2-40B4-BE49-F238E27FC236}">
                <a16:creationId xmlns:a16="http://schemas.microsoft.com/office/drawing/2014/main" id="{106A34EA-EFD5-4AB5-9897-D04B01666C07}"/>
              </a:ext>
            </a:extLst>
          </p:cNvPr>
          <p:cNvSpPr/>
          <p:nvPr/>
        </p:nvSpPr>
        <p:spPr>
          <a:xfrm>
            <a:off x="2070138" y="4761121"/>
            <a:ext cx="3048001" cy="1549925"/>
          </a:xfrm>
          <a:prstGeom prst="borderCallout2">
            <a:avLst>
              <a:gd name="adj1" fmla="val 20326"/>
              <a:gd name="adj2" fmla="val -35"/>
              <a:gd name="adj3" fmla="val 21115"/>
              <a:gd name="adj4" fmla="val -13476"/>
              <a:gd name="adj5" fmla="val -16514"/>
              <a:gd name="adj6" fmla="val -22271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It’s actually far from trivial, and involves </a:t>
            </a:r>
            <a:r>
              <a:rPr lang="en-US" altLang="zh-CN" sz="2400" dirty="0">
                <a:solidFill>
                  <a:srgbClr val="FF0000"/>
                </a:solidFill>
              </a:rPr>
              <a:t>PCP of proximity</a:t>
            </a:r>
            <a:r>
              <a:rPr lang="en-US" altLang="zh-CN" sz="2400" dirty="0"/>
              <a:t>!</a:t>
            </a:r>
          </a:p>
          <a:p>
            <a:pPr algn="ctr"/>
            <a:r>
              <a:rPr lang="en-US" altLang="zh-CN" sz="2400" dirty="0"/>
              <a:t>[Chen-Williams ’19]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E46E233-A8C3-46A7-87E7-3B8549C413D6}"/>
                  </a:ext>
                </a:extLst>
              </p:cNvPr>
              <p:cNvSpPr txBox="1"/>
              <p:nvPr/>
            </p:nvSpPr>
            <p:spPr>
              <a:xfrm>
                <a:off x="7239649" y="1876487"/>
                <a:ext cx="4220307" cy="171745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Take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𝑵𝑻𝑰𝑴𝑬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𝑵𝑻𝑰𝑴𝑬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800" b="1" dirty="0"/>
              </a:p>
              <a:p>
                <a:pPr algn="ctr"/>
                <a:r>
                  <a:rPr lang="en-US" altLang="zh-CN" b="1" dirty="0"/>
                  <a:t>Nondeterministic time hierarchy theorem</a:t>
                </a:r>
              </a:p>
              <a:p>
                <a:pPr algn="ctr"/>
                <a:r>
                  <a:rPr lang="en-US" altLang="zh-CN" sz="2800" b="1" dirty="0"/>
                  <a:t>Build an NPRG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E46E233-A8C3-46A7-87E7-3B8549C41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649" y="1876487"/>
                <a:ext cx="4220307" cy="1717458"/>
              </a:xfrm>
              <a:prstGeom prst="rect">
                <a:avLst/>
              </a:prstGeom>
              <a:blipFill>
                <a:blip r:embed="rId7"/>
                <a:stretch>
                  <a:fillRect l="-144" t="-3534" b="-88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676054-6C1B-45A8-B6CF-E14BDCFABCE0}"/>
                  </a:ext>
                </a:extLst>
              </p:cNvPr>
              <p:cNvSpPr txBox="1"/>
              <p:nvPr/>
            </p:nvSpPr>
            <p:spPr>
              <a:xfrm>
                <a:off x="6802733" y="4240405"/>
                <a:ext cx="5027059" cy="18713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altLang="zh-CN" sz="2800" b="1" dirty="0"/>
                  <a:t> doesn’t fool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altLang="zh-CN" sz="2800" b="1" dirty="0"/>
                  <a:t>)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b="1" dirty="0"/>
                  <a:t> </a:t>
                </a:r>
              </a:p>
              <a:p>
                <a:pPr algn="ctr"/>
                <a:r>
                  <a:rPr lang="en-US" altLang="zh-CN" sz="2800" b="1" dirty="0"/>
                  <a:t>(faster CAPP for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altLang="zh-CN" sz="2800" b="1" dirty="0"/>
                  <a:t>)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zh-CN" sz="28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𝑵𝑻𝑰𝑴𝑬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b="1" dirty="0"/>
                  <a:t>!</a:t>
                </a:r>
              </a:p>
              <a:p>
                <a:pPr algn="ctr"/>
                <a:r>
                  <a:rPr lang="en-US" altLang="zh-CN" sz="2800" b="1" dirty="0">
                    <a:solidFill>
                      <a:srgbClr val="FF0000"/>
                    </a:solidFill>
                  </a:rPr>
                  <a:t>Contradiction!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6676054-6C1B-45A8-B6CF-E14BDCFAB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733" y="4240405"/>
                <a:ext cx="5027059" cy="1871346"/>
              </a:xfrm>
              <a:prstGeom prst="rect">
                <a:avLst/>
              </a:prstGeom>
              <a:blipFill>
                <a:blip r:embed="rId8"/>
                <a:stretch>
                  <a:fillRect t="-3247" b="-8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857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" grpId="0" animBg="1"/>
      <p:bldP spid="3" grpId="0" animBg="1"/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41141" y="245506"/>
            <a:ext cx="11909715" cy="967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Conditional construction of NPRG: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A </a:t>
            </a:r>
            <a:r>
              <a:rPr lang="en-US" sz="4800" b="1" i="1" u="sng" dirty="0">
                <a:solidFill>
                  <a:srgbClr val="FF0000"/>
                </a:solidFill>
                <a:latin typeface="+mn-lt"/>
              </a:rPr>
              <a:t>very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brief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618DAC-48A1-4D7F-8B83-756242EAD49A}"/>
                  </a:ext>
                </a:extLst>
              </p:cNvPr>
              <p:cNvSpPr txBox="1"/>
              <p:nvPr/>
            </p:nvSpPr>
            <p:spPr>
              <a:xfrm>
                <a:off x="732044" y="1778730"/>
                <a:ext cx="5363954" cy="96385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Now we only assume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altLang="zh-CN" sz="2800" b="1" dirty="0"/>
                  <a:t> can be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r>
                  <a:rPr lang="en-US" altLang="zh-CN" sz="2800" b="1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?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C618DAC-48A1-4D7F-8B83-756242EAD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44" y="1778730"/>
                <a:ext cx="5363954" cy="963854"/>
              </a:xfrm>
              <a:prstGeom prst="rect">
                <a:avLst/>
              </a:prstGeom>
              <a:blipFill>
                <a:blip r:embed="rId4"/>
                <a:stretch>
                  <a:fillRect l="-795" t="-6289" r="-2384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2A70FD3-5B6D-4FDC-80C3-44491204B39D}"/>
                  </a:ext>
                </a:extLst>
              </p:cNvPr>
              <p:cNvSpPr txBox="1"/>
              <p:nvPr/>
            </p:nvSpPr>
            <p:spPr>
              <a:xfrm>
                <a:off x="890737" y="3214580"/>
                <a:ext cx="5046567" cy="9638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[Chen’19] still managed to show: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b="1" dirty="0"/>
                  <a:t>collapses to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!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2A70FD3-5B6D-4FDC-80C3-44491204B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37" y="3214580"/>
                <a:ext cx="5046567" cy="963854"/>
              </a:xfrm>
              <a:prstGeom prst="rect">
                <a:avLst/>
              </a:prstGeom>
              <a:blipFill>
                <a:blip r:embed="rId5"/>
                <a:stretch>
                  <a:fillRect l="-2171" t="-5660" r="-2051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22D9D6-C7CF-4D62-B732-7040B80EEB49}"/>
                  </a:ext>
                </a:extLst>
              </p:cNvPr>
              <p:cNvSpPr txBox="1"/>
              <p:nvPr/>
            </p:nvSpPr>
            <p:spPr>
              <a:xfrm>
                <a:off x="581319" y="4824212"/>
                <a:ext cx="5809433" cy="9736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Faster CAPP for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28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sz="2800" b="1" dirty="0"/>
                  <a:t> faster (</a:t>
                </a:r>
                <a:r>
                  <a:rPr lang="en-US" altLang="zh-CN" sz="2800" b="1" dirty="0" err="1"/>
                  <a:t>nondet</a:t>
                </a:r>
                <a:r>
                  <a:rPr lang="en-US" altLang="zh-CN" sz="2800" b="1" dirty="0"/>
                  <a:t>.) CAPP for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!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22D9D6-C7CF-4D62-B732-7040B80EE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19" y="4824212"/>
                <a:ext cx="5809433" cy="973600"/>
              </a:xfrm>
              <a:prstGeom prst="rect">
                <a:avLst/>
              </a:prstGeom>
              <a:blipFill>
                <a:blip r:embed="rId6"/>
                <a:stretch>
                  <a:fillRect t="-4348" b="-16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E95F1F8-5B7E-4BAF-927C-9890E801EBFB}"/>
                  </a:ext>
                </a:extLst>
              </p:cNvPr>
              <p:cNvSpPr txBox="1"/>
              <p:nvPr/>
            </p:nvSpPr>
            <p:spPr>
              <a:xfrm>
                <a:off x="318195" y="4066177"/>
                <a:ext cx="3443592" cy="470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400" b="1" dirty="0"/>
                  <a:t>: poly-size formula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E95F1F8-5B7E-4BAF-927C-9890E801E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95" y="4066177"/>
                <a:ext cx="3443592" cy="470000"/>
              </a:xfrm>
              <a:prstGeom prst="rect">
                <a:avLst/>
              </a:prstGeom>
              <a:blipFill>
                <a:blip r:embed="rId7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184ED66-18B8-4942-A614-7CA31275CE26}"/>
                  </a:ext>
                </a:extLst>
              </p:cNvPr>
              <p:cNvSpPr txBox="1"/>
              <p:nvPr/>
            </p:nvSpPr>
            <p:spPr>
              <a:xfrm>
                <a:off x="7254909" y="2294430"/>
                <a:ext cx="4598799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Again,</a:t>
                </a:r>
              </a:p>
              <a:p>
                <a:pPr algn="ctr"/>
                <a:r>
                  <a:rPr lang="en-US" altLang="zh-CN" sz="2800" b="1" dirty="0"/>
                  <a:t>Time hierarchy + faster CAPP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NPRG!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184ED66-18B8-4942-A614-7CA31275C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909" y="2294430"/>
                <a:ext cx="4598799" cy="1384995"/>
              </a:xfrm>
              <a:prstGeom prst="rect">
                <a:avLst/>
              </a:prstGeom>
              <a:blipFill>
                <a:blip r:embed="rId8"/>
                <a:stretch>
                  <a:fillRect l="-794" t="-3930" r="-2381" b="-10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6D38DDB-2AD8-4B88-BCC5-5AA971C74DD9}"/>
                  </a:ext>
                </a:extLst>
              </p:cNvPr>
              <p:cNvSpPr txBox="1"/>
              <p:nvPr/>
            </p:nvSpPr>
            <p:spPr>
              <a:xfrm>
                <a:off x="7085762" y="4618514"/>
                <a:ext cx="4598799" cy="120866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</a:rPr>
                  <a:t>Technical bit: the NPRG only fools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</a:rPr>
                  <a:t>, need to adapt the whole proof, see [Chen’19]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6D38DDB-2AD8-4B88-BCC5-5AA971C74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62" y="4618514"/>
                <a:ext cx="4598799" cy="1208664"/>
              </a:xfrm>
              <a:prstGeom prst="rect">
                <a:avLst/>
              </a:prstGeom>
              <a:blipFill>
                <a:blip r:embed="rId9"/>
                <a:stretch>
                  <a:fillRect l="-132" t="-4020" r="-1323" b="-10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236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" grpId="0" animBg="1"/>
      <p:bldP spid="4" grpId="0" animBg="1"/>
      <p:bldP spid="5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59798"/>
                <a:ext cx="11909715" cy="9676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+mn-lt"/>
                  </a:rPr>
                  <a:t> is average-case hard for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+mn-lt"/>
                  </a:rPr>
                  <a:t>:</a:t>
                </a:r>
              </a:p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+mn-lt"/>
                  </a:rPr>
                  <a:t>[Chen’19]’s approach in three steps</a:t>
                </a: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9798"/>
                <a:ext cx="11909715" cy="967666"/>
              </a:xfrm>
              <a:prstGeom prst="rect">
                <a:avLst/>
              </a:prstGeom>
              <a:blipFill>
                <a:blip r:embed="rId4"/>
                <a:stretch>
                  <a:fillRect t="-42767" b="-57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264594" y="1358573"/>
                <a:ext cx="8686800" cy="139474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I: (Conditional Simulation)</a:t>
                </a:r>
              </a:p>
              <a:p>
                <a:r>
                  <a:rPr lang="en-US" sz="2800" dirty="0"/>
                  <a:t>Assuming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 can be simulated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94" y="1358573"/>
                <a:ext cx="8686800" cy="1394741"/>
              </a:xfrm>
              <a:prstGeom prst="rect">
                <a:avLst/>
              </a:prstGeom>
              <a:blipFill>
                <a:blip r:embed="rId5"/>
                <a:stretch>
                  <a:fillRect l="-1403" t="-4348" b="-1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/>
              <p:nvPr/>
            </p:nvSpPr>
            <p:spPr>
              <a:xfrm>
                <a:off x="1264594" y="2883133"/>
                <a:ext cx="8686802" cy="18451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Step II: (An NPRG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)</a:t>
                </a:r>
              </a:p>
              <a:p>
                <a:r>
                  <a:rPr lang="en-US" sz="2800" b="1" dirty="0"/>
                  <a:t>Step I</a:t>
                </a:r>
                <a:r>
                  <a:rPr lang="en-US" sz="2800" dirty="0"/>
                  <a:t> together with a </a:t>
                </a:r>
                <a:r>
                  <a:rPr lang="en-US" sz="2800" b="1" dirty="0"/>
                  <a:t>non-trivial derandomization algorithm</a:t>
                </a:r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 implies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-seed length NPRG for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endParaRPr lang="en-US" sz="2800" b="1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94" y="2883133"/>
                <a:ext cx="8686802" cy="1845120"/>
              </a:xfrm>
              <a:prstGeom prst="rect">
                <a:avLst/>
              </a:prstGeom>
              <a:blipFill>
                <a:blip r:embed="rId6"/>
                <a:stretch>
                  <a:fillRect l="-1403" t="-2632" b="-8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/>
              <p:nvPr/>
            </p:nvSpPr>
            <p:spPr>
              <a:xfrm>
                <a:off x="1264594" y="4838581"/>
                <a:ext cx="8686802" cy="18158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Step III: (The Lower Bound)</a:t>
                </a:r>
              </a:p>
              <a:p>
                <a:r>
                  <a:rPr lang="en-US" sz="2800" dirty="0"/>
                  <a:t>Prove that there is a language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𝑴𝑨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𝑸𝑷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. Apply NPRG of </a:t>
                </a:r>
                <a:r>
                  <a:rPr lang="en-US" sz="2800" b="1" dirty="0"/>
                  <a:t>Step II</a:t>
                </a:r>
                <a:r>
                  <a:rPr lang="en-US" sz="2800" dirty="0"/>
                  <a:t> to derandomize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b="1" dirty="0"/>
                  <a:t>Contradiction</a:t>
                </a:r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94" y="4838581"/>
                <a:ext cx="8686802" cy="1815882"/>
              </a:xfrm>
              <a:prstGeom prst="rect">
                <a:avLst/>
              </a:prstGeom>
              <a:blipFill>
                <a:blip r:embed="rId7"/>
                <a:stretch>
                  <a:fillRect l="-1403" t="-3344" r="-2244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747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274086" y="159798"/>
            <a:ext cx="11909715" cy="967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The bottleneck of [Chen’19]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5213667" y="1359270"/>
                <a:ext cx="6763967" cy="1217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Step I: (Conditional Simulation)</a:t>
                </a:r>
              </a:p>
              <a:p>
                <a:r>
                  <a:rPr lang="en-US" sz="2400" dirty="0"/>
                  <a:t>Assuming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400" dirty="0"/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4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dirty="0"/>
                  <a:t> can be simulated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67" y="1359270"/>
                <a:ext cx="6763967" cy="1217000"/>
              </a:xfrm>
              <a:prstGeom prst="rect">
                <a:avLst/>
              </a:prstGeom>
              <a:blipFill>
                <a:blip r:embed="rId4"/>
                <a:stretch>
                  <a:fillRect l="-1350" t="-3980" r="-1080" b="-9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/>
              <p:nvPr/>
            </p:nvSpPr>
            <p:spPr>
              <a:xfrm>
                <a:off x="5213666" y="2799740"/>
                <a:ext cx="6763966" cy="159466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Step II: (An NPRG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dirty="0"/>
                  <a:t>)</a:t>
                </a:r>
              </a:p>
              <a:p>
                <a:r>
                  <a:rPr lang="en-US" sz="2400" b="1" dirty="0"/>
                  <a:t>Step I</a:t>
                </a:r>
                <a:r>
                  <a:rPr lang="en-US" sz="2400" dirty="0"/>
                  <a:t> together with a </a:t>
                </a:r>
                <a:r>
                  <a:rPr lang="en-US" sz="2400" b="1" dirty="0"/>
                  <a:t>non-trivial derandomization algorithm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/>
                  <a:t> implies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-seed length NPRG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endParaRPr lang="en-US" sz="2400" b="1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4C55A5-A371-4451-9BE5-2D49A5122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66" y="2799740"/>
                <a:ext cx="6763966" cy="1594667"/>
              </a:xfrm>
              <a:prstGeom prst="rect">
                <a:avLst/>
              </a:prstGeom>
              <a:blipFill>
                <a:blip r:embed="rId5"/>
                <a:stretch>
                  <a:fillRect l="-1350" t="-2281" b="-7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/>
              <p:nvPr/>
            </p:nvSpPr>
            <p:spPr>
              <a:xfrm>
                <a:off x="5213666" y="4607472"/>
                <a:ext cx="6676773" cy="19389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Step III: (The Lower Bound)</a:t>
                </a:r>
              </a:p>
              <a:p>
                <a:r>
                  <a:rPr lang="en-US" sz="2400" dirty="0"/>
                  <a:t>Prove that there is a language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𝑸𝑷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cannot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4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/>
                  <a:t>. Apply NPRG of </a:t>
                </a:r>
                <a:r>
                  <a:rPr lang="en-US" sz="2400" b="1" dirty="0"/>
                  <a:t>Step II</a:t>
                </a:r>
                <a:r>
                  <a:rPr lang="en-US" sz="2400" dirty="0"/>
                  <a:t> to derandomize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b="1" dirty="0"/>
                  <a:t>Contradiction</a:t>
                </a:r>
                <a:r>
                  <a:rPr lang="en-US" sz="2400" dirty="0"/>
                  <a:t>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F6F55-78CE-47BC-B426-FD8A90EC5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66" y="4607472"/>
                <a:ext cx="6676773" cy="1938992"/>
              </a:xfrm>
              <a:prstGeom prst="rect">
                <a:avLst/>
              </a:prstGeom>
              <a:blipFill>
                <a:blip r:embed="rId6"/>
                <a:stretch>
                  <a:fillRect l="-1367" t="-2508" r="-1003" b="-6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2D49598-D2E7-4337-AFF5-B53885C6B01F}"/>
                  </a:ext>
                </a:extLst>
              </p:cNvPr>
              <p:cNvSpPr txBox="1"/>
              <p:nvPr/>
            </p:nvSpPr>
            <p:spPr>
              <a:xfrm>
                <a:off x="301558" y="2409201"/>
                <a:ext cx="4591456" cy="20395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tx1"/>
                    </a:solidFill>
                  </a:rPr>
                  <a:t>Assuming we want to prove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…</a:t>
                </a:r>
              </a:p>
              <a:p>
                <a:pPr algn="ctr"/>
                <a:r>
                  <a:rPr lang="en-US" altLang="zh-CN" sz="2800" b="1" dirty="0">
                    <a:solidFill>
                      <a:schemeClr val="tx1"/>
                    </a:solidFill>
                  </a:rPr>
                  <a:t>Which parts of the proof fail?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2D49598-D2E7-4337-AFF5-B53885C6B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58" y="2409201"/>
                <a:ext cx="4591456" cy="2039597"/>
              </a:xfrm>
              <a:prstGeom prst="rect">
                <a:avLst/>
              </a:prstGeom>
              <a:blipFill>
                <a:blip r:embed="rId7"/>
                <a:stretch>
                  <a:fillRect l="-1722" t="-2679" r="-1589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E8C6457-3530-422F-B766-6EA97043E2CB}"/>
                  </a:ext>
                </a:extLst>
              </p:cNvPr>
              <p:cNvSpPr/>
              <p:nvPr/>
            </p:nvSpPr>
            <p:spPr>
              <a:xfrm>
                <a:off x="5213666" y="4575589"/>
                <a:ext cx="6763966" cy="21223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Step III: (The Lower Bound)</a:t>
                </a:r>
              </a:p>
              <a:p>
                <a:r>
                  <a:rPr lang="en-US" sz="2400" dirty="0"/>
                  <a:t>Prove that there is a language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𝑸𝑷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/>
                  <a:t>. Apply NPRG of </a:t>
                </a:r>
                <a:r>
                  <a:rPr lang="en-US" sz="2400" b="1" dirty="0"/>
                  <a:t>Step II</a:t>
                </a:r>
                <a:r>
                  <a:rPr lang="en-US" sz="2400" dirty="0"/>
                  <a:t> to derandomize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b="1" dirty="0"/>
                  <a:t>Contradiction</a:t>
                </a:r>
                <a:r>
                  <a:rPr lang="en-US" sz="2400" dirty="0"/>
                  <a:t>!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CE8C6457-3530-422F-B766-6EA97043E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66" y="4575589"/>
                <a:ext cx="6763966" cy="2122376"/>
              </a:xfrm>
              <a:prstGeom prst="rect">
                <a:avLst/>
              </a:prstGeom>
              <a:blipFill>
                <a:blip r:embed="rId8"/>
                <a:stretch>
                  <a:fillRect l="-1350" t="-2292" b="-5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3C862ED4-442E-4923-9FD4-ACB63BA69E10}"/>
              </a:ext>
            </a:extLst>
          </p:cNvPr>
          <p:cNvSpPr/>
          <p:nvPr/>
        </p:nvSpPr>
        <p:spPr>
          <a:xfrm>
            <a:off x="1449421" y="5214026"/>
            <a:ext cx="2704290" cy="1118680"/>
          </a:xfrm>
          <a:prstGeom prst="borderCallout2">
            <a:avLst>
              <a:gd name="adj1" fmla="val 18751"/>
              <a:gd name="adj2" fmla="val 101019"/>
              <a:gd name="adj3" fmla="val 18751"/>
              <a:gd name="adj4" fmla="val 117865"/>
              <a:gd name="adj5" fmla="val -131848"/>
              <a:gd name="adj6" fmla="val 13894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If Step I is correct, this step is not affected!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3A4A241C-C637-40DC-A582-C535C1F9DEAD}"/>
                  </a:ext>
                </a:extLst>
              </p:cNvPr>
              <p:cNvSpPr txBox="1"/>
              <p:nvPr/>
            </p:nvSpPr>
            <p:spPr>
              <a:xfrm>
                <a:off x="5213665" y="1357200"/>
                <a:ext cx="6763967" cy="13920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Step I: (Conditional Simulation)</a:t>
                </a:r>
              </a:p>
              <a:p>
                <a:r>
                  <a:rPr lang="en-US" sz="2400" dirty="0"/>
                  <a:t>Assuming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4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-approx. by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b="1" dirty="0"/>
                  <a:t> can be simulated by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???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0" name="TextBox 1">
                <a:extLst>
                  <a:ext uri="{FF2B5EF4-FFF2-40B4-BE49-F238E27FC236}">
                    <a16:creationId xmlns:a16="http://schemas.microsoft.com/office/drawing/2014/main" id="{3A4A241C-C637-40DC-A582-C535C1F9D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665" y="1357200"/>
                <a:ext cx="6763967" cy="1392048"/>
              </a:xfrm>
              <a:prstGeom prst="rect">
                <a:avLst/>
              </a:prstGeom>
              <a:blipFill>
                <a:blip r:embed="rId9"/>
                <a:stretch>
                  <a:fillRect l="-1350" t="-3493" b="-8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354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9B27-FD34-4EFF-A7F8-05BAD0DD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78" y="76880"/>
            <a:ext cx="11532444" cy="1107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(Oversimplified) History and Motivation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648" y="1332415"/>
                <a:ext cx="11632704" cy="2320774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900" b="1" dirty="0"/>
                  <a:t> The Circuit Lower Bounds Program for 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9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endParaRPr lang="en-US" sz="3500" b="1" dirty="0"/>
              </a:p>
              <a:p>
                <a:pPr lvl="1"/>
                <a:r>
                  <a:rPr lang="en-US" sz="3200" dirty="0"/>
                  <a:t>Since 1980s, people wanted to prove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via proving lower bounds for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stronger</a:t>
                </a:r>
                <a:r>
                  <a:rPr lang="en-US" sz="3200" dirty="0"/>
                  <a:t> circuit </a:t>
                </a:r>
                <a:r>
                  <a:rPr lang="en-US" altLang="zh-CN" sz="3200" dirty="0"/>
                  <a:t>classes</a:t>
                </a:r>
                <a:endParaRPr lang="en-US" sz="3200" dirty="0"/>
              </a:p>
              <a:p>
                <a:pPr lvl="1"/>
                <a:r>
                  <a:rPr lang="en-US" sz="3200" b="1" dirty="0"/>
                  <a:t>Frontier</a:t>
                </a:r>
                <a:r>
                  <a:rPr lang="en-US" sz="3200" dirty="0"/>
                  <a:t>: </a:t>
                </a:r>
                <a:r>
                  <a:rPr lang="en-US" altLang="zh-CN" sz="3200" dirty="0"/>
                  <a:t>Stronger average-case</a:t>
                </a:r>
                <a:r>
                  <a:rPr lang="en-US" sz="3200" dirty="0"/>
                  <a:t> circuit lower bounds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200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AEFD35-44C3-475D-80B3-BAD3CB33C0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648" y="1332415"/>
                <a:ext cx="11632704" cy="2320774"/>
              </a:xfrm>
              <a:blipFill>
                <a:blip r:embed="rId3"/>
                <a:stretch>
                  <a:fillRect l="-838" t="-6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/>
              <p:nvPr/>
            </p:nvSpPr>
            <p:spPr>
              <a:xfrm>
                <a:off x="272805" y="4044618"/>
                <a:ext cx="11646389" cy="213539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Pseudorandom Generator (PRG) Program for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7E6E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7E6E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7E6E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𝑩𝑷𝑷</m:t>
                    </m:r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Since 1980s, people wanted to prove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7E6E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7E6E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7E6E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𝑩𝑷𝑷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via constructing PRGs 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stronger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stronger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circuit classes</a:t>
                </a: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Frontier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Strong Average-case lower bounds for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7E6E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7E6E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7E6E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7E6E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7E6E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7E6E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3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E7E6E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8260D8-1D35-43E0-9E57-A5FE3A6A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05" y="4044618"/>
                <a:ext cx="11646389" cy="2135393"/>
              </a:xfrm>
              <a:prstGeom prst="rect">
                <a:avLst/>
              </a:prstGeom>
              <a:blipFill>
                <a:blip r:embed="rId4"/>
                <a:stretch>
                  <a:fillRect l="-680" t="-4261" r="-2041" b="-8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930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41142" y="363107"/>
            <a:ext cx="119097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Circuit complexity of error correction: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A16457-2E30-4A62-A556-B8C2F58752EF}"/>
                  </a:ext>
                </a:extLst>
              </p:cNvPr>
              <p:cNvSpPr txBox="1"/>
              <p:nvPr/>
            </p:nvSpPr>
            <p:spPr>
              <a:xfrm>
                <a:off x="411007" y="1771625"/>
                <a:ext cx="5859164" cy="96385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Suppose we have an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 subroutine that’s correct </a:t>
                </a:r>
                <a:r>
                  <a:rPr lang="en-US" altLang="zh-CN" sz="2800" b="1" dirty="0" err="1"/>
                  <a:t>w.p.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𝟗𝟗</m:t>
                    </m:r>
                  </m:oMath>
                </a14:m>
                <a:r>
                  <a:rPr lang="en-US" altLang="zh-CN" sz="2800" b="1" dirty="0"/>
                  <a:t>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A16457-2E30-4A62-A556-B8C2F587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07" y="1771625"/>
                <a:ext cx="5859164" cy="963854"/>
              </a:xfrm>
              <a:prstGeom prst="rect">
                <a:avLst/>
              </a:prstGeom>
              <a:blipFill>
                <a:blip r:embed="rId4"/>
                <a:stretch>
                  <a:fillRect l="-1558" t="-5031" r="-3115" b="-16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271D437-23FE-4003-B1C0-2205AF4BE5F0}"/>
                  </a:ext>
                </a:extLst>
              </p:cNvPr>
              <p:cNvSpPr txBox="1"/>
              <p:nvPr/>
            </p:nvSpPr>
            <p:spPr>
              <a:xfrm>
                <a:off x="7048502" y="1782552"/>
                <a:ext cx="4732491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We can run it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times and take majority.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271D437-23FE-4003-B1C0-2205AF4BE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2" y="1782552"/>
                <a:ext cx="4732491" cy="954107"/>
              </a:xfrm>
              <a:prstGeom prst="rect">
                <a:avLst/>
              </a:prstGeom>
              <a:blipFill>
                <a:blip r:embed="rId5"/>
                <a:stretch>
                  <a:fillRect t="-5696" r="-1671" b="-16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0A34A39-3A38-4637-924F-36C74E1D9B45}"/>
                  </a:ext>
                </a:extLst>
              </p:cNvPr>
              <p:cNvSpPr txBox="1"/>
              <p:nvPr/>
            </p:nvSpPr>
            <p:spPr>
              <a:xfrm>
                <a:off x="7048502" y="5325626"/>
                <a:ext cx="4732491" cy="9638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The resulting circuit is still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0A34A39-3A38-4637-924F-36C74E1D9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2" y="5325626"/>
                <a:ext cx="4732491" cy="963854"/>
              </a:xfrm>
              <a:prstGeom prst="rect">
                <a:avLst/>
              </a:prstGeom>
              <a:blipFill>
                <a:blip r:embed="rId8"/>
                <a:stretch>
                  <a:fillRect t="-6289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8EAE899-25A2-4274-837B-C371B18AE78E}"/>
                  </a:ext>
                </a:extLst>
              </p:cNvPr>
              <p:cNvSpPr txBox="1"/>
              <p:nvPr/>
            </p:nvSpPr>
            <p:spPr>
              <a:xfrm>
                <a:off x="2476712" y="3606559"/>
                <a:ext cx="809099" cy="83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ckt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8EAE899-25A2-4274-837B-C371B18AE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712" y="3606559"/>
                <a:ext cx="809099" cy="839332"/>
              </a:xfrm>
              <a:prstGeom prst="rect">
                <a:avLst/>
              </a:prstGeom>
              <a:blipFill>
                <a:blip r:embed="rId9"/>
                <a:stretch>
                  <a:fillRect l="-8209" r="-2239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>
            <a:extLst>
              <a:ext uri="{FF2B5EF4-FFF2-40B4-BE49-F238E27FC236}">
                <a16:creationId xmlns:a16="http://schemas.microsoft.com/office/drawing/2014/main" id="{B5F6D4E9-1751-4977-993F-B51DF22A595E}"/>
              </a:ext>
            </a:extLst>
          </p:cNvPr>
          <p:cNvGrpSpPr/>
          <p:nvPr/>
        </p:nvGrpSpPr>
        <p:grpSpPr>
          <a:xfrm>
            <a:off x="7998824" y="3315713"/>
            <a:ext cx="2831845" cy="1564570"/>
            <a:chOff x="7998824" y="3315713"/>
            <a:chExt cx="2831845" cy="1564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AFCCE56C-ED95-44FF-A5A3-1F38C15734F7}"/>
                    </a:ext>
                  </a:extLst>
                </p:cNvPr>
                <p:cNvSpPr txBox="1"/>
                <p:nvPr/>
              </p:nvSpPr>
              <p:spPr>
                <a:xfrm>
                  <a:off x="8706059" y="3315713"/>
                  <a:ext cx="1417376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dirty="0" smtClean="0">
                            <a:latin typeface="Cambria Math" panose="02040503050406030204" pitchFamily="18" charset="0"/>
                          </a:rPr>
                          <m:t>𝐌𝐀𝐉𝐎𝐑𝐈𝐓𝐘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AFCCE56C-ED95-44FF-A5A3-1F38C1573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6059" y="3315713"/>
                  <a:ext cx="14173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05595528-1990-4A2F-84C0-38B55A1DFAE3}"/>
                </a:ext>
              </a:extLst>
            </p:cNvPr>
            <p:cNvCxnSpPr>
              <a:cxnSpLocks/>
              <a:stCxn id="23" idx="0"/>
              <a:endCxn id="6" idx="2"/>
            </p:cNvCxnSpPr>
            <p:nvPr/>
          </p:nvCxnSpPr>
          <p:spPr>
            <a:xfrm flipV="1">
              <a:off x="8403374" y="3685045"/>
              <a:ext cx="1011373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6FA47DB-0B68-4A15-8AA1-97EAB85507F8}"/>
                </a:ext>
              </a:extLst>
            </p:cNvPr>
            <p:cNvCxnSpPr>
              <a:cxnSpLocks/>
              <a:stCxn id="22" idx="0"/>
              <a:endCxn id="6" idx="2"/>
            </p:cNvCxnSpPr>
            <p:nvPr/>
          </p:nvCxnSpPr>
          <p:spPr>
            <a:xfrm flipV="1">
              <a:off x="9414747" y="3685045"/>
              <a:ext cx="0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07D342C-5608-4DF2-9FA1-BEE83B16392B}"/>
                </a:ext>
              </a:extLst>
            </p:cNvPr>
            <p:cNvCxnSpPr>
              <a:cxnSpLocks/>
              <a:stCxn id="25" idx="0"/>
              <a:endCxn id="6" idx="2"/>
            </p:cNvCxnSpPr>
            <p:nvPr/>
          </p:nvCxnSpPr>
          <p:spPr>
            <a:xfrm flipH="1" flipV="1">
              <a:off x="9414747" y="3685045"/>
              <a:ext cx="1011373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0492DB1-7B8E-4FAD-8BB2-89703694D39E}"/>
                    </a:ext>
                  </a:extLst>
                </p:cNvPr>
                <p:cNvSpPr txBox="1"/>
                <p:nvPr/>
              </p:nvSpPr>
              <p:spPr>
                <a:xfrm>
                  <a:off x="9010197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0492DB1-7B8E-4FAD-8BB2-89703694D3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197" y="4040951"/>
                  <a:ext cx="809099" cy="839332"/>
                </a:xfrm>
                <a:prstGeom prst="rect">
                  <a:avLst/>
                </a:prstGeom>
                <a:blipFill>
                  <a:blip r:embed="rId11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49C5E01C-6DB7-41E4-81D4-2CA098B34D2B}"/>
                    </a:ext>
                  </a:extLst>
                </p:cNvPr>
                <p:cNvSpPr txBox="1"/>
                <p:nvPr/>
              </p:nvSpPr>
              <p:spPr>
                <a:xfrm>
                  <a:off x="7998824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49C5E01C-6DB7-41E4-81D4-2CA098B34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8824" y="4040951"/>
                  <a:ext cx="809099" cy="839332"/>
                </a:xfrm>
                <a:prstGeom prst="rect">
                  <a:avLst/>
                </a:prstGeom>
                <a:blipFill>
                  <a:blip r:embed="rId12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B8FA54BB-438E-432E-89F3-DC951C54BEC0}"/>
                    </a:ext>
                  </a:extLst>
                </p:cNvPr>
                <p:cNvSpPr txBox="1"/>
                <p:nvPr/>
              </p:nvSpPr>
              <p:spPr>
                <a:xfrm>
                  <a:off x="10021570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B8FA54BB-438E-432E-89F3-DC951C54B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570" y="4040951"/>
                  <a:ext cx="809099" cy="839332"/>
                </a:xfrm>
                <a:prstGeom prst="rect">
                  <a:avLst/>
                </a:prstGeom>
                <a:blipFill>
                  <a:blip r:embed="rId13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5747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9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41142" y="363107"/>
            <a:ext cx="119097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Circuit complexity of error correction: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A16457-2E30-4A62-A556-B8C2F58752EF}"/>
                  </a:ext>
                </a:extLst>
              </p:cNvPr>
              <p:cNvSpPr txBox="1"/>
              <p:nvPr/>
            </p:nvSpPr>
            <p:spPr>
              <a:xfrm>
                <a:off x="411006" y="1771624"/>
                <a:ext cx="5989793" cy="12104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Suppose we have an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 subroutine that’s correct </a:t>
                </a:r>
                <a:r>
                  <a:rPr lang="en-US" altLang="zh-CN" sz="2800" b="1" dirty="0" err="1"/>
                  <a:t>w.p.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d>
                          <m:d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800" b="1" dirty="0"/>
                  <a:t>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A16457-2E30-4A62-A556-B8C2F587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06" y="1771624"/>
                <a:ext cx="5989793" cy="1210460"/>
              </a:xfrm>
              <a:prstGeom prst="rect">
                <a:avLst/>
              </a:prstGeom>
              <a:blipFill>
                <a:blip r:embed="rId4"/>
                <a:stretch>
                  <a:fillRect l="-508" t="-4020" r="-1931" b="-1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271D437-23FE-4003-B1C0-2205AF4BE5F0}"/>
                  </a:ext>
                </a:extLst>
              </p:cNvPr>
              <p:cNvSpPr txBox="1"/>
              <p:nvPr/>
            </p:nvSpPr>
            <p:spPr>
              <a:xfrm>
                <a:off x="7048502" y="1782551"/>
                <a:ext cx="4732491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We can run it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𝒑𝒐𝒍𝒚𝒍𝒐𝒈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times and take majority.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271D437-23FE-4003-B1C0-2205AF4BE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2" y="1782551"/>
                <a:ext cx="4732491" cy="954107"/>
              </a:xfrm>
              <a:prstGeom prst="rect">
                <a:avLst/>
              </a:prstGeom>
              <a:blipFill>
                <a:blip r:embed="rId6"/>
                <a:stretch>
                  <a:fillRect t="-5696" b="-16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0A34A39-3A38-4637-924F-36C74E1D9B45}"/>
                  </a:ext>
                </a:extLst>
              </p:cNvPr>
              <p:cNvSpPr txBox="1"/>
              <p:nvPr/>
            </p:nvSpPr>
            <p:spPr>
              <a:xfrm>
                <a:off x="7048501" y="5329568"/>
                <a:ext cx="4732491" cy="9638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The resulting circuit is still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0A34A39-3A38-4637-924F-36C74E1D9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1" y="5329568"/>
                <a:ext cx="4732491" cy="963854"/>
              </a:xfrm>
              <a:prstGeom prst="rect">
                <a:avLst/>
              </a:prstGeom>
              <a:blipFill>
                <a:blip r:embed="rId7"/>
                <a:stretch>
                  <a:fillRect t="-5660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D849B1B-9316-4BDA-BB95-C366CE2843AF}"/>
                  </a:ext>
                </a:extLst>
              </p:cNvPr>
              <p:cNvSpPr txBox="1"/>
              <p:nvPr/>
            </p:nvSpPr>
            <p:spPr>
              <a:xfrm>
                <a:off x="1214001" y="5053836"/>
                <a:ext cx="4069582" cy="9638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MAJORITY 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𝒑𝒐𝒍𝒚𝒍𝒐𝒈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bits is in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!</a:t>
                </a:r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[Viola’09]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D849B1B-9316-4BDA-BB95-C366CE284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001" y="5053836"/>
                <a:ext cx="4069582" cy="963854"/>
              </a:xfrm>
              <a:prstGeom prst="rect">
                <a:avLst/>
              </a:prstGeom>
              <a:blipFill>
                <a:blip r:embed="rId8"/>
                <a:stretch>
                  <a:fillRect l="-2990" t="-5660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0D2B962-175B-46A7-99A2-0CCCA18CFBAD}"/>
                  </a:ext>
                </a:extLst>
              </p:cNvPr>
              <p:cNvSpPr txBox="1"/>
              <p:nvPr/>
            </p:nvSpPr>
            <p:spPr>
              <a:xfrm>
                <a:off x="2476712" y="3606559"/>
                <a:ext cx="809099" cy="83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ckt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0D2B962-175B-46A7-99A2-0CCCA18CF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712" y="3606559"/>
                <a:ext cx="809099" cy="839332"/>
              </a:xfrm>
              <a:prstGeom prst="rect">
                <a:avLst/>
              </a:prstGeom>
              <a:blipFill>
                <a:blip r:embed="rId9"/>
                <a:stretch>
                  <a:fillRect l="-8209" r="-2239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CD0F6E39-6D71-489E-8A87-3907586EA972}"/>
              </a:ext>
            </a:extLst>
          </p:cNvPr>
          <p:cNvGrpSpPr/>
          <p:nvPr/>
        </p:nvGrpSpPr>
        <p:grpSpPr>
          <a:xfrm>
            <a:off x="6987450" y="3315713"/>
            <a:ext cx="4854592" cy="1564570"/>
            <a:chOff x="6987450" y="3315713"/>
            <a:chExt cx="4854592" cy="1564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5BE934D9-01E4-4180-9AD0-81865F336363}"/>
                    </a:ext>
                  </a:extLst>
                </p:cNvPr>
                <p:cNvSpPr txBox="1"/>
                <p:nvPr/>
              </p:nvSpPr>
              <p:spPr>
                <a:xfrm>
                  <a:off x="8706059" y="3315713"/>
                  <a:ext cx="1417376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dirty="0" smtClean="0">
                            <a:latin typeface="Cambria Math" panose="02040503050406030204" pitchFamily="18" charset="0"/>
                          </a:rPr>
                          <m:t>𝐌𝐀𝐉𝐎𝐑𝐈𝐓𝐘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5BE934D9-01E4-4180-9AD0-81865F336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6059" y="3315713"/>
                  <a:ext cx="141737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52E81575-3D4C-4C0B-9185-9733651F6132}"/>
                </a:ext>
              </a:extLst>
            </p:cNvPr>
            <p:cNvCxnSpPr>
              <a:cxnSpLocks/>
              <a:stCxn id="33" idx="0"/>
              <a:endCxn id="28" idx="2"/>
            </p:cNvCxnSpPr>
            <p:nvPr/>
          </p:nvCxnSpPr>
          <p:spPr>
            <a:xfrm flipV="1">
              <a:off x="8403374" y="3685045"/>
              <a:ext cx="1011373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83D4486A-7874-465C-B054-98B5F183A9E5}"/>
                </a:ext>
              </a:extLst>
            </p:cNvPr>
            <p:cNvCxnSpPr>
              <a:cxnSpLocks/>
              <a:stCxn id="32" idx="0"/>
              <a:endCxn id="28" idx="2"/>
            </p:cNvCxnSpPr>
            <p:nvPr/>
          </p:nvCxnSpPr>
          <p:spPr>
            <a:xfrm flipV="1">
              <a:off x="9414747" y="3685045"/>
              <a:ext cx="0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E84C5C1-4551-4B7F-ABE0-7575EED8DF0F}"/>
                </a:ext>
              </a:extLst>
            </p:cNvPr>
            <p:cNvCxnSpPr>
              <a:cxnSpLocks/>
              <a:stCxn id="34" idx="0"/>
              <a:endCxn id="28" idx="2"/>
            </p:cNvCxnSpPr>
            <p:nvPr/>
          </p:nvCxnSpPr>
          <p:spPr>
            <a:xfrm flipH="1" flipV="1">
              <a:off x="9414747" y="3685045"/>
              <a:ext cx="1011373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FF41082F-21CB-4B28-BB82-C58318826AF9}"/>
                    </a:ext>
                  </a:extLst>
                </p:cNvPr>
                <p:cNvSpPr txBox="1"/>
                <p:nvPr/>
              </p:nvSpPr>
              <p:spPr>
                <a:xfrm>
                  <a:off x="9010197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FF41082F-21CB-4B28-BB82-C58318826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197" y="4040951"/>
                  <a:ext cx="809099" cy="839332"/>
                </a:xfrm>
                <a:prstGeom prst="rect">
                  <a:avLst/>
                </a:prstGeom>
                <a:blipFill>
                  <a:blip r:embed="rId11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A2B10DBC-BE34-4D5D-8A4C-45A5E24E3B05}"/>
                    </a:ext>
                  </a:extLst>
                </p:cNvPr>
                <p:cNvSpPr txBox="1"/>
                <p:nvPr/>
              </p:nvSpPr>
              <p:spPr>
                <a:xfrm>
                  <a:off x="7998824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A2B10DBC-BE34-4D5D-8A4C-45A5E24E3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8824" y="4040951"/>
                  <a:ext cx="809099" cy="839332"/>
                </a:xfrm>
                <a:prstGeom prst="rect">
                  <a:avLst/>
                </a:prstGeom>
                <a:blipFill>
                  <a:blip r:embed="rId4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8F27C076-D7FE-4BD4-A6D4-325D3219AC0A}"/>
                    </a:ext>
                  </a:extLst>
                </p:cNvPr>
                <p:cNvSpPr txBox="1"/>
                <p:nvPr/>
              </p:nvSpPr>
              <p:spPr>
                <a:xfrm>
                  <a:off x="10021570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8F27C076-D7FE-4BD4-A6D4-325D3219AC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570" y="4040951"/>
                  <a:ext cx="809099" cy="839332"/>
                </a:xfrm>
                <a:prstGeom prst="rect">
                  <a:avLst/>
                </a:prstGeom>
                <a:blipFill>
                  <a:blip r:embed="rId6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FF27CE27-B34F-4C4C-BDD6-9C46355E7D3E}"/>
                    </a:ext>
                  </a:extLst>
                </p:cNvPr>
                <p:cNvSpPr txBox="1"/>
                <p:nvPr/>
              </p:nvSpPr>
              <p:spPr>
                <a:xfrm>
                  <a:off x="6987450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FF27CE27-B34F-4C4C-BDD6-9C46355E7D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450" y="4040951"/>
                  <a:ext cx="809099" cy="839332"/>
                </a:xfrm>
                <a:prstGeom prst="rect">
                  <a:avLst/>
                </a:prstGeom>
                <a:blipFill>
                  <a:blip r:embed="rId12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66AD512C-2AD8-4FE4-90E1-BD98A36FFACF}"/>
                    </a:ext>
                  </a:extLst>
                </p:cNvPr>
                <p:cNvSpPr txBox="1"/>
                <p:nvPr/>
              </p:nvSpPr>
              <p:spPr>
                <a:xfrm>
                  <a:off x="11032943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66AD512C-2AD8-4FE4-90E1-BD98A36FFA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2943" y="4040951"/>
                  <a:ext cx="809099" cy="839332"/>
                </a:xfrm>
                <a:prstGeom prst="rect">
                  <a:avLst/>
                </a:prstGeom>
                <a:blipFill>
                  <a:blip r:embed="rId13"/>
                  <a:stretch>
                    <a:fillRect l="-8209" r="-1493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8FCA65D-E1C4-49A2-A3CB-53DB01258DDE}"/>
                </a:ext>
              </a:extLst>
            </p:cNvPr>
            <p:cNvCxnSpPr>
              <a:stCxn id="28" idx="2"/>
              <a:endCxn id="37" idx="0"/>
            </p:cNvCxnSpPr>
            <p:nvPr/>
          </p:nvCxnSpPr>
          <p:spPr>
            <a:xfrm flipH="1">
              <a:off x="7392000" y="3685045"/>
              <a:ext cx="2022747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58FC5F6-A3AB-442B-99C9-2F9F81A6D511}"/>
                </a:ext>
              </a:extLst>
            </p:cNvPr>
            <p:cNvCxnSpPr>
              <a:stCxn id="28" idx="2"/>
              <a:endCxn id="38" idx="0"/>
            </p:cNvCxnSpPr>
            <p:nvPr/>
          </p:nvCxnSpPr>
          <p:spPr>
            <a:xfrm>
              <a:off x="9414747" y="3685045"/>
              <a:ext cx="2022746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57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9" grpId="0" animBg="1"/>
      <p:bldP spid="2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41142" y="363107"/>
            <a:ext cx="119097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Circuit complexity of error correction: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A16457-2E30-4A62-A556-B8C2F58752EF}"/>
                  </a:ext>
                </a:extLst>
              </p:cNvPr>
              <p:cNvSpPr txBox="1"/>
              <p:nvPr/>
            </p:nvSpPr>
            <p:spPr>
              <a:xfrm>
                <a:off x="411006" y="1771624"/>
                <a:ext cx="6040035" cy="115531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Suppose we have an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 subroutine that’s correct </a:t>
                </a:r>
                <a:r>
                  <a:rPr lang="en-US" altLang="zh-CN" sz="2800" b="1" dirty="0" err="1"/>
                  <a:t>w.p.</a:t>
                </a:r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b="1" dirty="0"/>
                  <a:t>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9A16457-2E30-4A62-A556-B8C2F587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06" y="1771624"/>
                <a:ext cx="6040035" cy="1155316"/>
              </a:xfrm>
              <a:prstGeom prst="rect">
                <a:avLst/>
              </a:prstGeom>
              <a:blipFill>
                <a:blip r:embed="rId4"/>
                <a:stretch>
                  <a:fillRect t="-4211" r="-1613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271D437-23FE-4003-B1C0-2205AF4BE5F0}"/>
                  </a:ext>
                </a:extLst>
              </p:cNvPr>
              <p:cNvSpPr txBox="1"/>
              <p:nvPr/>
            </p:nvSpPr>
            <p:spPr>
              <a:xfrm>
                <a:off x="7048502" y="1782551"/>
                <a:ext cx="4732491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We can run it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times and take majority…???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271D437-23FE-4003-B1C0-2205AF4BE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2" y="1782551"/>
                <a:ext cx="4732491" cy="954107"/>
              </a:xfrm>
              <a:prstGeom prst="rect">
                <a:avLst/>
              </a:prstGeom>
              <a:blipFill>
                <a:blip r:embed="rId5"/>
                <a:stretch>
                  <a:fillRect t="-5696" r="-1028" b="-16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48545AB-FE72-4532-A6BC-5577E1DBFDAD}"/>
                  </a:ext>
                </a:extLst>
              </p:cNvPr>
              <p:cNvSpPr txBox="1"/>
              <p:nvPr/>
            </p:nvSpPr>
            <p:spPr>
              <a:xfrm>
                <a:off x="1237852" y="5059620"/>
                <a:ext cx="4535500" cy="9638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It’s conjectured (but not proved) that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𝑨𝑪𝑪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!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48545AB-FE72-4532-A6BC-5577E1DBF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52" y="5059620"/>
                <a:ext cx="4535500" cy="963854"/>
              </a:xfrm>
              <a:prstGeom prst="rect">
                <a:avLst/>
              </a:prstGeom>
              <a:blipFill>
                <a:blip r:embed="rId8"/>
                <a:stretch>
                  <a:fillRect t="-6289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59B11DC-1071-48FA-A845-ACF7F5E344E7}"/>
                  </a:ext>
                </a:extLst>
              </p:cNvPr>
              <p:cNvSpPr txBox="1"/>
              <p:nvPr/>
            </p:nvSpPr>
            <p:spPr>
              <a:xfrm>
                <a:off x="7441417" y="5167694"/>
                <a:ext cx="4164430" cy="9638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The resulting circuit is in </a:t>
                </a:r>
                <a14:m>
                  <m:oMath xmlns:m="http://schemas.openxmlformats.org/officeDocument/2006/math">
                    <m:r>
                      <a:rPr lang="en-US" altLang="zh-CN" sz="2800" b="1" i="1" strike="sngStrike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trike="sngStrik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trike="sngStrike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…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59B11DC-1071-48FA-A845-ACF7F5E34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17" y="5167694"/>
                <a:ext cx="4164430" cy="963854"/>
              </a:xfrm>
              <a:prstGeom prst="rect">
                <a:avLst/>
              </a:prstGeom>
              <a:blipFill>
                <a:blip r:embed="rId9"/>
                <a:stretch>
                  <a:fillRect t="-6289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C8D6124F-E562-4882-B4FA-69EA022DE077}"/>
                  </a:ext>
                </a:extLst>
              </p:cNvPr>
              <p:cNvSpPr txBox="1"/>
              <p:nvPr/>
            </p:nvSpPr>
            <p:spPr>
              <a:xfrm>
                <a:off x="2476712" y="3606559"/>
                <a:ext cx="809099" cy="83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ckt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C8D6124F-E562-4882-B4FA-69EA022DE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712" y="3606559"/>
                <a:ext cx="809099" cy="839332"/>
              </a:xfrm>
              <a:prstGeom prst="rect">
                <a:avLst/>
              </a:prstGeom>
              <a:blipFill>
                <a:blip r:embed="rId8"/>
                <a:stretch>
                  <a:fillRect l="-8209" r="-2239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组合 66">
            <a:extLst>
              <a:ext uri="{FF2B5EF4-FFF2-40B4-BE49-F238E27FC236}">
                <a16:creationId xmlns:a16="http://schemas.microsoft.com/office/drawing/2014/main" id="{197B9649-560B-466C-96D9-4700080E8530}"/>
              </a:ext>
            </a:extLst>
          </p:cNvPr>
          <p:cNvGrpSpPr/>
          <p:nvPr/>
        </p:nvGrpSpPr>
        <p:grpSpPr>
          <a:xfrm>
            <a:off x="-93512" y="3315713"/>
            <a:ext cx="11935554" cy="1564570"/>
            <a:chOff x="-93512" y="3315713"/>
            <a:chExt cx="11935554" cy="15645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B1FEFE29-51E7-4CC0-8D65-220A7E20D80B}"/>
                    </a:ext>
                  </a:extLst>
                </p:cNvPr>
                <p:cNvSpPr txBox="1"/>
                <p:nvPr/>
              </p:nvSpPr>
              <p:spPr>
                <a:xfrm>
                  <a:off x="8706059" y="3315713"/>
                  <a:ext cx="1417376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dirty="0" smtClean="0">
                            <a:latin typeface="Cambria Math" panose="02040503050406030204" pitchFamily="18" charset="0"/>
                          </a:rPr>
                          <m:t>𝐌𝐀𝐉𝐎𝐑𝐈𝐓𝐘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B1FEFE29-51E7-4CC0-8D65-220A7E20D8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6059" y="3315713"/>
                  <a:ext cx="141737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ED669166-388D-4091-A8BD-2EACF5A0FD1A}"/>
                </a:ext>
              </a:extLst>
            </p:cNvPr>
            <p:cNvCxnSpPr>
              <a:cxnSpLocks/>
              <a:stCxn id="54" idx="0"/>
              <a:endCxn id="49" idx="2"/>
            </p:cNvCxnSpPr>
            <p:nvPr/>
          </p:nvCxnSpPr>
          <p:spPr>
            <a:xfrm flipV="1">
              <a:off x="8403374" y="3685045"/>
              <a:ext cx="1011373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2FF14DF-2ED4-478E-87F1-F3EF06411B3D}"/>
                </a:ext>
              </a:extLst>
            </p:cNvPr>
            <p:cNvCxnSpPr>
              <a:cxnSpLocks/>
              <a:stCxn id="53" idx="0"/>
              <a:endCxn id="49" idx="2"/>
            </p:cNvCxnSpPr>
            <p:nvPr/>
          </p:nvCxnSpPr>
          <p:spPr>
            <a:xfrm flipV="1">
              <a:off x="9414747" y="3685045"/>
              <a:ext cx="0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C21D5342-7E22-4F36-8F9C-863797AFBB88}"/>
                </a:ext>
              </a:extLst>
            </p:cNvPr>
            <p:cNvCxnSpPr>
              <a:cxnSpLocks/>
              <a:stCxn id="55" idx="0"/>
              <a:endCxn id="49" idx="2"/>
            </p:cNvCxnSpPr>
            <p:nvPr/>
          </p:nvCxnSpPr>
          <p:spPr>
            <a:xfrm flipH="1" flipV="1">
              <a:off x="9414747" y="3685045"/>
              <a:ext cx="1011373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0C82E33E-7B44-42F0-BD70-96BF415F2956}"/>
                    </a:ext>
                  </a:extLst>
                </p:cNvPr>
                <p:cNvSpPr txBox="1"/>
                <p:nvPr/>
              </p:nvSpPr>
              <p:spPr>
                <a:xfrm>
                  <a:off x="9010197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0C82E33E-7B44-42F0-BD70-96BF415F29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0197" y="4040951"/>
                  <a:ext cx="809099" cy="839332"/>
                </a:xfrm>
                <a:prstGeom prst="rect">
                  <a:avLst/>
                </a:prstGeom>
                <a:blipFill>
                  <a:blip r:embed="rId10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D587679-7298-4E21-A338-9688487225A4}"/>
                    </a:ext>
                  </a:extLst>
                </p:cNvPr>
                <p:cNvSpPr txBox="1"/>
                <p:nvPr/>
              </p:nvSpPr>
              <p:spPr>
                <a:xfrm>
                  <a:off x="7998824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D587679-7298-4E21-A338-968848722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8824" y="4040951"/>
                  <a:ext cx="809099" cy="839332"/>
                </a:xfrm>
                <a:prstGeom prst="rect">
                  <a:avLst/>
                </a:prstGeom>
                <a:blipFill>
                  <a:blip r:embed="rId11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CBB1C3E8-618F-4D25-B54F-C95A46470CD8}"/>
                    </a:ext>
                  </a:extLst>
                </p:cNvPr>
                <p:cNvSpPr txBox="1"/>
                <p:nvPr/>
              </p:nvSpPr>
              <p:spPr>
                <a:xfrm>
                  <a:off x="10021570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CBB1C3E8-618F-4D25-B54F-C95A46470C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570" y="4040951"/>
                  <a:ext cx="809099" cy="839332"/>
                </a:xfrm>
                <a:prstGeom prst="rect">
                  <a:avLst/>
                </a:prstGeom>
                <a:blipFill>
                  <a:blip r:embed="rId12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6377DAE6-AB54-43EA-8DFF-85CE387A6D10}"/>
                    </a:ext>
                  </a:extLst>
                </p:cNvPr>
                <p:cNvSpPr txBox="1"/>
                <p:nvPr/>
              </p:nvSpPr>
              <p:spPr>
                <a:xfrm>
                  <a:off x="6987450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6377DAE6-AB54-43EA-8DFF-85CE387A6D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450" y="4040951"/>
                  <a:ext cx="809099" cy="839332"/>
                </a:xfrm>
                <a:prstGeom prst="rect">
                  <a:avLst/>
                </a:prstGeom>
                <a:blipFill>
                  <a:blip r:embed="rId13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56EE2002-E711-40C2-B593-EB97BFC9175E}"/>
                    </a:ext>
                  </a:extLst>
                </p:cNvPr>
                <p:cNvSpPr txBox="1"/>
                <p:nvPr/>
              </p:nvSpPr>
              <p:spPr>
                <a:xfrm>
                  <a:off x="11032943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56EE2002-E711-40C2-B593-EB97BFC91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2943" y="4040951"/>
                  <a:ext cx="809099" cy="839332"/>
                </a:xfrm>
                <a:prstGeom prst="rect">
                  <a:avLst/>
                </a:prstGeom>
                <a:blipFill>
                  <a:blip r:embed="rId4"/>
                  <a:stretch>
                    <a:fillRect l="-8209" r="-1493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FF103A69-7D13-4169-A21F-331F473484D5}"/>
                </a:ext>
              </a:extLst>
            </p:cNvPr>
            <p:cNvCxnSpPr>
              <a:stCxn id="49" idx="2"/>
              <a:endCxn id="56" idx="0"/>
            </p:cNvCxnSpPr>
            <p:nvPr/>
          </p:nvCxnSpPr>
          <p:spPr>
            <a:xfrm flipH="1">
              <a:off x="7392000" y="3685045"/>
              <a:ext cx="2022747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B646EAE1-BD6B-4F06-9EAB-BD544B184C4B}"/>
                </a:ext>
              </a:extLst>
            </p:cNvPr>
            <p:cNvCxnSpPr>
              <a:stCxn id="49" idx="2"/>
              <a:endCxn id="57" idx="0"/>
            </p:cNvCxnSpPr>
            <p:nvPr/>
          </p:nvCxnSpPr>
          <p:spPr>
            <a:xfrm>
              <a:off x="9414747" y="3685045"/>
              <a:ext cx="2022746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8C61FBDC-6913-466B-8572-D449D5DC12DC}"/>
                    </a:ext>
                  </a:extLst>
                </p:cNvPr>
                <p:cNvSpPr txBox="1"/>
                <p:nvPr/>
              </p:nvSpPr>
              <p:spPr>
                <a:xfrm>
                  <a:off x="5976076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8C61FBDC-6913-466B-8572-D449D5DC12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076" y="4040951"/>
                  <a:ext cx="809099" cy="839332"/>
                </a:xfrm>
                <a:prstGeom prst="rect">
                  <a:avLst/>
                </a:prstGeom>
                <a:blipFill>
                  <a:blip r:embed="rId14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66E8FC1A-4D45-4811-AA62-0042C3E9A8ED}"/>
                    </a:ext>
                  </a:extLst>
                </p:cNvPr>
                <p:cNvSpPr txBox="1"/>
                <p:nvPr/>
              </p:nvSpPr>
              <p:spPr>
                <a:xfrm>
                  <a:off x="4964253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66E8FC1A-4D45-4811-AA62-0042C3E9A8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253" y="4040951"/>
                  <a:ext cx="809099" cy="839332"/>
                </a:xfrm>
                <a:prstGeom prst="rect">
                  <a:avLst/>
                </a:prstGeom>
                <a:blipFill>
                  <a:blip r:embed="rId15"/>
                  <a:stretch>
                    <a:fillRect l="-8209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A03C8226-B3F6-4B09-A2F2-9438E7A8A289}"/>
                    </a:ext>
                  </a:extLst>
                </p:cNvPr>
                <p:cNvSpPr txBox="1"/>
                <p:nvPr/>
              </p:nvSpPr>
              <p:spPr>
                <a:xfrm>
                  <a:off x="3952880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A03C8226-B3F6-4B09-A2F2-9438E7A8A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0" y="4040951"/>
                  <a:ext cx="809099" cy="839332"/>
                </a:xfrm>
                <a:prstGeom prst="rect">
                  <a:avLst/>
                </a:prstGeom>
                <a:blipFill>
                  <a:blip r:embed="rId16"/>
                  <a:stretch>
                    <a:fillRect l="-7463" r="-2239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2DA3CA29-AECC-4993-BA64-5571187B70DD}"/>
                    </a:ext>
                  </a:extLst>
                </p:cNvPr>
                <p:cNvSpPr txBox="1"/>
                <p:nvPr/>
              </p:nvSpPr>
              <p:spPr>
                <a:xfrm>
                  <a:off x="2941507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2DA3CA29-AECC-4993-BA64-5571187B70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507" y="4040951"/>
                  <a:ext cx="809099" cy="839332"/>
                </a:xfrm>
                <a:prstGeom prst="rect">
                  <a:avLst/>
                </a:prstGeom>
                <a:blipFill>
                  <a:blip r:embed="rId17"/>
                  <a:stretch>
                    <a:fillRect l="-8271" r="-2256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E9D87278-7311-40AC-9714-79BFB167D979}"/>
                    </a:ext>
                  </a:extLst>
                </p:cNvPr>
                <p:cNvSpPr txBox="1"/>
                <p:nvPr/>
              </p:nvSpPr>
              <p:spPr>
                <a:xfrm>
                  <a:off x="1930134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E9D87278-7311-40AC-9714-79BFB167D9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134" y="4040951"/>
                  <a:ext cx="809099" cy="839332"/>
                </a:xfrm>
                <a:prstGeom prst="rect">
                  <a:avLst/>
                </a:prstGeom>
                <a:blipFill>
                  <a:blip r:embed="rId18"/>
                  <a:stretch>
                    <a:fillRect l="-8271" r="-2256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2559C618-BFB3-4C7F-B5E1-BB9267652EF7}"/>
                    </a:ext>
                  </a:extLst>
                </p:cNvPr>
                <p:cNvSpPr txBox="1"/>
                <p:nvPr/>
              </p:nvSpPr>
              <p:spPr>
                <a:xfrm>
                  <a:off x="918311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2559C618-BFB3-4C7F-B5E1-BB9267652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1" y="4040951"/>
                  <a:ext cx="809099" cy="839332"/>
                </a:xfrm>
                <a:prstGeom prst="rect">
                  <a:avLst/>
                </a:prstGeom>
                <a:blipFill>
                  <a:blip r:embed="rId19"/>
                  <a:stretch>
                    <a:fillRect l="-8271" r="-2256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CCFD516E-7E5B-4110-83D6-72128AF45473}"/>
                    </a:ext>
                  </a:extLst>
                </p:cNvPr>
                <p:cNvSpPr txBox="1"/>
                <p:nvPr/>
              </p:nvSpPr>
              <p:spPr>
                <a:xfrm>
                  <a:off x="-93512" y="4040951"/>
                  <a:ext cx="809099" cy="83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sz="2400" b="1" dirty="0"/>
                    <a:t> </a:t>
                  </a:r>
                  <a:r>
                    <a:rPr lang="en-US" altLang="zh-CN" sz="2400" b="1" dirty="0"/>
                    <a:t>ckt</a:t>
                  </a:r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CCFD516E-7E5B-4110-83D6-72128AF45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3512" y="4040951"/>
                  <a:ext cx="809099" cy="839332"/>
                </a:xfrm>
                <a:prstGeom prst="rect">
                  <a:avLst/>
                </a:prstGeom>
                <a:blipFill>
                  <a:blip r:embed="rId20"/>
                  <a:stretch>
                    <a:fillRect l="-8271" r="-2256" b="-143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B1CF6E1-0A9E-4DB5-A957-20FA84955AC9}"/>
                </a:ext>
              </a:extLst>
            </p:cNvPr>
            <p:cNvCxnSpPr>
              <a:stCxn id="60" idx="0"/>
              <a:endCxn id="49" idx="2"/>
            </p:cNvCxnSpPr>
            <p:nvPr/>
          </p:nvCxnSpPr>
          <p:spPr>
            <a:xfrm flipV="1">
              <a:off x="6380626" y="3685045"/>
              <a:ext cx="3034121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3B59670-7491-4CBC-83BA-49CA999B8834}"/>
                </a:ext>
              </a:extLst>
            </p:cNvPr>
            <p:cNvCxnSpPr>
              <a:stCxn id="61" idx="0"/>
              <a:endCxn id="49" idx="2"/>
            </p:cNvCxnSpPr>
            <p:nvPr/>
          </p:nvCxnSpPr>
          <p:spPr>
            <a:xfrm flipV="1">
              <a:off x="5368803" y="3685045"/>
              <a:ext cx="4045944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C2EF884-9CEA-4D38-8051-25D200A69A7D}"/>
                </a:ext>
              </a:extLst>
            </p:cNvPr>
            <p:cNvCxnSpPr>
              <a:stCxn id="62" idx="0"/>
              <a:endCxn id="49" idx="2"/>
            </p:cNvCxnSpPr>
            <p:nvPr/>
          </p:nvCxnSpPr>
          <p:spPr>
            <a:xfrm flipV="1">
              <a:off x="4357430" y="3685045"/>
              <a:ext cx="5057317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215D1E90-43B9-45C7-8C7E-446FAC8BA851}"/>
                </a:ext>
              </a:extLst>
            </p:cNvPr>
            <p:cNvCxnSpPr>
              <a:stCxn id="63" idx="0"/>
              <a:endCxn id="49" idx="2"/>
            </p:cNvCxnSpPr>
            <p:nvPr/>
          </p:nvCxnSpPr>
          <p:spPr>
            <a:xfrm flipV="1">
              <a:off x="3346057" y="3685045"/>
              <a:ext cx="6068690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6867A7B-6776-4A19-83EE-27555DB73E30}"/>
                </a:ext>
              </a:extLst>
            </p:cNvPr>
            <p:cNvCxnSpPr>
              <a:stCxn id="64" idx="0"/>
              <a:endCxn id="49" idx="2"/>
            </p:cNvCxnSpPr>
            <p:nvPr/>
          </p:nvCxnSpPr>
          <p:spPr>
            <a:xfrm flipV="1">
              <a:off x="2334684" y="3685045"/>
              <a:ext cx="7080063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D5292F8-774D-44C3-B21C-BB39C99F87E2}"/>
                </a:ext>
              </a:extLst>
            </p:cNvPr>
            <p:cNvCxnSpPr>
              <a:stCxn id="65" idx="0"/>
              <a:endCxn id="49" idx="2"/>
            </p:cNvCxnSpPr>
            <p:nvPr/>
          </p:nvCxnSpPr>
          <p:spPr>
            <a:xfrm flipV="1">
              <a:off x="1322861" y="3685045"/>
              <a:ext cx="8091886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D8FC439-0B8D-49FF-8B20-C14CB499F65A}"/>
                </a:ext>
              </a:extLst>
            </p:cNvPr>
            <p:cNvCxnSpPr>
              <a:stCxn id="66" idx="0"/>
              <a:endCxn id="49" idx="2"/>
            </p:cNvCxnSpPr>
            <p:nvPr/>
          </p:nvCxnSpPr>
          <p:spPr>
            <a:xfrm flipV="1">
              <a:off x="311038" y="3685045"/>
              <a:ext cx="9103709" cy="35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24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7" grpId="0" animBg="1"/>
      <p:bldP spid="48" grpId="0" animBg="1"/>
      <p:bldP spid="4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142043"/>
            <a:ext cx="119097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The Key Issue on Improving [Chen’19]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/>
              <p:nvPr/>
            </p:nvSpPr>
            <p:spPr>
              <a:xfrm>
                <a:off x="1110250" y="1656226"/>
                <a:ext cx="9971491" cy="13329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Assuming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32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can be simulated by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dirty="0"/>
                  <a:t>…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DD8B54-D9EC-433C-93ED-F7A6BA181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50" y="1656226"/>
                <a:ext cx="9971491" cy="1332929"/>
              </a:xfrm>
              <a:prstGeom prst="rect">
                <a:avLst/>
              </a:prstGeom>
              <a:blipFill>
                <a:blip r:embed="rId4"/>
                <a:stretch>
                  <a:fillRect l="-1527" r="-916" b="-146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DE2F29-B3B7-4D17-9D08-A92F8CC63185}"/>
                  </a:ext>
                </a:extLst>
              </p:cNvPr>
              <p:cNvSpPr txBox="1"/>
              <p:nvPr/>
            </p:nvSpPr>
            <p:spPr>
              <a:xfrm>
                <a:off x="3707880" y="3897085"/>
                <a:ext cx="4776229" cy="13849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We don’t know how to do circuit-analysis on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dirty="0"/>
                  <a:t> </a:t>
                </a:r>
                <a:r>
                  <a:rPr lang="en-US" altLang="zh-CN" sz="2800" dirty="0">
                    <a:sym typeface="Wingdings" panose="05000000000000000000" pitchFamily="2" charset="2"/>
                  </a:rPr>
                  <a:t>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DE2F29-B3B7-4D17-9D08-A92F8CC63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80" y="3897085"/>
                <a:ext cx="4776229" cy="1384995"/>
              </a:xfrm>
              <a:prstGeom prst="rect">
                <a:avLst/>
              </a:prstGeom>
              <a:blipFill>
                <a:blip r:embed="rId5"/>
                <a:stretch>
                  <a:fillRect l="-2038" t="-3947" b="-10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44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179798"/>
            <a:ext cx="11909715" cy="92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Today’s 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BBEBA8-E7BA-4BEF-985E-7DFDA7DEEFF0}"/>
                  </a:ext>
                </a:extLst>
              </p:cNvPr>
              <p:cNvSpPr txBox="1"/>
              <p:nvPr/>
            </p:nvSpPr>
            <p:spPr>
              <a:xfrm>
                <a:off x="1828800" y="2381242"/>
                <a:ext cx="8098972" cy="121225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1. Briefly review [Chen’19]’s approach and</a:t>
                </a:r>
              </a:p>
              <a:p>
                <a:pPr algn="ctr"/>
                <a:r>
                  <a:rPr lang="en-US" altLang="zh-CN" sz="2800" b="1" dirty="0"/>
                  <a:t>why it only proved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𝒑𝒐𝒍𝒚𝒍𝒐𝒈</m:t>
                            </m:r>
                            <m:d>
                              <m:d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altLang="zh-CN" sz="2800" b="1" dirty="0"/>
                  <a:t>-inapproximability.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BBEBA8-E7BA-4BEF-985E-7DFDA7DEE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381242"/>
                <a:ext cx="8098972" cy="1212255"/>
              </a:xfrm>
              <a:prstGeom prst="rect">
                <a:avLst/>
              </a:prstGeom>
              <a:blipFill>
                <a:blip r:embed="rId3"/>
                <a:stretch>
                  <a:fillRect l="-1353" t="-5025" r="-1203" b="-1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F85753-EAC0-4F47-B0AB-4A341CD11EA2}"/>
                  </a:ext>
                </a:extLst>
              </p:cNvPr>
              <p:cNvSpPr txBox="1"/>
              <p:nvPr/>
            </p:nvSpPr>
            <p:spPr>
              <a:xfrm>
                <a:off x="1542422" y="3949791"/>
                <a:ext cx="8671728" cy="963854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2. Approximate-Sum corrector, with a simple application:</a:t>
                </a:r>
              </a:p>
              <a:p>
                <a:pPr algn="ctr"/>
                <a:r>
                  <a:rPr lang="en-US" altLang="zh-CN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𝑴𝑨𝑱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7F85753-EAC0-4F47-B0AB-4A341CD11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22" y="3949791"/>
                <a:ext cx="8671728" cy="963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088A288-138C-4B48-9D90-CAE6443EAB89}"/>
              </a:ext>
            </a:extLst>
          </p:cNvPr>
          <p:cNvSpPr txBox="1"/>
          <p:nvPr/>
        </p:nvSpPr>
        <p:spPr>
          <a:xfrm>
            <a:off x="2336242" y="1483702"/>
            <a:ext cx="708408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0. (Oversimplified) History and Motivation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0925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659380" y="164340"/>
            <a:ext cx="8677500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Approximate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351456" y="1573974"/>
                <a:ext cx="7333019" cy="13849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be a circuit class. A </a:t>
                </a:r>
                <a:r>
                  <a:rPr lang="en-US" sz="2800" b="1" i="1" dirty="0"/>
                  <a:t>Linear Sum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i="1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56" y="1573974"/>
                <a:ext cx="7333019" cy="1384995"/>
              </a:xfrm>
              <a:prstGeom prst="rect">
                <a:avLst/>
              </a:prstGeom>
              <a:blipFill>
                <a:blip r:embed="rId4"/>
                <a:stretch>
                  <a:fillRect t="-3947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6DDEC502-06C9-465B-A5E7-0757EBCA31BA}"/>
              </a:ext>
            </a:extLst>
          </p:cNvPr>
          <p:cNvGrpSpPr/>
          <p:nvPr/>
        </p:nvGrpSpPr>
        <p:grpSpPr>
          <a:xfrm>
            <a:off x="8297084" y="3388402"/>
            <a:ext cx="3123878" cy="1700389"/>
            <a:chOff x="8089770" y="2084125"/>
            <a:chExt cx="3123878" cy="1700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AC8C5D4B-42B8-4005-88A3-1C054CF099F4}"/>
                    </a:ext>
                  </a:extLst>
                </p:cNvPr>
                <p:cNvSpPr/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AC8C5D4B-42B8-4005-88A3-1C054CF09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D62B9E7-155F-4D54-95BC-433CC85DA3B2}"/>
                    </a:ext>
                  </a:extLst>
                </p:cNvPr>
                <p:cNvSpPr/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D62B9E7-155F-4D54-95BC-433CC85DA3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1247A96-B714-4A2B-9E3D-0E142F19F9A5}"/>
                    </a:ext>
                  </a:extLst>
                </p:cNvPr>
                <p:cNvSpPr/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1247A96-B714-4A2B-9E3D-0E142F19F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4D6FFB0-1722-47EC-A642-FBBC7DF4A0E9}"/>
                    </a:ext>
                  </a:extLst>
                </p:cNvPr>
                <p:cNvSpPr/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4D6FFB0-1722-47EC-A642-FBBC7DF4A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52D2199-C425-4F4A-BED2-D39578D8430B}"/>
                    </a:ext>
                  </a:extLst>
                </p:cNvPr>
                <p:cNvSpPr txBox="1"/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52D2199-C425-4F4A-BED2-D39578D84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16A19BF-E625-44D0-8066-103832062BEC}"/>
                </a:ext>
              </a:extLst>
            </p:cNvPr>
            <p:cNvCxnSpPr>
              <a:cxnSpLocks/>
              <a:stCxn id="8" idx="0"/>
              <a:endCxn id="2" idx="2"/>
            </p:cNvCxnSpPr>
            <p:nvPr/>
          </p:nvCxnSpPr>
          <p:spPr>
            <a:xfrm flipV="1">
              <a:off x="8447203" y="2630880"/>
              <a:ext cx="1082976" cy="603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46F38CB-D4D3-4AD3-99DF-3DAC2312D86A}"/>
                </a:ext>
              </a:extLst>
            </p:cNvPr>
            <p:cNvCxnSpPr>
              <a:cxnSpLocks/>
              <a:stCxn id="9" idx="0"/>
              <a:endCxn id="2" idx="2"/>
            </p:cNvCxnSpPr>
            <p:nvPr/>
          </p:nvCxnSpPr>
          <p:spPr>
            <a:xfrm flipV="1">
              <a:off x="9402917" y="2630880"/>
              <a:ext cx="127262" cy="603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A70F5957-B4F3-4B2C-8A09-F0EA90B3E941}"/>
                </a:ext>
              </a:extLst>
            </p:cNvPr>
            <p:cNvCxnSpPr>
              <a:cxnSpLocks/>
              <a:stCxn id="10" idx="0"/>
              <a:endCxn id="2" idx="2"/>
            </p:cNvCxnSpPr>
            <p:nvPr/>
          </p:nvCxnSpPr>
          <p:spPr>
            <a:xfrm flipH="1" flipV="1">
              <a:off x="9530179" y="2630880"/>
              <a:ext cx="1326037" cy="60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8DE2636-3604-4632-AA2C-826A31FA86BC}"/>
                    </a:ext>
                  </a:extLst>
                </p:cNvPr>
                <p:cNvSpPr txBox="1"/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8DE2636-3604-4632-AA2C-826A31FA8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5EEF11-01E8-465A-AFF1-E798D957E662}"/>
                    </a:ext>
                  </a:extLst>
                </p:cNvPr>
                <p:cNvSpPr txBox="1"/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5EEF11-01E8-465A-AFF1-E798D957E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6CB582D-C026-4F6B-8A03-A8F716676F37}"/>
                    </a:ext>
                  </a:extLst>
                </p:cNvPr>
                <p:cNvSpPr txBox="1"/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6CB582D-C026-4F6B-8A03-A8F716676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2EEFDF-42EB-4366-B5AF-AE9EE0B1E0C1}"/>
                    </a:ext>
                  </a:extLst>
                </p:cNvPr>
                <p:cNvSpPr txBox="1"/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2EEFDF-42EB-4366-B5AF-AE9EE0B1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C2501F3-A465-4D47-84E1-051BB4ABE457}"/>
              </a:ext>
            </a:extLst>
          </p:cNvPr>
          <p:cNvGrpSpPr/>
          <p:nvPr/>
        </p:nvGrpSpPr>
        <p:grpSpPr>
          <a:xfrm>
            <a:off x="8347512" y="2312638"/>
            <a:ext cx="2988521" cy="1060434"/>
            <a:chOff x="8348504" y="2327968"/>
            <a:chExt cx="2988521" cy="1060434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FEF1594F-0722-4649-8620-6AB0F39DBCEC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H="1" flipV="1">
              <a:off x="9037946" y="2977267"/>
              <a:ext cx="699547" cy="411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6F8B6FD9-96FF-49D9-BD4C-63FBAD3DF1AF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9737493" y="2974300"/>
              <a:ext cx="804731" cy="414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6BBDC22-A632-4D5C-AD4A-D44109945A6D}"/>
                    </a:ext>
                  </a:extLst>
                </p:cNvPr>
                <p:cNvSpPr txBox="1"/>
                <p:nvPr/>
              </p:nvSpPr>
              <p:spPr>
                <a:xfrm>
                  <a:off x="8348504" y="2327969"/>
                  <a:ext cx="1262718" cy="64633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en-US" altLang="zh-CN" i="1" dirty="0"/>
                </a:p>
                <a:p>
                  <a:pPr algn="ctr"/>
                  <a:r>
                    <a:rPr lang="en-US" altLang="zh-CN" i="1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D6BBDC22-A632-4D5C-AD4A-D44109945A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8504" y="2327969"/>
                  <a:ext cx="1262718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3382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30693A3-5539-4CA2-B82D-078EE5FF705A}"/>
                    </a:ext>
                  </a:extLst>
                </p:cNvPr>
                <p:cNvSpPr txBox="1"/>
                <p:nvPr/>
              </p:nvSpPr>
              <p:spPr>
                <a:xfrm>
                  <a:off x="9813979" y="2327968"/>
                  <a:ext cx="1523046" cy="64633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,1+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oMath>
                    </m:oMathPara>
                  </a14:m>
                  <a:endParaRPr lang="en-US" altLang="zh-CN" b="0" i="1" dirty="0"/>
                </a:p>
                <a:p>
                  <a:pPr algn="ctr"/>
                  <a:r>
                    <a:rPr lang="en-US" altLang="zh-CN" i="1" dirty="0"/>
                    <a:t>if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30693A3-5539-4CA2-B82D-078EE5FF7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3979" y="2327968"/>
                  <a:ext cx="1523046" cy="646331"/>
                </a:xfrm>
                <a:prstGeom prst="rect">
                  <a:avLst/>
                </a:prstGeom>
                <a:blipFill>
                  <a:blip r:embed="rId16"/>
                  <a:stretch>
                    <a:fillRect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4E5662-B1A8-4C23-8158-33D20A1044DF}"/>
                  </a:ext>
                </a:extLst>
              </p:cNvPr>
              <p:cNvSpPr/>
              <p:nvPr/>
            </p:nvSpPr>
            <p:spPr>
              <a:xfrm>
                <a:off x="1115069" y="3959433"/>
                <a:ext cx="6096000" cy="18158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sz="2800" dirty="0"/>
                  <a:t>We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800" i="1" dirty="0"/>
                  <a:t> is an </a:t>
                </a:r>
                <a:r>
                  <a:rPr lang="en-US" sz="2800" b="1" i="1" dirty="0"/>
                  <a:t>approximate (linear) sum </a:t>
                </a:r>
                <a:r>
                  <a:rPr lang="en-US" sz="2800" i="1" dirty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, if there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as above such that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04E5662-B1A8-4C23-8158-33D20A104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69" y="3959433"/>
                <a:ext cx="6096000" cy="1815882"/>
              </a:xfrm>
              <a:prstGeom prst="rect">
                <a:avLst/>
              </a:prstGeom>
              <a:blipFill>
                <a:blip r:embed="rId17"/>
                <a:stretch>
                  <a:fillRect t="-3356" r="-1099" b="-8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43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53BEAA81-928E-4AC3-BE88-E3275EC69960}"/>
              </a:ext>
            </a:extLst>
          </p:cNvPr>
          <p:cNvGrpSpPr/>
          <p:nvPr/>
        </p:nvGrpSpPr>
        <p:grpSpPr>
          <a:xfrm>
            <a:off x="8495527" y="2330548"/>
            <a:ext cx="3123878" cy="1700389"/>
            <a:chOff x="8089770" y="2084125"/>
            <a:chExt cx="3123878" cy="1700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299C5DA7-6E57-48D6-8739-CD73471CB65B}"/>
                    </a:ext>
                  </a:extLst>
                </p:cNvPr>
                <p:cNvSpPr/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AC8C5D4B-42B8-4005-88A3-1C054CF09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0303" y="2084125"/>
                  <a:ext cx="1319752" cy="54675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F3FB30E3-67D5-4EA1-BAB3-4463FB8BF427}"/>
                    </a:ext>
                  </a:extLst>
                </p:cNvPr>
                <p:cNvSpPr/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D62B9E7-155F-4D54-95BC-433CC85DA3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70" y="3234792"/>
                  <a:ext cx="714865" cy="5467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6DE99221-ED18-4F21-8EBC-3F6FC4C10B6E}"/>
                    </a:ext>
                  </a:extLst>
                </p:cNvPr>
                <p:cNvSpPr/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E1247A96-B714-4A2B-9E3D-0E142F19F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5484" y="3234791"/>
                  <a:ext cx="714865" cy="5467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BCC2E983-27E2-49FB-871F-0D2A9459AB82}"/>
                    </a:ext>
                  </a:extLst>
                </p:cNvPr>
                <p:cNvSpPr/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54D6FFB0-1722-47EC-A642-FBBC7DF4A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8783" y="3237759"/>
                  <a:ext cx="714865" cy="54675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8501E1E-8263-4205-80BF-E2ABAD907BFF}"/>
                    </a:ext>
                  </a:extLst>
                </p:cNvPr>
                <p:cNvSpPr txBox="1"/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B52D2199-C425-4F4A-BED2-D39578D84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199" y="3323502"/>
                  <a:ext cx="43473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BA9E5C7-2155-4119-87DC-7ED33687CFE8}"/>
                </a:ext>
              </a:extLst>
            </p:cNvPr>
            <p:cNvCxnSpPr>
              <a:cxnSpLocks/>
              <a:stCxn id="24" idx="0"/>
              <a:endCxn id="23" idx="2"/>
            </p:cNvCxnSpPr>
            <p:nvPr/>
          </p:nvCxnSpPr>
          <p:spPr>
            <a:xfrm flipV="1">
              <a:off x="8447203" y="2630880"/>
              <a:ext cx="1082976" cy="603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B2F8BFE-9FA8-4C00-BD9D-ABAE31B9CBC6}"/>
                </a:ext>
              </a:extLst>
            </p:cNvPr>
            <p:cNvCxnSpPr>
              <a:cxnSpLocks/>
              <a:stCxn id="25" idx="0"/>
              <a:endCxn id="23" idx="2"/>
            </p:cNvCxnSpPr>
            <p:nvPr/>
          </p:nvCxnSpPr>
          <p:spPr>
            <a:xfrm flipV="1">
              <a:off x="9402917" y="2630880"/>
              <a:ext cx="127262" cy="603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E566EF1-7473-4E63-B1CE-C9420E4591E4}"/>
                </a:ext>
              </a:extLst>
            </p:cNvPr>
            <p:cNvCxnSpPr>
              <a:cxnSpLocks/>
              <a:stCxn id="26" idx="0"/>
              <a:endCxn id="23" idx="2"/>
            </p:cNvCxnSpPr>
            <p:nvPr/>
          </p:nvCxnSpPr>
          <p:spPr>
            <a:xfrm flipH="1" flipV="1">
              <a:off x="9530179" y="2630880"/>
              <a:ext cx="1326037" cy="60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CE43D1A8-ED70-4BDC-9C2C-2C42DDAFA669}"/>
                    </a:ext>
                  </a:extLst>
                </p:cNvPr>
                <p:cNvSpPr txBox="1"/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8DE2636-3604-4632-AA2C-826A31FA8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341" y="2653977"/>
                  <a:ext cx="47743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82F41451-0376-4241-A2BD-629F909A0EBE}"/>
                    </a:ext>
                  </a:extLst>
                </p:cNvPr>
                <p:cNvSpPr txBox="1"/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D5EEF11-01E8-465A-AFF1-E798D957E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912" y="2759718"/>
                  <a:ext cx="48276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5319C28-1B75-4BC6-B200-5AF8860DB60F}"/>
                    </a:ext>
                  </a:extLst>
                </p:cNvPr>
                <p:cNvSpPr txBox="1"/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6CB582D-C026-4F6B-8A03-A8F716676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1096" y="2756751"/>
                  <a:ext cx="43473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3769976C-F179-423F-9817-0D31611F3EFA}"/>
                    </a:ext>
                  </a:extLst>
                </p:cNvPr>
                <p:cNvSpPr txBox="1"/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12EEFDF-42EB-4366-B5AF-AE9EE0B1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957" y="2698264"/>
                  <a:ext cx="5449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71929022-B288-4ABE-A7D5-AA12FCFB427A}"/>
              </a:ext>
            </a:extLst>
          </p:cNvPr>
          <p:cNvSpPr/>
          <p:nvPr/>
        </p:nvSpPr>
        <p:spPr>
          <a:xfrm>
            <a:off x="1476369" y="5530826"/>
            <a:ext cx="4970834" cy="1327173"/>
          </a:xfrm>
          <a:prstGeom prst="cloudCallout">
            <a:avLst>
              <a:gd name="adj1" fmla="val -33162"/>
              <a:gd name="adj2" fmla="val -729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2400" dirty="0"/>
          </a:p>
          <a:p>
            <a:pPr algn="ctr"/>
            <a:r>
              <a:rPr lang="en-US" altLang="zh-CN" sz="2400" dirty="0"/>
              <a:t>A technical detail: Need to verify a given circuit is indeed an </a:t>
            </a:r>
            <a:r>
              <a:rPr lang="en-US" altLang="zh-CN" sz="2400" dirty="0" err="1"/>
              <a:t>Approx</a:t>
            </a:r>
            <a:r>
              <a:rPr lang="en-US" altLang="zh-CN" sz="2400" dirty="0"/>
              <a:t>-Sum</a:t>
            </a:r>
            <a:endParaRPr lang="zh-CN" altLang="en-US" sz="2400" dirty="0"/>
          </a:p>
          <a:p>
            <a:pPr algn="ctr"/>
            <a:endParaRPr lang="zh-CN" alt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1"/>
            <a:ext cx="12599314" cy="103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Why is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Approx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-Sum better than MAJ?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81B9A-E3D7-46B0-879B-1FFABC1E0C4D}"/>
              </a:ext>
            </a:extLst>
          </p:cNvPr>
          <p:cNvSpPr txBox="1"/>
          <p:nvPr/>
        </p:nvSpPr>
        <p:spPr>
          <a:xfrm>
            <a:off x="124279" y="1519944"/>
            <a:ext cx="767501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Approx</a:t>
            </a:r>
            <a:r>
              <a:rPr lang="en-US" sz="2800" dirty="0"/>
              <a:t>-Sum </a:t>
            </a:r>
            <a:r>
              <a:rPr lang="en-US" sz="2800" b="1" dirty="0"/>
              <a:t>preserves</a:t>
            </a:r>
            <a:r>
              <a:rPr lang="en-US" sz="2800" dirty="0"/>
              <a:t> </a:t>
            </a:r>
            <a:r>
              <a:rPr lang="en-US" sz="2800" b="1" dirty="0"/>
              <a:t>algorithms</a:t>
            </a:r>
            <a:r>
              <a:rPr lang="en-US" sz="28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18FB1-8B9C-4A95-9484-006AF2FAAA2B}"/>
                  </a:ext>
                </a:extLst>
              </p:cNvPr>
              <p:cNvSpPr txBox="1"/>
              <p:nvPr/>
            </p:nvSpPr>
            <p:spPr>
              <a:xfrm>
                <a:off x="124279" y="3390494"/>
                <a:ext cx="6956393" cy="17797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The obvious algorithm: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18FB1-8B9C-4A95-9484-006AF2FAA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9" y="3390494"/>
                <a:ext cx="6956393" cy="1779783"/>
              </a:xfrm>
              <a:prstGeom prst="rect">
                <a:avLst/>
              </a:prstGeom>
              <a:blipFill>
                <a:blip r:embed="rId15"/>
                <a:stretch>
                  <a:fillRect t="-4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6FC4D3-A04C-452D-9ED7-D87289AD03E7}"/>
                  </a:ext>
                </a:extLst>
              </p:cNvPr>
              <p:cNvSpPr txBox="1"/>
              <p:nvPr/>
            </p:nvSpPr>
            <p:spPr>
              <a:xfrm>
                <a:off x="8068827" y="1161729"/>
                <a:ext cx="4076716" cy="544764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With this observation</a:t>
                </a:r>
              </a:p>
              <a:p>
                <a:pPr algn="ctr"/>
                <a:r>
                  <a:rPr lang="en-US" sz="3200" b="1" dirty="0"/>
                  <a:t>[Chen-Williams]: </a:t>
                </a:r>
                <a:br>
                  <a:rPr lang="en-US" sz="3200" b="1" dirty="0"/>
                </a:br>
                <a:br>
                  <a:rPr lang="en-US" sz="3200" b="1" dirty="0"/>
                </a:br>
                <a:r>
                  <a:rPr lang="en-US" sz="2800" dirty="0"/>
                  <a:t>nontrivial </a:t>
                </a:r>
                <a:r>
                  <a:rPr lang="en-US" sz="2800" dirty="0" err="1"/>
                  <a:t>derand</a:t>
                </a:r>
                <a:r>
                  <a:rPr lang="en-US" sz="2800" dirty="0"/>
                  <a:t>. algorithm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nontrivial </a:t>
                </a:r>
                <a:r>
                  <a:rPr lang="en-US" sz="2800" dirty="0" err="1"/>
                  <a:t>derand</a:t>
                </a:r>
                <a:r>
                  <a:rPr lang="en-US" sz="2800" dirty="0"/>
                  <a:t>. of approximate 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cannot be computed by an approximate 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6FC4D3-A04C-452D-9ED7-D87289AD0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827" y="1161729"/>
                <a:ext cx="4076716" cy="5447645"/>
              </a:xfrm>
              <a:prstGeom prst="rect">
                <a:avLst/>
              </a:prstGeom>
              <a:blipFill>
                <a:blip r:embed="rId16"/>
                <a:stretch>
                  <a:fillRect l="-2242" t="-1454" r="-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D0B9E8D-1669-4E3E-9D7E-741A2690D743}"/>
                  </a:ext>
                </a:extLst>
              </p:cNvPr>
              <p:cNvSpPr txBox="1"/>
              <p:nvPr/>
            </p:nvSpPr>
            <p:spPr>
              <a:xfrm>
                <a:off x="788309" y="2278113"/>
                <a:ext cx="6098977" cy="95410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/>
                  <a:t>e.g. CAPP algorithm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CAPP algorithm for </a:t>
                </a:r>
                <a:r>
                  <a:rPr lang="en-US" altLang="zh-CN" sz="2800" dirty="0" err="1"/>
                  <a:t>Approx</a:t>
                </a:r>
                <a:r>
                  <a:rPr lang="en-US" altLang="zh-CN" sz="2800" dirty="0"/>
                  <a:t>-Sum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D0B9E8D-1669-4E3E-9D7E-741A2690D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09" y="2278113"/>
                <a:ext cx="6098977" cy="954107"/>
              </a:xfrm>
              <a:prstGeom prst="rect">
                <a:avLst/>
              </a:prstGeom>
              <a:blipFill>
                <a:blip r:embed="rId17"/>
                <a:stretch>
                  <a:fillRect t="-6369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15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3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72631" y="80149"/>
            <a:ext cx="11909715" cy="1151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Error correction via Approximate Sum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D9D7932A-5B1B-4C47-B4E2-975D8DE8D6AE}"/>
                  </a:ext>
                </a:extLst>
              </p:cNvPr>
              <p:cNvSpPr txBox="1"/>
              <p:nvPr/>
            </p:nvSpPr>
            <p:spPr>
              <a:xfrm>
                <a:off x="1438026" y="1503229"/>
                <a:ext cx="9315948" cy="161845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-hard languages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cannot be worst-case computed by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approx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sum of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D9D7932A-5B1B-4C47-B4E2-975D8DE8D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26" y="1503229"/>
                <a:ext cx="9315948" cy="1618456"/>
              </a:xfrm>
              <a:prstGeom prst="rect">
                <a:avLst/>
              </a:prstGeom>
              <a:blipFill>
                <a:blip r:embed="rId4"/>
                <a:stretch>
                  <a:fillRect l="-719" t="-3008" r="-589" b="-3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276A3A-5D71-4CD2-B8F0-4AB8BFEB234D}"/>
                  </a:ext>
                </a:extLst>
              </p:cNvPr>
              <p:cNvSpPr txBox="1"/>
              <p:nvPr/>
            </p:nvSpPr>
            <p:spPr>
              <a:xfrm>
                <a:off x="2321668" y="3673638"/>
                <a:ext cx="7548664" cy="179337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/>
                  <a:t>Collapse Theorem</a:t>
                </a:r>
              </a:p>
              <a:p>
                <a:pPr algn="ctr"/>
                <a:r>
                  <a:rPr lang="en-US" altLang="zh-CN" sz="2800" b="1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800" b="1" i="1" smtClean="0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800" b="1" dirty="0"/>
                  <a:t>-approximated by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,</a:t>
                </a:r>
              </a:p>
              <a:p>
                <a:pPr algn="ctr"/>
                <a:r>
                  <a:rPr lang="en-US" altLang="zh-CN" sz="2800" b="1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collapses to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approx-sum 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!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276A3A-5D71-4CD2-B8F0-4AB8BFEB2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668" y="3673638"/>
                <a:ext cx="7548664" cy="1793376"/>
              </a:xfrm>
              <a:prstGeom prst="rect">
                <a:avLst/>
              </a:prstGeom>
              <a:blipFill>
                <a:blip r:embed="rId5"/>
                <a:stretch>
                  <a:fillRect t="-6102" b="-8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573EAA2D-7842-4558-A347-5195481549A3}"/>
              </a:ext>
            </a:extLst>
          </p:cNvPr>
          <p:cNvSpPr txBox="1"/>
          <p:nvPr/>
        </p:nvSpPr>
        <p:spPr>
          <a:xfrm>
            <a:off x="3738413" y="5865779"/>
            <a:ext cx="471520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800" b="1" dirty="0"/>
              <a:t>Let’s see an application first…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标注: 线形 13">
                <a:extLst>
                  <a:ext uri="{FF2B5EF4-FFF2-40B4-BE49-F238E27FC236}">
                    <a16:creationId xmlns:a16="http://schemas.microsoft.com/office/drawing/2014/main" id="{010B4C30-526E-45C3-8937-94F9F2BC2028}"/>
                  </a:ext>
                </a:extLst>
              </p:cNvPr>
              <p:cNvSpPr/>
              <p:nvPr/>
            </p:nvSpPr>
            <p:spPr>
              <a:xfrm>
                <a:off x="10026024" y="3237938"/>
                <a:ext cx="1808175" cy="871399"/>
              </a:xfrm>
              <a:prstGeom prst="borderCallout1">
                <a:avLst>
                  <a:gd name="adj1" fmla="val 51677"/>
                  <a:gd name="adj2" fmla="val 641"/>
                  <a:gd name="adj3" fmla="val -104573"/>
                  <a:gd name="adj4" fmla="val -76154"/>
                </a:avLst>
              </a:prstGeom>
              <a:ln w="2857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/>
                  <a:t>Easier than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dirty="0"/>
                  <a:t>!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4" name="标注: 线形 13">
                <a:extLst>
                  <a:ext uri="{FF2B5EF4-FFF2-40B4-BE49-F238E27FC236}">
                    <a16:creationId xmlns:a16="http://schemas.microsoft.com/office/drawing/2014/main" id="{010B4C30-526E-45C3-8937-94F9F2BC2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24" y="3237938"/>
                <a:ext cx="1808175" cy="871399"/>
              </a:xfrm>
              <a:prstGeom prst="borderCallout1">
                <a:avLst>
                  <a:gd name="adj1" fmla="val 51677"/>
                  <a:gd name="adj2" fmla="val 641"/>
                  <a:gd name="adj3" fmla="val -104573"/>
                  <a:gd name="adj4" fmla="val -76154"/>
                </a:avLst>
              </a:prstGeom>
              <a:blipFill>
                <a:blip r:embed="rId6"/>
                <a:stretch>
                  <a:fillRect r="-3795" b="-5705"/>
                </a:stretch>
              </a:blipFill>
              <a:ln w="28575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96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2582"/>
                <a:ext cx="12237377" cy="106514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  <a:latin typeface="+mn-lt"/>
                  </a:rPr>
                  <a:t>A quick proof of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582"/>
                <a:ext cx="12237377" cy="1065141"/>
              </a:xfrm>
              <a:prstGeom prst="rect">
                <a:avLst/>
              </a:prstGeom>
              <a:blipFill>
                <a:blip r:embed="rId4"/>
                <a:stretch>
                  <a:fillRect t="-11494" b="-25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/>
              <p:nvPr/>
            </p:nvSpPr>
            <p:spPr>
              <a:xfrm>
                <a:off x="458070" y="1290469"/>
                <a:ext cx="6666737" cy="161845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1.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 collapses to approximate 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81B9A-E3D7-46B0-879B-1FFABC1E0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" y="1290469"/>
                <a:ext cx="6666737" cy="1618456"/>
              </a:xfrm>
              <a:prstGeom prst="rect">
                <a:avLst/>
              </a:prstGeom>
              <a:blipFill>
                <a:blip r:embed="rId5"/>
                <a:stretch>
                  <a:fillRect l="-1826" b="-9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E273D4-7DD2-42C9-B1A1-B03DEC61BE21}"/>
                  </a:ext>
                </a:extLst>
              </p:cNvPr>
              <p:cNvSpPr txBox="1"/>
              <p:nvPr/>
            </p:nvSpPr>
            <p:spPr>
              <a:xfrm>
                <a:off x="458070" y="3032179"/>
                <a:ext cx="6666737" cy="140448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2. [Chen-Williams, 2019]: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is not in approximate sum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Hence,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is not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/>
                  <a:t> (also not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E273D4-7DD2-42C9-B1A1-B03DEC61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" y="3032179"/>
                <a:ext cx="6666737" cy="1404487"/>
              </a:xfrm>
              <a:prstGeom prst="rect">
                <a:avLst/>
              </a:prstGeom>
              <a:blipFill>
                <a:blip r:embed="rId6"/>
                <a:stretch>
                  <a:fillRect l="-1826" t="-3879" b="-10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DCEDD-8DE2-41D3-9C9E-15C669FBA834}"/>
                  </a:ext>
                </a:extLst>
              </p:cNvPr>
              <p:cNvSpPr txBox="1"/>
              <p:nvPr/>
            </p:nvSpPr>
            <p:spPr>
              <a:xfrm>
                <a:off x="458070" y="4559920"/>
                <a:ext cx="6666737" cy="202985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3.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2800" dirty="0"/>
                  <a:t> cannot be computed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b="1" dirty="0"/>
                  <a:t>(The Discriminator Lemma)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6DCEDD-8DE2-41D3-9C9E-15C669FBA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" y="4559920"/>
                <a:ext cx="6666737" cy="2029851"/>
              </a:xfrm>
              <a:prstGeom prst="rect">
                <a:avLst/>
              </a:prstGeom>
              <a:blipFill>
                <a:blip r:embed="rId7"/>
                <a:stretch>
                  <a:fillRect l="-1826" b="-8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15">
                <a:extLst>
                  <a:ext uri="{FF2B5EF4-FFF2-40B4-BE49-F238E27FC236}">
                    <a16:creationId xmlns:a16="http://schemas.microsoft.com/office/drawing/2014/main" id="{55ABE568-04AC-4B4B-9046-F88D4D0EDE06}"/>
                  </a:ext>
                </a:extLst>
              </p:cNvPr>
              <p:cNvSpPr/>
              <p:nvPr/>
            </p:nvSpPr>
            <p:spPr>
              <a:xfrm>
                <a:off x="8766535" y="1230467"/>
                <a:ext cx="1844565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𝑴𝑨𝑱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Oval 15">
                <a:extLst>
                  <a:ext uri="{FF2B5EF4-FFF2-40B4-BE49-F238E27FC236}">
                    <a16:creationId xmlns:a16="http://schemas.microsoft.com/office/drawing/2014/main" id="{55ABE568-04AC-4B4B-9046-F88D4D0ED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535" y="1230467"/>
                <a:ext cx="1844565" cy="5847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7B942633-1F25-4AB3-9989-D1BAEE9B32AC}"/>
                  </a:ext>
                </a:extLst>
              </p:cNvPr>
              <p:cNvSpPr/>
              <p:nvPr/>
            </p:nvSpPr>
            <p:spPr>
              <a:xfrm>
                <a:off x="7452743" y="2300619"/>
                <a:ext cx="1255986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7B942633-1F25-4AB3-9989-D1BAEE9B32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43" y="2300619"/>
                <a:ext cx="1255986" cy="5847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E601CAA6-DE2E-441F-9818-845DA3EF30DA}"/>
                  </a:ext>
                </a:extLst>
              </p:cNvPr>
              <p:cNvSpPr/>
              <p:nvPr/>
            </p:nvSpPr>
            <p:spPr>
              <a:xfrm>
                <a:off x="9060825" y="2300620"/>
                <a:ext cx="1255986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E601CAA6-DE2E-441F-9818-845DA3EF3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825" y="2300620"/>
                <a:ext cx="1255986" cy="5847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18">
                <a:extLst>
                  <a:ext uri="{FF2B5EF4-FFF2-40B4-BE49-F238E27FC236}">
                    <a16:creationId xmlns:a16="http://schemas.microsoft.com/office/drawing/2014/main" id="{B6C42594-EAE2-49E7-8164-C68B9536A1A8}"/>
                  </a:ext>
                </a:extLst>
              </p:cNvPr>
              <p:cNvSpPr/>
              <p:nvPr/>
            </p:nvSpPr>
            <p:spPr>
              <a:xfrm>
                <a:off x="10758246" y="2300619"/>
                <a:ext cx="1255986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Oval 18">
                <a:extLst>
                  <a:ext uri="{FF2B5EF4-FFF2-40B4-BE49-F238E27FC236}">
                    <a16:creationId xmlns:a16="http://schemas.microsoft.com/office/drawing/2014/main" id="{B6C42594-EAE2-49E7-8164-C68B9536A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246" y="2300619"/>
                <a:ext cx="1255986" cy="5847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A0F7736B-713C-434A-B40B-2E9FC41F8580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 flipH="1">
            <a:off x="8080736" y="1729604"/>
            <a:ext cx="95592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0">
            <a:extLst>
              <a:ext uri="{FF2B5EF4-FFF2-40B4-BE49-F238E27FC236}">
                <a16:creationId xmlns:a16="http://schemas.microsoft.com/office/drawing/2014/main" id="{CB3C0E56-2FCF-446B-89DD-B8CC46FD5E3A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>
            <a:off x="9688818" y="1815242"/>
            <a:ext cx="0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1">
            <a:extLst>
              <a:ext uri="{FF2B5EF4-FFF2-40B4-BE49-F238E27FC236}">
                <a16:creationId xmlns:a16="http://schemas.microsoft.com/office/drawing/2014/main" id="{51D0A397-B312-4F07-8F48-9F327B0C0B30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>
          <a:xfrm>
            <a:off x="10340970" y="1729604"/>
            <a:ext cx="104526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B35DF2-62DD-4060-93D8-DB43B91DDAFA}"/>
              </a:ext>
            </a:extLst>
          </p:cNvPr>
          <p:cNvGrpSpPr/>
          <p:nvPr/>
        </p:nvGrpSpPr>
        <p:grpSpPr>
          <a:xfrm>
            <a:off x="7240384" y="3164052"/>
            <a:ext cx="4896865" cy="3114955"/>
            <a:chOff x="7365443" y="3235569"/>
            <a:chExt cx="4648790" cy="31149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FCC66132-8A32-4E40-87B4-492356F0A123}"/>
                    </a:ext>
                  </a:extLst>
                </p:cNvPr>
                <p:cNvSpPr txBox="1"/>
                <p:nvPr/>
              </p:nvSpPr>
              <p:spPr>
                <a:xfrm>
                  <a:off x="7365443" y="3235569"/>
                  <a:ext cx="4648790" cy="311495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 dirty="0"/>
                    <a:t>Discriminator Lemma</a:t>
                  </a:r>
                </a:p>
                <a:p>
                  <a:pPr algn="ctr"/>
                  <a:r>
                    <a:rPr lang="en-US" altLang="zh-CN" sz="2000" b="1" dirty="0"/>
                    <a:t>[</a:t>
                  </a:r>
                  <a:r>
                    <a:rPr lang="en-US" altLang="zh-CN" sz="2000" b="1" dirty="0" err="1"/>
                    <a:t>Hajnal</a:t>
                  </a:r>
                  <a:r>
                    <a:rPr lang="en-US" altLang="zh-CN" sz="2000" b="1" dirty="0"/>
                    <a:t> et al.’93], a variant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400" dirty="0"/>
                    <a:t>Let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zh-CN" sz="2400" dirty="0"/>
                    <a:t> </a:t>
                  </a:r>
                  <a:r>
                    <a:rPr lang="en-US" altLang="zh-CN" sz="2400" dirty="0" err="1"/>
                    <a:t>fanin</a:t>
                  </a:r>
                  <a:r>
                    <a:rPr lang="en-US" altLang="zh-CN" sz="2400" dirty="0"/>
                    <a:t> of                              , then</a:t>
                  </a:r>
                </a:p>
                <a:p>
                  <a:endParaRPr lang="en-US" altLang="zh-CN" sz="2400" dirty="0"/>
                </a:p>
                <a:p>
                  <a:r>
                    <a:rPr lang="en-US" altLang="zh-CN" sz="2400" dirty="0"/>
                    <a:t>there is some                      </a:t>
                  </a:r>
                  <a:r>
                    <a:rPr lang="en-US" altLang="zh-CN" sz="2400" dirty="0" err="1"/>
                    <a:t>subcircuit</a:t>
                  </a:r>
                  <a:r>
                    <a:rPr lang="en-US" altLang="zh-CN" sz="2400" dirty="0"/>
                    <a:t> that can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a14:m>
                  <a:r>
                    <a:rPr lang="en-US" altLang="zh-CN" sz="2400" dirty="0"/>
                    <a:t>-approximate the whole function.</a:t>
                  </a: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FCC66132-8A32-4E40-87B4-492356F0A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443" y="3235569"/>
                  <a:ext cx="4648790" cy="3114955"/>
                </a:xfrm>
                <a:prstGeom prst="rect">
                  <a:avLst/>
                </a:prstGeom>
                <a:blipFill>
                  <a:blip r:embed="rId12"/>
                  <a:stretch>
                    <a:fillRect l="-1990" t="-2539" r="-1244" b="-29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7">
                  <a:extLst>
                    <a:ext uri="{FF2B5EF4-FFF2-40B4-BE49-F238E27FC236}">
                      <a16:creationId xmlns:a16="http://schemas.microsoft.com/office/drawing/2014/main" id="{024DFD70-8367-4BAC-97C8-2EC6B7F1F20E}"/>
                    </a:ext>
                  </a:extLst>
                </p:cNvPr>
                <p:cNvSpPr/>
                <p:nvPr/>
              </p:nvSpPr>
              <p:spPr>
                <a:xfrm>
                  <a:off x="9137106" y="4863835"/>
                  <a:ext cx="1255986" cy="5847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7">
                  <a:extLst>
                    <a:ext uri="{FF2B5EF4-FFF2-40B4-BE49-F238E27FC236}">
                      <a16:creationId xmlns:a16="http://schemas.microsoft.com/office/drawing/2014/main" id="{024DFD70-8367-4BAC-97C8-2EC6B7F1F2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7106" y="4863835"/>
                  <a:ext cx="1255986" cy="584775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D496E92-7C09-4740-AA34-B04A519BB445}"/>
                    </a:ext>
                  </a:extLst>
                </p:cNvPr>
                <p:cNvSpPr/>
                <p:nvPr/>
              </p:nvSpPr>
              <p:spPr>
                <a:xfrm>
                  <a:off x="9313588" y="4136269"/>
                  <a:ext cx="1844565" cy="5847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𝑴𝑨𝑱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D496E92-7C09-4740-AA34-B04A519BB4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3588" y="4136269"/>
                  <a:ext cx="1844565" cy="584775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0096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Error Correction via Approximate 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3F2CA-D9CE-462E-8366-1076D66343D5}"/>
              </a:ext>
            </a:extLst>
          </p:cNvPr>
          <p:cNvSpPr txBox="1"/>
          <p:nvPr/>
        </p:nvSpPr>
        <p:spPr>
          <a:xfrm>
            <a:off x="1950400" y="2780922"/>
            <a:ext cx="8291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Idea: Single-Query Randomized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CE455FE1-F17A-422A-AB7E-D94FE189D203}"/>
                  </a:ext>
                </a:extLst>
              </p:cNvPr>
              <p:cNvSpPr txBox="1"/>
              <p:nvPr/>
            </p:nvSpPr>
            <p:spPr>
              <a:xfrm>
                <a:off x="1438026" y="941964"/>
                <a:ext cx="9315948" cy="161845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-hard languages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cannot be worst-case computed by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approx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sum of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CE455FE1-F17A-422A-AB7E-D94FE189D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26" y="941964"/>
                <a:ext cx="9315948" cy="1618456"/>
              </a:xfrm>
              <a:prstGeom prst="rect">
                <a:avLst/>
              </a:prstGeom>
              <a:blipFill>
                <a:blip r:embed="rId4"/>
                <a:stretch>
                  <a:fillRect l="-719" t="-3008" r="-589" b="-3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ACE9D1C-8A7B-46E2-9D99-BC3F52644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48133" y="4160487"/>
            <a:ext cx="1169211" cy="11692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FD87C7-2E35-4A30-B4EF-EEF7C94C1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725325" y="4030093"/>
            <a:ext cx="1169211" cy="1439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箭头: 右 8">
                <a:extLst>
                  <a:ext uri="{FF2B5EF4-FFF2-40B4-BE49-F238E27FC236}">
                    <a16:creationId xmlns:a16="http://schemas.microsoft.com/office/drawing/2014/main" id="{1808E074-51C6-44D4-8E11-F906DB62A834}"/>
                  </a:ext>
                </a:extLst>
              </p:cNvPr>
              <p:cNvSpPr/>
              <p:nvPr/>
            </p:nvSpPr>
            <p:spPr>
              <a:xfrm>
                <a:off x="3522300" y="4160487"/>
                <a:ext cx="3998068" cy="11553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/>
                  <a:t>Question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" name="箭头: 右 8">
                <a:extLst>
                  <a:ext uri="{FF2B5EF4-FFF2-40B4-BE49-F238E27FC236}">
                    <a16:creationId xmlns:a16="http://schemas.microsoft.com/office/drawing/2014/main" id="{1808E074-51C6-44D4-8E11-F906DB62A8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300" y="4160487"/>
                <a:ext cx="3998068" cy="1155352"/>
              </a:xfrm>
              <a:prstGeom prst="righ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箭头: 右 13">
                <a:extLst>
                  <a:ext uri="{FF2B5EF4-FFF2-40B4-BE49-F238E27FC236}">
                    <a16:creationId xmlns:a16="http://schemas.microsoft.com/office/drawing/2014/main" id="{A1F35392-4780-41D9-AAEB-4254B2D315EA}"/>
                  </a:ext>
                </a:extLst>
              </p:cNvPr>
              <p:cNvSpPr/>
              <p:nvPr/>
            </p:nvSpPr>
            <p:spPr>
              <a:xfrm>
                <a:off x="3522300" y="4174346"/>
                <a:ext cx="3998068" cy="11553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FF0000"/>
                    </a:solidFill>
                  </a:rPr>
                  <a:t>Randomized</a:t>
                </a:r>
                <a:r>
                  <a:rPr lang="en-US" altLang="zh-CN" sz="2800" dirty="0"/>
                  <a:t> question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箭头: 右 13">
                <a:extLst>
                  <a:ext uri="{FF2B5EF4-FFF2-40B4-BE49-F238E27FC236}">
                    <a16:creationId xmlns:a16="http://schemas.microsoft.com/office/drawing/2014/main" id="{A1F35392-4780-41D9-AAEB-4254B2D31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300" y="4174346"/>
                <a:ext cx="3998068" cy="1155352"/>
              </a:xfrm>
              <a:prstGeom prst="rightArrow">
                <a:avLst/>
              </a:prstGeom>
              <a:blipFill>
                <a:blip r:embed="rId10"/>
                <a:stretch>
                  <a:fillRect l="-2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0FF5720-5CFF-4379-BDF7-972C90B7CE65}"/>
                  </a:ext>
                </a:extLst>
              </p:cNvPr>
              <p:cNvSpPr txBox="1"/>
              <p:nvPr/>
            </p:nvSpPr>
            <p:spPr>
              <a:xfrm>
                <a:off x="4691654" y="5292195"/>
                <a:ext cx="1659365" cy="56400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dirty="0" smtClean="0">
                          <a:latin typeface="Cambria Math" panose="02040503050406030204" pitchFamily="18" charset="0"/>
                        </a:rPr>
                        <m:t>dlo</m:t>
                      </m:r>
                      <m:sSub>
                        <m:sSubPr>
                          <m:ctrlP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0FF5720-5CFF-4379-BDF7-972C90B7C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654" y="5292195"/>
                <a:ext cx="1659365" cy="5640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7066E18-D373-4F69-A3FE-A9EC630EB88F}"/>
                  </a:ext>
                </a:extLst>
              </p:cNvPr>
              <p:cNvSpPr txBox="1"/>
              <p:nvPr/>
            </p:nvSpPr>
            <p:spPr>
              <a:xfrm>
                <a:off x="4283849" y="5292195"/>
                <a:ext cx="2474972" cy="56400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dirty="0" smtClean="0">
                          <a:latin typeface="Cambria Math" panose="02040503050406030204" pitchFamily="18" charset="0"/>
                        </a:rPr>
                        <m:t>dlo</m:t>
                      </m:r>
                      <m:sSub>
                        <m:sSubPr>
                          <m:ctrlP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b="0" i="0" dirty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d>
                        <m:dPr>
                          <m:ctrlP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altLang="zh-CN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altLang="zh-CN" sz="2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7066E18-D373-4F69-A3FE-A9EC630EB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49" y="5292195"/>
                <a:ext cx="2474972" cy="5640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3D0A69CD-1DEC-46B4-B8A1-48D65C80352B}"/>
              </a:ext>
            </a:extLst>
          </p:cNvPr>
          <p:cNvSpPr txBox="1"/>
          <p:nvPr/>
        </p:nvSpPr>
        <p:spPr>
          <a:xfrm>
            <a:off x="4906017" y="3339953"/>
            <a:ext cx="680782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800" b="1" dirty="0"/>
              <a:t>“randomized encodings” for cryptographers!</a:t>
            </a:r>
            <a:endParaRPr lang="zh-CN" alt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5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  <p:bldP spid="14" grpId="0" animBg="1"/>
      <p:bldP spid="10" grpId="0" animBg="1"/>
      <p:bldP spid="1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9778" y="369332"/>
                <a:ext cx="11532444" cy="1591146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6000" b="1" dirty="0">
                    <a:solidFill>
                      <a:srgbClr val="FF0000"/>
                    </a:solidFill>
                    <a:latin typeface="+mn-lt"/>
                  </a:rPr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endParaRPr lang="en-US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9778" y="369332"/>
                <a:ext cx="11532444" cy="1591146"/>
              </a:xfrm>
              <a:blipFill>
                <a:blip r:embed="rId4"/>
                <a:stretch>
                  <a:fillRect t="-15326" r="-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8008854-D679-49D5-B65B-5178AD58D173}"/>
                  </a:ext>
                </a:extLst>
              </p:cNvPr>
              <p:cNvSpPr txBox="1"/>
              <p:nvPr/>
            </p:nvSpPr>
            <p:spPr>
              <a:xfrm>
                <a:off x="630497" y="2448357"/>
                <a:ext cx="5283834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People wanted to prove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altLang="zh-CN" sz="2800" dirty="0"/>
                  <a:t>…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8008854-D679-49D5-B65B-5178AD58D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7" y="2448357"/>
                <a:ext cx="5283834" cy="523220"/>
              </a:xfrm>
              <a:prstGeom prst="rect">
                <a:avLst/>
              </a:prstGeom>
              <a:blipFill>
                <a:blip r:embed="rId5"/>
                <a:stretch>
                  <a:fillRect l="-1152" t="-11628" r="-1152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F1587A9F-56A6-4085-AAF4-4EA049956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260" y="3259172"/>
            <a:ext cx="2400300" cy="2533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814D25A-7027-439D-8CFE-0E9E29881BA7}"/>
                  </a:ext>
                </a:extLst>
              </p:cNvPr>
              <p:cNvSpPr txBox="1"/>
              <p:nvPr/>
            </p:nvSpPr>
            <p:spPr>
              <a:xfrm>
                <a:off x="3563179" y="5872534"/>
                <a:ext cx="5476461" cy="3385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/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from [Arora-Barak]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814D25A-7027-439D-8CFE-0E9E29881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79" y="5872534"/>
                <a:ext cx="5476461" cy="338554"/>
              </a:xfrm>
              <a:prstGeom prst="rect">
                <a:avLst/>
              </a:prstGeom>
              <a:blipFill>
                <a:blip r:embed="rId8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B622303-8200-4F10-A97C-E6F4756A4C09}"/>
                  </a:ext>
                </a:extLst>
              </p:cNvPr>
              <p:cNvSpPr txBox="1"/>
              <p:nvPr/>
            </p:nvSpPr>
            <p:spPr>
              <a:xfrm>
                <a:off x="1942203" y="4270271"/>
                <a:ext cx="8718412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/>
                  <a:t>The ultimate goal:</a:t>
                </a:r>
              </a:p>
              <a:p>
                <a:pPr algn="ctr"/>
                <a:r>
                  <a:rPr lang="en-US" altLang="zh-CN" sz="2800" dirty="0"/>
                  <a:t>prove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does not have polynomial-size (general) circuits!</a:t>
                </a:r>
              </a:p>
              <a:p>
                <a:pPr algn="ctr"/>
                <a:r>
                  <a:rPr lang="en-US" altLang="zh-CN" sz="2800" dirty="0"/>
                  <a:t>(hence proving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altLang="zh-CN" sz="2800" dirty="0"/>
                  <a:t>)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B622303-8200-4F10-A97C-E6F4756A4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03" y="4270271"/>
                <a:ext cx="8718412" cy="1384995"/>
              </a:xfrm>
              <a:prstGeom prst="rect">
                <a:avLst/>
              </a:prstGeom>
              <a:blipFill>
                <a:blip r:embed="rId9"/>
                <a:stretch>
                  <a:fillRect l="-908" t="-4386" r="-769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1345894F-61D2-4D3F-972D-DC510E9F716B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1345894F-61D2-4D3F-972D-DC510E9F7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10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8E6EB9BB-BB3D-4389-BC2A-593A4F4962A6}"/>
              </a:ext>
            </a:extLst>
          </p:cNvPr>
          <p:cNvSpPr txBox="1"/>
          <p:nvPr/>
        </p:nvSpPr>
        <p:spPr>
          <a:xfrm>
            <a:off x="6578388" y="2221602"/>
            <a:ext cx="5283834" cy="1231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A plausible (at least in 1980s) way: prove circuit lower bounds!</a:t>
            </a:r>
          </a:p>
          <a:p>
            <a:pPr algn="ctr"/>
            <a:r>
              <a:rPr lang="en-US" altLang="zh-CN" dirty="0"/>
              <a:t>Okay, today we know circuit lower bounds are hard…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6" grpId="1" animBg="1"/>
      <p:bldP spid="18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Single-Query Randomized Reduction: Setting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CE9D1C-8A7B-46E2-9D99-BC3F5264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37281" y="4028439"/>
            <a:ext cx="1169211" cy="11692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FD87C7-2E35-4A30-B4EF-EEF7C94C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14473" y="3898045"/>
            <a:ext cx="1169211" cy="1439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0FC1341-7BE2-4336-B3E2-B43D85238FCE}"/>
                  </a:ext>
                </a:extLst>
              </p:cNvPr>
              <p:cNvSpPr txBox="1"/>
              <p:nvPr/>
            </p:nvSpPr>
            <p:spPr>
              <a:xfrm>
                <a:off x="2098771" y="3203661"/>
                <a:ext cx="5267276" cy="5329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1600" b="1" dirty="0"/>
                  <a:t>(actually a projection [Goldwasser et al. STOC’07])</a:t>
                </a:r>
                <a:endParaRPr lang="zh-CN" altLang="en-US" sz="16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0FC1341-7BE2-4336-B3E2-B43D85238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771" y="3203661"/>
                <a:ext cx="5267276" cy="532966"/>
              </a:xfrm>
              <a:prstGeom prst="rect">
                <a:avLst/>
              </a:prstGeom>
              <a:blipFill>
                <a:blip r:embed="rId8"/>
                <a:stretch>
                  <a:fillRect r="-463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FC5385-2969-4897-B3BE-EAA5DB8DF103}"/>
                  </a:ext>
                </a:extLst>
              </p:cNvPr>
              <p:cNvSpPr txBox="1"/>
              <p:nvPr/>
            </p:nvSpPr>
            <p:spPr>
              <a:xfrm>
                <a:off x="8014475" y="3209566"/>
                <a:ext cx="907236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FC5385-2969-4897-B3BE-EAA5DB8D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75" y="3209566"/>
                <a:ext cx="90723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注: 弯曲线形 4">
                <a:extLst>
                  <a:ext uri="{FF2B5EF4-FFF2-40B4-BE49-F238E27FC236}">
                    <a16:creationId xmlns:a16="http://schemas.microsoft.com/office/drawing/2014/main" id="{9A2AA222-A549-4B13-A368-355AE3555E22}"/>
                  </a:ext>
                </a:extLst>
              </p:cNvPr>
              <p:cNvSpPr/>
              <p:nvPr/>
            </p:nvSpPr>
            <p:spPr>
              <a:xfrm>
                <a:off x="9935950" y="3907108"/>
                <a:ext cx="2039573" cy="1429966"/>
              </a:xfrm>
              <a:prstGeom prst="borderCallout2">
                <a:avLst>
                  <a:gd name="adj1" fmla="val 49692"/>
                  <a:gd name="adj2" fmla="val -33"/>
                  <a:gd name="adj3" fmla="val -27903"/>
                  <a:gd name="adj4" fmla="val -40773"/>
                  <a:gd name="adj5" fmla="val -28585"/>
                  <a:gd name="adj6" fmla="val -53561"/>
                </a:avLst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Only need to know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is a class between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" name="标注: 弯曲线形 4">
                <a:extLst>
                  <a:ext uri="{FF2B5EF4-FFF2-40B4-BE49-F238E27FC236}">
                    <a16:creationId xmlns:a16="http://schemas.microsoft.com/office/drawing/2014/main" id="{9A2AA222-A549-4B13-A368-355AE3555E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950" y="3907108"/>
                <a:ext cx="2039573" cy="1429966"/>
              </a:xfrm>
              <a:prstGeom prst="borderCallout2">
                <a:avLst>
                  <a:gd name="adj1" fmla="val 49692"/>
                  <a:gd name="adj2" fmla="val -33"/>
                  <a:gd name="adj3" fmla="val -27903"/>
                  <a:gd name="adj4" fmla="val -40773"/>
                  <a:gd name="adj5" fmla="val -28585"/>
                  <a:gd name="adj6" fmla="val -53561"/>
                </a:avLst>
              </a:prstGeom>
              <a:blipFill>
                <a:blip r:embed="rId10"/>
                <a:stretch>
                  <a:fillRect r="-3482" b="-10032"/>
                </a:stretch>
              </a:blipFill>
              <a:ln w="381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6395D8F-8543-48AC-A180-C1364CA997A2}"/>
                  </a:ext>
                </a:extLst>
              </p:cNvPr>
              <p:cNvSpPr txBox="1"/>
              <p:nvPr/>
            </p:nvSpPr>
            <p:spPr>
              <a:xfrm>
                <a:off x="1469345" y="5502333"/>
                <a:ext cx="3105081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Want to compute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6395D8F-8543-48AC-A180-C1364CA99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345" y="5502333"/>
                <a:ext cx="3105081" cy="523220"/>
              </a:xfrm>
              <a:prstGeom prst="rect">
                <a:avLst/>
              </a:prstGeom>
              <a:blipFill>
                <a:blip r:embed="rId11"/>
                <a:stretch>
                  <a:fillRect l="-3529"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C00D47-F45A-4428-9E4C-4578DC34A9E0}"/>
                  </a:ext>
                </a:extLst>
              </p:cNvPr>
              <p:cNvSpPr txBox="1"/>
              <p:nvPr/>
            </p:nvSpPr>
            <p:spPr>
              <a:xfrm>
                <a:off x="7366047" y="5502333"/>
                <a:ext cx="2466061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Can compute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C00D47-F45A-4428-9E4C-4578DC34A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47" y="5502333"/>
                <a:ext cx="2466061" cy="523220"/>
              </a:xfrm>
              <a:prstGeom prst="rect">
                <a:avLst/>
              </a:prstGeom>
              <a:blipFill>
                <a:blip r:embed="rId12"/>
                <a:stretch>
                  <a:fillRect l="-4926"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91DB3B2-6D1E-44A7-A86B-BC2A5D9BFF73}"/>
                  </a:ext>
                </a:extLst>
              </p:cNvPr>
              <p:cNvSpPr txBox="1"/>
              <p:nvPr/>
            </p:nvSpPr>
            <p:spPr>
              <a:xfrm>
                <a:off x="4574426" y="4243543"/>
                <a:ext cx="2466060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Both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are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zh-CN" sz="2800" b="1" dirty="0"/>
                  <a:t>-complete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91DB3B2-6D1E-44A7-A86B-BC2A5D9BF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426" y="4243543"/>
                <a:ext cx="2466060" cy="954107"/>
              </a:xfrm>
              <a:prstGeom prst="rect">
                <a:avLst/>
              </a:prstGeom>
              <a:blipFill>
                <a:blip r:embed="rId13"/>
                <a:stretch>
                  <a:fillRect t="-5696" r="-1724" b="-164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6423D74-9414-4B43-9280-4751B9DF077D}"/>
                  </a:ext>
                </a:extLst>
              </p:cNvPr>
              <p:cNvSpPr txBox="1"/>
              <p:nvPr/>
            </p:nvSpPr>
            <p:spPr>
              <a:xfrm>
                <a:off x="2167303" y="978722"/>
                <a:ext cx="7857393" cy="182562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err="1">
                    <a:solidFill>
                      <a:schemeClr val="bg1"/>
                    </a:solidFill>
                  </a:rPr>
                  <a:t>Ishai-Kushilevitz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. </a:t>
                </a:r>
                <a:r>
                  <a:rPr lang="en-US" altLang="zh-CN" sz="2800" b="1" i="1" dirty="0">
                    <a:solidFill>
                      <a:schemeClr val="bg1"/>
                    </a:solidFill>
                  </a:rPr>
                  <a:t>Perfect constant-round secure computation via perfect randomizing polynomials.</a:t>
                </a:r>
              </a:p>
              <a:p>
                <a:pPr algn="ctr"/>
                <a:endParaRPr lang="en-US" altLang="zh-CN" sz="2800" b="1" i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</a:rPr>
                  <a:t>Applebaum-</a:t>
                </a:r>
                <a:r>
                  <a:rPr lang="en-US" altLang="zh-CN" sz="2800" b="1" dirty="0" err="1">
                    <a:solidFill>
                      <a:schemeClr val="bg1"/>
                    </a:solidFill>
                  </a:rPr>
                  <a:t>Ishai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-</a:t>
                </a:r>
                <a:r>
                  <a:rPr lang="en-US" altLang="zh-CN" sz="2800" b="1" dirty="0" err="1">
                    <a:solidFill>
                      <a:schemeClr val="bg1"/>
                    </a:solidFill>
                  </a:rPr>
                  <a:t>Kushilevitz</a:t>
                </a:r>
                <a:r>
                  <a:rPr lang="en-US" altLang="zh-CN" sz="2800" b="1" dirty="0">
                    <a:solidFill>
                      <a:schemeClr val="bg1"/>
                    </a:solidFill>
                  </a:rPr>
                  <a:t>. </a:t>
                </a:r>
                <a:r>
                  <a:rPr lang="en-US" altLang="zh-CN" sz="2800" b="1" i="1" dirty="0">
                    <a:solidFill>
                      <a:schemeClr val="bg1"/>
                    </a:solidFill>
                  </a:rPr>
                  <a:t>Cryptography in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6423D74-9414-4B43-9280-4751B9DF0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303" y="978722"/>
                <a:ext cx="7857393" cy="1825628"/>
              </a:xfrm>
              <a:prstGeom prst="rect">
                <a:avLst/>
              </a:prstGeom>
              <a:blipFill>
                <a:blip r:embed="rId14"/>
                <a:stretch>
                  <a:fillRect l="-1086" t="-3333" r="-931" b="-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87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15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Single-Query Randomized Reduction: Protocol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CE9D1C-8A7B-46E2-9D99-BC3F5264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70883" y="834501"/>
            <a:ext cx="1169211" cy="11692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FD87C7-2E35-4A30-B4EF-EEF7C94C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63294" y="2730738"/>
            <a:ext cx="1169211" cy="1439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2BC3988-0B61-4914-9281-8D1EAF91A39B}"/>
                  </a:ext>
                </a:extLst>
              </p:cNvPr>
              <p:cNvSpPr txBox="1"/>
              <p:nvPr/>
            </p:nvSpPr>
            <p:spPr>
              <a:xfrm>
                <a:off x="1180056" y="1157496"/>
                <a:ext cx="1978427" cy="5232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Input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2BC3988-0B61-4914-9281-8D1EAF91A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56" y="1157496"/>
                <a:ext cx="1978427" cy="523220"/>
              </a:xfrm>
              <a:prstGeom prst="rect">
                <a:avLst/>
              </a:prstGeom>
              <a:blipFill>
                <a:blip r:embed="rId8"/>
                <a:stretch>
                  <a:fillRect l="-6154" t="-11494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350EDB-7911-4363-9D3E-A28D1EFDAF39}"/>
                  </a:ext>
                </a:extLst>
              </p:cNvPr>
              <p:cNvSpPr txBox="1"/>
              <p:nvPr/>
            </p:nvSpPr>
            <p:spPr>
              <a:xfrm>
                <a:off x="559495" y="2213604"/>
                <a:ext cx="4864793" cy="13849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Compute:</a:t>
                </a:r>
              </a:p>
              <a:p>
                <a:pPr algn="ctr"/>
                <a:r>
                  <a:rPr lang="en-US" altLang="zh-CN" sz="2800" b="1" dirty="0">
                    <a:solidFill>
                      <a:srgbClr val="FFFF00"/>
                    </a:solidFill>
                  </a:rPr>
                  <a:t>Uniformly random </a:t>
                </a:r>
                <a:r>
                  <a:rPr lang="en-US" altLang="zh-CN" sz="2800" b="1" dirty="0"/>
                  <a:t>input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altLang="zh-CN" sz="2800" b="1" dirty="0"/>
              </a:p>
              <a:p>
                <a:pPr algn="ctr"/>
                <a:r>
                  <a:rPr lang="en-US" altLang="zh-CN" sz="2800" b="1" dirty="0"/>
                  <a:t>Random bit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350EDB-7911-4363-9D3E-A28D1EFDA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95" y="2213604"/>
                <a:ext cx="4864793" cy="1384995"/>
              </a:xfrm>
              <a:prstGeom prst="rect">
                <a:avLst/>
              </a:prstGeom>
              <a:blipFill>
                <a:blip r:embed="rId9"/>
                <a:stretch>
                  <a:fillRect l="-1752" t="-3947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EA5FC190-CCDC-4029-A921-BF956FC49C1F}"/>
                  </a:ext>
                </a:extLst>
              </p:cNvPr>
              <p:cNvSpPr/>
              <p:nvPr/>
            </p:nvSpPr>
            <p:spPr>
              <a:xfrm rot="1069841">
                <a:off x="4921279" y="1962085"/>
                <a:ext cx="5659518" cy="1072216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Send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EA5FC190-CCDC-4029-A921-BF956FC49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69841">
                <a:off x="4921279" y="1962085"/>
                <a:ext cx="5659518" cy="1072216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箭头: 右 11">
                <a:extLst>
                  <a:ext uri="{FF2B5EF4-FFF2-40B4-BE49-F238E27FC236}">
                    <a16:creationId xmlns:a16="http://schemas.microsoft.com/office/drawing/2014/main" id="{CB11E93A-E1D8-4A03-B221-F19C86AF071C}"/>
                  </a:ext>
                </a:extLst>
              </p:cNvPr>
              <p:cNvSpPr/>
              <p:nvPr/>
            </p:nvSpPr>
            <p:spPr>
              <a:xfrm rot="20578997" flipH="1">
                <a:off x="4671336" y="3980596"/>
                <a:ext cx="5776628" cy="111868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Reply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2" name="箭头: 右 11">
                <a:extLst>
                  <a:ext uri="{FF2B5EF4-FFF2-40B4-BE49-F238E27FC236}">
                    <a16:creationId xmlns:a16="http://schemas.microsoft.com/office/drawing/2014/main" id="{CB11E93A-E1D8-4A03-B221-F19C86AF0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78997" flipH="1">
                <a:off x="4671336" y="3980596"/>
                <a:ext cx="5776628" cy="1118681"/>
              </a:xfrm>
              <a:prstGeom prst="right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09A09555-4902-4663-9B34-CE6F8ECC2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70882" y="4754704"/>
            <a:ext cx="1169211" cy="1169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62430F3-0B46-4276-B682-916FE32A6D0E}"/>
                  </a:ext>
                </a:extLst>
              </p:cNvPr>
              <p:cNvSpPr txBox="1"/>
              <p:nvPr/>
            </p:nvSpPr>
            <p:spPr>
              <a:xfrm flipH="1">
                <a:off x="385563" y="5077699"/>
                <a:ext cx="2961492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62430F3-0B46-4276-B682-916FE32A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5563" y="5077699"/>
                <a:ext cx="296149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3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What if the server has bugs…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CE9D1C-8A7B-46E2-9D99-BC3F5264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70883" y="834501"/>
            <a:ext cx="1169211" cy="11692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FD87C7-2E35-4A30-B4EF-EEF7C94C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63294" y="2730738"/>
            <a:ext cx="1169211" cy="1439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2BC3988-0B61-4914-9281-8D1EAF91A39B}"/>
                  </a:ext>
                </a:extLst>
              </p:cNvPr>
              <p:cNvSpPr txBox="1"/>
              <p:nvPr/>
            </p:nvSpPr>
            <p:spPr>
              <a:xfrm>
                <a:off x="1180056" y="1157496"/>
                <a:ext cx="1978427" cy="5232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Input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2BC3988-0B61-4914-9281-8D1EAF91A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56" y="1157496"/>
                <a:ext cx="1978427" cy="523220"/>
              </a:xfrm>
              <a:prstGeom prst="rect">
                <a:avLst/>
              </a:prstGeom>
              <a:blipFill>
                <a:blip r:embed="rId8"/>
                <a:stretch>
                  <a:fillRect l="-6154" t="-11494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350EDB-7911-4363-9D3E-A28D1EFDAF39}"/>
                  </a:ext>
                </a:extLst>
              </p:cNvPr>
              <p:cNvSpPr txBox="1"/>
              <p:nvPr/>
            </p:nvSpPr>
            <p:spPr>
              <a:xfrm>
                <a:off x="559495" y="2213604"/>
                <a:ext cx="4864793" cy="13849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Compute:</a:t>
                </a:r>
              </a:p>
              <a:p>
                <a:pPr algn="ctr"/>
                <a:r>
                  <a:rPr lang="en-US" altLang="zh-CN" sz="2800" b="1" dirty="0">
                    <a:solidFill>
                      <a:srgbClr val="FFFF00"/>
                    </a:solidFill>
                  </a:rPr>
                  <a:t>Uniformly random </a:t>
                </a:r>
                <a:r>
                  <a:rPr lang="en-US" altLang="zh-CN" sz="2800" b="1" dirty="0"/>
                  <a:t>input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altLang="zh-CN" sz="2800" b="1" dirty="0"/>
              </a:p>
              <a:p>
                <a:pPr algn="ctr"/>
                <a:r>
                  <a:rPr lang="en-US" altLang="zh-CN" sz="2800" b="1" dirty="0"/>
                  <a:t>Random bit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350EDB-7911-4363-9D3E-A28D1EFDA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95" y="2213604"/>
                <a:ext cx="4864793" cy="1384995"/>
              </a:xfrm>
              <a:prstGeom prst="rect">
                <a:avLst/>
              </a:prstGeom>
              <a:blipFill>
                <a:blip r:embed="rId9"/>
                <a:stretch>
                  <a:fillRect l="-1752" t="-3947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EA5FC190-CCDC-4029-A921-BF956FC49C1F}"/>
                  </a:ext>
                </a:extLst>
              </p:cNvPr>
              <p:cNvSpPr/>
              <p:nvPr/>
            </p:nvSpPr>
            <p:spPr>
              <a:xfrm rot="1069841">
                <a:off x="4921279" y="1962085"/>
                <a:ext cx="5659518" cy="1072216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Send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EA5FC190-CCDC-4029-A921-BF956FC49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69841">
                <a:off x="4921279" y="1962085"/>
                <a:ext cx="5659518" cy="1072216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箭头: 右 11">
                <a:extLst>
                  <a:ext uri="{FF2B5EF4-FFF2-40B4-BE49-F238E27FC236}">
                    <a16:creationId xmlns:a16="http://schemas.microsoft.com/office/drawing/2014/main" id="{CB11E93A-E1D8-4A03-B221-F19C86AF071C}"/>
                  </a:ext>
                </a:extLst>
              </p:cNvPr>
              <p:cNvSpPr/>
              <p:nvPr/>
            </p:nvSpPr>
            <p:spPr>
              <a:xfrm rot="20578997" flipH="1">
                <a:off x="4671336" y="3980596"/>
                <a:ext cx="5776628" cy="111868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Reply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2" name="箭头: 右 11">
                <a:extLst>
                  <a:ext uri="{FF2B5EF4-FFF2-40B4-BE49-F238E27FC236}">
                    <a16:creationId xmlns:a16="http://schemas.microsoft.com/office/drawing/2014/main" id="{CB11E93A-E1D8-4A03-B221-F19C86AF0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78997" flipH="1">
                <a:off x="4671336" y="3980596"/>
                <a:ext cx="5776628" cy="1118681"/>
              </a:xfrm>
              <a:prstGeom prst="right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09A09555-4902-4663-9B34-CE6F8ECC2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70882" y="4754704"/>
            <a:ext cx="1169211" cy="1169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62430F3-0B46-4276-B682-916FE32A6D0E}"/>
                  </a:ext>
                </a:extLst>
              </p:cNvPr>
              <p:cNvSpPr txBox="1"/>
              <p:nvPr/>
            </p:nvSpPr>
            <p:spPr>
              <a:xfrm flipH="1">
                <a:off x="385563" y="5077699"/>
                <a:ext cx="2961492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62430F3-0B46-4276-B682-916FE32A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5563" y="5077699"/>
                <a:ext cx="296149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2FD3C72B-F493-49D1-A22C-F0F6A21A8647}"/>
                  </a:ext>
                </a:extLst>
              </p:cNvPr>
              <p:cNvSpPr/>
              <p:nvPr/>
            </p:nvSpPr>
            <p:spPr>
              <a:xfrm>
                <a:off x="8628434" y="980449"/>
                <a:ext cx="3093526" cy="1305305"/>
              </a:xfrm>
              <a:prstGeom prst="wedgeRoundRectCallout">
                <a:avLst>
                  <a:gd name="adj1" fmla="val 33359"/>
                  <a:gd name="adj2" fmla="val 80490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I only return correct answers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fraction of inputs!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2FD3C72B-F493-49D1-A22C-F0F6A21A8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434" y="980449"/>
                <a:ext cx="3093526" cy="1305305"/>
              </a:xfrm>
              <a:prstGeom prst="wedgeRoundRectCallout">
                <a:avLst>
                  <a:gd name="adj1" fmla="val 33359"/>
                  <a:gd name="adj2" fmla="val 80490"/>
                  <a:gd name="adj3" fmla="val 16667"/>
                </a:avLst>
              </a:prstGeom>
              <a:blipFill>
                <a:blip r:embed="rId15"/>
                <a:stretch>
                  <a:fillRect t="-4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对话气泡: 圆角矩形 14">
                <a:extLst>
                  <a:ext uri="{FF2B5EF4-FFF2-40B4-BE49-F238E27FC236}">
                    <a16:creationId xmlns:a16="http://schemas.microsoft.com/office/drawing/2014/main" id="{01065493-736F-4DFD-A238-0EAA16F83DC9}"/>
                  </a:ext>
                </a:extLst>
              </p:cNvPr>
              <p:cNvSpPr/>
              <p:nvPr/>
            </p:nvSpPr>
            <p:spPr>
              <a:xfrm>
                <a:off x="6744623" y="5488814"/>
                <a:ext cx="3586217" cy="1305305"/>
              </a:xfrm>
              <a:prstGeom prst="wedgeRoundRectCallout">
                <a:avLst>
                  <a:gd name="adj1" fmla="val -105521"/>
                  <a:gd name="adj2" fmla="val -23099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Anyway, my answer is correct </a:t>
                </a:r>
                <a:r>
                  <a:rPr lang="en-US" altLang="zh-CN" sz="2400" b="1" dirty="0" err="1"/>
                  <a:t>w.p.</a:t>
                </a:r>
                <a:r>
                  <a:rPr lang="en-US" altLang="zh-CN" sz="2400" b="1" dirty="0"/>
                  <a:t>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altLang="zh-CN" sz="2400" b="1" dirty="0"/>
                  <a:t>!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15" name="对话气泡: 圆角矩形 14">
                <a:extLst>
                  <a:ext uri="{FF2B5EF4-FFF2-40B4-BE49-F238E27FC236}">
                    <a16:creationId xmlns:a16="http://schemas.microsoft.com/office/drawing/2014/main" id="{01065493-736F-4DFD-A238-0EAA16F8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623" y="5488814"/>
                <a:ext cx="3586217" cy="1305305"/>
              </a:xfrm>
              <a:prstGeom prst="wedgeRoundRectCallout">
                <a:avLst>
                  <a:gd name="adj1" fmla="val -105521"/>
                  <a:gd name="adj2" fmla="val -23099"/>
                  <a:gd name="adj3" fmla="val 16667"/>
                </a:avLst>
              </a:prstGeom>
              <a:blipFill>
                <a:blip r:embed="rId16"/>
                <a:stretch>
                  <a:fillRect r="-1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对话气泡: 圆角矩形 15">
                <a:extLst>
                  <a:ext uri="{FF2B5EF4-FFF2-40B4-BE49-F238E27FC236}">
                    <a16:creationId xmlns:a16="http://schemas.microsoft.com/office/drawing/2014/main" id="{6D16B1F7-416F-4F85-8213-580483BE4180}"/>
                  </a:ext>
                </a:extLst>
              </p:cNvPr>
              <p:cNvSpPr/>
              <p:nvPr/>
            </p:nvSpPr>
            <p:spPr>
              <a:xfrm>
                <a:off x="6744623" y="5488814"/>
                <a:ext cx="3586217" cy="1305305"/>
              </a:xfrm>
              <a:prstGeom prst="wedgeRoundRectCallout">
                <a:avLst>
                  <a:gd name="adj1" fmla="val -105521"/>
                  <a:gd name="adj2" fmla="val -23099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/>
                  <a:t>Anyway, my answer is correct </a:t>
                </a:r>
                <a:r>
                  <a:rPr lang="en-US" altLang="zh-CN" sz="2400" b="1" dirty="0" err="1"/>
                  <a:t>w.p.</a:t>
                </a:r>
                <a:r>
                  <a:rPr lang="en-US" altLang="zh-CN" sz="2400" b="1" dirty="0"/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exactly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altLang="zh-CN" sz="2400" b="1" dirty="0"/>
                  <a:t>!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16" name="对话气泡: 圆角矩形 15">
                <a:extLst>
                  <a:ext uri="{FF2B5EF4-FFF2-40B4-BE49-F238E27FC236}">
                    <a16:creationId xmlns:a16="http://schemas.microsoft.com/office/drawing/2014/main" id="{6D16B1F7-416F-4F85-8213-580483BE4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623" y="5488814"/>
                <a:ext cx="3586217" cy="1305305"/>
              </a:xfrm>
              <a:prstGeom prst="wedgeRoundRectCallout">
                <a:avLst>
                  <a:gd name="adj1" fmla="val -105521"/>
                  <a:gd name="adj2" fmla="val -23099"/>
                  <a:gd name="adj3" fmla="val 16667"/>
                </a:avLst>
              </a:prstGeom>
              <a:blipFill>
                <a:blip r:embed="rId17"/>
                <a:stretch>
                  <a:fillRect r="-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838EBC2-2846-461B-9DC1-10DC6B8A2A63}"/>
                  </a:ext>
                </a:extLst>
              </p:cNvPr>
              <p:cNvSpPr txBox="1"/>
              <p:nvPr/>
            </p:nvSpPr>
            <p:spPr>
              <a:xfrm>
                <a:off x="10303406" y="6149080"/>
                <a:ext cx="1888594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/>
                  <a:t>Regardless of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000" b="1" dirty="0"/>
                  <a:t>!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838EBC2-2846-461B-9DC1-10DC6B8A2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406" y="6149080"/>
                <a:ext cx="1888594" cy="400110"/>
              </a:xfrm>
              <a:prstGeom prst="rect">
                <a:avLst/>
              </a:prstGeom>
              <a:blipFill>
                <a:blip r:embed="rId18"/>
                <a:stretch>
                  <a:fillRect l="-2894" t="-9091" r="-2572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F31CA86-2903-4454-AAC8-A3A14225C4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0937524" y="3589453"/>
            <a:ext cx="784436" cy="571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0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Error correction with multiple buggy servers…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065D03-4F02-4A2E-AAA8-CFC5D8AAC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88275" y="4625309"/>
            <a:ext cx="1169211" cy="1169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箭头: 右 4">
                <a:extLst>
                  <a:ext uri="{FF2B5EF4-FFF2-40B4-BE49-F238E27FC236}">
                    <a16:creationId xmlns:a16="http://schemas.microsoft.com/office/drawing/2014/main" id="{EC66F0DF-1ACE-4349-A6D4-1630B3844E0B}"/>
                  </a:ext>
                </a:extLst>
              </p:cNvPr>
              <p:cNvSpPr/>
              <p:nvPr/>
            </p:nvSpPr>
            <p:spPr>
              <a:xfrm rot="19721699">
                <a:off x="2975426" y="3874078"/>
                <a:ext cx="1402050" cy="671415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" name="箭头: 右 4">
                <a:extLst>
                  <a:ext uri="{FF2B5EF4-FFF2-40B4-BE49-F238E27FC236}">
                    <a16:creationId xmlns:a16="http://schemas.microsoft.com/office/drawing/2014/main" id="{EC66F0DF-1ACE-4349-A6D4-1630B3844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21699">
                <a:off x="2975426" y="3874078"/>
                <a:ext cx="1402050" cy="671415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箭头: 上 26">
                <a:extLst>
                  <a:ext uri="{FF2B5EF4-FFF2-40B4-BE49-F238E27FC236}">
                    <a16:creationId xmlns:a16="http://schemas.microsoft.com/office/drawing/2014/main" id="{BCF76B86-6130-4CED-A9F9-197EFC62E854}"/>
                  </a:ext>
                </a:extLst>
              </p:cNvPr>
              <p:cNvSpPr/>
              <p:nvPr/>
            </p:nvSpPr>
            <p:spPr>
              <a:xfrm>
                <a:off x="2222816" y="3762604"/>
                <a:ext cx="623113" cy="862705"/>
              </a:xfrm>
              <a:prstGeom prst="up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27" name="箭头: 上 26">
                <a:extLst>
                  <a:ext uri="{FF2B5EF4-FFF2-40B4-BE49-F238E27FC236}">
                    <a16:creationId xmlns:a16="http://schemas.microsoft.com/office/drawing/2014/main" id="{BCF76B86-6130-4CED-A9F9-197EFC62E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816" y="3762604"/>
                <a:ext cx="623113" cy="862705"/>
              </a:xfrm>
              <a:prstGeom prst="up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箭头: 左 27">
                <a:extLst>
                  <a:ext uri="{FF2B5EF4-FFF2-40B4-BE49-F238E27FC236}">
                    <a16:creationId xmlns:a16="http://schemas.microsoft.com/office/drawing/2014/main" id="{68547BF9-6390-4247-B7A5-1E6099DD8409}"/>
                  </a:ext>
                </a:extLst>
              </p:cNvPr>
              <p:cNvSpPr/>
              <p:nvPr/>
            </p:nvSpPr>
            <p:spPr>
              <a:xfrm rot="1844774">
                <a:off x="696346" y="3905434"/>
                <a:ext cx="1411041" cy="651315"/>
              </a:xfrm>
              <a:prstGeom prst="lef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28" name="箭头: 左 27">
                <a:extLst>
                  <a:ext uri="{FF2B5EF4-FFF2-40B4-BE49-F238E27FC236}">
                    <a16:creationId xmlns:a16="http://schemas.microsoft.com/office/drawing/2014/main" id="{68547BF9-6390-4247-B7A5-1E6099DD8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4774">
                <a:off x="696346" y="3905434"/>
                <a:ext cx="1411041" cy="651315"/>
              </a:xfrm>
              <a:prstGeom prst="leftArrow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17D8173-2148-45DC-82B0-2A3BB4C7E17F}"/>
                  </a:ext>
                </a:extLst>
              </p:cNvPr>
              <p:cNvSpPr txBox="1"/>
              <p:nvPr/>
            </p:nvSpPr>
            <p:spPr>
              <a:xfrm>
                <a:off x="1208403" y="2298331"/>
                <a:ext cx="48756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17D8173-2148-45DC-82B0-2A3BB4C7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403" y="2298331"/>
                <a:ext cx="48756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4E1897-1473-44A3-AA97-1272CB5C6FE6}"/>
                  </a:ext>
                </a:extLst>
              </p:cNvPr>
              <p:cNvSpPr txBox="1"/>
              <p:nvPr/>
            </p:nvSpPr>
            <p:spPr>
              <a:xfrm>
                <a:off x="2952280" y="2328148"/>
                <a:ext cx="48756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B4E1897-1473-44A3-AA97-1272CB5C6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280" y="2328148"/>
                <a:ext cx="48756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E05855C-1642-4CF1-A75B-E6ABA47C3B9B}"/>
                  </a:ext>
                </a:extLst>
              </p:cNvPr>
              <p:cNvSpPr txBox="1"/>
              <p:nvPr/>
            </p:nvSpPr>
            <p:spPr>
              <a:xfrm>
                <a:off x="4706097" y="2338087"/>
                <a:ext cx="48756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E05855C-1642-4CF1-A75B-E6ABA47C3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097" y="2338087"/>
                <a:ext cx="48756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109692C-87C3-496F-9ABD-A991AFCA5541}"/>
                  </a:ext>
                </a:extLst>
              </p:cNvPr>
              <p:cNvSpPr txBox="1"/>
              <p:nvPr/>
            </p:nvSpPr>
            <p:spPr>
              <a:xfrm>
                <a:off x="1898621" y="5864064"/>
                <a:ext cx="1271502" cy="5232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Input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109692C-87C3-496F-9ABD-A991AFCA5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21" y="5864064"/>
                <a:ext cx="1271502" cy="523220"/>
              </a:xfrm>
              <a:prstGeom prst="rect">
                <a:avLst/>
              </a:prstGeom>
              <a:blipFill>
                <a:blip r:embed="rId16"/>
                <a:stretch>
                  <a:fillRect l="-9524" t="-11494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D0D00B1-B586-41FF-9F86-0DEE089C392B}"/>
                  </a:ext>
                </a:extLst>
              </p:cNvPr>
              <p:cNvSpPr txBox="1"/>
              <p:nvPr/>
            </p:nvSpPr>
            <p:spPr>
              <a:xfrm>
                <a:off x="5847256" y="923753"/>
                <a:ext cx="5525679" cy="89896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each</m:t>
                          </m:r>
                          <m: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server</m:t>
                          </m:r>
                          <m: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correct</m:t>
                          </m:r>
                        </m:e>
                      </m:d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4D0D00B1-B586-41FF-9F86-0DEE089C3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256" y="923753"/>
                <a:ext cx="5525679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62EF5FF-BD4D-423B-A4C0-98552D1C5C74}"/>
                  </a:ext>
                </a:extLst>
              </p:cNvPr>
              <p:cNvSpPr txBox="1"/>
              <p:nvPr/>
            </p:nvSpPr>
            <p:spPr>
              <a:xfrm>
                <a:off x="1030984" y="1867440"/>
                <a:ext cx="318480" cy="2951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36000" tIns="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62EF5FF-BD4D-423B-A4C0-98552D1C5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84" y="1867440"/>
                <a:ext cx="318480" cy="295175"/>
              </a:xfrm>
              <a:prstGeom prst="rect">
                <a:avLst/>
              </a:prstGeom>
              <a:blipFill>
                <a:blip r:embed="rId18"/>
                <a:stretch>
                  <a:fillRect l="-20755" r="-13208" b="-1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28F93DC-F628-4C92-8EB6-AB3BBE409D07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819065" y="2162615"/>
            <a:ext cx="371159" cy="17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26EC8CE-6FE0-4C8B-A56E-63C886642839}"/>
              </a:ext>
            </a:extLst>
          </p:cNvPr>
          <p:cNvCxnSpPr>
            <a:cxnSpLocks/>
            <a:stCxn id="43" idx="2"/>
          </p:cNvCxnSpPr>
          <p:nvPr/>
        </p:nvCxnSpPr>
        <p:spPr>
          <a:xfrm>
            <a:off x="1190224" y="2162615"/>
            <a:ext cx="137762" cy="212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2977716-0713-4A58-8505-2DFED5490581}"/>
                  </a:ext>
                </a:extLst>
              </p:cNvPr>
              <p:cNvSpPr txBox="1"/>
              <p:nvPr/>
            </p:nvSpPr>
            <p:spPr>
              <a:xfrm>
                <a:off x="2791989" y="1864437"/>
                <a:ext cx="318480" cy="2951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36000" tIns="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02977716-0713-4A58-8505-2DFED5490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89" y="1864437"/>
                <a:ext cx="318480" cy="295175"/>
              </a:xfrm>
              <a:prstGeom prst="rect">
                <a:avLst/>
              </a:prstGeom>
              <a:blipFill>
                <a:blip r:embed="rId19"/>
                <a:stretch>
                  <a:fillRect l="-20755" t="-2041" r="-13208" b="-1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860BF62-6EC0-44E7-B307-408801761283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2580070" y="2159612"/>
            <a:ext cx="371159" cy="17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E79BCF7-C83A-43F5-B075-7F71DE9F830D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2951229" y="2159612"/>
            <a:ext cx="137762" cy="212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FDEAE3F-F652-4699-B7A7-E1740A85CA18}"/>
                  </a:ext>
                </a:extLst>
              </p:cNvPr>
              <p:cNvSpPr txBox="1"/>
              <p:nvPr/>
            </p:nvSpPr>
            <p:spPr>
              <a:xfrm>
                <a:off x="4546856" y="1862473"/>
                <a:ext cx="318480" cy="2951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36000" tIns="0" rIns="0" bIns="1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FDEAE3F-F652-4699-B7A7-E1740A85C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856" y="1862473"/>
                <a:ext cx="318480" cy="295175"/>
              </a:xfrm>
              <a:prstGeom prst="rect">
                <a:avLst/>
              </a:prstGeom>
              <a:blipFill>
                <a:blip r:embed="rId20"/>
                <a:stretch>
                  <a:fillRect l="-20755" t="-2041" r="-13208" b="-1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60E40593-794A-4D6B-BAE5-731ACF2B3E87}"/>
              </a:ext>
            </a:extLst>
          </p:cNvPr>
          <p:cNvCxnSpPr>
            <a:cxnSpLocks/>
            <a:endCxn id="54" idx="2"/>
          </p:cNvCxnSpPr>
          <p:nvPr/>
        </p:nvCxnSpPr>
        <p:spPr>
          <a:xfrm flipV="1">
            <a:off x="4334937" y="2157648"/>
            <a:ext cx="371159" cy="17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EDF50D58-2148-4F84-B36E-9CD606D01829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4706096" y="2157648"/>
            <a:ext cx="137762" cy="212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8B6778D-DC20-4AE1-9811-0D36B96B59E9}"/>
              </a:ext>
            </a:extLst>
          </p:cNvPr>
          <p:cNvGrpSpPr/>
          <p:nvPr/>
        </p:nvGrpSpPr>
        <p:grpSpPr>
          <a:xfrm>
            <a:off x="1190224" y="981207"/>
            <a:ext cx="3515872" cy="886233"/>
            <a:chOff x="1783924" y="975202"/>
            <a:chExt cx="3515872" cy="886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2D28E38B-D89E-40BB-A342-9712306B51AD}"/>
                    </a:ext>
                  </a:extLst>
                </p:cNvPr>
                <p:cNvSpPr txBox="1"/>
                <p:nvPr/>
              </p:nvSpPr>
              <p:spPr>
                <a:xfrm>
                  <a:off x="2521869" y="975202"/>
                  <a:ext cx="2046119" cy="52322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0" dirty="0" smtClean="0">
                            <a:latin typeface="Cambria Math" panose="02040503050406030204" pitchFamily="18" charset="0"/>
                          </a:rPr>
                          <m:t>𝐀𝐕𝐆</m:t>
                        </m:r>
                      </m:oMath>
                    </m:oMathPara>
                  </a14:m>
                  <a:endParaRPr lang="zh-CN" altLang="en-US" sz="2800" b="1" dirty="0"/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2D28E38B-D89E-40BB-A342-9712306B5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869" y="975202"/>
                  <a:ext cx="2046119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1A587A93-914A-4EA5-B309-9686D3EA951D}"/>
                </a:ext>
              </a:extLst>
            </p:cNvPr>
            <p:cNvCxnSpPr>
              <a:cxnSpLocks/>
              <a:stCxn id="43" idx="0"/>
              <a:endCxn id="59" idx="2"/>
            </p:cNvCxnSpPr>
            <p:nvPr/>
          </p:nvCxnSpPr>
          <p:spPr>
            <a:xfrm flipV="1">
              <a:off x="1783924" y="1498422"/>
              <a:ext cx="1761005" cy="363013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8A3BA60-E906-4B65-8A8F-68EACD97E62E}"/>
                </a:ext>
              </a:extLst>
            </p:cNvPr>
            <p:cNvCxnSpPr>
              <a:cxnSpLocks/>
              <a:stCxn id="51" idx="0"/>
              <a:endCxn id="59" idx="2"/>
            </p:cNvCxnSpPr>
            <p:nvPr/>
          </p:nvCxnSpPr>
          <p:spPr>
            <a:xfrm flipV="1">
              <a:off x="3544929" y="1498422"/>
              <a:ext cx="0" cy="360010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6614114D-F0C7-4987-A5BD-313D64E8A50E}"/>
                </a:ext>
              </a:extLst>
            </p:cNvPr>
            <p:cNvCxnSpPr>
              <a:stCxn id="54" idx="0"/>
              <a:endCxn id="59" idx="2"/>
            </p:cNvCxnSpPr>
            <p:nvPr/>
          </p:nvCxnSpPr>
          <p:spPr>
            <a:xfrm flipH="1" flipV="1">
              <a:off x="3544929" y="1498422"/>
              <a:ext cx="1754867" cy="358046"/>
            </a:xfrm>
            <a:prstGeom prst="lin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110F5FEB-085F-4E88-A560-B6B09B4F519F}"/>
                  </a:ext>
                </a:extLst>
              </p:cNvPr>
              <p:cNvSpPr txBox="1"/>
              <p:nvPr/>
            </p:nvSpPr>
            <p:spPr>
              <a:xfrm>
                <a:off x="6110105" y="2263684"/>
                <a:ext cx="5178469" cy="13329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𝐀𝐕𝐆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US" altLang="zh-CN" sz="2800" b="1" dirty="0"/>
              </a:p>
              <a:p>
                <a:pPr algn="ctr"/>
                <a:r>
                  <a:rPr lang="en-US" altLang="zh-CN" sz="2800" b="1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𝐀𝐕𝐆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110F5FEB-085F-4E88-A560-B6B09B4F5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105" y="2263684"/>
                <a:ext cx="5178469" cy="1332929"/>
              </a:xfrm>
              <a:prstGeom prst="rect">
                <a:avLst/>
              </a:prstGeom>
              <a:blipFill>
                <a:blip r:embed="rId22"/>
                <a:stretch>
                  <a:fillRect l="-1880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0665B1E-3F2F-4E3E-8860-70382D5AF121}"/>
                  </a:ext>
                </a:extLst>
              </p:cNvPr>
              <p:cNvSpPr txBox="1"/>
              <p:nvPr/>
            </p:nvSpPr>
            <p:spPr>
              <a:xfrm>
                <a:off x="4585049" y="4289117"/>
                <a:ext cx="7458260" cy="22438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Take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altLang="zh-CN" sz="2800" b="1" dirty="0"/>
                  <a:t> servers</a:t>
                </a:r>
              </a:p>
              <a:p>
                <a:pPr algn="ctr"/>
                <a:r>
                  <a:rPr lang="en-US" altLang="zh-CN" sz="2800" b="1" dirty="0"/>
                  <a:t>&amp; use Chernoff bound:</a:t>
                </a:r>
              </a:p>
              <a:p>
                <a:pPr algn="ctr"/>
                <a:r>
                  <a:rPr lang="en-US" altLang="zh-CN" sz="2800" b="1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𝐀𝐕𝐆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endParaRPr lang="en-US" altLang="zh-CN" sz="2800" b="1" dirty="0"/>
              </a:p>
              <a:p>
                <a:pPr algn="ctr"/>
                <a:r>
                  <a:rPr lang="en-US" altLang="zh-CN" sz="2800" b="1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𝐀𝐕𝐆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endParaRPr lang="en-US" altLang="zh-CN" sz="2800" b="1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0665B1E-3F2F-4E3E-8860-70382D5A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049" y="4289117"/>
                <a:ext cx="7458260" cy="2243819"/>
              </a:xfrm>
              <a:prstGeom prst="rect">
                <a:avLst/>
              </a:prstGeom>
              <a:blipFill>
                <a:blip r:embed="rId23"/>
                <a:stretch>
                  <a:fillRect l="-1143" t="-2710" b="-2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>
            <a:extLst>
              <a:ext uri="{FF2B5EF4-FFF2-40B4-BE49-F238E27FC236}">
                <a16:creationId xmlns:a16="http://schemas.microsoft.com/office/drawing/2014/main" id="{40218EEC-A868-49C1-B5A7-B7EEA545D607}"/>
              </a:ext>
            </a:extLst>
          </p:cNvPr>
          <p:cNvGrpSpPr/>
          <p:nvPr/>
        </p:nvGrpSpPr>
        <p:grpSpPr>
          <a:xfrm>
            <a:off x="244527" y="2328148"/>
            <a:ext cx="1258666" cy="1439029"/>
            <a:chOff x="10463294" y="2730738"/>
            <a:chExt cx="1258666" cy="143902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1E8CFBE1-77DA-41C3-97AF-FCB07FAC0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5"/>
                </a:ext>
              </a:extLst>
            </a:blip>
            <a:stretch>
              <a:fillRect/>
            </a:stretch>
          </p:blipFill>
          <p:spPr>
            <a:xfrm>
              <a:off x="10463294" y="2730738"/>
              <a:ext cx="1169211" cy="1439029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EA740C5A-7407-4383-8F0D-FF15C4042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10937524" y="3589453"/>
              <a:ext cx="784436" cy="571168"/>
            </a:xfrm>
            <a:prstGeom prst="rect">
              <a:avLst/>
            </a:prstGeom>
          </p:spPr>
        </p:pic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AEE7C05-4136-4E56-AC87-3E1099B40D0B}"/>
              </a:ext>
            </a:extLst>
          </p:cNvPr>
          <p:cNvGrpSpPr/>
          <p:nvPr/>
        </p:nvGrpSpPr>
        <p:grpSpPr>
          <a:xfrm>
            <a:off x="1985896" y="2328148"/>
            <a:ext cx="1258666" cy="1439029"/>
            <a:chOff x="10463294" y="2730738"/>
            <a:chExt cx="1258666" cy="1439029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AD9E45A7-F860-47CC-A871-1F8466E5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5"/>
                </a:ext>
              </a:extLst>
            </a:blip>
            <a:stretch>
              <a:fillRect/>
            </a:stretch>
          </p:blipFill>
          <p:spPr>
            <a:xfrm>
              <a:off x="10463294" y="2730738"/>
              <a:ext cx="1169211" cy="1439029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4D11364E-05CF-4881-872D-174CD918D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10937524" y="3589453"/>
              <a:ext cx="784436" cy="571168"/>
            </a:xfrm>
            <a:prstGeom prst="rect">
              <a:avLst/>
            </a:prstGeom>
          </p:spPr>
        </p:pic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2166B67-4AA9-43FF-8685-00443B6FAFAC}"/>
              </a:ext>
            </a:extLst>
          </p:cNvPr>
          <p:cNvGrpSpPr/>
          <p:nvPr/>
        </p:nvGrpSpPr>
        <p:grpSpPr>
          <a:xfrm>
            <a:off x="3725700" y="2338293"/>
            <a:ext cx="1258666" cy="1439029"/>
            <a:chOff x="10463294" y="2730738"/>
            <a:chExt cx="1258666" cy="1439029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B2E1DA21-9F8F-4701-AF25-3914EDA0C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5"/>
                </a:ext>
              </a:extLst>
            </a:blip>
            <a:stretch>
              <a:fillRect/>
            </a:stretch>
          </p:blipFill>
          <p:spPr>
            <a:xfrm>
              <a:off x="10463294" y="2730738"/>
              <a:ext cx="1169211" cy="1439029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02E394CA-CF9F-4305-99EB-9A1404358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10937524" y="3589453"/>
              <a:ext cx="784436" cy="57116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03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7" grpId="0" animBg="1"/>
      <p:bldP spid="6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0"/>
            <a:ext cx="11909715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Error correction with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Approx</a:t>
            </a: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Sum!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0665B1E-3F2F-4E3E-8860-70382D5AF121}"/>
                  </a:ext>
                </a:extLst>
              </p:cNvPr>
              <p:cNvSpPr txBox="1"/>
              <p:nvPr/>
            </p:nvSpPr>
            <p:spPr>
              <a:xfrm>
                <a:off x="3983399" y="910870"/>
                <a:ext cx="7458260" cy="22438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/>
                  <a:t>Take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altLang="zh-CN" sz="2800" b="1" dirty="0"/>
                  <a:t> samples</a:t>
                </a:r>
              </a:p>
              <a:p>
                <a:pPr algn="ctr"/>
                <a:r>
                  <a:rPr lang="en-US" altLang="zh-CN" sz="2800" b="1" dirty="0"/>
                  <a:t>&amp; use Chernoff bound:</a:t>
                </a:r>
              </a:p>
              <a:p>
                <a:pPr algn="ctr"/>
                <a:r>
                  <a:rPr lang="en-US" altLang="zh-CN" sz="2800" b="1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𝐀𝐕𝐆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endParaRPr lang="en-US" altLang="zh-CN" sz="2800" b="1" dirty="0"/>
              </a:p>
              <a:p>
                <a:pPr algn="ctr"/>
                <a:r>
                  <a:rPr lang="en-US" altLang="zh-CN" sz="2800" b="1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/>
                  <a:t> </a:t>
                </a:r>
                <a:r>
                  <a:rPr lang="en-US" altLang="zh-CN" sz="2800" b="1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𝐀𝐕𝐆</m:t>
                    </m:r>
                    <m:r>
                      <a:rPr lang="en-US" altLang="zh-CN" sz="28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endParaRPr lang="en-US" altLang="zh-CN" sz="2800" b="1" dirty="0"/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0665B1E-3F2F-4E3E-8860-70382D5A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399" y="910870"/>
                <a:ext cx="7458260" cy="2243819"/>
              </a:xfrm>
              <a:prstGeom prst="rect">
                <a:avLst/>
              </a:prstGeom>
              <a:blipFill>
                <a:blip r:embed="rId21"/>
                <a:stretch>
                  <a:fillRect l="-1143" t="-2432" b="-18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D674AEBC-5E11-40AB-B2E4-DCA7D01894B7}"/>
              </a:ext>
            </a:extLst>
          </p:cNvPr>
          <p:cNvGrpSpPr/>
          <p:nvPr/>
        </p:nvGrpSpPr>
        <p:grpSpPr>
          <a:xfrm>
            <a:off x="3824598" y="3256449"/>
            <a:ext cx="8095695" cy="1470469"/>
            <a:chOff x="3824598" y="3256449"/>
            <a:chExt cx="8095695" cy="1470469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4670FED-6412-4936-9902-25B6CE6552F3}"/>
                </a:ext>
              </a:extLst>
            </p:cNvPr>
            <p:cNvCxnSpPr>
              <a:cxnSpLocks/>
            </p:cNvCxnSpPr>
            <p:nvPr/>
          </p:nvCxnSpPr>
          <p:spPr>
            <a:xfrm>
              <a:off x="3983399" y="4174435"/>
              <a:ext cx="76255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436933C-4B94-4224-A645-6CCD1988F0A6}"/>
                </a:ext>
              </a:extLst>
            </p:cNvPr>
            <p:cNvSpPr/>
            <p:nvPr/>
          </p:nvSpPr>
          <p:spPr>
            <a:xfrm>
              <a:off x="7682948" y="4084982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89C18B6-9598-4B2C-9DCE-EADE3C3C6AF9}"/>
                </a:ext>
              </a:extLst>
            </p:cNvPr>
            <p:cNvSpPr/>
            <p:nvPr/>
          </p:nvSpPr>
          <p:spPr>
            <a:xfrm>
              <a:off x="9674086" y="4088297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7A3F7584-B9C4-4EB2-B088-37D4A38C2F0F}"/>
                </a:ext>
              </a:extLst>
            </p:cNvPr>
            <p:cNvSpPr/>
            <p:nvPr/>
          </p:nvSpPr>
          <p:spPr>
            <a:xfrm>
              <a:off x="5695126" y="4084981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5B6E8092-7E80-4180-B941-8FB906D0BE07}"/>
                </a:ext>
              </a:extLst>
            </p:cNvPr>
            <p:cNvSpPr/>
            <p:nvPr/>
          </p:nvSpPr>
          <p:spPr>
            <a:xfrm>
              <a:off x="5254367" y="4084980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7DA97EE6-1B46-4BC1-AD6D-4B9074975E9E}"/>
                </a:ext>
              </a:extLst>
            </p:cNvPr>
            <p:cNvSpPr/>
            <p:nvPr/>
          </p:nvSpPr>
          <p:spPr>
            <a:xfrm>
              <a:off x="6130791" y="4084979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76E70599-DD07-4C07-A8EB-3A5B9D37B336}"/>
                </a:ext>
              </a:extLst>
            </p:cNvPr>
            <p:cNvSpPr/>
            <p:nvPr/>
          </p:nvSpPr>
          <p:spPr>
            <a:xfrm>
              <a:off x="9233327" y="4084978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DB3FBC69-3DD2-4E4C-98B8-124DC082F64C}"/>
                </a:ext>
              </a:extLst>
            </p:cNvPr>
            <p:cNvSpPr/>
            <p:nvPr/>
          </p:nvSpPr>
          <p:spPr>
            <a:xfrm>
              <a:off x="10109751" y="4084977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39D5EF19-E52A-448F-AB38-EF34810C2A99}"/>
                    </a:ext>
                  </a:extLst>
                </p:cNvPr>
                <p:cNvSpPr txBox="1"/>
                <p:nvPr/>
              </p:nvSpPr>
              <p:spPr>
                <a:xfrm>
                  <a:off x="7548460" y="3256449"/>
                  <a:ext cx="437940" cy="7838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39D5EF19-E52A-448F-AB38-EF34810C2A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8460" y="3256449"/>
                  <a:ext cx="437940" cy="78380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41C2ED5F-FEE2-42D5-ABAD-FF5F4D09FCB3}"/>
                    </a:ext>
                  </a:extLst>
                </p:cNvPr>
                <p:cNvSpPr txBox="1"/>
                <p:nvPr/>
              </p:nvSpPr>
              <p:spPr>
                <a:xfrm>
                  <a:off x="5442421" y="3462696"/>
                  <a:ext cx="766557" cy="61093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41C2ED5F-FEE2-42D5-ABAD-FF5F4D09FC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2421" y="3462696"/>
                  <a:ext cx="766557" cy="61093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5BAB5951-8042-4E57-9777-EFD4CCF928D9}"/>
                    </a:ext>
                  </a:extLst>
                </p:cNvPr>
                <p:cNvSpPr txBox="1"/>
                <p:nvPr/>
              </p:nvSpPr>
              <p:spPr>
                <a:xfrm>
                  <a:off x="4707032" y="4225142"/>
                  <a:ext cx="1025344" cy="4956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5BAB5951-8042-4E57-9777-EFD4CCF92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032" y="4225142"/>
                  <a:ext cx="1025344" cy="495649"/>
                </a:xfrm>
                <a:prstGeom prst="rect">
                  <a:avLst/>
                </a:prstGeom>
                <a:blipFill>
                  <a:blip r:embed="rId24"/>
                  <a:stretch>
                    <a:fillRect b="-24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5A6A8F9-A496-4088-8735-8854179DD2F8}"/>
                    </a:ext>
                  </a:extLst>
                </p:cNvPr>
                <p:cNvSpPr txBox="1"/>
                <p:nvPr/>
              </p:nvSpPr>
              <p:spPr>
                <a:xfrm>
                  <a:off x="6049875" y="4231269"/>
                  <a:ext cx="1025345" cy="4956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5A6A8F9-A496-4088-8735-8854179DD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875" y="4231269"/>
                  <a:ext cx="1025345" cy="495649"/>
                </a:xfrm>
                <a:prstGeom prst="rect">
                  <a:avLst/>
                </a:prstGeom>
                <a:blipFill>
                  <a:blip r:embed="rId25"/>
                  <a:stretch>
                    <a:fillRect b="-24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5126E6C1-F4F6-4191-9CB2-158ECA68BF2B}"/>
                    </a:ext>
                  </a:extLst>
                </p:cNvPr>
                <p:cNvSpPr txBox="1"/>
                <p:nvPr/>
              </p:nvSpPr>
              <p:spPr>
                <a:xfrm>
                  <a:off x="9460583" y="3454697"/>
                  <a:ext cx="766557" cy="61093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5126E6C1-F4F6-4191-9CB2-158ECA68B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0583" y="3454697"/>
                  <a:ext cx="766557" cy="610936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960930FD-494F-47AD-8775-2F9EA9527F8A}"/>
                    </a:ext>
                  </a:extLst>
                </p:cNvPr>
                <p:cNvSpPr txBox="1"/>
                <p:nvPr/>
              </p:nvSpPr>
              <p:spPr>
                <a:xfrm>
                  <a:off x="8683807" y="4219015"/>
                  <a:ext cx="1025345" cy="4956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𝟗𝟗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960930FD-494F-47AD-8775-2F9EA9527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807" y="4219015"/>
                  <a:ext cx="1025345" cy="495649"/>
                </a:xfrm>
                <a:prstGeom prst="rect">
                  <a:avLst/>
                </a:prstGeom>
                <a:blipFill>
                  <a:blip r:embed="rId27"/>
                  <a:stretch>
                    <a:fillRect b="-24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B8DFA656-2866-46E8-A1B4-46D95A35C85D}"/>
                    </a:ext>
                  </a:extLst>
                </p:cNvPr>
                <p:cNvSpPr txBox="1"/>
                <p:nvPr/>
              </p:nvSpPr>
              <p:spPr>
                <a:xfrm>
                  <a:off x="10026651" y="4225142"/>
                  <a:ext cx="1025345" cy="4956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altLang="zh-CN" sz="1400" b="1" i="1" dirty="0" smtClean="0">
                            <a:latin typeface="Cambria Math" panose="02040503050406030204" pitchFamily="18" charset="0"/>
                          </a:rPr>
                          <m:t>𝝐</m:t>
                        </m:r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B8DFA656-2866-46E8-A1B4-46D95A35C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6651" y="4225142"/>
                  <a:ext cx="1025345" cy="495649"/>
                </a:xfrm>
                <a:prstGeom prst="rect">
                  <a:avLst/>
                </a:prstGeom>
                <a:blipFill>
                  <a:blip r:embed="rId28"/>
                  <a:stretch>
                    <a:fillRect b="-24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350A6B86-2457-4014-BEBE-5FD73CD1A53B}"/>
                    </a:ext>
                  </a:extLst>
                </p:cNvPr>
                <p:cNvSpPr txBox="1"/>
                <p:nvPr/>
              </p:nvSpPr>
              <p:spPr>
                <a:xfrm>
                  <a:off x="3824598" y="3629944"/>
                  <a:ext cx="43794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350A6B86-2457-4014-BEBE-5FD73CD1A5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4598" y="3629944"/>
                  <a:ext cx="437940" cy="461665"/>
                </a:xfrm>
                <a:prstGeom prst="rect">
                  <a:avLst/>
                </a:prstGeom>
                <a:blipFill>
                  <a:blip r:embed="rId29"/>
                  <a:stretch>
                    <a:fillRect l="-2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858927D-86DF-4C54-8CC0-B51B12029A47}"/>
                    </a:ext>
                  </a:extLst>
                </p:cNvPr>
                <p:cNvSpPr txBox="1"/>
                <p:nvPr/>
              </p:nvSpPr>
              <p:spPr>
                <a:xfrm>
                  <a:off x="11482353" y="3603968"/>
                  <a:ext cx="43794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1858927D-86DF-4C54-8CC0-B51B12029A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2353" y="3603968"/>
                  <a:ext cx="437940" cy="461665"/>
                </a:xfrm>
                <a:prstGeom prst="rect">
                  <a:avLst/>
                </a:prstGeom>
                <a:blipFill>
                  <a:blip r:embed="rId30"/>
                  <a:stretch>
                    <a:fillRect l="-28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102DFE0-EEEE-41C4-BF77-408CF740EA4F}"/>
              </a:ext>
            </a:extLst>
          </p:cNvPr>
          <p:cNvGrpSpPr/>
          <p:nvPr/>
        </p:nvGrpSpPr>
        <p:grpSpPr>
          <a:xfrm>
            <a:off x="3983399" y="5042860"/>
            <a:ext cx="7625505" cy="1014210"/>
            <a:chOff x="3983399" y="5042860"/>
            <a:chExt cx="7625505" cy="1014210"/>
          </a:xfrm>
        </p:grpSpPr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B850A0A7-A3A3-460E-812C-FCFAD0154037}"/>
                </a:ext>
              </a:extLst>
            </p:cNvPr>
            <p:cNvCxnSpPr>
              <a:cxnSpLocks/>
            </p:cNvCxnSpPr>
            <p:nvPr/>
          </p:nvCxnSpPr>
          <p:spPr>
            <a:xfrm>
              <a:off x="3983399" y="5579165"/>
              <a:ext cx="76255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B2929EE-EADE-4B42-9429-0009B12AE0E0}"/>
                </a:ext>
              </a:extLst>
            </p:cNvPr>
            <p:cNvSpPr/>
            <p:nvPr/>
          </p:nvSpPr>
          <p:spPr>
            <a:xfrm>
              <a:off x="9674086" y="5493027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0412542E-1815-4718-BCFC-E8D626EC3AB6}"/>
                </a:ext>
              </a:extLst>
            </p:cNvPr>
            <p:cNvSpPr/>
            <p:nvPr/>
          </p:nvSpPr>
          <p:spPr>
            <a:xfrm>
              <a:off x="5695126" y="5489711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12F4805A-A84C-4108-A6B4-C5AE04213DAB}"/>
                </a:ext>
              </a:extLst>
            </p:cNvPr>
            <p:cNvSpPr/>
            <p:nvPr/>
          </p:nvSpPr>
          <p:spPr>
            <a:xfrm>
              <a:off x="5254367" y="5489710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165ACF6B-B72A-4755-80C1-9DA6D34A7BB7}"/>
                </a:ext>
              </a:extLst>
            </p:cNvPr>
            <p:cNvSpPr/>
            <p:nvPr/>
          </p:nvSpPr>
          <p:spPr>
            <a:xfrm>
              <a:off x="6130791" y="5489709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891DFAC6-E1FC-4532-A493-7B85C6A2D3FD}"/>
                </a:ext>
              </a:extLst>
            </p:cNvPr>
            <p:cNvSpPr/>
            <p:nvPr/>
          </p:nvSpPr>
          <p:spPr>
            <a:xfrm>
              <a:off x="9233327" y="5489708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20B5A43D-E2A8-41C7-ABF5-9EA575459C0D}"/>
                </a:ext>
              </a:extLst>
            </p:cNvPr>
            <p:cNvSpPr/>
            <p:nvPr/>
          </p:nvSpPr>
          <p:spPr>
            <a:xfrm>
              <a:off x="10109751" y="5489707"/>
              <a:ext cx="168965" cy="168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9663347A-9D1E-40D0-8252-13B8012FDBA6}"/>
                    </a:ext>
                  </a:extLst>
                </p:cNvPr>
                <p:cNvSpPr txBox="1"/>
                <p:nvPr/>
              </p:nvSpPr>
              <p:spPr>
                <a:xfrm>
                  <a:off x="4948240" y="5653806"/>
                  <a:ext cx="58381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𝜹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9663347A-9D1E-40D0-8252-13B8012FD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8240" y="5653806"/>
                  <a:ext cx="583814" cy="40011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EA53760B-BBC1-4CD3-8946-58EE7E40123F}"/>
                    </a:ext>
                  </a:extLst>
                </p:cNvPr>
                <p:cNvSpPr txBox="1"/>
                <p:nvPr/>
              </p:nvSpPr>
              <p:spPr>
                <a:xfrm>
                  <a:off x="6049875" y="5656960"/>
                  <a:ext cx="39145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𝜹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EA53760B-BBC1-4CD3-8946-58EE7E4012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9875" y="5656960"/>
                  <a:ext cx="391454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5BFE242B-B782-4CFA-B867-43B6F4F44727}"/>
                    </a:ext>
                  </a:extLst>
                </p:cNvPr>
                <p:cNvSpPr txBox="1"/>
                <p:nvPr/>
              </p:nvSpPr>
              <p:spPr>
                <a:xfrm>
                  <a:off x="9577417" y="5066794"/>
                  <a:ext cx="43794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5BFE242B-B782-4CFA-B867-43B6F4F44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7417" y="5066794"/>
                  <a:ext cx="437940" cy="461665"/>
                </a:xfrm>
                <a:prstGeom prst="rect">
                  <a:avLst/>
                </a:prstGeom>
                <a:blipFill>
                  <a:blip r:embed="rId33"/>
                  <a:stretch>
                    <a:fillRect l="-2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D89722CC-EC09-4C92-845C-FFF41BAF9379}"/>
                    </a:ext>
                  </a:extLst>
                </p:cNvPr>
                <p:cNvSpPr txBox="1"/>
                <p:nvPr/>
              </p:nvSpPr>
              <p:spPr>
                <a:xfrm>
                  <a:off x="8779563" y="5630818"/>
                  <a:ext cx="85170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𝜹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D89722CC-EC09-4C92-845C-FFF41BAF9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9563" y="5630818"/>
                  <a:ext cx="851708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17AFEC1F-28C7-4A27-87DD-72447F337EAD}"/>
                    </a:ext>
                  </a:extLst>
                </p:cNvPr>
                <p:cNvSpPr txBox="1"/>
                <p:nvPr/>
              </p:nvSpPr>
              <p:spPr>
                <a:xfrm>
                  <a:off x="9885866" y="5629872"/>
                  <a:ext cx="851708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𝜹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17AFEC1F-28C7-4A27-87DD-72447F337E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5866" y="5629872"/>
                  <a:ext cx="85170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F445AAB7-17B0-4779-843D-1CE1195103D1}"/>
                    </a:ext>
                  </a:extLst>
                </p:cNvPr>
                <p:cNvSpPr txBox="1"/>
                <p:nvPr/>
              </p:nvSpPr>
              <p:spPr>
                <a:xfrm>
                  <a:off x="5590759" y="5042860"/>
                  <a:ext cx="43794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F445AAB7-17B0-4779-843D-1CE1195103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759" y="5042860"/>
                  <a:ext cx="437940" cy="461665"/>
                </a:xfrm>
                <a:prstGeom prst="rect">
                  <a:avLst/>
                </a:prstGeom>
                <a:blipFill>
                  <a:blip r:embed="rId36"/>
                  <a:stretch>
                    <a:fillRect l="-2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31C5F04E-1CC1-4BEE-A216-404C74CEA05A}"/>
              </a:ext>
            </a:extLst>
          </p:cNvPr>
          <p:cNvSpPr txBox="1"/>
          <p:nvPr/>
        </p:nvSpPr>
        <p:spPr>
          <a:xfrm>
            <a:off x="7099073" y="4777327"/>
            <a:ext cx="133671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800" b="1" dirty="0"/>
              <a:t>Scaling!</a:t>
            </a:r>
            <a:endParaRPr lang="zh-CN" altLang="en-US" sz="28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E73BAC8-12D4-4E6F-95A0-3FFD620C07BA}"/>
              </a:ext>
            </a:extLst>
          </p:cNvPr>
          <p:cNvSpPr txBox="1"/>
          <p:nvPr/>
        </p:nvSpPr>
        <p:spPr>
          <a:xfrm>
            <a:off x="1687387" y="1383383"/>
            <a:ext cx="90431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5400" b="1" dirty="0" err="1"/>
              <a:t>Approx</a:t>
            </a:r>
            <a:r>
              <a:rPr lang="en-US" altLang="zh-CN" sz="5400" b="1" dirty="0"/>
              <a:t>-Sum of Buggy Servers!</a:t>
            </a:r>
            <a:endParaRPr lang="zh-CN" altLang="en-US" sz="5400" b="1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FE0B33A-C1CE-400B-87FB-DBB542D23640}"/>
              </a:ext>
            </a:extLst>
          </p:cNvPr>
          <p:cNvGrpSpPr/>
          <p:nvPr/>
        </p:nvGrpSpPr>
        <p:grpSpPr>
          <a:xfrm>
            <a:off x="258620" y="2622664"/>
            <a:ext cx="3464597" cy="3800376"/>
            <a:chOff x="218428" y="981207"/>
            <a:chExt cx="4975238" cy="5457424"/>
          </a:xfrm>
        </p:grpSpPr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C7B8BF51-549A-498D-8F8A-219591EDC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8"/>
                </a:ext>
              </a:extLst>
            </a:blip>
            <a:stretch>
              <a:fillRect/>
            </a:stretch>
          </p:blipFill>
          <p:spPr>
            <a:xfrm>
              <a:off x="1988275" y="4625309"/>
              <a:ext cx="1169211" cy="11692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箭头: 右 87">
                  <a:extLst>
                    <a:ext uri="{FF2B5EF4-FFF2-40B4-BE49-F238E27FC236}">
                      <a16:creationId xmlns:a16="http://schemas.microsoft.com/office/drawing/2014/main" id="{8341C87F-EFA8-492B-A66B-EF504E9695C4}"/>
                    </a:ext>
                  </a:extLst>
                </p:cNvPr>
                <p:cNvSpPr/>
                <p:nvPr/>
              </p:nvSpPr>
              <p:spPr>
                <a:xfrm rot="19721699">
                  <a:off x="2975426" y="3874078"/>
                  <a:ext cx="1402050" cy="671415"/>
                </a:xfrm>
                <a:prstGeom prst="rightArrow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88" name="箭头: 右 87">
                  <a:extLst>
                    <a:ext uri="{FF2B5EF4-FFF2-40B4-BE49-F238E27FC236}">
                      <a16:creationId xmlns:a16="http://schemas.microsoft.com/office/drawing/2014/main" id="{8341C87F-EFA8-492B-A66B-EF504E969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21699">
                  <a:off x="2975426" y="3874078"/>
                  <a:ext cx="1402050" cy="671415"/>
                </a:xfrm>
                <a:prstGeom prst="rightArrow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箭头: 上 88">
                  <a:extLst>
                    <a:ext uri="{FF2B5EF4-FFF2-40B4-BE49-F238E27FC236}">
                      <a16:creationId xmlns:a16="http://schemas.microsoft.com/office/drawing/2014/main" id="{28015147-F714-4FA8-93DB-84933AE1954E}"/>
                    </a:ext>
                  </a:extLst>
                </p:cNvPr>
                <p:cNvSpPr/>
                <p:nvPr/>
              </p:nvSpPr>
              <p:spPr>
                <a:xfrm>
                  <a:off x="2222816" y="3762604"/>
                  <a:ext cx="623113" cy="862705"/>
                </a:xfrm>
                <a:prstGeom prst="upArrow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89" name="箭头: 上 88">
                  <a:extLst>
                    <a:ext uri="{FF2B5EF4-FFF2-40B4-BE49-F238E27FC236}">
                      <a16:creationId xmlns:a16="http://schemas.microsoft.com/office/drawing/2014/main" id="{28015147-F714-4FA8-93DB-84933AE195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2816" y="3762604"/>
                  <a:ext cx="623113" cy="862705"/>
                </a:xfrm>
                <a:prstGeom prst="upArrow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箭头: 左 89">
                  <a:extLst>
                    <a:ext uri="{FF2B5EF4-FFF2-40B4-BE49-F238E27FC236}">
                      <a16:creationId xmlns:a16="http://schemas.microsoft.com/office/drawing/2014/main" id="{43A94E9E-A067-4D73-8BC9-960AFF25214B}"/>
                    </a:ext>
                  </a:extLst>
                </p:cNvPr>
                <p:cNvSpPr/>
                <p:nvPr/>
              </p:nvSpPr>
              <p:spPr>
                <a:xfrm rot="1844774">
                  <a:off x="696346" y="3905434"/>
                  <a:ext cx="1411041" cy="651315"/>
                </a:xfrm>
                <a:prstGeom prst="leftArrow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90" name="箭头: 左 89">
                  <a:extLst>
                    <a:ext uri="{FF2B5EF4-FFF2-40B4-BE49-F238E27FC236}">
                      <a16:creationId xmlns:a16="http://schemas.microsoft.com/office/drawing/2014/main" id="{43A94E9E-A067-4D73-8BC9-960AFF2521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4774">
                  <a:off x="696346" y="3905434"/>
                  <a:ext cx="1411041" cy="651315"/>
                </a:xfrm>
                <a:prstGeom prst="leftArrow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5CF81B80-8D52-4ADD-8ED0-79FB9ADD7E18}"/>
                    </a:ext>
                  </a:extLst>
                </p:cNvPr>
                <p:cNvSpPr txBox="1"/>
                <p:nvPr/>
              </p:nvSpPr>
              <p:spPr>
                <a:xfrm>
                  <a:off x="1208403" y="2298331"/>
                  <a:ext cx="48756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5CF81B80-8D52-4ADD-8ED0-79FB9ADD7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403" y="2298331"/>
                  <a:ext cx="487569" cy="369332"/>
                </a:xfrm>
                <a:prstGeom prst="rect">
                  <a:avLst/>
                </a:prstGeom>
                <a:blipFill>
                  <a:blip r:embed="rId42"/>
                  <a:stretch>
                    <a:fillRect l="-21818" b="-42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95B7B1FB-44E8-4E39-BE53-E9557E2E1181}"/>
                    </a:ext>
                  </a:extLst>
                </p:cNvPr>
                <p:cNvSpPr txBox="1"/>
                <p:nvPr/>
              </p:nvSpPr>
              <p:spPr>
                <a:xfrm>
                  <a:off x="2952280" y="2328148"/>
                  <a:ext cx="48756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95B7B1FB-44E8-4E39-BE53-E9557E2E1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280" y="2328148"/>
                  <a:ext cx="487569" cy="369332"/>
                </a:xfrm>
                <a:prstGeom prst="rect">
                  <a:avLst/>
                </a:prstGeom>
                <a:blipFill>
                  <a:blip r:embed="rId43"/>
                  <a:stretch>
                    <a:fillRect l="-2181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EC946960-DA57-4DCC-B68E-141F8E402242}"/>
                    </a:ext>
                  </a:extLst>
                </p:cNvPr>
                <p:cNvSpPr txBox="1"/>
                <p:nvPr/>
              </p:nvSpPr>
              <p:spPr>
                <a:xfrm>
                  <a:off x="4706097" y="2338087"/>
                  <a:ext cx="48756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EC946960-DA57-4DCC-B68E-141F8E402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097" y="2338087"/>
                  <a:ext cx="487569" cy="369332"/>
                </a:xfrm>
                <a:prstGeom prst="rect">
                  <a:avLst/>
                </a:prstGeom>
                <a:blipFill>
                  <a:blip r:embed="rId44"/>
                  <a:stretch>
                    <a:fillRect l="-19643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A4C20760-7FB6-48AD-AB46-57E6EB75A925}"/>
                    </a:ext>
                  </a:extLst>
                </p:cNvPr>
                <p:cNvSpPr txBox="1"/>
                <p:nvPr/>
              </p:nvSpPr>
              <p:spPr>
                <a:xfrm>
                  <a:off x="1844709" y="5864064"/>
                  <a:ext cx="1379328" cy="57456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b="1" dirty="0"/>
                    <a:t>Input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A4C20760-7FB6-48AD-AB46-57E6EB75A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709" y="5864064"/>
                  <a:ext cx="1379328" cy="574567"/>
                </a:xfrm>
                <a:prstGeom prst="rect">
                  <a:avLst/>
                </a:prstGeom>
                <a:blipFill>
                  <a:blip r:embed="rId45"/>
                  <a:stretch>
                    <a:fillRect l="-6289" t="-7463" b="-238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D5FF69AB-FB6E-411D-935B-D369B7A9B3C9}"/>
                    </a:ext>
                  </a:extLst>
                </p:cNvPr>
                <p:cNvSpPr txBox="1"/>
                <p:nvPr/>
              </p:nvSpPr>
              <p:spPr>
                <a:xfrm>
                  <a:off x="984572" y="1867439"/>
                  <a:ext cx="411305" cy="3796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tIns="0" rIns="0" bIns="1800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D5FF69AB-FB6E-411D-935B-D369B7A9B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72" y="1867439"/>
                  <a:ext cx="411305" cy="379680"/>
                </a:xfrm>
                <a:prstGeom prst="rect">
                  <a:avLst/>
                </a:prstGeom>
                <a:blipFill>
                  <a:blip r:embed="rId46"/>
                  <a:stretch>
                    <a:fillRect l="-16667" r="-10417" b="-88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BB365B16-54D9-435C-B0CC-6FE8C2020376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 flipV="1">
              <a:off x="819064" y="2247119"/>
              <a:ext cx="371160" cy="89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27277F77-EE3A-45D7-8647-E6CD3EDA691E}"/>
                </a:ext>
              </a:extLst>
            </p:cNvPr>
            <p:cNvCxnSpPr>
              <a:cxnSpLocks/>
              <a:stCxn id="95" idx="2"/>
            </p:cNvCxnSpPr>
            <p:nvPr/>
          </p:nvCxnSpPr>
          <p:spPr>
            <a:xfrm>
              <a:off x="1190224" y="2247119"/>
              <a:ext cx="137762" cy="127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D1B1FA2F-5135-4ACA-AA3D-AAF3ECEFBB29}"/>
                    </a:ext>
                  </a:extLst>
                </p:cNvPr>
                <p:cNvSpPr txBox="1"/>
                <p:nvPr/>
              </p:nvSpPr>
              <p:spPr>
                <a:xfrm>
                  <a:off x="2745577" y="1864437"/>
                  <a:ext cx="411305" cy="3796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tIns="0" rIns="0" bIns="1800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D1B1FA2F-5135-4ACA-AA3D-AAF3ECEFBB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5577" y="1864437"/>
                  <a:ext cx="411305" cy="379680"/>
                </a:xfrm>
                <a:prstGeom prst="rect">
                  <a:avLst/>
                </a:prstGeom>
                <a:blipFill>
                  <a:blip r:embed="rId47"/>
                  <a:stretch>
                    <a:fillRect l="-16667" r="-10417" b="-1136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FEEB4A79-E6D3-442D-A38D-A54E69E40D63}"/>
                </a:ext>
              </a:extLst>
            </p:cNvPr>
            <p:cNvCxnSpPr>
              <a:cxnSpLocks/>
              <a:endCxn id="98" idx="2"/>
            </p:cNvCxnSpPr>
            <p:nvPr/>
          </p:nvCxnSpPr>
          <p:spPr>
            <a:xfrm flipV="1">
              <a:off x="2580070" y="2244117"/>
              <a:ext cx="371160" cy="89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0F69D53F-F313-4909-AB9E-9E08B704529A}"/>
                </a:ext>
              </a:extLst>
            </p:cNvPr>
            <p:cNvCxnSpPr>
              <a:cxnSpLocks/>
              <a:stCxn id="98" idx="2"/>
            </p:cNvCxnSpPr>
            <p:nvPr/>
          </p:nvCxnSpPr>
          <p:spPr>
            <a:xfrm>
              <a:off x="2951230" y="2244117"/>
              <a:ext cx="137760" cy="127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CAE2DE49-83AB-4A91-AFAA-BD0F93CF1ED1}"/>
                    </a:ext>
                  </a:extLst>
                </p:cNvPr>
                <p:cNvSpPr txBox="1"/>
                <p:nvPr/>
              </p:nvSpPr>
              <p:spPr>
                <a:xfrm>
                  <a:off x="4500444" y="1862474"/>
                  <a:ext cx="411305" cy="3796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tIns="0" rIns="0" bIns="1800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01" name="文本框 100">
                  <a:extLst>
                    <a:ext uri="{FF2B5EF4-FFF2-40B4-BE49-F238E27FC236}">
                      <a16:creationId xmlns:a16="http://schemas.microsoft.com/office/drawing/2014/main" id="{CAE2DE49-83AB-4A91-AFAA-BD0F93CF1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444" y="1862474"/>
                  <a:ext cx="411305" cy="379680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10417" b="-1136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D4137127-4129-4051-ABA3-D71DBA63F211}"/>
                </a:ext>
              </a:extLst>
            </p:cNvPr>
            <p:cNvCxnSpPr>
              <a:cxnSpLocks/>
              <a:endCxn id="101" idx="2"/>
            </p:cNvCxnSpPr>
            <p:nvPr/>
          </p:nvCxnSpPr>
          <p:spPr>
            <a:xfrm flipV="1">
              <a:off x="4334938" y="2242154"/>
              <a:ext cx="371159" cy="893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811D1EDB-45CF-454C-B29B-686BF4793D93}"/>
                </a:ext>
              </a:extLst>
            </p:cNvPr>
            <p:cNvCxnSpPr>
              <a:cxnSpLocks/>
              <a:stCxn id="101" idx="2"/>
            </p:cNvCxnSpPr>
            <p:nvPr/>
          </p:nvCxnSpPr>
          <p:spPr>
            <a:xfrm>
              <a:off x="4706096" y="2242154"/>
              <a:ext cx="137762" cy="127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FF9C5965-81E3-44A5-B188-639B6A1F32C9}"/>
                </a:ext>
              </a:extLst>
            </p:cNvPr>
            <p:cNvGrpSpPr/>
            <p:nvPr/>
          </p:nvGrpSpPr>
          <p:grpSpPr>
            <a:xfrm>
              <a:off x="1190224" y="981207"/>
              <a:ext cx="3515872" cy="886233"/>
              <a:chOff x="1783924" y="975202"/>
              <a:chExt cx="3515872" cy="8862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文本框 104">
                    <a:extLst>
                      <a:ext uri="{FF2B5EF4-FFF2-40B4-BE49-F238E27FC236}">
                        <a16:creationId xmlns:a16="http://schemas.microsoft.com/office/drawing/2014/main" id="{01CF102C-9F8F-45B3-ACC3-69E3F3FC0F19}"/>
                      </a:ext>
                    </a:extLst>
                  </p:cNvPr>
                  <p:cNvSpPr txBox="1"/>
                  <p:nvPr/>
                </p:nvSpPr>
                <p:spPr>
                  <a:xfrm>
                    <a:off x="2521869" y="975202"/>
                    <a:ext cx="2046119" cy="574567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0" dirty="0" smtClean="0">
                              <a:latin typeface="Cambria Math" panose="02040503050406030204" pitchFamily="18" charset="0"/>
                            </a:rPr>
                            <m:t>𝐀𝐕𝐆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105" name="文本框 104">
                    <a:extLst>
                      <a:ext uri="{FF2B5EF4-FFF2-40B4-BE49-F238E27FC236}">
                        <a16:creationId xmlns:a16="http://schemas.microsoft.com/office/drawing/2014/main" id="{01CF102C-9F8F-45B3-ACC3-69E3F3FC0F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1869" y="975202"/>
                    <a:ext cx="2046119" cy="574567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3C5531DA-B14A-4C6D-8060-A9DBBA350957}"/>
                  </a:ext>
                </a:extLst>
              </p:cNvPr>
              <p:cNvCxnSpPr>
                <a:cxnSpLocks/>
                <a:stCxn id="95" idx="0"/>
                <a:endCxn id="105" idx="2"/>
              </p:cNvCxnSpPr>
              <p:nvPr/>
            </p:nvCxnSpPr>
            <p:spPr>
              <a:xfrm flipV="1">
                <a:off x="1783924" y="1549769"/>
                <a:ext cx="1761004" cy="31166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A71F9919-BC85-43E4-A77B-02652E56C1E4}"/>
                  </a:ext>
                </a:extLst>
              </p:cNvPr>
              <p:cNvCxnSpPr>
                <a:cxnSpLocks/>
                <a:stCxn id="98" idx="0"/>
                <a:endCxn id="105" idx="2"/>
              </p:cNvCxnSpPr>
              <p:nvPr/>
            </p:nvCxnSpPr>
            <p:spPr>
              <a:xfrm flipH="1" flipV="1">
                <a:off x="3544928" y="1549769"/>
                <a:ext cx="1" cy="30866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D0BD9C39-BD15-43EC-882E-DEBF5081F77B}"/>
                  </a:ext>
                </a:extLst>
              </p:cNvPr>
              <p:cNvCxnSpPr>
                <a:stCxn id="101" idx="0"/>
                <a:endCxn id="105" idx="2"/>
              </p:cNvCxnSpPr>
              <p:nvPr/>
            </p:nvCxnSpPr>
            <p:spPr>
              <a:xfrm flipH="1" flipV="1">
                <a:off x="3544928" y="1549769"/>
                <a:ext cx="1754868" cy="3067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88D953F8-109F-4B62-8A2E-EAFD944F42E4}"/>
                </a:ext>
              </a:extLst>
            </p:cNvPr>
            <p:cNvGrpSpPr/>
            <p:nvPr/>
          </p:nvGrpSpPr>
          <p:grpSpPr>
            <a:xfrm>
              <a:off x="218428" y="2336507"/>
              <a:ext cx="1258666" cy="1439029"/>
              <a:chOff x="10463294" y="2730738"/>
              <a:chExt cx="1258666" cy="1439029"/>
            </a:xfrm>
          </p:grpSpPr>
          <p:pic>
            <p:nvPicPr>
              <p:cNvPr id="110" name="图片 109">
                <a:extLst>
                  <a:ext uri="{FF2B5EF4-FFF2-40B4-BE49-F238E27FC236}">
                    <a16:creationId xmlns:a16="http://schemas.microsoft.com/office/drawing/2014/main" id="{E76CB72D-F133-47EE-A1E8-4E76448B6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1"/>
                  </a:ext>
                </a:extLst>
              </a:blip>
              <a:stretch>
                <a:fillRect/>
              </a:stretch>
            </p:blipFill>
            <p:spPr>
              <a:xfrm>
                <a:off x="10463294" y="2730738"/>
                <a:ext cx="1169211" cy="1439029"/>
              </a:xfrm>
              <a:prstGeom prst="rect">
                <a:avLst/>
              </a:prstGeom>
            </p:spPr>
          </p:pic>
          <p:pic>
            <p:nvPicPr>
              <p:cNvPr id="111" name="图片 110">
                <a:extLst>
                  <a:ext uri="{FF2B5EF4-FFF2-40B4-BE49-F238E27FC236}">
                    <a16:creationId xmlns:a16="http://schemas.microsoft.com/office/drawing/2014/main" id="{63F66231-EFC2-42A9-B547-642CD2B36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3"/>
                  </a:ext>
                </a:extLst>
              </a:blip>
              <a:stretch>
                <a:fillRect/>
              </a:stretch>
            </p:blipFill>
            <p:spPr>
              <a:xfrm>
                <a:off x="10937524" y="3589453"/>
                <a:ext cx="784436" cy="571168"/>
              </a:xfrm>
              <a:prstGeom prst="rect">
                <a:avLst/>
              </a:prstGeom>
            </p:spPr>
          </p:pic>
        </p:grp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BE64D3AF-19BA-4F85-B51E-9DC795F51FFD}"/>
                </a:ext>
              </a:extLst>
            </p:cNvPr>
            <p:cNvGrpSpPr/>
            <p:nvPr/>
          </p:nvGrpSpPr>
          <p:grpSpPr>
            <a:xfrm>
              <a:off x="1977590" y="2336507"/>
              <a:ext cx="1258666" cy="1439029"/>
              <a:chOff x="10463294" y="2730738"/>
              <a:chExt cx="1258666" cy="1439029"/>
            </a:xfrm>
          </p:grpSpPr>
          <p:pic>
            <p:nvPicPr>
              <p:cNvPr id="113" name="图片 112">
                <a:extLst>
                  <a:ext uri="{FF2B5EF4-FFF2-40B4-BE49-F238E27FC236}">
                    <a16:creationId xmlns:a16="http://schemas.microsoft.com/office/drawing/2014/main" id="{9DC98387-4816-41D8-A49D-D435A206A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1"/>
                  </a:ext>
                </a:extLst>
              </a:blip>
              <a:stretch>
                <a:fillRect/>
              </a:stretch>
            </p:blipFill>
            <p:spPr>
              <a:xfrm>
                <a:off x="10463294" y="2730738"/>
                <a:ext cx="1169211" cy="1439029"/>
              </a:xfrm>
              <a:prstGeom prst="rect">
                <a:avLst/>
              </a:prstGeom>
            </p:spPr>
          </p:pic>
          <p:pic>
            <p:nvPicPr>
              <p:cNvPr id="114" name="图片 113">
                <a:extLst>
                  <a:ext uri="{FF2B5EF4-FFF2-40B4-BE49-F238E27FC236}">
                    <a16:creationId xmlns:a16="http://schemas.microsoft.com/office/drawing/2014/main" id="{B73B9080-25A9-4398-BDE4-F50B1F7F2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3"/>
                  </a:ext>
                </a:extLst>
              </a:blip>
              <a:stretch>
                <a:fillRect/>
              </a:stretch>
            </p:blipFill>
            <p:spPr>
              <a:xfrm>
                <a:off x="10937524" y="3589453"/>
                <a:ext cx="784436" cy="571168"/>
              </a:xfrm>
              <a:prstGeom prst="rect">
                <a:avLst/>
              </a:prstGeom>
            </p:spPr>
          </p:pic>
        </p:grp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A0B02CF8-316B-485F-A7E9-1957CBAFB654}"/>
                </a:ext>
              </a:extLst>
            </p:cNvPr>
            <p:cNvGrpSpPr/>
            <p:nvPr/>
          </p:nvGrpSpPr>
          <p:grpSpPr>
            <a:xfrm>
              <a:off x="3726704" y="2338004"/>
              <a:ext cx="1258666" cy="1439029"/>
              <a:chOff x="10463294" y="2730738"/>
              <a:chExt cx="1258666" cy="1439029"/>
            </a:xfrm>
          </p:grpSpPr>
          <p:pic>
            <p:nvPicPr>
              <p:cNvPr id="116" name="图片 115">
                <a:extLst>
                  <a:ext uri="{FF2B5EF4-FFF2-40B4-BE49-F238E27FC236}">
                    <a16:creationId xmlns:a16="http://schemas.microsoft.com/office/drawing/2014/main" id="{86CEAA01-FA11-4E25-AA26-894BC3C3D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1"/>
                  </a:ext>
                </a:extLst>
              </a:blip>
              <a:stretch>
                <a:fillRect/>
              </a:stretch>
            </p:blipFill>
            <p:spPr>
              <a:xfrm>
                <a:off x="10463294" y="2730738"/>
                <a:ext cx="1169211" cy="1439029"/>
              </a:xfrm>
              <a:prstGeom prst="rect">
                <a:avLst/>
              </a:prstGeom>
            </p:spPr>
          </p:pic>
          <p:pic>
            <p:nvPicPr>
              <p:cNvPr id="117" name="图片 116">
                <a:extLst>
                  <a:ext uri="{FF2B5EF4-FFF2-40B4-BE49-F238E27FC236}">
                    <a16:creationId xmlns:a16="http://schemas.microsoft.com/office/drawing/2014/main" id="{A3E1CAB0-766F-444E-B690-3BDD27675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3"/>
                  </a:ext>
                </a:extLst>
              </a:blip>
              <a:stretch>
                <a:fillRect/>
              </a:stretch>
            </p:blipFill>
            <p:spPr>
              <a:xfrm>
                <a:off x="10937524" y="3589453"/>
                <a:ext cx="784436" cy="571168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46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8" y="0"/>
                <a:ext cx="11909715" cy="8345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What if each buggy server is 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+mn-lt"/>
                  </a:rPr>
                  <a:t> circuit?</a:t>
                </a: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" y="0"/>
                <a:ext cx="11909715" cy="834501"/>
              </a:xfrm>
              <a:prstGeom prst="rect">
                <a:avLst/>
              </a:prstGeom>
              <a:blipFill>
                <a:blip r:embed="rId4"/>
                <a:stretch>
                  <a:fillRect t="-13139" b="-27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13">
                <a:extLst>
                  <a:ext uri="{FF2B5EF4-FFF2-40B4-BE49-F238E27FC236}">
                    <a16:creationId xmlns:a16="http://schemas.microsoft.com/office/drawing/2014/main" id="{16AF9447-DFB9-48B4-BBCC-8985FCD7C2AD}"/>
                  </a:ext>
                </a:extLst>
              </p:cNvPr>
              <p:cNvSpPr txBox="1"/>
              <p:nvPr/>
            </p:nvSpPr>
            <p:spPr>
              <a:xfrm>
                <a:off x="2584449" y="954665"/>
                <a:ext cx="9344802" cy="161845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-hard languages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can be worst-case computed by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approx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sum of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72" name="TextBox 13">
                <a:extLst>
                  <a:ext uri="{FF2B5EF4-FFF2-40B4-BE49-F238E27FC236}">
                    <a16:creationId xmlns:a16="http://schemas.microsoft.com/office/drawing/2014/main" id="{16AF9447-DFB9-48B4-BBCC-8985FCD7C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449" y="954665"/>
                <a:ext cx="9344802" cy="1618456"/>
              </a:xfrm>
              <a:prstGeom prst="rect">
                <a:avLst/>
              </a:prstGeom>
              <a:blipFill>
                <a:blip r:embed="rId22"/>
                <a:stretch>
                  <a:fillRect l="-587" t="-3008" r="-391" b="-9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13">
                <a:extLst>
                  <a:ext uri="{FF2B5EF4-FFF2-40B4-BE49-F238E27FC236}">
                    <a16:creationId xmlns:a16="http://schemas.microsoft.com/office/drawing/2014/main" id="{5AE326E7-9E20-46FE-812F-9450A90DB942}"/>
                  </a:ext>
                </a:extLst>
              </p:cNvPr>
              <p:cNvSpPr txBox="1"/>
              <p:nvPr/>
            </p:nvSpPr>
            <p:spPr>
              <a:xfrm>
                <a:off x="2584449" y="952127"/>
                <a:ext cx="9344802" cy="161845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-hard languages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cannot be worst-case computed by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approx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sum of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-approximated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13">
                <a:extLst>
                  <a:ext uri="{FF2B5EF4-FFF2-40B4-BE49-F238E27FC236}">
                    <a16:creationId xmlns:a16="http://schemas.microsoft.com/office/drawing/2014/main" id="{5AE326E7-9E20-46FE-812F-9450A90DB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449" y="952127"/>
                <a:ext cx="9344802" cy="1618456"/>
              </a:xfrm>
              <a:prstGeom prst="rect">
                <a:avLst/>
              </a:prstGeom>
              <a:blipFill>
                <a:blip r:embed="rId23"/>
                <a:stretch>
                  <a:fillRect l="-522" t="-2622" r="-456" b="-2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D6750FDC-3B63-4ADF-847D-CAE79E42E47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4684846" y="3031542"/>
            <a:ext cx="4094598" cy="2859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BF736C0-E72D-47F6-B4D2-FE4BC86020B1}"/>
                  </a:ext>
                </a:extLst>
              </p:cNvPr>
              <p:cNvSpPr txBox="1"/>
              <p:nvPr/>
            </p:nvSpPr>
            <p:spPr>
              <a:xfrm>
                <a:off x="9491870" y="2798724"/>
                <a:ext cx="2402615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For people who wants to read the paper,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is called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𝐂𝐌𝐃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is called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𝐃𝐂𝐌𝐃</m:t>
                    </m:r>
                  </m:oMath>
                </a14:m>
                <a:r>
                  <a:rPr lang="en-US" altLang="zh-CN" b="1" dirty="0"/>
                  <a:t>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BF736C0-E72D-47F6-B4D2-FE4BC860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870" y="2798724"/>
                <a:ext cx="2402615" cy="1200329"/>
              </a:xfrm>
              <a:prstGeom prst="rect">
                <a:avLst/>
              </a:prstGeom>
              <a:blipFill>
                <a:blip r:embed="rId40"/>
                <a:stretch>
                  <a:fillRect t="-2525" r="-1519" b="-6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CBD70009-D657-4ADE-A430-8E5B981E883A}"/>
              </a:ext>
            </a:extLst>
          </p:cNvPr>
          <p:cNvGrpSpPr/>
          <p:nvPr/>
        </p:nvGrpSpPr>
        <p:grpSpPr>
          <a:xfrm>
            <a:off x="258620" y="2622664"/>
            <a:ext cx="3464597" cy="3800376"/>
            <a:chOff x="218428" y="981207"/>
            <a:chExt cx="4975238" cy="5457424"/>
          </a:xfrm>
        </p:grpSpPr>
        <p:pic>
          <p:nvPicPr>
            <p:cNvPr id="128" name="图片 127">
              <a:extLst>
                <a:ext uri="{FF2B5EF4-FFF2-40B4-BE49-F238E27FC236}">
                  <a16:creationId xmlns:a16="http://schemas.microsoft.com/office/drawing/2014/main" id="{AEEC9BFC-9284-4058-8BA4-11931F76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2"/>
                </a:ext>
              </a:extLst>
            </a:blip>
            <a:stretch>
              <a:fillRect/>
            </a:stretch>
          </p:blipFill>
          <p:spPr>
            <a:xfrm>
              <a:off x="1988275" y="4625309"/>
              <a:ext cx="1169211" cy="11692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箭头: 右 128">
                  <a:extLst>
                    <a:ext uri="{FF2B5EF4-FFF2-40B4-BE49-F238E27FC236}">
                      <a16:creationId xmlns:a16="http://schemas.microsoft.com/office/drawing/2014/main" id="{962C120A-80CF-46B6-A1C9-50CD4087E69A}"/>
                    </a:ext>
                  </a:extLst>
                </p:cNvPr>
                <p:cNvSpPr/>
                <p:nvPr/>
              </p:nvSpPr>
              <p:spPr>
                <a:xfrm rot="19721699">
                  <a:off x="2975426" y="3874078"/>
                  <a:ext cx="1402050" cy="671415"/>
                </a:xfrm>
                <a:prstGeom prst="rightArrow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29" name="箭头: 右 128">
                  <a:extLst>
                    <a:ext uri="{FF2B5EF4-FFF2-40B4-BE49-F238E27FC236}">
                      <a16:creationId xmlns:a16="http://schemas.microsoft.com/office/drawing/2014/main" id="{962C120A-80CF-46B6-A1C9-50CD4087E6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21699">
                  <a:off x="2975426" y="3874078"/>
                  <a:ext cx="1402050" cy="671415"/>
                </a:xfrm>
                <a:prstGeom prst="rightArrow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箭头: 上 129">
                  <a:extLst>
                    <a:ext uri="{FF2B5EF4-FFF2-40B4-BE49-F238E27FC236}">
                      <a16:creationId xmlns:a16="http://schemas.microsoft.com/office/drawing/2014/main" id="{7591EB5D-657F-4BF3-A901-4CE4A6B27AB4}"/>
                    </a:ext>
                  </a:extLst>
                </p:cNvPr>
                <p:cNvSpPr/>
                <p:nvPr/>
              </p:nvSpPr>
              <p:spPr>
                <a:xfrm>
                  <a:off x="2222816" y="3762604"/>
                  <a:ext cx="623113" cy="862705"/>
                </a:xfrm>
                <a:prstGeom prst="upArrow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130" name="箭头: 上 129">
                  <a:extLst>
                    <a:ext uri="{FF2B5EF4-FFF2-40B4-BE49-F238E27FC236}">
                      <a16:creationId xmlns:a16="http://schemas.microsoft.com/office/drawing/2014/main" id="{7591EB5D-657F-4BF3-A901-4CE4A6B27A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2816" y="3762604"/>
                  <a:ext cx="623113" cy="862705"/>
                </a:xfrm>
                <a:prstGeom prst="upArrow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箭头: 左 130">
                  <a:extLst>
                    <a:ext uri="{FF2B5EF4-FFF2-40B4-BE49-F238E27FC236}">
                      <a16:creationId xmlns:a16="http://schemas.microsoft.com/office/drawing/2014/main" id="{56D6EB0C-6AD6-46A0-89CE-BA5C30D9D287}"/>
                    </a:ext>
                  </a:extLst>
                </p:cNvPr>
                <p:cNvSpPr/>
                <p:nvPr/>
              </p:nvSpPr>
              <p:spPr>
                <a:xfrm rot="1844774">
                  <a:off x="696346" y="3905434"/>
                  <a:ext cx="1411041" cy="651315"/>
                </a:xfrm>
                <a:prstGeom prst="leftArrow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131" name="箭头: 左 130">
                  <a:extLst>
                    <a:ext uri="{FF2B5EF4-FFF2-40B4-BE49-F238E27FC236}">
                      <a16:creationId xmlns:a16="http://schemas.microsoft.com/office/drawing/2014/main" id="{56D6EB0C-6AD6-46A0-89CE-BA5C30D9D2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4774">
                  <a:off x="696346" y="3905434"/>
                  <a:ext cx="1411041" cy="651315"/>
                </a:xfrm>
                <a:prstGeom prst="leftArrow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0AB22E09-041F-4146-A51D-F11CBEDCADB3}"/>
                    </a:ext>
                  </a:extLst>
                </p:cNvPr>
                <p:cNvSpPr txBox="1"/>
                <p:nvPr/>
              </p:nvSpPr>
              <p:spPr>
                <a:xfrm>
                  <a:off x="1208403" y="2298331"/>
                  <a:ext cx="48756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32" name="文本框 131">
                  <a:extLst>
                    <a:ext uri="{FF2B5EF4-FFF2-40B4-BE49-F238E27FC236}">
                      <a16:creationId xmlns:a16="http://schemas.microsoft.com/office/drawing/2014/main" id="{0AB22E09-041F-4146-A51D-F11CBEDCA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403" y="2298331"/>
                  <a:ext cx="487569" cy="369332"/>
                </a:xfrm>
                <a:prstGeom prst="rect">
                  <a:avLst/>
                </a:prstGeom>
                <a:blipFill>
                  <a:blip r:embed="rId46"/>
                  <a:stretch>
                    <a:fillRect l="-21818" b="-42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565B2A06-FC0D-415F-B15B-BF3B7828A202}"/>
                    </a:ext>
                  </a:extLst>
                </p:cNvPr>
                <p:cNvSpPr txBox="1"/>
                <p:nvPr/>
              </p:nvSpPr>
              <p:spPr>
                <a:xfrm>
                  <a:off x="2952280" y="2328148"/>
                  <a:ext cx="48756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33" name="文本框 132">
                  <a:extLst>
                    <a:ext uri="{FF2B5EF4-FFF2-40B4-BE49-F238E27FC236}">
                      <a16:creationId xmlns:a16="http://schemas.microsoft.com/office/drawing/2014/main" id="{565B2A06-FC0D-415F-B15B-BF3B7828A2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280" y="2328148"/>
                  <a:ext cx="487569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2181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332C7DFF-16A8-4D2E-842E-621E5DEF7431}"/>
                    </a:ext>
                  </a:extLst>
                </p:cNvPr>
                <p:cNvSpPr txBox="1"/>
                <p:nvPr/>
              </p:nvSpPr>
              <p:spPr>
                <a:xfrm>
                  <a:off x="4706097" y="2338087"/>
                  <a:ext cx="48756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id="{332C7DFF-16A8-4D2E-842E-621E5DEF7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097" y="2338087"/>
                  <a:ext cx="487569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19643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24B03299-C512-48B6-9DE2-E0B664F017FB}"/>
                    </a:ext>
                  </a:extLst>
                </p:cNvPr>
                <p:cNvSpPr txBox="1"/>
                <p:nvPr/>
              </p:nvSpPr>
              <p:spPr>
                <a:xfrm>
                  <a:off x="1844709" y="5864064"/>
                  <a:ext cx="1379328" cy="574567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b="1" dirty="0"/>
                    <a:t>Input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35" name="文本框 134">
                  <a:extLst>
                    <a:ext uri="{FF2B5EF4-FFF2-40B4-BE49-F238E27FC236}">
                      <a16:creationId xmlns:a16="http://schemas.microsoft.com/office/drawing/2014/main" id="{24B03299-C512-48B6-9DE2-E0B664F01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4709" y="5864064"/>
                  <a:ext cx="1379328" cy="574567"/>
                </a:xfrm>
                <a:prstGeom prst="rect">
                  <a:avLst/>
                </a:prstGeom>
                <a:blipFill>
                  <a:blip r:embed="rId47"/>
                  <a:stretch>
                    <a:fillRect l="-6289" t="-7463" b="-238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C216C917-85E9-49CC-A3FF-0B2E1C656EC0}"/>
                    </a:ext>
                  </a:extLst>
                </p:cNvPr>
                <p:cNvSpPr txBox="1"/>
                <p:nvPr/>
              </p:nvSpPr>
              <p:spPr>
                <a:xfrm>
                  <a:off x="984572" y="1867439"/>
                  <a:ext cx="411305" cy="3796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tIns="0" rIns="0" bIns="1800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36" name="文本框 135">
                  <a:extLst>
                    <a:ext uri="{FF2B5EF4-FFF2-40B4-BE49-F238E27FC236}">
                      <a16:creationId xmlns:a16="http://schemas.microsoft.com/office/drawing/2014/main" id="{C216C917-85E9-49CC-A3FF-0B2E1C656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72" y="1867439"/>
                  <a:ext cx="411305" cy="379680"/>
                </a:xfrm>
                <a:prstGeom prst="rect">
                  <a:avLst/>
                </a:prstGeom>
                <a:blipFill>
                  <a:blip r:embed="rId48"/>
                  <a:stretch>
                    <a:fillRect l="-16667" r="-10417" b="-88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0C94BC58-697C-4EBF-8D15-AC833482AE4C}"/>
                </a:ext>
              </a:extLst>
            </p:cNvPr>
            <p:cNvCxnSpPr>
              <a:cxnSpLocks/>
              <a:endCxn id="136" idx="2"/>
            </p:cNvCxnSpPr>
            <p:nvPr/>
          </p:nvCxnSpPr>
          <p:spPr>
            <a:xfrm flipV="1">
              <a:off x="819064" y="2247119"/>
              <a:ext cx="371160" cy="89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204A73C8-637D-433F-974E-79752BAA4679}"/>
                </a:ext>
              </a:extLst>
            </p:cNvPr>
            <p:cNvCxnSpPr>
              <a:cxnSpLocks/>
              <a:stCxn id="136" idx="2"/>
            </p:cNvCxnSpPr>
            <p:nvPr/>
          </p:nvCxnSpPr>
          <p:spPr>
            <a:xfrm>
              <a:off x="1190224" y="2247119"/>
              <a:ext cx="137762" cy="127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E5D18004-2896-4B2C-BAF3-D03A2CE0E754}"/>
                    </a:ext>
                  </a:extLst>
                </p:cNvPr>
                <p:cNvSpPr txBox="1"/>
                <p:nvPr/>
              </p:nvSpPr>
              <p:spPr>
                <a:xfrm>
                  <a:off x="2745577" y="1864437"/>
                  <a:ext cx="411305" cy="3796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tIns="0" rIns="0" bIns="1800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39" name="文本框 138">
                  <a:extLst>
                    <a:ext uri="{FF2B5EF4-FFF2-40B4-BE49-F238E27FC236}">
                      <a16:creationId xmlns:a16="http://schemas.microsoft.com/office/drawing/2014/main" id="{E5D18004-2896-4B2C-BAF3-D03A2CE0E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5577" y="1864437"/>
                  <a:ext cx="411305" cy="379680"/>
                </a:xfrm>
                <a:prstGeom prst="rect">
                  <a:avLst/>
                </a:prstGeom>
                <a:blipFill>
                  <a:blip r:embed="rId49"/>
                  <a:stretch>
                    <a:fillRect l="-16667" r="-10417" b="-1136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DC34CB5D-A1D8-4D7B-AC9E-072565EC3F18}"/>
                </a:ext>
              </a:extLst>
            </p:cNvPr>
            <p:cNvCxnSpPr>
              <a:cxnSpLocks/>
              <a:endCxn id="139" idx="2"/>
            </p:cNvCxnSpPr>
            <p:nvPr/>
          </p:nvCxnSpPr>
          <p:spPr>
            <a:xfrm flipV="1">
              <a:off x="2580070" y="2244117"/>
              <a:ext cx="371160" cy="89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A0CA3E49-85A6-4085-B7B8-A7DED0DECC13}"/>
                </a:ext>
              </a:extLst>
            </p:cNvPr>
            <p:cNvCxnSpPr>
              <a:cxnSpLocks/>
              <a:stCxn id="139" idx="2"/>
            </p:cNvCxnSpPr>
            <p:nvPr/>
          </p:nvCxnSpPr>
          <p:spPr>
            <a:xfrm>
              <a:off x="2951230" y="2244117"/>
              <a:ext cx="137760" cy="127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文本框 141">
                  <a:extLst>
                    <a:ext uri="{FF2B5EF4-FFF2-40B4-BE49-F238E27FC236}">
                      <a16:creationId xmlns:a16="http://schemas.microsoft.com/office/drawing/2014/main" id="{FA27A9DF-F8EC-4F71-868E-D33D952863C4}"/>
                    </a:ext>
                  </a:extLst>
                </p:cNvPr>
                <p:cNvSpPr txBox="1"/>
                <p:nvPr/>
              </p:nvSpPr>
              <p:spPr>
                <a:xfrm>
                  <a:off x="4500444" y="1862474"/>
                  <a:ext cx="411305" cy="3796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tIns="0" rIns="0" bIns="1800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42" name="文本框 141">
                  <a:extLst>
                    <a:ext uri="{FF2B5EF4-FFF2-40B4-BE49-F238E27FC236}">
                      <a16:creationId xmlns:a16="http://schemas.microsoft.com/office/drawing/2014/main" id="{FA27A9DF-F8EC-4F71-868E-D33D95286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444" y="1862474"/>
                  <a:ext cx="411305" cy="379680"/>
                </a:xfrm>
                <a:prstGeom prst="rect">
                  <a:avLst/>
                </a:prstGeom>
                <a:blipFill>
                  <a:blip r:embed="rId50"/>
                  <a:stretch>
                    <a:fillRect l="-16667" r="-10417" b="-1136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91B801C4-268B-4015-90EB-CF0F92AE8411}"/>
                </a:ext>
              </a:extLst>
            </p:cNvPr>
            <p:cNvCxnSpPr>
              <a:cxnSpLocks/>
              <a:endCxn id="142" idx="2"/>
            </p:cNvCxnSpPr>
            <p:nvPr/>
          </p:nvCxnSpPr>
          <p:spPr>
            <a:xfrm flipV="1">
              <a:off x="4334938" y="2242154"/>
              <a:ext cx="371159" cy="893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A79AAF56-D002-4995-BB97-57A67D180009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>
              <a:off x="4706096" y="2242154"/>
              <a:ext cx="137762" cy="127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组合 144">
              <a:extLst>
                <a:ext uri="{FF2B5EF4-FFF2-40B4-BE49-F238E27FC236}">
                  <a16:creationId xmlns:a16="http://schemas.microsoft.com/office/drawing/2014/main" id="{15A77303-AD03-46E4-8FEE-DBB8F087CFFC}"/>
                </a:ext>
              </a:extLst>
            </p:cNvPr>
            <p:cNvGrpSpPr/>
            <p:nvPr/>
          </p:nvGrpSpPr>
          <p:grpSpPr>
            <a:xfrm>
              <a:off x="1190224" y="981207"/>
              <a:ext cx="3515872" cy="886233"/>
              <a:chOff x="1783924" y="975202"/>
              <a:chExt cx="3515872" cy="8862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文本框 154">
                    <a:extLst>
                      <a:ext uri="{FF2B5EF4-FFF2-40B4-BE49-F238E27FC236}">
                        <a16:creationId xmlns:a16="http://schemas.microsoft.com/office/drawing/2014/main" id="{D22F5FFC-C83A-4843-951B-3EE89466A58B}"/>
                      </a:ext>
                    </a:extLst>
                  </p:cNvPr>
                  <p:cNvSpPr txBox="1"/>
                  <p:nvPr/>
                </p:nvSpPr>
                <p:spPr>
                  <a:xfrm>
                    <a:off x="2521869" y="975202"/>
                    <a:ext cx="2046119" cy="574567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0" dirty="0" smtClean="0">
                              <a:latin typeface="Cambria Math" panose="02040503050406030204" pitchFamily="18" charset="0"/>
                            </a:rPr>
                            <m:t>𝐀𝐕𝐆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155" name="文本框 154">
                    <a:extLst>
                      <a:ext uri="{FF2B5EF4-FFF2-40B4-BE49-F238E27FC236}">
                        <a16:creationId xmlns:a16="http://schemas.microsoft.com/office/drawing/2014/main" id="{D22F5FFC-C83A-4843-951B-3EE89466A5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1869" y="975202"/>
                    <a:ext cx="2046119" cy="574567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8E794BF4-DD88-4CFC-A295-9A19C38D37CB}"/>
                  </a:ext>
                </a:extLst>
              </p:cNvPr>
              <p:cNvCxnSpPr>
                <a:cxnSpLocks/>
                <a:stCxn id="136" idx="0"/>
                <a:endCxn id="155" idx="2"/>
              </p:cNvCxnSpPr>
              <p:nvPr/>
            </p:nvCxnSpPr>
            <p:spPr>
              <a:xfrm flipV="1">
                <a:off x="1783924" y="1549769"/>
                <a:ext cx="1761004" cy="31166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B3298350-E067-466A-8A43-D2C4E4285ACB}"/>
                  </a:ext>
                </a:extLst>
              </p:cNvPr>
              <p:cNvCxnSpPr>
                <a:cxnSpLocks/>
                <a:stCxn id="139" idx="0"/>
                <a:endCxn id="155" idx="2"/>
              </p:cNvCxnSpPr>
              <p:nvPr/>
            </p:nvCxnSpPr>
            <p:spPr>
              <a:xfrm flipH="1" flipV="1">
                <a:off x="3544928" y="1549769"/>
                <a:ext cx="1" cy="30866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1FFBC4A5-1027-4BF4-83F9-FC2BD51F96B0}"/>
                  </a:ext>
                </a:extLst>
              </p:cNvPr>
              <p:cNvCxnSpPr>
                <a:stCxn id="142" idx="0"/>
                <a:endCxn id="155" idx="2"/>
              </p:cNvCxnSpPr>
              <p:nvPr/>
            </p:nvCxnSpPr>
            <p:spPr>
              <a:xfrm flipH="1" flipV="1">
                <a:off x="3544928" y="1549769"/>
                <a:ext cx="1754868" cy="3067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506D17C2-36CA-4A9D-AC92-098A3372559D}"/>
                </a:ext>
              </a:extLst>
            </p:cNvPr>
            <p:cNvGrpSpPr/>
            <p:nvPr/>
          </p:nvGrpSpPr>
          <p:grpSpPr>
            <a:xfrm>
              <a:off x="218428" y="2336507"/>
              <a:ext cx="1258666" cy="1439029"/>
              <a:chOff x="10463294" y="2730738"/>
              <a:chExt cx="1258666" cy="1439029"/>
            </a:xfrm>
          </p:grpSpPr>
          <p:pic>
            <p:nvPicPr>
              <p:cNvPr id="153" name="图片 152">
                <a:extLst>
                  <a:ext uri="{FF2B5EF4-FFF2-40B4-BE49-F238E27FC236}">
                    <a16:creationId xmlns:a16="http://schemas.microsoft.com/office/drawing/2014/main" id="{41FF85DC-13BF-4775-A2CF-DC86E71D0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3"/>
                  </a:ext>
                </a:extLst>
              </a:blip>
              <a:stretch>
                <a:fillRect/>
              </a:stretch>
            </p:blipFill>
            <p:spPr>
              <a:xfrm>
                <a:off x="10463294" y="2730738"/>
                <a:ext cx="1169211" cy="1439029"/>
              </a:xfrm>
              <a:prstGeom prst="rect">
                <a:avLst/>
              </a:prstGeom>
            </p:spPr>
          </p:pic>
          <p:pic>
            <p:nvPicPr>
              <p:cNvPr id="154" name="图片 153">
                <a:extLst>
                  <a:ext uri="{FF2B5EF4-FFF2-40B4-BE49-F238E27FC236}">
                    <a16:creationId xmlns:a16="http://schemas.microsoft.com/office/drawing/2014/main" id="{A9C5081C-B313-4E31-AF0C-E916F6B01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5"/>
                  </a:ext>
                </a:extLst>
              </a:blip>
              <a:stretch>
                <a:fillRect/>
              </a:stretch>
            </p:blipFill>
            <p:spPr>
              <a:xfrm>
                <a:off x="10937524" y="3589453"/>
                <a:ext cx="784436" cy="571168"/>
              </a:xfrm>
              <a:prstGeom prst="rect">
                <a:avLst/>
              </a:prstGeom>
            </p:spPr>
          </p:pic>
        </p:grp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07A6C2D3-CA4B-432B-A2FD-B57EAEFA7EFC}"/>
                </a:ext>
              </a:extLst>
            </p:cNvPr>
            <p:cNvGrpSpPr/>
            <p:nvPr/>
          </p:nvGrpSpPr>
          <p:grpSpPr>
            <a:xfrm>
              <a:off x="1977590" y="2336507"/>
              <a:ext cx="1258666" cy="1439029"/>
              <a:chOff x="10463294" y="2730738"/>
              <a:chExt cx="1258666" cy="1439029"/>
            </a:xfrm>
          </p:grpSpPr>
          <p:pic>
            <p:nvPicPr>
              <p:cNvPr id="151" name="图片 150">
                <a:extLst>
                  <a:ext uri="{FF2B5EF4-FFF2-40B4-BE49-F238E27FC236}">
                    <a16:creationId xmlns:a16="http://schemas.microsoft.com/office/drawing/2014/main" id="{019AF1DD-E375-404E-8ECD-C5D625135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3"/>
                  </a:ext>
                </a:extLst>
              </a:blip>
              <a:stretch>
                <a:fillRect/>
              </a:stretch>
            </p:blipFill>
            <p:spPr>
              <a:xfrm>
                <a:off x="10463294" y="2730738"/>
                <a:ext cx="1169211" cy="1439029"/>
              </a:xfrm>
              <a:prstGeom prst="rect">
                <a:avLst/>
              </a:prstGeom>
            </p:spPr>
          </p:pic>
          <p:pic>
            <p:nvPicPr>
              <p:cNvPr id="152" name="图片 151">
                <a:extLst>
                  <a:ext uri="{FF2B5EF4-FFF2-40B4-BE49-F238E27FC236}">
                    <a16:creationId xmlns:a16="http://schemas.microsoft.com/office/drawing/2014/main" id="{3395E409-446F-4919-B23B-092B05CDE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5"/>
                  </a:ext>
                </a:extLst>
              </a:blip>
              <a:stretch>
                <a:fillRect/>
              </a:stretch>
            </p:blipFill>
            <p:spPr>
              <a:xfrm>
                <a:off x="10937524" y="3589453"/>
                <a:ext cx="784436" cy="571168"/>
              </a:xfrm>
              <a:prstGeom prst="rect">
                <a:avLst/>
              </a:prstGeom>
            </p:spPr>
          </p:pic>
        </p:grp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1E640FD7-7ABE-4247-9E46-57DE19EF0A87}"/>
                </a:ext>
              </a:extLst>
            </p:cNvPr>
            <p:cNvGrpSpPr/>
            <p:nvPr/>
          </p:nvGrpSpPr>
          <p:grpSpPr>
            <a:xfrm>
              <a:off x="3726704" y="2338004"/>
              <a:ext cx="1258666" cy="1439029"/>
              <a:chOff x="10463294" y="2730738"/>
              <a:chExt cx="1258666" cy="1439029"/>
            </a:xfrm>
          </p:grpSpPr>
          <p:pic>
            <p:nvPicPr>
              <p:cNvPr id="149" name="图片 148">
                <a:extLst>
                  <a:ext uri="{FF2B5EF4-FFF2-40B4-BE49-F238E27FC236}">
                    <a16:creationId xmlns:a16="http://schemas.microsoft.com/office/drawing/2014/main" id="{71113B8B-9F90-49FC-9656-950488842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3"/>
                  </a:ext>
                </a:extLst>
              </a:blip>
              <a:stretch>
                <a:fillRect/>
              </a:stretch>
            </p:blipFill>
            <p:spPr>
              <a:xfrm>
                <a:off x="10463294" y="2730738"/>
                <a:ext cx="1169211" cy="1439029"/>
              </a:xfrm>
              <a:prstGeom prst="rect">
                <a:avLst/>
              </a:prstGeom>
            </p:spPr>
          </p:pic>
          <p:pic>
            <p:nvPicPr>
              <p:cNvPr id="150" name="图片 149">
                <a:extLst>
                  <a:ext uri="{FF2B5EF4-FFF2-40B4-BE49-F238E27FC236}">
                    <a16:creationId xmlns:a16="http://schemas.microsoft.com/office/drawing/2014/main" id="{7607B835-6ADD-4384-A6E9-650CCB3C2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5"/>
                  </a:ext>
                </a:extLst>
              </a:blip>
              <a:stretch>
                <a:fillRect/>
              </a:stretch>
            </p:blipFill>
            <p:spPr>
              <a:xfrm>
                <a:off x="10937524" y="3589453"/>
                <a:ext cx="784436" cy="571168"/>
              </a:xfrm>
              <a:prstGeom prst="rect">
                <a:avLst/>
              </a:prstGeom>
            </p:spPr>
          </p:pic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85F7CFB-D20F-4D84-898E-436A25C077C3}"/>
              </a:ext>
            </a:extLst>
          </p:cNvPr>
          <p:cNvGrpSpPr/>
          <p:nvPr/>
        </p:nvGrpSpPr>
        <p:grpSpPr>
          <a:xfrm>
            <a:off x="53572" y="2709260"/>
            <a:ext cx="3669645" cy="3529072"/>
            <a:chOff x="4904126" y="2798724"/>
            <a:chExt cx="3669645" cy="3529072"/>
          </a:xfrm>
        </p:grpSpPr>
        <p:pic>
          <p:nvPicPr>
            <p:cNvPr id="160" name="图片 159">
              <a:extLst>
                <a:ext uri="{FF2B5EF4-FFF2-40B4-BE49-F238E27FC236}">
                  <a16:creationId xmlns:a16="http://schemas.microsoft.com/office/drawing/2014/main" id="{40AC7918-E47E-4C27-9A23-A1CB691B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2"/>
                </a:ext>
              </a:extLst>
            </a:blip>
            <a:stretch>
              <a:fillRect/>
            </a:stretch>
          </p:blipFill>
          <p:spPr>
            <a:xfrm>
              <a:off x="6341639" y="5065056"/>
              <a:ext cx="814201" cy="8142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箭头: 右 160">
                  <a:extLst>
                    <a:ext uri="{FF2B5EF4-FFF2-40B4-BE49-F238E27FC236}">
                      <a16:creationId xmlns:a16="http://schemas.microsoft.com/office/drawing/2014/main" id="{288EDA94-6CE1-43FE-87F9-3A4DD849E507}"/>
                    </a:ext>
                  </a:extLst>
                </p:cNvPr>
                <p:cNvSpPr/>
                <p:nvPr/>
              </p:nvSpPr>
              <p:spPr>
                <a:xfrm rot="19721699">
                  <a:off x="7029060" y="4541923"/>
                  <a:ext cx="976343" cy="467552"/>
                </a:xfrm>
                <a:prstGeom prst="rightArrow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61" name="箭头: 右 160">
                  <a:extLst>
                    <a:ext uri="{FF2B5EF4-FFF2-40B4-BE49-F238E27FC236}">
                      <a16:creationId xmlns:a16="http://schemas.microsoft.com/office/drawing/2014/main" id="{288EDA94-6CE1-43FE-87F9-3A4DD849E5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21699">
                  <a:off x="7029060" y="4541923"/>
                  <a:ext cx="976343" cy="467552"/>
                </a:xfrm>
                <a:prstGeom prst="rightArrow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箭头: 上 161">
                  <a:extLst>
                    <a:ext uri="{FF2B5EF4-FFF2-40B4-BE49-F238E27FC236}">
                      <a16:creationId xmlns:a16="http://schemas.microsoft.com/office/drawing/2014/main" id="{8250EAF1-5049-4698-8BE8-51E3B0D3B0C7}"/>
                    </a:ext>
                  </a:extLst>
                </p:cNvPr>
                <p:cNvSpPr/>
                <p:nvPr/>
              </p:nvSpPr>
              <p:spPr>
                <a:xfrm>
                  <a:off x="6504966" y="4464296"/>
                  <a:ext cx="433916" cy="600760"/>
                </a:xfrm>
                <a:prstGeom prst="upArrow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162" name="箭头: 上 161">
                  <a:extLst>
                    <a:ext uri="{FF2B5EF4-FFF2-40B4-BE49-F238E27FC236}">
                      <a16:creationId xmlns:a16="http://schemas.microsoft.com/office/drawing/2014/main" id="{8250EAF1-5049-4698-8BE8-51E3B0D3B0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966" y="4464296"/>
                  <a:ext cx="433916" cy="600760"/>
                </a:xfrm>
                <a:prstGeom prst="upArrow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箭头: 左 162">
                  <a:extLst>
                    <a:ext uri="{FF2B5EF4-FFF2-40B4-BE49-F238E27FC236}">
                      <a16:creationId xmlns:a16="http://schemas.microsoft.com/office/drawing/2014/main" id="{DBC40426-C2CC-48A9-AAB8-95BE16839524}"/>
                    </a:ext>
                  </a:extLst>
                </p:cNvPr>
                <p:cNvSpPr/>
                <p:nvPr/>
              </p:nvSpPr>
              <p:spPr>
                <a:xfrm rot="1844774">
                  <a:off x="5441981" y="4563758"/>
                  <a:ext cx="982604" cy="453555"/>
                </a:xfrm>
                <a:prstGeom prst="leftArrow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1" dirty="0"/>
                </a:p>
              </p:txBody>
            </p:sp>
          </mc:Choice>
          <mc:Fallback xmlns="">
            <p:sp>
              <p:nvSpPr>
                <p:cNvPr id="163" name="箭头: 左 162">
                  <a:extLst>
                    <a:ext uri="{FF2B5EF4-FFF2-40B4-BE49-F238E27FC236}">
                      <a16:creationId xmlns:a16="http://schemas.microsoft.com/office/drawing/2014/main" id="{DBC40426-C2CC-48A9-AAB8-95BE168395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4774">
                  <a:off x="5441981" y="4563758"/>
                  <a:ext cx="982604" cy="453555"/>
                </a:xfrm>
                <a:prstGeom prst="leftArrow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B2D0B0CD-31E9-45FD-B8DD-631ACC50E6ED}"/>
                    </a:ext>
                  </a:extLst>
                </p:cNvPr>
                <p:cNvSpPr txBox="1"/>
                <p:nvPr/>
              </p:nvSpPr>
              <p:spPr>
                <a:xfrm>
                  <a:off x="5798561" y="3715927"/>
                  <a:ext cx="339527" cy="2571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B2D0B0CD-31E9-45FD-B8DD-631ACC50E6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561" y="3715927"/>
                  <a:ext cx="339527" cy="257191"/>
                </a:xfrm>
                <a:prstGeom prst="rect">
                  <a:avLst/>
                </a:prstGeom>
                <a:blipFill>
                  <a:blip r:embed="rId59"/>
                  <a:stretch>
                    <a:fillRect l="-21818" b="-42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BA07CC31-E1E4-49EE-A797-89A607814A44}"/>
                    </a:ext>
                  </a:extLst>
                </p:cNvPr>
                <p:cNvSpPr txBox="1"/>
                <p:nvPr/>
              </p:nvSpPr>
              <p:spPr>
                <a:xfrm>
                  <a:off x="7012941" y="3736691"/>
                  <a:ext cx="339527" cy="2571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BA07CC31-E1E4-49EE-A797-89A607814A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2941" y="3736691"/>
                  <a:ext cx="339527" cy="257191"/>
                </a:xfrm>
                <a:prstGeom prst="rect">
                  <a:avLst/>
                </a:prstGeom>
                <a:blipFill>
                  <a:blip r:embed="rId60"/>
                  <a:stretch>
                    <a:fillRect l="-2181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D29A725B-2EBC-4509-92AA-BF4AACB9E8D2}"/>
                    </a:ext>
                  </a:extLst>
                </p:cNvPr>
                <p:cNvSpPr txBox="1"/>
                <p:nvPr/>
              </p:nvSpPr>
              <p:spPr>
                <a:xfrm>
                  <a:off x="8234244" y="3743612"/>
                  <a:ext cx="339527" cy="25719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D29A725B-2EBC-4509-92AA-BF4AACB9E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4244" y="3743612"/>
                  <a:ext cx="339527" cy="257191"/>
                </a:xfrm>
                <a:prstGeom prst="rect">
                  <a:avLst/>
                </a:prstGeom>
                <a:blipFill>
                  <a:blip r:embed="rId61"/>
                  <a:stretch>
                    <a:fillRect l="-19643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0202944C-0496-464F-A74B-F79D6E82B598}"/>
                    </a:ext>
                  </a:extLst>
                </p:cNvPr>
                <p:cNvSpPr txBox="1"/>
                <p:nvPr/>
              </p:nvSpPr>
              <p:spPr>
                <a:xfrm>
                  <a:off x="6241664" y="5927686"/>
                  <a:ext cx="960520" cy="40011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b="1" dirty="0"/>
                    <a:t>Input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0202944C-0496-464F-A74B-F79D6E82B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1664" y="5927686"/>
                  <a:ext cx="960520" cy="400110"/>
                </a:xfrm>
                <a:prstGeom prst="rect">
                  <a:avLst/>
                </a:prstGeom>
                <a:blipFill>
                  <a:blip r:embed="rId62"/>
                  <a:stretch>
                    <a:fillRect l="-6289" t="-9091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168188BF-DA67-40F3-90FE-9CF35E69EC64}"/>
                    </a:ext>
                  </a:extLst>
                </p:cNvPr>
                <p:cNvSpPr txBox="1"/>
                <p:nvPr/>
              </p:nvSpPr>
              <p:spPr>
                <a:xfrm>
                  <a:off x="5642692" y="3415868"/>
                  <a:ext cx="286420" cy="26439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tIns="0" rIns="0" bIns="1800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168188BF-DA67-40F3-90FE-9CF35E69E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2692" y="3415868"/>
                  <a:ext cx="286420" cy="264397"/>
                </a:xfrm>
                <a:prstGeom prst="rect">
                  <a:avLst/>
                </a:prstGeom>
                <a:blipFill>
                  <a:blip r:embed="rId63"/>
                  <a:stretch>
                    <a:fillRect l="-16667" r="-10417" b="-1136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461750D5-22F6-42B4-BED1-013E61C1BEF0}"/>
                </a:ext>
              </a:extLst>
            </p:cNvPr>
            <p:cNvCxnSpPr>
              <a:cxnSpLocks/>
              <a:endCxn id="168" idx="2"/>
            </p:cNvCxnSpPr>
            <p:nvPr/>
          </p:nvCxnSpPr>
          <p:spPr>
            <a:xfrm flipV="1">
              <a:off x="5527438" y="3680265"/>
              <a:ext cx="258464" cy="62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AFB0E0C6-538E-4A9C-A976-FDC043514EFE}"/>
                </a:ext>
              </a:extLst>
            </p:cNvPr>
            <p:cNvCxnSpPr>
              <a:cxnSpLocks/>
              <a:stCxn id="168" idx="2"/>
            </p:cNvCxnSpPr>
            <p:nvPr/>
          </p:nvCxnSpPr>
          <p:spPr>
            <a:xfrm>
              <a:off x="5785902" y="3680265"/>
              <a:ext cx="95933" cy="88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E8D82AAB-EBC2-46A0-9B9D-97EB4AB20D8F}"/>
                    </a:ext>
                  </a:extLst>
                </p:cNvPr>
                <p:cNvSpPr txBox="1"/>
                <p:nvPr/>
              </p:nvSpPr>
              <p:spPr>
                <a:xfrm>
                  <a:off x="6869000" y="3413777"/>
                  <a:ext cx="286420" cy="26439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tIns="0" rIns="0" bIns="1800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E8D82AAB-EBC2-46A0-9B9D-97EB4AB20D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9000" y="3413777"/>
                  <a:ext cx="286420" cy="264397"/>
                </a:xfrm>
                <a:prstGeom prst="rect">
                  <a:avLst/>
                </a:prstGeom>
                <a:blipFill>
                  <a:blip r:embed="rId64"/>
                  <a:stretch>
                    <a:fillRect l="-16667" r="-10417" b="-888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F2F2E06D-AF69-4303-A281-F8EE83C7236A}"/>
                </a:ext>
              </a:extLst>
            </p:cNvPr>
            <p:cNvCxnSpPr>
              <a:cxnSpLocks/>
              <a:endCxn id="171" idx="2"/>
            </p:cNvCxnSpPr>
            <p:nvPr/>
          </p:nvCxnSpPr>
          <p:spPr>
            <a:xfrm flipV="1">
              <a:off x="6753746" y="3678174"/>
              <a:ext cx="258464" cy="622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7759CD5D-8F59-4B06-AB06-BA53EE248085}"/>
                </a:ext>
              </a:extLst>
            </p:cNvPr>
            <p:cNvCxnSpPr>
              <a:cxnSpLocks/>
              <a:stCxn id="171" idx="2"/>
            </p:cNvCxnSpPr>
            <p:nvPr/>
          </p:nvCxnSpPr>
          <p:spPr>
            <a:xfrm>
              <a:off x="7012210" y="3678174"/>
              <a:ext cx="95932" cy="88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文本框 173">
                  <a:extLst>
                    <a:ext uri="{FF2B5EF4-FFF2-40B4-BE49-F238E27FC236}">
                      <a16:creationId xmlns:a16="http://schemas.microsoft.com/office/drawing/2014/main" id="{3150E1B1-1CA1-4163-AE85-5FD3F9C025C8}"/>
                    </a:ext>
                  </a:extLst>
                </p:cNvPr>
                <p:cNvSpPr txBox="1"/>
                <p:nvPr/>
              </p:nvSpPr>
              <p:spPr>
                <a:xfrm>
                  <a:off x="8091033" y="3412410"/>
                  <a:ext cx="286420" cy="26439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36000" tIns="0" rIns="0" bIns="1800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74" name="文本框 173">
                  <a:extLst>
                    <a:ext uri="{FF2B5EF4-FFF2-40B4-BE49-F238E27FC236}">
                      <a16:creationId xmlns:a16="http://schemas.microsoft.com/office/drawing/2014/main" id="{3150E1B1-1CA1-4163-AE85-5FD3F9C025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1033" y="3412410"/>
                  <a:ext cx="286420" cy="264397"/>
                </a:xfrm>
                <a:prstGeom prst="rect">
                  <a:avLst/>
                </a:prstGeom>
                <a:blipFill>
                  <a:blip r:embed="rId65"/>
                  <a:stretch>
                    <a:fillRect l="-16667" r="-10417" b="-1136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C6F3065B-B1D4-473B-8CB6-4BE24A52F219}"/>
                </a:ext>
              </a:extLst>
            </p:cNvPr>
            <p:cNvCxnSpPr>
              <a:cxnSpLocks/>
              <a:endCxn id="174" idx="2"/>
            </p:cNvCxnSpPr>
            <p:nvPr/>
          </p:nvCxnSpPr>
          <p:spPr>
            <a:xfrm flipV="1">
              <a:off x="7975780" y="3676807"/>
              <a:ext cx="258463" cy="62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A6CEFF89-400B-4CD6-84E0-7DD43BAF0040}"/>
                </a:ext>
              </a:extLst>
            </p:cNvPr>
            <p:cNvCxnSpPr>
              <a:cxnSpLocks/>
              <a:stCxn id="174" idx="2"/>
            </p:cNvCxnSpPr>
            <p:nvPr/>
          </p:nvCxnSpPr>
          <p:spPr>
            <a:xfrm>
              <a:off x="8234243" y="3676807"/>
              <a:ext cx="95933" cy="888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925950C9-FC93-4CE3-AF2F-AE0312891CD1}"/>
                </a:ext>
              </a:extLst>
            </p:cNvPr>
            <p:cNvGrpSpPr/>
            <p:nvPr/>
          </p:nvGrpSpPr>
          <p:grpSpPr>
            <a:xfrm>
              <a:off x="5785902" y="2798724"/>
              <a:ext cx="2448341" cy="617144"/>
              <a:chOff x="1783924" y="975202"/>
              <a:chExt cx="3515872" cy="8862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id="{34DC5AAD-8812-4A18-91B3-47DBC19D8A62}"/>
                      </a:ext>
                    </a:extLst>
                  </p:cNvPr>
                  <p:cNvSpPr txBox="1"/>
                  <p:nvPr/>
                </p:nvSpPr>
                <p:spPr>
                  <a:xfrm>
                    <a:off x="2521869" y="975202"/>
                    <a:ext cx="2046119" cy="574567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0" dirty="0" smtClean="0">
                              <a:latin typeface="Cambria Math" panose="02040503050406030204" pitchFamily="18" charset="0"/>
                            </a:rPr>
                            <m:t>𝐀𝐕𝐆</m:t>
                          </m:r>
                        </m:oMath>
                      </m:oMathPara>
                    </a14:m>
                    <a:endParaRPr lang="zh-CN" altLang="en-US" sz="2000" b="1" dirty="0"/>
                  </a:p>
                </p:txBody>
              </p:sp>
            </mc:Choice>
            <mc:Fallback xmlns="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id="{34DC5AAD-8812-4A18-91B3-47DBC19D8A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1869" y="975202"/>
                    <a:ext cx="2046119" cy="574567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8" name="直接连接符 187">
                <a:extLst>
                  <a:ext uri="{FF2B5EF4-FFF2-40B4-BE49-F238E27FC236}">
                    <a16:creationId xmlns:a16="http://schemas.microsoft.com/office/drawing/2014/main" id="{7FAD9D64-5986-4AD6-8182-7D75E201D011}"/>
                  </a:ext>
                </a:extLst>
              </p:cNvPr>
              <p:cNvCxnSpPr>
                <a:cxnSpLocks/>
                <a:stCxn id="168" idx="0"/>
                <a:endCxn id="187" idx="2"/>
              </p:cNvCxnSpPr>
              <p:nvPr/>
            </p:nvCxnSpPr>
            <p:spPr>
              <a:xfrm flipV="1">
                <a:off x="1783924" y="1549769"/>
                <a:ext cx="1761004" cy="31166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D6174F59-C907-44DE-81EE-59E27390B7A7}"/>
                  </a:ext>
                </a:extLst>
              </p:cNvPr>
              <p:cNvCxnSpPr>
                <a:cxnSpLocks/>
                <a:stCxn id="171" idx="0"/>
                <a:endCxn id="187" idx="2"/>
              </p:cNvCxnSpPr>
              <p:nvPr/>
            </p:nvCxnSpPr>
            <p:spPr>
              <a:xfrm flipH="1" flipV="1">
                <a:off x="3544928" y="1549769"/>
                <a:ext cx="1" cy="308663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196F7DBF-5058-4D07-8DB1-9EF68B2FE1FF}"/>
                  </a:ext>
                </a:extLst>
              </p:cNvPr>
              <p:cNvCxnSpPr>
                <a:stCxn id="174" idx="0"/>
                <a:endCxn id="187" idx="2"/>
              </p:cNvCxnSpPr>
              <p:nvPr/>
            </p:nvCxnSpPr>
            <p:spPr>
              <a:xfrm flipH="1" flipV="1">
                <a:off x="3544928" y="1549769"/>
                <a:ext cx="1754868" cy="3067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34D55425-7840-4A7C-9455-FE5455265BD8}"/>
                    </a:ext>
                  </a:extLst>
                </p:cNvPr>
                <p:cNvSpPr txBox="1"/>
                <p:nvPr/>
              </p:nvSpPr>
              <p:spPr>
                <a:xfrm>
                  <a:off x="4904126" y="3741223"/>
                  <a:ext cx="771871" cy="65255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b="1" dirty="0"/>
                    <a:t> </a:t>
                  </a:r>
                  <a:r>
                    <a:rPr lang="en-US" altLang="zh-CN" b="1" dirty="0"/>
                    <a:t>circuit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34D55425-7840-4A7C-9455-FE5455265B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126" y="3741223"/>
                  <a:ext cx="771871" cy="652551"/>
                </a:xfrm>
                <a:prstGeom prst="rect">
                  <a:avLst/>
                </a:prstGeom>
                <a:blipFill>
                  <a:blip r:embed="rId67"/>
                  <a:stretch>
                    <a:fillRect l="-7087" r="-5512" b="-129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文本框 190">
                  <a:extLst>
                    <a:ext uri="{FF2B5EF4-FFF2-40B4-BE49-F238E27FC236}">
                      <a16:creationId xmlns:a16="http://schemas.microsoft.com/office/drawing/2014/main" id="{8FD93E63-9957-429C-91F1-01361DA69BE0}"/>
                    </a:ext>
                  </a:extLst>
                </p:cNvPr>
                <p:cNvSpPr txBox="1"/>
                <p:nvPr/>
              </p:nvSpPr>
              <p:spPr>
                <a:xfrm>
                  <a:off x="6133180" y="3742513"/>
                  <a:ext cx="771871" cy="65255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b="1" dirty="0"/>
                    <a:t> </a:t>
                  </a:r>
                  <a:r>
                    <a:rPr lang="en-US" altLang="zh-CN" b="1" dirty="0"/>
                    <a:t>circuit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91" name="文本框 190">
                  <a:extLst>
                    <a:ext uri="{FF2B5EF4-FFF2-40B4-BE49-F238E27FC236}">
                      <a16:creationId xmlns:a16="http://schemas.microsoft.com/office/drawing/2014/main" id="{8FD93E63-9957-429C-91F1-01361DA69B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3180" y="3742513"/>
                  <a:ext cx="771871" cy="652551"/>
                </a:xfrm>
                <a:prstGeom prst="rect">
                  <a:avLst/>
                </a:prstGeom>
                <a:blipFill>
                  <a:blip r:embed="rId68"/>
                  <a:stretch>
                    <a:fillRect l="-6250" r="-5469" b="-129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文本框 191">
                  <a:extLst>
                    <a:ext uri="{FF2B5EF4-FFF2-40B4-BE49-F238E27FC236}">
                      <a16:creationId xmlns:a16="http://schemas.microsoft.com/office/drawing/2014/main" id="{09CD952A-A3AB-4462-8EE2-AC9A5037F831}"/>
                    </a:ext>
                  </a:extLst>
                </p:cNvPr>
                <p:cNvSpPr txBox="1"/>
                <p:nvPr/>
              </p:nvSpPr>
              <p:spPr>
                <a:xfrm>
                  <a:off x="7362234" y="3735950"/>
                  <a:ext cx="771871" cy="65255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zh-CN" altLang="en-US" b="1" dirty="0"/>
                    <a:t> </a:t>
                  </a:r>
                  <a:r>
                    <a:rPr lang="en-US" altLang="zh-CN" b="1" dirty="0"/>
                    <a:t>circuit</a:t>
                  </a:r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92" name="文本框 191">
                  <a:extLst>
                    <a:ext uri="{FF2B5EF4-FFF2-40B4-BE49-F238E27FC236}">
                      <a16:creationId xmlns:a16="http://schemas.microsoft.com/office/drawing/2014/main" id="{09CD952A-A3AB-4462-8EE2-AC9A5037F8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234" y="3735950"/>
                  <a:ext cx="771871" cy="652551"/>
                </a:xfrm>
                <a:prstGeom prst="rect">
                  <a:avLst/>
                </a:prstGeom>
                <a:blipFill>
                  <a:blip r:embed="rId69"/>
                  <a:stretch>
                    <a:fillRect l="-6250" r="-5469" b="-129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2060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9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564292" y="130187"/>
            <a:ext cx="10232957" cy="1118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Updated Three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/>
              <p:nvPr/>
            </p:nvSpPr>
            <p:spPr>
              <a:xfrm>
                <a:off x="1303142" y="1313832"/>
                <a:ext cx="9119050" cy="16087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I’: (Conditional Simulation)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Assuming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𝑵𝑸𝑷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can be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C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en-US" altLang="zh-C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zh-CN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-approximated by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can be simulated by an approximate sum of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2" y="1313832"/>
                <a:ext cx="9119050" cy="1608710"/>
              </a:xfrm>
              <a:prstGeom prst="rect">
                <a:avLst/>
              </a:prstGeom>
              <a:blipFill>
                <a:blip r:embed="rId4"/>
                <a:stretch>
                  <a:fillRect l="-1403" t="-3788" b="-9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E473517E-1CCB-45EC-BC12-9BFE15A1CCCC}"/>
                  </a:ext>
                </a:extLst>
              </p:cNvPr>
              <p:cNvSpPr txBox="1"/>
              <p:nvPr/>
            </p:nvSpPr>
            <p:spPr>
              <a:xfrm>
                <a:off x="1303143" y="3091947"/>
                <a:ext cx="9119049" cy="139474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II’: (An NPRG for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I’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together with a non-trivial derandomization algorithm for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implies a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𝑝𝑜𝑙𝑦𝑙𝑜𝑔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-seed length NPRG for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E473517E-1CCB-45EC-BC12-9BFE15A1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3" y="3091947"/>
                <a:ext cx="9119049" cy="1394741"/>
              </a:xfrm>
              <a:prstGeom prst="rect">
                <a:avLst/>
              </a:prstGeom>
              <a:blipFill>
                <a:blip r:embed="rId5"/>
                <a:stretch>
                  <a:fillRect l="-1403" t="-3043" r="-735" b="-1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2C92D55A-3BC7-49C1-80FD-DACA440CC99A}"/>
                  </a:ext>
                </a:extLst>
              </p:cNvPr>
              <p:cNvSpPr/>
              <p:nvPr/>
            </p:nvSpPr>
            <p:spPr>
              <a:xfrm>
                <a:off x="1303143" y="4646244"/>
                <a:ext cx="9119049" cy="20298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III’: (The Lower Bound)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Prove that there is a language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𝑴𝑨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-approximated by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Apply NPRG of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II’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derandomize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𝑵𝑸𝑷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Contradiction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!</a:t>
                </a: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2C92D55A-3BC7-49C1-80FD-DACA440CC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43" y="4646244"/>
                <a:ext cx="9119049" cy="2029851"/>
              </a:xfrm>
              <a:prstGeom prst="rect">
                <a:avLst/>
              </a:prstGeom>
              <a:blipFill>
                <a:blip r:embed="rId6"/>
                <a:stretch>
                  <a:fillRect l="-1403" t="-2695" r="-1069" b="-7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Oval 1">
            <a:extLst>
              <a:ext uri="{FF2B5EF4-FFF2-40B4-BE49-F238E27FC236}">
                <a16:creationId xmlns:a16="http://schemas.microsoft.com/office/drawing/2014/main" id="{7B3CB446-CA3E-425D-974B-419868D00377}"/>
              </a:ext>
            </a:extLst>
          </p:cNvPr>
          <p:cNvSpPr/>
          <p:nvPr/>
        </p:nvSpPr>
        <p:spPr>
          <a:xfrm>
            <a:off x="8977745" y="2549236"/>
            <a:ext cx="3362037" cy="14776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Involves use of </a:t>
            </a:r>
            <a:r>
              <a:rPr lang="en-US" sz="2400" b="1" dirty="0">
                <a:solidFill>
                  <a:srgbClr val="FF0000"/>
                </a:solidFill>
              </a:rPr>
              <a:t>PCP of Proximity</a:t>
            </a:r>
            <a:r>
              <a:rPr lang="en-US" sz="2400" dirty="0"/>
              <a:t>!</a:t>
            </a:r>
          </a:p>
          <a:p>
            <a:pPr algn="ctr"/>
            <a:r>
              <a:rPr lang="en-US" sz="2400" b="1" dirty="0"/>
              <a:t>See the paper!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1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28946" y="206151"/>
            <a:ext cx="10232957" cy="902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/>
              <p:nvPr/>
            </p:nvSpPr>
            <p:spPr>
              <a:xfrm>
                <a:off x="991528" y="1108364"/>
                <a:ext cx="9507792" cy="30469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(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Technical</a:t>
                </a:r>
                <a:r>
                  <a:rPr lang="en-US" sz="3200" b="1" dirty="0"/>
                  <a:t> Take-home Message)</a:t>
                </a:r>
                <a:br>
                  <a:rPr lang="en-US" sz="3200" b="1" dirty="0"/>
                </a:br>
                <a:r>
                  <a:rPr lang="en-US" sz="3200" b="1" dirty="0"/>
                  <a:t>Approximate Linear Sum is Both Weak and Strong</a:t>
                </a:r>
                <a:br>
                  <a:rPr lang="en-US" sz="3200" b="1" dirty="0"/>
                </a:br>
                <a:br>
                  <a:rPr lang="en-US" sz="3200" b="1" dirty="0"/>
                </a:br>
                <a:r>
                  <a:rPr lang="en-US" sz="3200" b="1" dirty="0"/>
                  <a:t>Weak: </a:t>
                </a:r>
                <a:r>
                  <a:rPr lang="en-US" sz="3200" dirty="0"/>
                  <a:t>Non-trivial </a:t>
                </a:r>
                <a:r>
                  <a:rPr lang="en-US" sz="3200" dirty="0" err="1"/>
                  <a:t>Derand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Non-trivial Derand of Approx. Sum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(Preserve Algorithms)</a:t>
                </a:r>
              </a:p>
              <a:p>
                <a:pPr algn="ctr"/>
                <a:r>
                  <a:rPr lang="en-US" sz="3200" b="1" dirty="0"/>
                  <a:t>Strong: </a:t>
                </a:r>
                <a:r>
                  <a:rPr lang="en-US" sz="3200" dirty="0"/>
                  <a:t>Can do non-trivial error corrections!</a:t>
                </a:r>
              </a:p>
            </p:txBody>
          </p:sp>
        </mc:Choice>
        <mc:Fallback xmlns="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313025-D957-46C6-BF76-A9BAF737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8" y="1108364"/>
                <a:ext cx="9507792" cy="3046988"/>
              </a:xfrm>
              <a:prstGeom prst="rect">
                <a:avLst/>
              </a:prstGeom>
              <a:blipFill>
                <a:blip r:embed="rId4"/>
                <a:stretch>
                  <a:fillRect l="-64" t="-2595" r="-897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8406E16E-C740-49E4-B267-AD80F9687ACB}"/>
                  </a:ext>
                </a:extLst>
              </p:cNvPr>
              <p:cNvSpPr txBox="1"/>
              <p:nvPr/>
            </p:nvSpPr>
            <p:spPr>
              <a:xfrm>
                <a:off x="991528" y="4714211"/>
                <a:ext cx="9507792" cy="15696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(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Conceptual</a:t>
                </a:r>
                <a:r>
                  <a:rPr lang="en-US" sz="3200" b="1" dirty="0"/>
                  <a:t> Take-home Message)</a:t>
                </a:r>
                <a:endParaRPr lang="en-US" sz="3200" dirty="0"/>
              </a:p>
              <a:p>
                <a:pPr algn="ctr"/>
                <a:r>
                  <a:rPr lang="en-US" sz="3200" dirty="0"/>
                  <a:t>Algorithms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(</a:t>
                </a:r>
                <a:r>
                  <a:rPr lang="en-US" sz="3200" b="1" dirty="0"/>
                  <a:t>a weaker class</a:t>
                </a:r>
                <a:r>
                  <a:rPr lang="en-US" sz="3200" dirty="0"/>
                  <a:t>) can indeed imply lower bounds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200" dirty="0"/>
                  <a:t> (</a:t>
                </a:r>
                <a:r>
                  <a:rPr lang="en-US" sz="3200" b="1" dirty="0"/>
                  <a:t>a stronger class</a:t>
                </a:r>
                <a:r>
                  <a:rPr lang="en-US" sz="3200" dirty="0"/>
                  <a:t>)!</a:t>
                </a:r>
              </a:p>
            </p:txBody>
          </p:sp>
        </mc:Choice>
        <mc:Fallback xmlns="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8406E16E-C740-49E4-B267-AD80F9687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28" y="4714211"/>
                <a:ext cx="9507792" cy="1569660"/>
              </a:xfrm>
              <a:prstGeom prst="rect">
                <a:avLst/>
              </a:prstGeom>
              <a:blipFill>
                <a:blip r:embed="rId5"/>
                <a:stretch>
                  <a:fillRect t="-5019" b="-11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24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3819E8-F72F-437B-A837-59594EB71C96}"/>
              </a:ext>
            </a:extLst>
          </p:cNvPr>
          <p:cNvSpPr txBox="1"/>
          <p:nvPr/>
        </p:nvSpPr>
        <p:spPr>
          <a:xfrm>
            <a:off x="1041863" y="2182091"/>
            <a:ext cx="192520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We showed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06109-A69C-4B9A-9773-765FCF6E18D7}"/>
              </a:ext>
            </a:extLst>
          </p:cNvPr>
          <p:cNvSpPr txBox="1"/>
          <p:nvPr/>
        </p:nvSpPr>
        <p:spPr>
          <a:xfrm>
            <a:off x="3770631" y="1370628"/>
            <a:ext cx="1782860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Non-trivial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888590-3CCB-4997-9858-A9145C0CA6F8}"/>
                  </a:ext>
                </a:extLst>
              </p:cNvPr>
              <p:cNvSpPr txBox="1"/>
              <p:nvPr/>
            </p:nvSpPr>
            <p:spPr>
              <a:xfrm>
                <a:off x="3723568" y="2182091"/>
                <a:ext cx="1876989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CAPP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888590-3CCB-4997-9858-A9145C0CA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68" y="2182091"/>
                <a:ext cx="1876989" cy="523220"/>
              </a:xfrm>
              <a:prstGeom prst="rect">
                <a:avLst/>
              </a:prstGeom>
              <a:blipFill>
                <a:blip r:embed="rId4"/>
                <a:stretch>
                  <a:fillRect l="-6494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C32B54E-48D3-4BAB-AE6F-032B9473E1B1}"/>
              </a:ext>
            </a:extLst>
          </p:cNvPr>
          <p:cNvSpPr txBox="1"/>
          <p:nvPr/>
        </p:nvSpPr>
        <p:spPr>
          <a:xfrm>
            <a:off x="7500955" y="1370628"/>
            <a:ext cx="2809423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Lower Bounds for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C06C9-B2B4-4EF2-A66D-BD71EEDD8A26}"/>
                  </a:ext>
                </a:extLst>
              </p:cNvPr>
              <p:cNvSpPr txBox="1"/>
              <p:nvPr/>
            </p:nvSpPr>
            <p:spPr>
              <a:xfrm>
                <a:off x="8141162" y="2182091"/>
                <a:ext cx="1529008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𝑴𝑨𝑱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8C06C9-B2B4-4EF2-A66D-BD71EEDD8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162" y="2182091"/>
                <a:ext cx="15290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53F20EC-1781-414B-A80B-C420CCDF0C59}"/>
              </a:ext>
            </a:extLst>
          </p:cNvPr>
          <p:cNvSpPr/>
          <p:nvPr/>
        </p:nvSpPr>
        <p:spPr>
          <a:xfrm>
            <a:off x="4275859" y="2967575"/>
            <a:ext cx="1324698" cy="774123"/>
          </a:xfrm>
          <a:prstGeom prst="wedgeEllipseCallout">
            <a:avLst>
              <a:gd name="adj1" fmla="val 25839"/>
              <a:gd name="adj2" fmla="val -864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Weak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05E04FA-89E5-40D4-B37F-D821261C71C7}"/>
              </a:ext>
            </a:extLst>
          </p:cNvPr>
          <p:cNvSpPr/>
          <p:nvPr/>
        </p:nvSpPr>
        <p:spPr>
          <a:xfrm>
            <a:off x="8566022" y="2967574"/>
            <a:ext cx="1660815" cy="774123"/>
          </a:xfrm>
          <a:prstGeom prst="wedgeEllipseCallout">
            <a:avLst>
              <a:gd name="adj1" fmla="val -24755"/>
              <a:gd name="adj2" fmla="val -737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Strong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02321-DBDF-4BD9-86CE-6AF19382EA45}"/>
              </a:ext>
            </a:extLst>
          </p:cNvPr>
          <p:cNvSpPr txBox="1"/>
          <p:nvPr/>
        </p:nvSpPr>
        <p:spPr>
          <a:xfrm>
            <a:off x="1959164" y="4152690"/>
            <a:ext cx="184731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6EA4FD-B5CC-45D3-9EAB-C2732DA4E02A}"/>
                  </a:ext>
                </a:extLst>
              </p:cNvPr>
              <p:cNvSpPr txBox="1"/>
              <p:nvPr/>
            </p:nvSpPr>
            <p:spPr>
              <a:xfrm>
                <a:off x="3809297" y="4152690"/>
                <a:ext cx="179966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#SAT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6EA4FD-B5CC-45D3-9EAB-C2732DA4E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97" y="4152690"/>
                <a:ext cx="1799660" cy="523220"/>
              </a:xfrm>
              <a:prstGeom prst="rect">
                <a:avLst/>
              </a:prstGeom>
              <a:blipFill>
                <a:blip r:embed="rId6"/>
                <a:stretch>
                  <a:fillRect l="-678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59EA18-3F68-412D-9340-1079CB738794}"/>
                  </a:ext>
                </a:extLst>
              </p:cNvPr>
              <p:cNvSpPr txBox="1"/>
              <p:nvPr/>
            </p:nvSpPr>
            <p:spPr>
              <a:xfrm>
                <a:off x="8166584" y="4152690"/>
                <a:ext cx="157229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𝑺𝒀𝑴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59EA18-3F68-412D-9340-1079CB738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584" y="4152690"/>
                <a:ext cx="157229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1C1DB5B7-C3D1-4D5B-9184-EFF6D3639CDD}"/>
              </a:ext>
            </a:extLst>
          </p:cNvPr>
          <p:cNvSpPr/>
          <p:nvPr/>
        </p:nvSpPr>
        <p:spPr>
          <a:xfrm>
            <a:off x="6057900" y="2223654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7740514-B17A-46F7-B71A-3D8EFD0B16DA}"/>
              </a:ext>
            </a:extLst>
          </p:cNvPr>
          <p:cNvSpPr/>
          <p:nvPr/>
        </p:nvSpPr>
        <p:spPr>
          <a:xfrm>
            <a:off x="6057900" y="4194254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DEF6C-79A6-4ACF-9358-DDED5EBD94AD}"/>
              </a:ext>
            </a:extLst>
          </p:cNvPr>
          <p:cNvSpPr txBox="1"/>
          <p:nvPr/>
        </p:nvSpPr>
        <p:spPr>
          <a:xfrm>
            <a:off x="6646714" y="3779037"/>
            <a:ext cx="35137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51526C-788D-4FD3-BFE7-9040A44941FA}"/>
                  </a:ext>
                </a:extLst>
              </p:cNvPr>
              <p:cNvSpPr txBox="1"/>
              <p:nvPr/>
            </p:nvSpPr>
            <p:spPr>
              <a:xfrm>
                <a:off x="3899066" y="5161607"/>
                <a:ext cx="1620122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SAT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51526C-788D-4FD3-BFE7-9040A449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66" y="5161607"/>
                <a:ext cx="1620122" cy="523220"/>
              </a:xfrm>
              <a:prstGeom prst="rect">
                <a:avLst/>
              </a:prstGeom>
              <a:blipFill>
                <a:blip r:embed="rId8"/>
                <a:stretch>
                  <a:fillRect l="-754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10731C-1F1A-4612-B601-4C9BED9A84DC}"/>
                  </a:ext>
                </a:extLst>
              </p:cNvPr>
              <p:cNvSpPr txBox="1"/>
              <p:nvPr/>
            </p:nvSpPr>
            <p:spPr>
              <a:xfrm>
                <a:off x="8290016" y="5161607"/>
                <a:ext cx="1325427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𝑶𝑹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10731C-1F1A-4612-B601-4C9BED9A8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16" y="5161607"/>
                <a:ext cx="132542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3631DCDE-6D7D-4A18-BD62-476E9DDFA4AF}"/>
              </a:ext>
            </a:extLst>
          </p:cNvPr>
          <p:cNvSpPr/>
          <p:nvPr/>
        </p:nvSpPr>
        <p:spPr>
          <a:xfrm>
            <a:off x="6057900" y="5203171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54A2CF-B90A-4442-A865-EAD8777D47E5}"/>
              </a:ext>
            </a:extLst>
          </p:cNvPr>
          <p:cNvSpPr txBox="1"/>
          <p:nvPr/>
        </p:nvSpPr>
        <p:spPr>
          <a:xfrm>
            <a:off x="6646714" y="4787954"/>
            <a:ext cx="35137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1B16FB-B293-4017-9B92-810923F02A54}"/>
                  </a:ext>
                </a:extLst>
              </p:cNvPr>
              <p:cNvSpPr txBox="1"/>
              <p:nvPr/>
            </p:nvSpPr>
            <p:spPr>
              <a:xfrm>
                <a:off x="3809297" y="6170524"/>
                <a:ext cx="1799660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#SAT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1B16FB-B293-4017-9B92-810923F02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97" y="6170524"/>
                <a:ext cx="1799660" cy="523220"/>
              </a:xfrm>
              <a:prstGeom prst="rect">
                <a:avLst/>
              </a:prstGeom>
              <a:blipFill>
                <a:blip r:embed="rId10"/>
                <a:stretch>
                  <a:fillRect l="-678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34B20E-383B-4F8A-B1E8-B5550BA6EDB5}"/>
                  </a:ext>
                </a:extLst>
              </p:cNvPr>
              <p:cNvSpPr txBox="1"/>
              <p:nvPr/>
            </p:nvSpPr>
            <p:spPr>
              <a:xfrm>
                <a:off x="8167386" y="6170524"/>
                <a:ext cx="1570686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𝑻𝑯𝑹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34B20E-383B-4F8A-B1E8-B5550BA6E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386" y="6170524"/>
                <a:ext cx="157068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B5866306-3DB3-4981-8680-5AE49A541A6D}"/>
              </a:ext>
            </a:extLst>
          </p:cNvPr>
          <p:cNvSpPr/>
          <p:nvPr/>
        </p:nvSpPr>
        <p:spPr>
          <a:xfrm>
            <a:off x="6057900" y="6212088"/>
            <a:ext cx="1529008" cy="44009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6048A9-E64F-45DF-A40E-15285783DEB9}"/>
              </a:ext>
            </a:extLst>
          </p:cNvPr>
          <p:cNvSpPr txBox="1"/>
          <p:nvPr/>
        </p:nvSpPr>
        <p:spPr>
          <a:xfrm>
            <a:off x="6646714" y="5796871"/>
            <a:ext cx="351379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2FB3A4-9A74-4ABE-AB96-301BB7961DCF}"/>
              </a:ext>
            </a:extLst>
          </p:cNvPr>
          <p:cNvSpPr txBox="1"/>
          <p:nvPr/>
        </p:nvSpPr>
        <p:spPr>
          <a:xfrm>
            <a:off x="761113" y="4976941"/>
            <a:ext cx="2486706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Next Step?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E8043631-CD8C-4521-AD55-ADA8C02E13A9}"/>
              </a:ext>
            </a:extLst>
          </p:cNvPr>
          <p:cNvSpPr/>
          <p:nvPr/>
        </p:nvSpPr>
        <p:spPr>
          <a:xfrm>
            <a:off x="1278116" y="3006342"/>
            <a:ext cx="2249463" cy="1228192"/>
          </a:xfrm>
          <a:prstGeom prst="wedgeEllipseCallout">
            <a:avLst>
              <a:gd name="adj1" fmla="val 54849"/>
              <a:gd name="adj2" fmla="val 648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Conjectured by [Vyas and Williams]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4922" y="186077"/>
            <a:ext cx="10232957" cy="90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Open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4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6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4922" y="186077"/>
            <a:ext cx="10232957" cy="90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>
                <a:extLst>
                  <a:ext uri="{FF2B5EF4-FFF2-40B4-BE49-F238E27FC236}">
                    <a16:creationId xmlns:a16="http://schemas.microsoft.com/office/drawing/2014/main" id="{D5542D5C-DE32-40A9-AD0C-304F4D694E7C}"/>
                  </a:ext>
                </a:extLst>
              </p:cNvPr>
              <p:cNvSpPr txBox="1"/>
              <p:nvPr/>
            </p:nvSpPr>
            <p:spPr>
              <a:xfrm>
                <a:off x="6669280" y="2445429"/>
                <a:ext cx="4450079" cy="196714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Can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𝑵𝑷</m:t>
                        </m:r>
                      </m:sup>
                    </m:sSup>
                  </m:oMath>
                </a14:m>
                <a:r>
                  <a:rPr lang="en-US" sz="3200" dirty="0"/>
                  <a:t>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dirty="0"/>
                  <a:t> circuits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3200" dirty="0"/>
                  <a:t> size?</a:t>
                </a:r>
              </a:p>
            </p:txBody>
          </p:sp>
        </mc:Choice>
        <mc:Fallback xmlns="">
          <p:sp>
            <p:nvSpPr>
              <p:cNvPr id="5" name="TextBox 1">
                <a:extLst>
                  <a:ext uri="{FF2B5EF4-FFF2-40B4-BE49-F238E27FC236}">
                    <a16:creationId xmlns:a16="http://schemas.microsoft.com/office/drawing/2014/main" id="{D5542D5C-DE32-40A9-AD0C-304F4D694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280" y="2445429"/>
                <a:ext cx="4450079" cy="1967142"/>
              </a:xfrm>
              <a:prstGeom prst="rect">
                <a:avLst/>
              </a:prstGeom>
              <a:blipFill>
                <a:blip r:embed="rId4"/>
                <a:stretch>
                  <a:fillRect l="-1368" r="-1231" b="-9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ADD2D9-B29C-45FC-8FD6-06A4E4AE0BE0}"/>
                  </a:ext>
                </a:extLst>
              </p:cNvPr>
              <p:cNvSpPr txBox="1"/>
              <p:nvPr/>
            </p:nvSpPr>
            <p:spPr>
              <a:xfrm>
                <a:off x="1437448" y="4552728"/>
                <a:ext cx="4287044" cy="217412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/>
                  <a:t>[Williams’11]: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𝑵𝑷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cannot be computed by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circuits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size (in the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worst case</a:t>
                </a:r>
                <a:r>
                  <a:rPr lang="en-US" altLang="zh-CN" sz="3200" dirty="0"/>
                  <a:t>)!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ADD2D9-B29C-45FC-8FD6-06A4E4AE0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48" y="4552728"/>
                <a:ext cx="4287044" cy="2174121"/>
              </a:xfrm>
              <a:prstGeom prst="rect">
                <a:avLst/>
              </a:prstGeom>
              <a:blipFill>
                <a:blip r:embed="rId5"/>
                <a:stretch>
                  <a:fillRect l="-1563" t="-3081" r="-3267" b="-8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B91D637-0CBC-4451-A99A-DDF876DCDB54}"/>
              </a:ext>
            </a:extLst>
          </p:cNvPr>
          <p:cNvSpPr txBox="1"/>
          <p:nvPr/>
        </p:nvSpPr>
        <p:spPr>
          <a:xfrm>
            <a:off x="7206951" y="4692581"/>
            <a:ext cx="381686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Related to the seed length of our unconditional NPRG…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">
                <a:extLst>
                  <a:ext uri="{FF2B5EF4-FFF2-40B4-BE49-F238E27FC236}">
                    <a16:creationId xmlns:a16="http://schemas.microsoft.com/office/drawing/2014/main" id="{3A9F8E5F-00BF-4213-8AFA-006BA22CE5F8}"/>
                  </a:ext>
                </a:extLst>
              </p:cNvPr>
              <p:cNvSpPr txBox="1"/>
              <p:nvPr/>
            </p:nvSpPr>
            <p:spPr>
              <a:xfrm>
                <a:off x="992254" y="1393676"/>
                <a:ext cx="5177433" cy="285366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[Chen-R.’20]: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𝑵𝑷</m:t>
                        </m:r>
                      </m:sup>
                    </m:sSup>
                  </m:oMath>
                </a14:m>
                <a:r>
                  <a:rPr lang="en-US" sz="3200" dirty="0"/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-approximated by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dirty="0"/>
                  <a:t> circuits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size, for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sub-half-exponential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1">
                <a:extLst>
                  <a:ext uri="{FF2B5EF4-FFF2-40B4-BE49-F238E27FC236}">
                    <a16:creationId xmlns:a16="http://schemas.microsoft.com/office/drawing/2014/main" id="{3A9F8E5F-00BF-4213-8AFA-006BA22C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54" y="1393676"/>
                <a:ext cx="5177433" cy="2853666"/>
              </a:xfrm>
              <a:prstGeom prst="rect">
                <a:avLst/>
              </a:prstGeom>
              <a:blipFill>
                <a:blip r:embed="rId6"/>
                <a:stretch>
                  <a:fillRect t="-2772" b="-5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99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9778" y="341262"/>
                <a:ext cx="11532444" cy="827581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+mn-lt"/>
                  </a:rPr>
                  <a:t> circuits</a:t>
                </a:r>
                <a:endParaRPr lang="en-US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9778" y="341262"/>
                <a:ext cx="11532444" cy="827581"/>
              </a:xfrm>
              <a:blipFill>
                <a:blip r:embed="rId4"/>
                <a:stretch>
                  <a:fillRect t="-28676" b="-47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AC^0 circuits">
            <a:extLst>
              <a:ext uri="{FF2B5EF4-FFF2-40B4-BE49-F238E27FC236}">
                <a16:creationId xmlns:a16="http://schemas.microsoft.com/office/drawing/2014/main" id="{B06FC0FE-804C-477C-A1BC-560FE79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25" y="1317613"/>
            <a:ext cx="4417816" cy="46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3DCF03FE-5453-4F52-B124-591AD744C4AD}"/>
                  </a:ext>
                </a:extLst>
              </p:cNvPr>
              <p:cNvSpPr txBox="1"/>
              <p:nvPr/>
            </p:nvSpPr>
            <p:spPr>
              <a:xfrm>
                <a:off x="513056" y="2688026"/>
                <a:ext cx="6551469" cy="9638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: constant depth, AND/OR/NOT circuits</a:t>
                </a:r>
              </a:p>
              <a:p>
                <a:pPr algn="ctr"/>
                <a:r>
                  <a:rPr lang="en-US" sz="2800" dirty="0"/>
                  <a:t>(</a:t>
                </a:r>
                <a:r>
                  <a:rPr lang="en-US" sz="2800" b="1" dirty="0"/>
                  <a:t>unbounded fan-in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3DCF03FE-5453-4F52-B124-591AD744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56" y="2688026"/>
                <a:ext cx="6551469" cy="963854"/>
              </a:xfrm>
              <a:prstGeom prst="rect">
                <a:avLst/>
              </a:prstGeom>
              <a:blipFill>
                <a:blip r:embed="rId6"/>
                <a:stretch>
                  <a:fillRect t="-5031" b="-163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39AD1B5A-F94E-453A-9A17-8C41BE7BB09A}"/>
                  </a:ext>
                </a:extLst>
              </p:cNvPr>
              <p:cNvSpPr txBox="1"/>
              <p:nvPr/>
            </p:nvSpPr>
            <p:spPr>
              <a:xfrm>
                <a:off x="1392306" y="3798943"/>
                <a:ext cx="4426405" cy="96385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[Ajt83,FSS84,Yao85,Has89]</a:t>
                </a:r>
              </a:p>
              <a:p>
                <a:pPr algn="ctr"/>
                <a:r>
                  <a:rPr lang="en-US" sz="2800" dirty="0"/>
                  <a:t>Strong lower bounds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39AD1B5A-F94E-453A-9A17-8C41BE7BB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06" y="3798943"/>
                <a:ext cx="4426405" cy="963854"/>
              </a:xfrm>
              <a:prstGeom prst="rect">
                <a:avLst/>
              </a:prstGeom>
              <a:blipFill>
                <a:blip r:embed="rId7"/>
                <a:stretch>
                  <a:fillRect l="-2335" t="-5660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5">
                <a:extLst>
                  <a:ext uri="{FF2B5EF4-FFF2-40B4-BE49-F238E27FC236}">
                    <a16:creationId xmlns:a16="http://schemas.microsoft.com/office/drawing/2014/main" id="{EB25AEC4-7D5B-472E-87EA-001EB3E7AB1C}"/>
                  </a:ext>
                </a:extLst>
              </p:cNvPr>
              <p:cNvSpPr txBox="1"/>
              <p:nvPr/>
            </p:nvSpPr>
            <p:spPr>
              <a:xfrm>
                <a:off x="1109956" y="4909860"/>
                <a:ext cx="4991104" cy="13849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The hard function: </a:t>
                </a:r>
                <a:r>
                  <a:rPr lang="en-US" sz="2800" b="1" i="1" dirty="0"/>
                  <a:t>Parity!</a:t>
                </a:r>
              </a:p>
              <a:p>
                <a:pPr algn="ctr"/>
                <a:r>
                  <a:rPr lang="en-US" sz="2800" dirty="0"/>
                  <a:t>Parity: outputs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number of 1 in the input is odd</a:t>
                </a:r>
              </a:p>
            </p:txBody>
          </p:sp>
        </mc:Choice>
        <mc:Fallback xmlns="">
          <p:sp>
            <p:nvSpPr>
              <p:cNvPr id="12" name="TextBox 15">
                <a:extLst>
                  <a:ext uri="{FF2B5EF4-FFF2-40B4-BE49-F238E27FC236}">
                    <a16:creationId xmlns:a16="http://schemas.microsoft.com/office/drawing/2014/main" id="{EB25AEC4-7D5B-472E-87EA-001EB3E7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56" y="4909860"/>
                <a:ext cx="4991104" cy="1384995"/>
              </a:xfrm>
              <a:prstGeom prst="rect">
                <a:avLst/>
              </a:prstGeom>
              <a:blipFill>
                <a:blip r:embed="rId8"/>
                <a:stretch>
                  <a:fillRect l="-1463" t="-3930" r="-3049" b="-10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E98013C-D803-427D-ADA2-0E11D773563F}"/>
                  </a:ext>
                </a:extLst>
              </p:cNvPr>
              <p:cNvSpPr txBox="1"/>
              <p:nvPr/>
            </p:nvSpPr>
            <p:spPr>
              <a:xfrm>
                <a:off x="138859" y="1155968"/>
                <a:ext cx="7809387" cy="138499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0" dirty="0"/>
                  <a:t>1980s: Understand restricted circuits first!</a:t>
                </a:r>
              </a:p>
              <a:p>
                <a:pPr algn="ctr"/>
                <a:r>
                  <a:rPr lang="en-US" sz="2800" dirty="0"/>
                  <a:t>By studying less and less restricted circuits, hopefully we can reach general circuits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sz="2800" dirty="0"/>
                  <a:t>) some day…</a:t>
                </a: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E98013C-D803-427D-ADA2-0E11D7735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59" y="1155968"/>
                <a:ext cx="7809387" cy="1384995"/>
              </a:xfrm>
              <a:prstGeom prst="rect">
                <a:avLst/>
              </a:prstGeom>
              <a:blipFill>
                <a:blip r:embed="rId9"/>
                <a:stretch>
                  <a:fillRect l="-1482" t="-4386" r="-2496" b="-11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483A4AB8-7E91-46B1-A74B-17D872C1E649}"/>
              </a:ext>
            </a:extLst>
          </p:cNvPr>
          <p:cNvSpPr txBox="1"/>
          <p:nvPr/>
        </p:nvSpPr>
        <p:spPr>
          <a:xfrm>
            <a:off x="7702169" y="6063905"/>
            <a:ext cx="3142527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1200" dirty="0"/>
              <a:t>Picture from </a:t>
            </a:r>
            <a:r>
              <a:rPr lang="en-US" altLang="zh-CN" sz="1200" dirty="0">
                <a:hlinkClick r:id="rId10"/>
              </a:rPr>
              <a:t>https://en.wikipedia.org/wiki/AC0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04B88FA6-2132-4590-BF48-8D1E4B5E4ECB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04B88FA6-2132-4590-BF48-8D1E4B5E4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11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530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4922" y="186077"/>
            <a:ext cx="10232957" cy="90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">
                <a:extLst>
                  <a:ext uri="{FF2B5EF4-FFF2-40B4-BE49-F238E27FC236}">
                    <a16:creationId xmlns:a16="http://schemas.microsoft.com/office/drawing/2014/main" id="{AD922470-AE5F-4585-8DFA-F80DFDCA0DAA}"/>
                  </a:ext>
                </a:extLst>
              </p:cNvPr>
              <p:cNvSpPr txBox="1"/>
              <p:nvPr/>
            </p:nvSpPr>
            <p:spPr>
              <a:xfrm>
                <a:off x="2594015" y="2245085"/>
                <a:ext cx="7003970" cy="10772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Are there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dirty="0"/>
                  <a:t>-complete problem with “one-query” randomized reduction?</a:t>
                </a:r>
              </a:p>
            </p:txBody>
          </p:sp>
        </mc:Choice>
        <mc:Fallback xmlns="">
          <p:sp>
            <p:nvSpPr>
              <p:cNvPr id="29" name="TextBox 1">
                <a:extLst>
                  <a:ext uri="{FF2B5EF4-FFF2-40B4-BE49-F238E27FC236}">
                    <a16:creationId xmlns:a16="http://schemas.microsoft.com/office/drawing/2014/main" id="{AD922470-AE5F-4585-8DFA-F80DFDCA0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015" y="2245085"/>
                <a:ext cx="7003970" cy="1077218"/>
              </a:xfrm>
              <a:prstGeom prst="rect">
                <a:avLst/>
              </a:prstGeom>
              <a:blipFill>
                <a:blip r:embed="rId4"/>
                <a:stretch>
                  <a:fillRect t="-6742" b="-16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3C29674-3D19-483F-9A67-76FF2994A181}"/>
                  </a:ext>
                </a:extLst>
              </p:cNvPr>
              <p:cNvSpPr txBox="1"/>
              <p:nvPr/>
            </p:nvSpPr>
            <p:spPr>
              <a:xfrm>
                <a:off x="3392127" y="3916652"/>
                <a:ext cx="5407741" cy="5232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Our examples are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zh-CN" sz="2800" dirty="0"/>
                  <a:t>-complete...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3C29674-3D19-483F-9A67-76FF2994A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27" y="3916652"/>
                <a:ext cx="5407741" cy="523220"/>
              </a:xfrm>
              <a:prstGeom prst="rect">
                <a:avLst/>
              </a:prstGeom>
              <a:blipFill>
                <a:blip r:embed="rId5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155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B851-7601-4F99-940A-BDBBC61E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+mn-lt"/>
              </a:rPr>
              <a:t>Thanks!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0475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9778" y="358232"/>
                <a:ext cx="11532444" cy="827581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+mn-lt"/>
                  </a:rPr>
                  <a:t> circuits</a:t>
                </a:r>
                <a:endParaRPr lang="en-US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9778" y="358232"/>
                <a:ext cx="11532444" cy="827581"/>
              </a:xfrm>
              <a:blipFill>
                <a:blip r:embed="rId4"/>
                <a:stretch>
                  <a:fillRect t="-28676" b="-47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E98013C-D803-427D-ADA2-0E11D773563F}"/>
                  </a:ext>
                </a:extLst>
              </p:cNvPr>
              <p:cNvSpPr txBox="1"/>
              <p:nvPr/>
            </p:nvSpPr>
            <p:spPr>
              <a:xfrm>
                <a:off x="2730770" y="1522139"/>
                <a:ext cx="6730459" cy="9736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0" dirty="0">
                    <a:latin typeface="+mj-lt"/>
                  </a:rPr>
                  <a:t>Okay, now we know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𝐏𝐀𝐑𝐈𝐓𝐘</m:t>
                    </m:r>
                  </m:oMath>
                </a14:m>
                <a:r>
                  <a:rPr lang="en-US" sz="2800" b="1" i="0" dirty="0">
                    <a:latin typeface="+mj-lt"/>
                  </a:rPr>
                  <a:t> is hard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. What about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𝐏𝐀𝐑𝐈𝐓𝐘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E98013C-D803-427D-ADA2-0E11D7735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70" y="1522139"/>
                <a:ext cx="6730459" cy="973600"/>
              </a:xfrm>
              <a:prstGeom prst="rect">
                <a:avLst/>
              </a:prstGeom>
              <a:blipFill>
                <a:blip r:embed="rId5"/>
                <a:stretch>
                  <a:fillRect l="-905" t="-5000" r="-1991" b="-16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27FB15E2-6CA0-4818-BCC9-1F7B02A561C4}"/>
                  </a:ext>
                </a:extLst>
              </p:cNvPr>
              <p:cNvSpPr txBox="1"/>
              <p:nvPr/>
            </p:nvSpPr>
            <p:spPr>
              <a:xfrm>
                <a:off x="2688079" y="2701436"/>
                <a:ext cx="6815840" cy="13947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 extended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𝑴𝑶𝑫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gates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𝑴𝑶𝑫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/>
                  <a:t>: </a:t>
                </a:r>
                <a:r>
                  <a:rPr lang="en-US" sz="2800" dirty="0"/>
                  <a:t>outputs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does not divide the </a:t>
                </a:r>
              </a:p>
              <a:p>
                <a:pPr algn="l"/>
                <a:r>
                  <a:rPr lang="en-US" sz="2800" dirty="0"/>
                  <a:t>number of ones in the input</a:t>
                </a:r>
              </a:p>
            </p:txBody>
          </p:sp>
        </mc:Choice>
        <mc:Fallback xmlns="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27FB15E2-6CA0-4818-BCC9-1F7B02A56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079" y="2701436"/>
                <a:ext cx="6815840" cy="1394741"/>
              </a:xfrm>
              <a:prstGeom prst="rect">
                <a:avLst/>
              </a:prstGeom>
              <a:blipFill>
                <a:blip r:embed="rId6"/>
                <a:stretch>
                  <a:fillRect l="-1877" t="-3043" r="-715" b="-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ED098D47-B9F1-4E58-8ECF-B3433965F805}"/>
                  </a:ext>
                </a:extLst>
              </p:cNvPr>
              <p:cNvSpPr txBox="1"/>
              <p:nvPr/>
            </p:nvSpPr>
            <p:spPr>
              <a:xfrm>
                <a:off x="801107" y="4540413"/>
                <a:ext cx="4975094" cy="13849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[Raz87,Smo87]</a:t>
                </a:r>
              </a:p>
              <a:p>
                <a:pPr algn="ctr"/>
                <a:r>
                  <a:rPr lang="en-US" sz="2800" dirty="0"/>
                  <a:t>Strong lower bounds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endParaRPr lang="en-US" sz="2800" b="1" i="1" dirty="0"/>
              </a:p>
              <a:p>
                <a:pPr algn="ctr"/>
                <a:r>
                  <a:rPr lang="en-US" sz="2800" dirty="0"/>
                  <a:t>for a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ED098D47-B9F1-4E58-8ECF-B3433965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07" y="4540413"/>
                <a:ext cx="4975094" cy="1384995"/>
              </a:xfrm>
              <a:prstGeom prst="rect">
                <a:avLst/>
              </a:prstGeom>
              <a:blipFill>
                <a:blip r:embed="rId7"/>
                <a:stretch>
                  <a:fillRect l="-1222" t="-4386"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80A89B4B-768F-4B2A-92CE-C5598B9009EB}"/>
                  </a:ext>
                </a:extLst>
              </p:cNvPr>
              <p:cNvSpPr txBox="1"/>
              <p:nvPr/>
            </p:nvSpPr>
            <p:spPr>
              <a:xfrm>
                <a:off x="6743792" y="4750983"/>
                <a:ext cx="4773038" cy="9638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 hard function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b="1" dirty="0"/>
                  <a:t> 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𝑴𝑶𝑫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80A89B4B-768F-4B2A-92CE-C5598B90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92" y="4750983"/>
                <a:ext cx="4773038" cy="963854"/>
              </a:xfrm>
              <a:prstGeom prst="rect">
                <a:avLst/>
              </a:prstGeom>
              <a:blipFill>
                <a:blip r:embed="rId8"/>
                <a:stretch>
                  <a:fillRect l="-2041" t="-4403" r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39B6E683-D25D-4FF6-9876-F9B1331504E2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9">
                <a:extLst>
                  <a:ext uri="{FF2B5EF4-FFF2-40B4-BE49-F238E27FC236}">
                    <a16:creationId xmlns:a16="http://schemas.microsoft.com/office/drawing/2014/main" id="{39B6E683-D25D-4FF6-9876-F9B133150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9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9332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9778" y="368281"/>
                <a:ext cx="11532444" cy="827581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+mn-lt"/>
                  </a:rPr>
                  <a:t> circuits</a:t>
                </a:r>
                <a:endParaRPr lang="en-US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59B27-FD34-4EFF-A7F8-05BAD0DD4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9778" y="368281"/>
                <a:ext cx="11532444" cy="827581"/>
              </a:xfrm>
              <a:blipFill>
                <a:blip r:embed="rId4"/>
                <a:stretch>
                  <a:fillRect t="-27941" b="-47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E98013C-D803-427D-ADA2-0E11D773563F}"/>
                  </a:ext>
                </a:extLst>
              </p:cNvPr>
              <p:cNvSpPr txBox="1"/>
              <p:nvPr/>
            </p:nvSpPr>
            <p:spPr>
              <a:xfrm>
                <a:off x="2367579" y="1451799"/>
                <a:ext cx="7456839" cy="53296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What about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2800" dirty="0"/>
                  <a:t>, i.e.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𝑴𝑶𝑫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8E98013C-D803-427D-ADA2-0E11D7735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79" y="1451799"/>
                <a:ext cx="7456839" cy="532966"/>
              </a:xfrm>
              <a:prstGeom prst="rect">
                <a:avLst/>
              </a:prstGeom>
              <a:blipFill>
                <a:blip r:embed="rId5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27FB15E2-6CA0-4818-BCC9-1F7B02A561C4}"/>
                  </a:ext>
                </a:extLst>
              </p:cNvPr>
              <p:cNvSpPr txBox="1"/>
              <p:nvPr/>
            </p:nvSpPr>
            <p:spPr>
              <a:xfrm>
                <a:off x="2829014" y="2243262"/>
                <a:ext cx="6765698" cy="5329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i="0" dirty="0"/>
                  <a:t>Shouldn’t be much harder than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800" dirty="0"/>
                  <a:t>…???</a:t>
                </a:r>
              </a:p>
            </p:txBody>
          </p:sp>
        </mc:Choice>
        <mc:Fallback xmlns="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27FB15E2-6CA0-4818-BCC9-1F7B02A56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14" y="2243262"/>
                <a:ext cx="6765698" cy="532966"/>
              </a:xfrm>
              <a:prstGeom prst="rect">
                <a:avLst/>
              </a:prstGeom>
              <a:blipFill>
                <a:blip r:embed="rId6"/>
                <a:stretch>
                  <a:fillRect l="-1800" t="-9091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6B0EE29-BD3C-4287-9B0F-B1408E2EA3F8}"/>
                  </a:ext>
                </a:extLst>
              </p:cNvPr>
              <p:cNvSpPr txBox="1"/>
              <p:nvPr/>
            </p:nvSpPr>
            <p:spPr>
              <a:xfrm>
                <a:off x="2669709" y="3034725"/>
                <a:ext cx="6852581" cy="181588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i="0" dirty="0"/>
                  <a:t>Actually, it’s been open for 20+ years </a:t>
                </a:r>
                <a:r>
                  <a:rPr lang="en-US" sz="2800" dirty="0"/>
                  <a:t>whether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(a gigantic class)</a:t>
                </a:r>
                <a:r>
                  <a:rPr lang="en-US" sz="2800" dirty="0"/>
                  <a:t> contains a function</a:t>
                </a:r>
              </a:p>
              <a:p>
                <a:pPr algn="ctr"/>
                <a:r>
                  <a:rPr lang="en-US" sz="2800" dirty="0"/>
                  <a:t>that cannot be computed by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poly-size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2800" dirty="0"/>
                  <a:t> circuits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6B0EE29-BD3C-4287-9B0F-B1408E2EA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709" y="3034725"/>
                <a:ext cx="6852581" cy="1815882"/>
              </a:xfrm>
              <a:prstGeom prst="rect">
                <a:avLst/>
              </a:prstGeom>
              <a:blipFill>
                <a:blip r:embed="rId7"/>
                <a:stretch>
                  <a:fillRect l="-1333" t="-3344" r="-1067" b="-9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5">
            <a:extLst>
              <a:ext uri="{FF2B5EF4-FFF2-40B4-BE49-F238E27FC236}">
                <a16:creationId xmlns:a16="http://schemas.microsoft.com/office/drawing/2014/main" id="{D10C1281-C34C-48F6-95D0-BDE7490E3AAB}"/>
              </a:ext>
            </a:extLst>
          </p:cNvPr>
          <p:cNvSpPr txBox="1"/>
          <p:nvPr/>
        </p:nvSpPr>
        <p:spPr>
          <a:xfrm>
            <a:off x="3321819" y="5181542"/>
            <a:ext cx="554837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800" i="0" dirty="0"/>
              <a:t>Progress basically stops here, until…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注: 双弯曲线形(带边框和强调线) 2">
                <a:extLst>
                  <a:ext uri="{FF2B5EF4-FFF2-40B4-BE49-F238E27FC236}">
                    <a16:creationId xmlns:a16="http://schemas.microsoft.com/office/drawing/2014/main" id="{D609E22E-3F85-46E6-9A0D-0B071D9AAFD0}"/>
                  </a:ext>
                </a:extLst>
              </p:cNvPr>
              <p:cNvSpPr/>
              <p:nvPr/>
            </p:nvSpPr>
            <p:spPr>
              <a:xfrm>
                <a:off x="511851" y="2090280"/>
                <a:ext cx="2085437" cy="1371895"/>
              </a:xfrm>
              <a:prstGeom prst="accent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22027"/>
                  <a:gd name="adj6" fmla="val -16667"/>
                  <a:gd name="adj7" fmla="val 122214"/>
                  <a:gd name="adj8" fmla="val 117979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altLang="zh-CN" dirty="0"/>
                  <a:t>: nondeterministic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altLang="zh-CN" dirty="0"/>
                  <a:t> time 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𝑵𝑻𝑰𝑴𝑬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𝑝𝑜𝑙𝑦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标注: 双弯曲线形(带边框和强调线) 2">
                <a:extLst>
                  <a:ext uri="{FF2B5EF4-FFF2-40B4-BE49-F238E27FC236}">
                    <a16:creationId xmlns:a16="http://schemas.microsoft.com/office/drawing/2014/main" id="{D609E22E-3F85-46E6-9A0D-0B071D9AA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2090280"/>
                <a:ext cx="2085437" cy="1371895"/>
              </a:xfrm>
              <a:prstGeom prst="accent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22027"/>
                  <a:gd name="adj6" fmla="val -16667"/>
                  <a:gd name="adj7" fmla="val 122214"/>
                  <a:gd name="adj8" fmla="val 117979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7DBB04-9232-4FD1-9FA4-0A02B30D44B2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7DBB04-9232-4FD1-9FA4-0A02B30D4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9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90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8" grpId="0" animBg="1"/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727097" y="1641193"/>
                <a:ext cx="6737807" cy="9638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In 2011, R. Williams proved that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𝑵𝑬𝑿𝑷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 circuits.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97" y="1641193"/>
                <a:ext cx="6737807" cy="963854"/>
              </a:xfrm>
              <a:prstGeom prst="rect">
                <a:avLst/>
              </a:prstGeom>
              <a:blipFill>
                <a:blip r:embed="rId4"/>
                <a:stretch>
                  <a:fillRect l="-1265" t="-5660" r="-1174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142" y="254531"/>
                <a:ext cx="11909715" cy="956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𝑵𝑬𝑿𝑷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600" b="1" i="1" dirty="0">
                  <a:solidFill>
                    <a:srgbClr val="00B0F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2" y="254531"/>
                <a:ext cx="11909715" cy="956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6446-BA4D-4579-9FC9-23681C5914E1}"/>
                  </a:ext>
                </a:extLst>
              </p:cNvPr>
              <p:cNvSpPr txBox="1"/>
              <p:nvPr/>
            </p:nvSpPr>
            <p:spPr>
              <a:xfrm>
                <a:off x="2178196" y="3005957"/>
                <a:ext cx="7835607" cy="14147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:r>
                  <a:rPr lang="en-US" sz="2800" i="1" dirty="0"/>
                  <a:t>(constant-depth, AND/OR/NOT/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𝑴𝑶𝑫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2800" i="1" dirty="0"/>
                  <a:t>).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: the union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2800" dirty="0"/>
                  <a:t> for all constants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6446-BA4D-4579-9FC9-23681C591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196" y="3005957"/>
                <a:ext cx="7835607" cy="1414746"/>
              </a:xfrm>
              <a:prstGeom prst="rect">
                <a:avLst/>
              </a:prstGeom>
              <a:blipFill>
                <a:blip r:embed="rId6"/>
                <a:stretch>
                  <a:fillRect r="-855" b="-1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people.csail.mit.edu/rrw/me.jpg">
            <a:extLst>
              <a:ext uri="{FF2B5EF4-FFF2-40B4-BE49-F238E27FC236}">
                <a16:creationId xmlns:a16="http://schemas.microsoft.com/office/drawing/2014/main" id="{43788354-15C9-4409-B85F-2F8205B8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255" y="1425443"/>
            <a:ext cx="2065704" cy="13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700102-327A-4072-A699-DE385A35212A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700102-327A-4072-A699-DE385A352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8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C0171DB-EB99-4B06-9BDA-023D324C38F7}"/>
              </a:ext>
            </a:extLst>
          </p:cNvPr>
          <p:cNvSpPr txBox="1"/>
          <p:nvPr/>
        </p:nvSpPr>
        <p:spPr>
          <a:xfrm>
            <a:off x="4267581" y="4821706"/>
            <a:ext cx="365683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800" dirty="0"/>
              <a:t>Proven by the so-called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</a:rPr>
              <a:t>Algorithmic Method</a:t>
            </a:r>
            <a:r>
              <a:rPr lang="en-US" altLang="zh-CN" sz="2800" dirty="0"/>
              <a:t>!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9" y="340200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Algorithmic Method</a:t>
            </a:r>
            <a:endParaRPr lang="en-US" sz="3600" b="1" i="1" dirty="0">
              <a:solidFill>
                <a:srgbClr val="00B0F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FA14CC-7855-458E-B5C9-E4752EB94FB1}"/>
                  </a:ext>
                </a:extLst>
              </p:cNvPr>
              <p:cNvSpPr/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/>
                  <a:t>The Circuit Lower Bounds Program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FA14CC-7855-458E-B5C9-E4752EB94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563685" cy="369332"/>
              </a:xfrm>
              <a:prstGeom prst="rect">
                <a:avLst/>
              </a:prstGeom>
              <a:blipFill>
                <a:blip r:embed="rId4"/>
                <a:stretch>
                  <a:fillRect l="-1067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8360F1-3D3D-4441-8665-9F15C3996AE3}"/>
                  </a:ext>
                </a:extLst>
              </p:cNvPr>
              <p:cNvSpPr txBox="1"/>
              <p:nvPr/>
            </p:nvSpPr>
            <p:spPr>
              <a:xfrm>
                <a:off x="413397" y="5082155"/>
                <a:ext cx="11214538" cy="120032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R. Williams’ algorithmic approach to lower bounds: 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</a:rPr>
                  <a:t>Lower Bounds </a:t>
                </a:r>
                <a:r>
                  <a:rPr lang="en-US" sz="3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from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Algorithms </a:t>
                </a:r>
                <a:r>
                  <a:rPr lang="en-US" sz="3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8360F1-3D3D-4441-8665-9F15C3996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97" y="5082155"/>
                <a:ext cx="11214538" cy="1200329"/>
              </a:xfrm>
              <a:prstGeom prst="rect">
                <a:avLst/>
              </a:prstGeom>
              <a:blipFill>
                <a:blip r:embed="rId5"/>
                <a:stretch>
                  <a:fillRect l="-1685" t="-8081" b="-1767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5BA1B2C-45CC-4717-A0C7-515CBE715C66}"/>
              </a:ext>
            </a:extLst>
          </p:cNvPr>
          <p:cNvSpPr txBox="1"/>
          <p:nvPr/>
        </p:nvSpPr>
        <p:spPr>
          <a:xfrm>
            <a:off x="413397" y="1296632"/>
            <a:ext cx="11214538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Proving Lower Bounds is a notoriously hard task</a:t>
            </a:r>
          </a:p>
          <a:p>
            <a:endParaRPr lang="en-US" sz="2800" dirty="0"/>
          </a:p>
          <a:p>
            <a:pPr algn="ctr"/>
            <a:r>
              <a:rPr lang="en-US" sz="2800" dirty="0"/>
              <a:t>Why? You must argue that </a:t>
            </a:r>
            <a:r>
              <a:rPr lang="en-US" sz="2800" b="1" dirty="0">
                <a:solidFill>
                  <a:srgbClr val="FF0000"/>
                </a:solidFill>
              </a:rPr>
              <a:t>EVERY ALGORITHM</a:t>
            </a:r>
            <a:r>
              <a:rPr lang="en-US" sz="2800" dirty="0"/>
              <a:t> (including those we never thought of) </a:t>
            </a:r>
            <a:r>
              <a:rPr lang="en-US" sz="2800" b="1" dirty="0">
                <a:solidFill>
                  <a:srgbClr val="FF0000"/>
                </a:solidFill>
              </a:rPr>
              <a:t>does not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93ADD-75AA-44A7-8FBC-462ECC6D8622}"/>
              </a:ext>
            </a:extLst>
          </p:cNvPr>
          <p:cNvSpPr txBox="1"/>
          <p:nvPr/>
        </p:nvSpPr>
        <p:spPr>
          <a:xfrm>
            <a:off x="413397" y="3501205"/>
            <a:ext cx="11214538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Meanwhile, it seems we are much better at finding algorithms:</a:t>
            </a:r>
            <a:br>
              <a:rPr lang="en-US" sz="2800" dirty="0"/>
            </a:br>
            <a:r>
              <a:rPr lang="en-US" sz="1600" dirty="0"/>
              <a:t> </a:t>
            </a:r>
            <a:br>
              <a:rPr lang="en-US" sz="2800" dirty="0"/>
            </a:br>
            <a:r>
              <a:rPr lang="en-US" sz="2000" i="1" dirty="0"/>
              <a:t>Max Matching, Max-Flow, Linear Programming, FFT, Fast matrix multiplication, Dynamic Programming…</a:t>
            </a:r>
            <a:endParaRPr 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1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8|19|1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6.9|6.6|20.3|0.3|46.9|25|4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3|1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3.3|2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1|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8.8|23.9|0.8|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89.1|0.6|5.2|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0.8|0.8|1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.3|21.6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2.5|9.9|6.7|16|31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2.6|7.4|19|8.5|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5|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7.4|5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|5.2|3|9.9|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3|1|3.6|2.5|4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3|0.6|3.4|3|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3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3|14|3.8|2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|38.3|5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2.5|17|25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7.2|18.9|14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1.1|38.8|22.7|52.4|38.2|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0.4|5.9|3.6|15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.5|5.8|22.2|3|2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2|7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10.5|2.3|30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6.7|0.4|25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.1|16.7|16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9|6.8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8.6|4.3|13.9|20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2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5|0.6|0.4|13.4|31.6|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5|0.6|0.4|13.4|31.6|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5|0.6|0.4|13.4|31.6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9|2.8|3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2|1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9.4|1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4.6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.3|64.5|16.7|1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ctr">
          <a:defRPr sz="2800" b="1" dirty="0" smtClean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wrap="none" rtlCol="0">
        <a:spAutoFit/>
      </a:bodyPr>
      <a:lstStyle>
        <a:defPPr algn="ctr">
          <a:defRPr sz="2800" b="1"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27595</TotalTime>
  <Words>4137</Words>
  <Application>Microsoft Office PowerPoint</Application>
  <PresentationFormat>宽屏</PresentationFormat>
  <Paragraphs>631</Paragraphs>
  <Slides>51</Slides>
  <Notes>51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Office Theme</vt:lpstr>
      <vt:lpstr>1_Office Theme</vt:lpstr>
      <vt:lpstr>Strong Average-Case Circuit Lower Bounds from Non-trivial Derandomization</vt:lpstr>
      <vt:lpstr>(Oversimplified) History and Motivation</vt:lpstr>
      <vt:lpstr>(Oversimplified) History and Motivation</vt:lpstr>
      <vt:lpstr>The circuit lower bounds program for P≠NP</vt:lpstr>
      <vt:lpstr>AC^0 circuits</vt:lpstr>
      <vt:lpstr>AC^0 [p] circuits</vt:lpstr>
      <vt:lpstr>AC^0 [6] circuits</vt:lpstr>
      <vt:lpstr>PowerPoint 演示文稿</vt:lpstr>
      <vt:lpstr>PowerPoint 演示文稿</vt:lpstr>
      <vt:lpstr>Algorithmic Questions</vt:lpstr>
      <vt:lpstr>Algorithmic Questions</vt:lpstr>
      <vt:lpstr>NEXP⊈ACC^0</vt:lpstr>
      <vt:lpstr>PowerPoint 演示文稿</vt:lpstr>
      <vt:lpstr>(Oversimplified) History and Motivation</vt:lpstr>
      <vt:lpstr>(Oversimplified) History</vt:lpstr>
      <vt:lpstr>PowerPoint 演示文稿</vt:lpstr>
      <vt:lpstr>Pseudorandom Generators fooling AC^0 [2]?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NQP is Average-Case Hard for ACC^0</dc:title>
  <dc:creator>立杰 陈</dc:creator>
  <cp:lastModifiedBy>r_64</cp:lastModifiedBy>
  <cp:revision>777</cp:revision>
  <dcterms:created xsi:type="dcterms:W3CDTF">2019-01-19T18:59:03Z</dcterms:created>
  <dcterms:modified xsi:type="dcterms:W3CDTF">2020-03-25T23:11:55Z</dcterms:modified>
</cp:coreProperties>
</file>