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482" r:id="rId3"/>
    <p:sldId id="487" r:id="rId4"/>
    <p:sldId id="489" r:id="rId5"/>
    <p:sldId id="490" r:id="rId6"/>
    <p:sldId id="491" r:id="rId7"/>
    <p:sldId id="492" r:id="rId8"/>
    <p:sldId id="493" r:id="rId9"/>
    <p:sldId id="496" r:id="rId10"/>
    <p:sldId id="494" r:id="rId11"/>
    <p:sldId id="49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2C94A52-E98A-4745-AB20-1E93AC16C0FC}">
          <p14:sldIdLst>
            <p14:sldId id="256"/>
            <p14:sldId id="482"/>
            <p14:sldId id="487"/>
            <p14:sldId id="489"/>
            <p14:sldId id="490"/>
            <p14:sldId id="491"/>
            <p14:sldId id="492"/>
            <p14:sldId id="493"/>
            <p14:sldId id="496"/>
            <p14:sldId id="494"/>
            <p14:sldId id="4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7" autoAdjust="0"/>
    <p:restoredTop sz="93617" autoAdjust="0"/>
  </p:normalViewPr>
  <p:slideViewPr>
    <p:cSldViewPr snapToGrid="0">
      <p:cViewPr varScale="1">
        <p:scale>
          <a:sx n="89" d="100"/>
          <a:sy n="89" d="100"/>
        </p:scale>
        <p:origin x="3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1FB29-0A8B-0131-B9FA-FD60EEEDF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CBABC18-C770-2307-ADA0-76ACCE12D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80B57CA-A296-0419-475D-0FEFB0EA0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284BE0-96E2-2C25-E955-475F8FB711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980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4C762-055A-681D-DF7F-47B7509E7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4FF809E-96D7-7325-3727-074E906EE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377DD92-ED0F-9E67-1582-EDF5D52DDE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A090B9-DFC9-DB80-0A60-9EEA625BE0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32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59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B1496-CC83-8680-D134-0E524E64D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58854DC-6675-64AE-B689-41DDD4080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E16D5DF-2AA8-A549-AE5C-6FC80E8DC5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630837-9CB9-9B66-F85B-68FEEB943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97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30A2A-B452-DEF7-90A1-EF84A3310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684CABC-E823-DAB2-5343-775770FA5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083F145-F508-D154-32B2-DFD714FCD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0C87B2-5B19-B5F9-EC0B-014E644F5A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968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C4FE6-3F5B-4037-3852-5BFA36B2F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7EEAEBD-582F-0BB8-7DA8-0BA22A15BD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A0DC438-7412-6614-3C45-CDCF4C50B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9706B2-1461-032B-6D8F-142979A3C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30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28AAD-555E-EC95-9E84-7531C879D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3CE765F-BF9D-A925-7FCE-C70B396316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4B9665A-C76C-39D5-851D-B15AE5824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0C4CE6-7D12-CD7F-AE88-3C7DDB094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252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7E5C1-4C92-AEAF-A174-87800F39C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FD44699-932A-FBE8-34B8-8BCF592E85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0056918-F0FA-0053-0EDB-E533AD7E0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9D804B-6182-5943-7A9E-F61676426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721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7874C-D2D1-9854-40E5-DACC3986A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F926A07-2524-2342-E06C-9B3030BE3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5551B45-9F29-06BC-800B-E2B0EEBBF1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5361D7-AE18-1A5C-EBE8-F84C298524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30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5E42A-2DF7-0DE9-D974-5CEB028AD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6B30DAA-37C2-5BC0-188E-3532EB9D7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C06F5A9-D333-B930-538C-26FD7F03B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289CA3-3505-2DE1-AEFB-E9C9ADE4F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6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531672"/>
            <a:ext cx="10314523" cy="22390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Rank Principle II</a:t>
            </a:r>
            <a:b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Bounds and 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zh-CN" alt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1DAB630-A32C-C686-B0FB-AA070FE22DF0}"/>
              </a:ext>
            </a:extLst>
          </p:cNvPr>
          <p:cNvSpPr txBox="1"/>
          <p:nvPr/>
        </p:nvSpPr>
        <p:spPr>
          <a:xfrm>
            <a:off x="4034007" y="6085867"/>
            <a:ext cx="412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Aug 12, 2025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Proof Complexity workshop @Oxford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8025BEB-3885-0DD8-6C73-BE31EE5D1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7277" y="3205162"/>
            <a:ext cx="9977439" cy="1223128"/>
          </a:xfrm>
        </p:spPr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Joint work with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Michal 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Garlik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, Svyatoslav Gryaznov, Iddo 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Tzameret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FF49C2A-05B5-FEDC-9AE3-5A4DBB5FFC90}"/>
              </a:ext>
            </a:extLst>
          </p:cNvPr>
          <p:cNvGrpSpPr/>
          <p:nvPr/>
        </p:nvGrpSpPr>
        <p:grpSpPr>
          <a:xfrm>
            <a:off x="3335607" y="4236483"/>
            <a:ext cx="5520778" cy="1385888"/>
            <a:chOff x="847537" y="4429364"/>
            <a:chExt cx="5520778" cy="1385888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078202F-76AD-80BE-65BB-7FEEA9B8F0C9}"/>
                </a:ext>
              </a:extLst>
            </p:cNvPr>
            <p:cNvSpPr/>
            <p:nvPr/>
          </p:nvSpPr>
          <p:spPr>
            <a:xfrm>
              <a:off x="847537" y="4429364"/>
              <a:ext cx="964406" cy="13858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1A7BA25-18AA-4FF8-0C45-C95C25B3F854}"/>
                </a:ext>
              </a:extLst>
            </p:cNvPr>
            <p:cNvSpPr/>
            <p:nvPr/>
          </p:nvSpPr>
          <p:spPr>
            <a:xfrm rot="16200000">
              <a:off x="2730927" y="4428174"/>
              <a:ext cx="964406" cy="13858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BAF8653-A93C-21C7-A2B2-F096C3920B4A}"/>
                </a:ext>
              </a:extLst>
            </p:cNvPr>
            <p:cNvSpPr/>
            <p:nvPr/>
          </p:nvSpPr>
          <p:spPr>
            <a:xfrm>
              <a:off x="4982427" y="4432663"/>
              <a:ext cx="1385888" cy="13825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E4B03457-6C77-19A1-0356-761FB05DDA91}"/>
                    </a:ext>
                  </a:extLst>
                </p:cNvPr>
                <p:cNvSpPr txBox="1"/>
                <p:nvPr/>
              </p:nvSpPr>
              <p:spPr>
                <a:xfrm>
                  <a:off x="4012241" y="4587658"/>
                  <a:ext cx="864019" cy="1015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6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6600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E4B03457-6C77-19A1-0356-761FB05DDA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2241" y="4587658"/>
                  <a:ext cx="864019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BBD5162-AFB8-DDAF-0680-4D2D115B4630}"/>
                    </a:ext>
                  </a:extLst>
                </p:cNvPr>
                <p:cNvSpPr txBox="1"/>
                <p:nvPr/>
              </p:nvSpPr>
              <p:spPr>
                <a:xfrm>
                  <a:off x="1930423" y="4614478"/>
                  <a:ext cx="471283" cy="1015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660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GB" sz="66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BBD5162-AFB8-DDAF-0680-4D2D115B46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0423" y="4614478"/>
                  <a:ext cx="471283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1941E-4D49-80F0-159D-BDA855C7F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E6DB85B-8FF6-5A20-921B-2DAC90CD8D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Bounds follow from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𝐖𝐏𝐇𝐏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/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𝐖𝐑𝐚𝐧𝐤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E6DB85B-8FF6-5A20-921B-2DAC90CD8D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0E03D547-B22F-3393-314C-B91179AC343E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9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3AA841A-C42A-2C4F-EEAB-BC6E8AAD31B8}"/>
              </a:ext>
            </a:extLst>
          </p:cNvPr>
          <p:cNvCxnSpPr>
            <a:cxnSpLocks/>
          </p:cNvCxnSpPr>
          <p:nvPr/>
        </p:nvCxnSpPr>
        <p:spPr>
          <a:xfrm>
            <a:off x="6096000" y="1907381"/>
            <a:ext cx="0" cy="3128963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0295BAA-7709-97D3-75D8-557BF2FABD21}"/>
                  </a:ext>
                </a:extLst>
              </p:cNvPr>
              <p:cNvSpPr txBox="1"/>
              <p:nvPr/>
            </p:nvSpPr>
            <p:spPr>
              <a:xfrm>
                <a:off x="1173448" y="2085975"/>
                <a:ext cx="3929057" cy="779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PARITY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∉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GB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[Ajtai’83, FSS’84, Yao’85, Hastad’89]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0295BAA-7709-97D3-75D8-557BF2FAB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48" y="2085975"/>
                <a:ext cx="3929057" cy="779188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5709EC1-6E70-D56A-9B8C-582D2EF12912}"/>
                  </a:ext>
                </a:extLst>
              </p:cNvPr>
              <p:cNvSpPr txBox="1"/>
              <p:nvPr/>
            </p:nvSpPr>
            <p:spPr>
              <a:xfrm>
                <a:off x="7172328" y="2085975"/>
                <a:ext cx="3981446" cy="822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800" b="0" i="0">
                              <a:latin typeface="Cambria Math" panose="02040503050406030204" pitchFamily="18" charset="0"/>
                            </a:rPr>
                            <m:t>MO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∉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</m:oMath>
                  </m:oMathPara>
                </a14:m>
                <a:endParaRPr lang="en-GB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[Razborov’87, Smolensky’87]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5709EC1-6E70-D56A-9B8C-582D2EF12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28" y="2085975"/>
                <a:ext cx="3981446" cy="822341"/>
              </a:xfrm>
              <a:prstGeom prst="rect">
                <a:avLst/>
              </a:prstGeom>
              <a:blipFill>
                <a:blip r:embed="rId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549872B-2CB7-3F8C-4864-752A4CBECFC1}"/>
                  </a:ext>
                </a:extLst>
              </p:cNvPr>
              <p:cNvSpPr txBox="1"/>
              <p:nvPr/>
            </p:nvSpPr>
            <p:spPr>
              <a:xfrm>
                <a:off x="666964" y="3011015"/>
                <a:ext cx="4942024" cy="1938992"/>
              </a:xfrm>
              <a:prstGeom prst="rect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Techniques: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random restriction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random restriction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shrinks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0" smtClean="0">
                            <a:latin typeface="Cambria Math" panose="02040503050406030204" pitchFamily="18" charset="0"/>
                          </a:rPr>
                          <m:t>𝐀𝐂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 into a “simple” function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Any </a:t>
                </a:r>
                <a:r>
                  <a:rPr lang="en-US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empty pigeonhole 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represents a restriction that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shrinks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>
                            <a:latin typeface="Cambria Math" panose="02040503050406030204" pitchFamily="18" charset="0"/>
                          </a:rPr>
                          <m:t>𝐀𝐂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 into something simple</a:t>
                </a: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549872B-2CB7-3F8C-4864-752A4CBEC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64" y="3011015"/>
                <a:ext cx="4942024" cy="19389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B273A0B-76D2-5DB5-A9AD-C55CB8BC89AF}"/>
                  </a:ext>
                </a:extLst>
              </p:cNvPr>
              <p:cNvSpPr txBox="1"/>
              <p:nvPr/>
            </p:nvSpPr>
            <p:spPr>
              <a:xfrm>
                <a:off x="6684893" y="3011015"/>
                <a:ext cx="4956315" cy="1983556"/>
              </a:xfrm>
              <a:prstGeom prst="rect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Techniques: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polynomial method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Dimension of space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certain polynomials (Smolensky)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small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</m:t>
                        </m:r>
                        <m:r>
                          <a:rPr lang="en-GB" sz="20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 for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MO</m:t>
                        </m:r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implies a </a:t>
                </a:r>
                <a:r>
                  <a:rPr lang="en-GB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low-rank decomposition of size-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GB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GB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identity matrix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B273A0B-76D2-5DB5-A9AD-C55CB8BC8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893" y="3011015"/>
                <a:ext cx="4956315" cy="19835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AE9EFE9-2219-CE33-DFAC-7E1DEAD2BBC1}"/>
                  </a:ext>
                </a:extLst>
              </p:cNvPr>
              <p:cNvSpPr txBox="1"/>
              <p:nvPr/>
            </p:nvSpPr>
            <p:spPr>
              <a:xfrm>
                <a:off x="928433" y="5215550"/>
                <a:ext cx="10335133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Some Intuitions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0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PH</m:t>
                        </m:r>
                        <m:r>
                          <m:rPr>
                            <m:sty m:val="p"/>
                          </m:rPr>
                          <a:rPr lang="en-GB" sz="200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  <m:sup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000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Ran</m:t>
                        </m:r>
                        <m:r>
                          <m:rPr>
                            <m:sty m:val="p"/>
                          </m:rPr>
                          <a:rPr lang="en-GB" sz="200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  <m:sup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axioms useful for comparing the sizes of two objects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To prove circuit lower bounds, one needs (weak versions of) size-comparing axioms…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AE9EFE9-2219-CE33-DFAC-7E1DEAD2B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33" y="5215550"/>
                <a:ext cx="10335133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1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 animBg="1"/>
      <p:bldP spid="2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120EE-5EB8-D21C-F93D-76AE4A975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4713EB8-91AB-5451-38B3-CDF308E7AFB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Summary: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𝐏𝐇𝐏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𝐑𝐚𝐧𝐤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4713EB8-91AB-5451-38B3-CDF308E7AF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27DD1104-7574-D4AA-970A-BED0D651DF68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10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D8EDAF25-8DA7-9A5E-08F1-D9CD11DE61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1260351"/>
                  </p:ext>
                </p:extLst>
              </p:nvPr>
            </p:nvGraphicFramePr>
            <p:xfrm>
              <a:off x="1325165" y="1818745"/>
              <a:ext cx="9541670" cy="33528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455070">
                      <a:extLst>
                        <a:ext uri="{9D8B030D-6E8A-4147-A177-3AD203B41FA5}">
                          <a16:colId xmlns:a16="http://schemas.microsoft.com/office/drawing/2014/main" val="1879154334"/>
                        </a:ext>
                      </a:extLst>
                    </a:gridCol>
                    <a:gridCol w="3386137">
                      <a:extLst>
                        <a:ext uri="{9D8B030D-6E8A-4147-A177-3AD203B41FA5}">
                          <a16:colId xmlns:a16="http://schemas.microsoft.com/office/drawing/2014/main" val="1714576196"/>
                        </a:ext>
                      </a:extLst>
                    </a:gridCol>
                    <a:gridCol w="3700463">
                      <a:extLst>
                        <a:ext uri="{9D8B030D-6E8A-4147-A177-3AD203B41FA5}">
                          <a16:colId xmlns:a16="http://schemas.microsoft.com/office/drawing/2014/main" val="31995996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1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u="none" smtClean="0">
                                        <a:latin typeface="Cambria Math" panose="02040503050406030204" pitchFamily="18" charset="0"/>
                                      </a:rPr>
                                      <m:t>𝐏𝐇𝐏</m:t>
                                    </m:r>
                                  </m:e>
                                  <m:sub>
                                    <m:r>
                                      <a:rPr lang="en-US" sz="2400" b="1" u="none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  <m:sup>
                                    <m:r>
                                      <a:rPr lang="en-US" sz="2400" b="1" u="none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2400" i="0" u="non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𝐑𝐚𝐧𝐤</m:t>
                                    </m:r>
                                  </m:e>
                                  <m:sub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  <m:sup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24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93943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Hard tautology</a:t>
                          </a: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Resolution, polynomial calculus,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smtClean="0">
                                      <a:latin typeface="Cambria Math" panose="02040503050406030204" pitchFamily="18" charset="0"/>
                                    </a:rPr>
                                    <m:t>𝐀𝐂</m:t>
                                  </m:r>
                                </m:e>
                                <m:sup>
                                  <m:r>
                                    <a:rPr lang="en-US" sz="2000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-Frege, 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PCR over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smtClean="0">
                                      <a:latin typeface="Cambria Math" panose="02040503050406030204" pitchFamily="18" charset="0"/>
                                    </a:rPr>
                                    <m:t>𝔽</m:t>
                                  </m:r>
                                </m:e>
                                <m:sub>
                                  <m:r>
                                    <a:rPr lang="en-US" sz="20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n-GB" sz="20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new!</a:t>
                          </a:r>
                          <a:r>
                            <a:rPr lang="en-GB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127923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Proof complexity generators</a:t>
                          </a: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kern="1200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✔</a:t>
                          </a:r>
                          <a:r>
                            <a:rPr lang="en-GB" sz="2000" b="0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hard generator from a single hard tautology</a:t>
                          </a: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7819152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Provability of circuit lower bounds</a:t>
                          </a: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Implies unprovability of circuit lower bounds</a:t>
                          </a: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742714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Useful for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smtClean="0">
                                      <a:latin typeface="Cambria Math" panose="02040503050406030204" pitchFamily="18" charset="0"/>
                                    </a:rPr>
                                    <m:t>𝐀𝐂</m:t>
                                  </m:r>
                                </m:e>
                                <m:sup>
                                  <m:r>
                                    <a:rPr lang="en-US" sz="2000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lower bounds (switching lemma etc)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Useful for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smtClean="0">
                                      <a:latin typeface="Cambria Math" panose="02040503050406030204" pitchFamily="18" charset="0"/>
                                    </a:rPr>
                                    <m:t>𝐀𝐂</m:t>
                                  </m:r>
                                </m:e>
                                <m:sup>
                                  <m:r>
                                    <a:rPr lang="en-US" sz="2000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oMath>
                          </a14:m>
                          <a:r>
                            <a:rPr lang="en-GB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lower bounds</a:t>
                          </a:r>
                          <a:r>
                            <a:rPr lang="en-GB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(dimension arguments etc)</a:t>
                          </a: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13754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Approx Counting</a:t>
                          </a: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smtClean="0">
                                      <a:latin typeface="Cambria Math" panose="02040503050406030204" pitchFamily="18" charset="0"/>
                                    </a:rPr>
                                    <m:t>𝐀𝐏𝐂</m:t>
                                  </m:r>
                                </m:e>
                                <m:sub>
                                  <m:r>
                                    <a:rPr lang="en-US" sz="2000" b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smtClean="0">
                                      <a:latin typeface="Cambria Math" panose="02040503050406030204" pitchFamily="18" charset="0"/>
                                    </a:rPr>
                                    <m:t>𝐀𝐏𝐂</m:t>
                                  </m:r>
                                </m:e>
                                <m:sub>
                                  <m:r>
                                    <a:rPr lang="en-US" sz="20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Future work?</a:t>
                          </a: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941148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D8EDAF25-8DA7-9A5E-08F1-D9CD11DE61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1260351"/>
                  </p:ext>
                </p:extLst>
              </p:nvPr>
            </p:nvGraphicFramePr>
            <p:xfrm>
              <a:off x="1325165" y="1818745"/>
              <a:ext cx="9541670" cy="33528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455070">
                      <a:extLst>
                        <a:ext uri="{9D8B030D-6E8A-4147-A177-3AD203B41FA5}">
                          <a16:colId xmlns:a16="http://schemas.microsoft.com/office/drawing/2014/main" val="1879154334"/>
                        </a:ext>
                      </a:extLst>
                    </a:gridCol>
                    <a:gridCol w="3386137">
                      <a:extLst>
                        <a:ext uri="{9D8B030D-6E8A-4147-A177-3AD203B41FA5}">
                          <a16:colId xmlns:a16="http://schemas.microsoft.com/office/drawing/2014/main" val="1714576196"/>
                        </a:ext>
                      </a:extLst>
                    </a:gridCol>
                    <a:gridCol w="3700463">
                      <a:extLst>
                        <a:ext uri="{9D8B030D-6E8A-4147-A177-3AD203B41FA5}">
                          <a16:colId xmlns:a16="http://schemas.microsoft.com/office/drawing/2014/main" val="319959962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2662" t="-1333" r="-109892" b="-65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8155" t="-1333" r="-659" b="-65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939431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Hard tautology</a:t>
                          </a: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2662" t="-66087" r="-109892" b="-32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8155" t="-66087" r="-659" b="-329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79239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Proof complexity generators</a:t>
                          </a: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kern="1200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✔</a:t>
                          </a:r>
                          <a:r>
                            <a:rPr lang="en-GB" sz="2000" b="0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hard generator from a single hard tautology</a:t>
                          </a: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7819152"/>
                      </a:ext>
                    </a:extLst>
                  </a:tr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Provability of circuit lower bounds</a:t>
                          </a: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Implies unprovability of circuit lower bounds</a:t>
                          </a: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7427143"/>
                      </a:ext>
                    </a:extLst>
                  </a:tr>
                  <a:tr h="701040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2662" t="-323478" r="-109892" b="-7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8155" t="-323478" r="-659" b="-7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37545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Approx Counting</a:t>
                          </a: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2662" t="-749231" r="-109892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Future work?</a:t>
                          </a: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94114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E22F29-2CBB-DB3E-2847-FF58AFF21390}"/>
                  </a:ext>
                </a:extLst>
              </p:cNvPr>
              <p:cNvSpPr txBox="1"/>
              <p:nvPr/>
            </p:nvSpPr>
            <p:spPr>
              <a:xfrm>
                <a:off x="385763" y="5292546"/>
                <a:ext cx="6715125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Takeaway Messages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</a:rPr>
                          <m:t>Ran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be seen as an algebraic version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</a:rPr>
                          <m:t>PH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PH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versatile and useful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proof complexity; we expect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Ran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be </a:t>
                </a:r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 versatile and useful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well!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E22F29-2CBB-DB3E-2847-FF58AFF21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3" y="5292546"/>
                <a:ext cx="6715125" cy="1384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8943AF58-843E-AD32-1C6F-394581E79F8A}"/>
              </a:ext>
            </a:extLst>
          </p:cNvPr>
          <p:cNvSpPr/>
          <p:nvPr/>
        </p:nvSpPr>
        <p:spPr>
          <a:xfrm>
            <a:off x="7579519" y="5462388"/>
            <a:ext cx="3837385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54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88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Recap: Rank Principle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F48E07C-3D08-1C23-B195-F3E9C5F00E31}"/>
                  </a:ext>
                </a:extLst>
              </p:cNvPr>
              <p:cNvSpPr txBox="1"/>
              <p:nvPr/>
            </p:nvSpPr>
            <p:spPr>
              <a:xfrm>
                <a:off x="7010661" y="2019302"/>
                <a:ext cx="4007892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en-GB" sz="8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8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80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8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GB" sz="80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F48E07C-3D08-1C23-B195-F3E9C5F00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661" y="2019302"/>
                <a:ext cx="4007892" cy="12311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组合 58">
            <a:extLst>
              <a:ext uri="{FF2B5EF4-FFF2-40B4-BE49-F238E27FC236}">
                <a16:creationId xmlns:a16="http://schemas.microsoft.com/office/drawing/2014/main" id="{670E2A91-0364-04FB-0460-B3F7789910F1}"/>
              </a:ext>
            </a:extLst>
          </p:cNvPr>
          <p:cNvGrpSpPr/>
          <p:nvPr/>
        </p:nvGrpSpPr>
        <p:grpSpPr>
          <a:xfrm>
            <a:off x="5989105" y="3091656"/>
            <a:ext cx="1228913" cy="1013839"/>
            <a:chOff x="790387" y="3025774"/>
            <a:chExt cx="1228913" cy="10138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2C376EC8-AA78-82EA-6D76-15DC7B5990AC}"/>
                    </a:ext>
                  </a:extLst>
                </p:cNvPr>
                <p:cNvSpPr txBox="1"/>
                <p:nvPr/>
              </p:nvSpPr>
              <p:spPr>
                <a:xfrm>
                  <a:off x="790387" y="3393282"/>
                  <a:ext cx="1097493" cy="64633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GB" dirty="0"/>
                    <a:t> </a:t>
                  </a:r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variables</a:t>
                  </a:r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2C376EC8-AA78-82EA-6D76-15DC7B5990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87" y="3393282"/>
                  <a:ext cx="1097493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7C81FC8E-4D7F-EA3B-3ACE-80CAE3C6FB1F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V="1">
              <a:off x="1339134" y="3025774"/>
              <a:ext cx="680166" cy="3675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9E798DE3-0548-C599-649F-7BED673FE9CC}"/>
              </a:ext>
            </a:extLst>
          </p:cNvPr>
          <p:cNvGrpSpPr/>
          <p:nvPr/>
        </p:nvGrpSpPr>
        <p:grpSpPr>
          <a:xfrm>
            <a:off x="7819255" y="3091656"/>
            <a:ext cx="1185186" cy="1020983"/>
            <a:chOff x="2620537" y="3025774"/>
            <a:chExt cx="1185186" cy="1020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AC853F6D-00F6-A24F-22A6-7AAB21E50504}"/>
                    </a:ext>
                  </a:extLst>
                </p:cNvPr>
                <p:cNvSpPr txBox="1"/>
                <p:nvPr/>
              </p:nvSpPr>
              <p:spPr>
                <a:xfrm>
                  <a:off x="2620537" y="3400426"/>
                  <a:ext cx="1185186" cy="64633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GB" dirty="0"/>
                    <a:t> </a:t>
                  </a:r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variables</a:t>
                  </a:r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AC853F6D-00F6-A24F-22A6-7AAB21E505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0537" y="3400426"/>
                  <a:ext cx="1185186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791F0CE4-929D-A626-E89F-E97153A6C18E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H="1" flipV="1">
              <a:off x="2914650" y="3025774"/>
              <a:ext cx="298480" cy="3746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9618BB2-81D5-47B7-C359-A72C011267AE}"/>
              </a:ext>
            </a:extLst>
          </p:cNvPr>
          <p:cNvGrpSpPr/>
          <p:nvPr/>
        </p:nvGrpSpPr>
        <p:grpSpPr>
          <a:xfrm>
            <a:off x="10222476" y="3278982"/>
            <a:ext cx="1119087" cy="1068865"/>
            <a:chOff x="5023758" y="3213100"/>
            <a:chExt cx="1119087" cy="10688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1F37DE1C-4E88-2662-0364-301C1C5ECF76}"/>
                    </a:ext>
                  </a:extLst>
                </p:cNvPr>
                <p:cNvSpPr txBox="1"/>
                <p:nvPr/>
              </p:nvSpPr>
              <p:spPr>
                <a:xfrm>
                  <a:off x="5023758" y="3358635"/>
                  <a:ext cx="1119087" cy="92333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identity matrix</a:t>
                  </a: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1F37DE1C-4E88-2662-0364-301C1C5ECF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3758" y="3358635"/>
                  <a:ext cx="1119087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4FF04666-89C6-E950-6FDA-D00E5B9A46B7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H="1" flipV="1">
              <a:off x="5370207" y="3213100"/>
              <a:ext cx="213095" cy="1455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6" name="组合 1025">
            <a:extLst>
              <a:ext uri="{FF2B5EF4-FFF2-40B4-BE49-F238E27FC236}">
                <a16:creationId xmlns:a16="http://schemas.microsoft.com/office/drawing/2014/main" id="{E92BE485-7548-EFE1-595C-30E93F1C06A4}"/>
              </a:ext>
            </a:extLst>
          </p:cNvPr>
          <p:cNvGrpSpPr/>
          <p:nvPr/>
        </p:nvGrpSpPr>
        <p:grpSpPr>
          <a:xfrm>
            <a:off x="6046255" y="4536523"/>
            <a:ext cx="5520778" cy="1385888"/>
            <a:chOff x="847537" y="4429364"/>
            <a:chExt cx="5520778" cy="1385888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E9C595B1-4EFB-9C7D-7455-F3969EA131B5}"/>
                </a:ext>
              </a:extLst>
            </p:cNvPr>
            <p:cNvSpPr/>
            <p:nvPr/>
          </p:nvSpPr>
          <p:spPr>
            <a:xfrm>
              <a:off x="847537" y="4429364"/>
              <a:ext cx="964406" cy="13858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D74D0121-D122-FB25-D06E-25D35AB68031}"/>
                </a:ext>
              </a:extLst>
            </p:cNvPr>
            <p:cNvSpPr/>
            <p:nvPr/>
          </p:nvSpPr>
          <p:spPr>
            <a:xfrm rot="16200000">
              <a:off x="2730927" y="4428174"/>
              <a:ext cx="964406" cy="13858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CAB2C7D4-70D5-35EE-5855-869334539E16}"/>
                </a:ext>
              </a:extLst>
            </p:cNvPr>
            <p:cNvSpPr/>
            <p:nvPr/>
          </p:nvSpPr>
          <p:spPr>
            <a:xfrm>
              <a:off x="4982427" y="4432663"/>
              <a:ext cx="1385888" cy="13825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4DC73562-396B-C0A8-57D1-69ABE2DBD180}"/>
                    </a:ext>
                  </a:extLst>
                </p:cNvPr>
                <p:cNvSpPr txBox="1"/>
                <p:nvPr/>
              </p:nvSpPr>
              <p:spPr>
                <a:xfrm>
                  <a:off x="4012241" y="4587658"/>
                  <a:ext cx="864019" cy="1015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6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6600" dirty="0"/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4DC73562-396B-C0A8-57D1-69ABE2DBD1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2241" y="4587658"/>
                  <a:ext cx="864019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6428001A-16BE-1773-DF33-7B400BE7FD82}"/>
                    </a:ext>
                  </a:extLst>
                </p:cNvPr>
                <p:cNvSpPr txBox="1"/>
                <p:nvPr/>
              </p:nvSpPr>
              <p:spPr>
                <a:xfrm>
                  <a:off x="1930423" y="4614478"/>
                  <a:ext cx="471283" cy="1015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660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GB" sz="6600" dirty="0"/>
                </a:p>
              </p:txBody>
            </p:sp>
          </mc:Choice>
          <mc:Fallback xmlns="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6428001A-16BE-1773-DF33-7B400BE7FD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0423" y="4614478"/>
                  <a:ext cx="471283" cy="101566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68C927B6-B0EA-2AB0-A140-923340730B1E}"/>
                  </a:ext>
                </a:extLst>
              </p:cNvPr>
              <p:cNvSpPr txBox="1"/>
              <p:nvPr/>
            </p:nvSpPr>
            <p:spPr>
              <a:xfrm>
                <a:off x="838200" y="1917941"/>
                <a:ext cx="4969153" cy="196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Fix an arbitrary field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𝔽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GB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variables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equations;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nary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for every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68C927B6-B0EA-2AB0-A140-923340730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17941"/>
                <a:ext cx="4969153" cy="1968744"/>
              </a:xfrm>
              <a:prstGeom prst="rect">
                <a:avLst/>
              </a:prstGeom>
              <a:blipFill>
                <a:blip r:embed="rId9"/>
                <a:stretch>
                  <a:fillRect l="-3804" t="-2167" r="-3190" b="-25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文本框 53">
            <a:extLst>
              <a:ext uri="{FF2B5EF4-FFF2-40B4-BE49-F238E27FC236}">
                <a16:creationId xmlns:a16="http://schemas.microsoft.com/office/drawing/2014/main" id="{1E702100-DA74-399D-8408-41A19858962B}"/>
              </a:ext>
            </a:extLst>
          </p:cNvPr>
          <p:cNvSpPr txBox="1"/>
          <p:nvPr/>
        </p:nvSpPr>
        <p:spPr>
          <a:xfrm>
            <a:off x="1174708" y="4242571"/>
            <a:ext cx="3966233" cy="181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This talk: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Why should you be interested in the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complexity of the Rank Principle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90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ED35F-A680-C44F-A6A6-220039BF6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36A6D9-24AA-FE6A-3B83-AA3D4C819590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Pigeonhole Principle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0CCF060-FA97-EBCC-7E37-DB3F2EBAB4C4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2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6D3E4B9-9F04-8A78-6EFA-5C7E2AA29CCC}"/>
                  </a:ext>
                </a:extLst>
              </p:cNvPr>
              <p:cNvSpPr txBox="1"/>
              <p:nvPr/>
            </p:nvSpPr>
            <p:spPr>
              <a:xfrm>
                <a:off x="838200" y="2055019"/>
                <a:ext cx="101137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400" b="0" i="0" dirty="0" smtClean="0">
                            <a:latin typeface="Cambria Math" panose="02040503050406030204" pitchFamily="18" charset="0"/>
                          </a:rPr>
                          <m:t>PHP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(where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): 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pigeons fly into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holes, then there is a collision.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6D3E4B9-9F04-8A78-6EFA-5C7E2AA29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55019"/>
                <a:ext cx="10113731" cy="369332"/>
              </a:xfrm>
              <a:prstGeom prst="rect">
                <a:avLst/>
              </a:prstGeom>
              <a:blipFill>
                <a:blip r:embed="rId3"/>
                <a:stretch>
                  <a:fillRect l="-1085" t="-22951" r="-1627" b="-50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3EAC2A6C-254C-9A5E-BF67-7BEE3C964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599" y="3596904"/>
            <a:ext cx="1262446" cy="1153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3FE46C8-3E83-2A5B-10C4-C6C9BAC1170E}"/>
              </a:ext>
            </a:extLst>
          </p:cNvPr>
          <p:cNvSpPr txBox="1"/>
          <p:nvPr/>
        </p:nvSpPr>
        <p:spPr>
          <a:xfrm>
            <a:off x="1207294" y="2788682"/>
            <a:ext cx="37147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Hard tautologies in proof complexity: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Haken’85, PBI’93, KPW’95, Razborov’98, Raz’02, Razborov’02,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DED4B43-4C17-7235-738B-A8149C073B7A}"/>
              </a:ext>
            </a:extLst>
          </p:cNvPr>
          <p:cNvSpPr txBox="1"/>
          <p:nvPr/>
        </p:nvSpPr>
        <p:spPr>
          <a:xfrm>
            <a:off x="1207294" y="5219547"/>
            <a:ext cx="3468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Provability of circuit lower bounds: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Razborov’98, Raz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’02, Razborov’04, …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0FBCBD5-C80C-E130-2829-7600C4C941A7}"/>
              </a:ext>
            </a:extLst>
          </p:cNvPr>
          <p:cNvSpPr txBox="1"/>
          <p:nvPr/>
        </p:nvSpPr>
        <p:spPr>
          <a:xfrm>
            <a:off x="7505891" y="2836472"/>
            <a:ext cx="2723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Proof complexity generators: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Krajíček’04, Krajíček’09, Razborov’15, …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4120D24-D37B-F77D-BFE7-71C2E3F98078}"/>
              </a:ext>
            </a:extLst>
          </p:cNvPr>
          <p:cNvSpPr txBox="1"/>
          <p:nvPr/>
        </p:nvSpPr>
        <p:spPr>
          <a:xfrm>
            <a:off x="7306059" y="5055827"/>
            <a:ext cx="40960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Approximate counting: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PWW88, Jeřábek’04, Jeřábek’07, …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8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5F1E3-7528-6165-4993-60DE2ED2C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212523-9156-0D5C-638E-5F60E46BEDDD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Rank Principle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8B03616-2708-298E-781D-E51FC1ABE7BE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3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F2FCC99-BC72-6FF4-3C95-0C7EC5A2F4F4}"/>
              </a:ext>
            </a:extLst>
          </p:cNvPr>
          <p:cNvSpPr txBox="1"/>
          <p:nvPr/>
        </p:nvSpPr>
        <p:spPr>
          <a:xfrm>
            <a:off x="1207294" y="2788682"/>
            <a:ext cx="3714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Hard tautologies in proof complexity</a:t>
            </a:r>
            <a:r>
              <a:rPr lang="en-GB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DFF5AE2-5C6A-39DB-CAFD-FFED35C4EB57}"/>
              </a:ext>
            </a:extLst>
          </p:cNvPr>
          <p:cNvSpPr txBox="1"/>
          <p:nvPr/>
        </p:nvSpPr>
        <p:spPr>
          <a:xfrm>
            <a:off x="7505891" y="2836472"/>
            <a:ext cx="2723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Proof complexity generators</a:t>
            </a:r>
            <a:r>
              <a:rPr lang="en-GB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FC7266F-9C5D-2C6D-B14E-94FDC01E1DEC}"/>
              </a:ext>
            </a:extLst>
          </p:cNvPr>
          <p:cNvSpPr txBox="1"/>
          <p:nvPr/>
        </p:nvSpPr>
        <p:spPr>
          <a:xfrm>
            <a:off x="7306059" y="5055827"/>
            <a:ext cx="409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Approximate counting</a:t>
            </a:r>
            <a:r>
              <a:rPr lang="en-GB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E970EAF-25A0-6FDB-CD68-FBCEE2599E0B}"/>
                  </a:ext>
                </a:extLst>
              </p:cNvPr>
              <p:cNvSpPr txBox="1"/>
              <p:nvPr/>
            </p:nvSpPr>
            <p:spPr>
              <a:xfrm>
                <a:off x="1040606" y="1977200"/>
                <a:ext cx="10006013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400" b="0" i="0" dirty="0" smtClean="0">
                            <a:latin typeface="Cambria Math" panose="02040503050406030204" pitchFamily="18" charset="0"/>
                          </a:rPr>
                          <m:t>Rank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(where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): The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identity matrix cannot be decomposed into an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matrix product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E970EAF-25A0-6FDB-CD68-FBCEE259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06" y="1977200"/>
                <a:ext cx="10006013" cy="738664"/>
              </a:xfrm>
              <a:prstGeom prst="rect">
                <a:avLst/>
              </a:prstGeom>
              <a:blipFill>
                <a:blip r:embed="rId3"/>
                <a:stretch>
                  <a:fillRect l="-1889" t="-11475" r="-731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35D34439-301F-C0B2-060D-ED61218D4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377" y="3644414"/>
            <a:ext cx="1628469" cy="1154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对话气泡: 圆角矩形 11">
                <a:extLst>
                  <a:ext uri="{FF2B5EF4-FFF2-40B4-BE49-F238E27FC236}">
                    <a16:creationId xmlns:a16="http://schemas.microsoft.com/office/drawing/2014/main" id="{C6C56E54-26CC-DA4C-ABC0-14DF05E997EC}"/>
                  </a:ext>
                </a:extLst>
              </p:cNvPr>
              <p:cNvSpPr/>
              <p:nvPr/>
            </p:nvSpPr>
            <p:spPr>
              <a:xfrm>
                <a:off x="337215" y="3988620"/>
                <a:ext cx="3141214" cy="1098776"/>
              </a:xfrm>
              <a:prstGeom prst="wedgeRoundRectCallout">
                <a:avLst>
                  <a:gd name="adj1" fmla="val -4499"/>
                  <a:gd name="adj2" fmla="val -75820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400" i="0">
                            <a:latin typeface="Cambria Math" panose="02040503050406030204" pitchFamily="18" charset="0"/>
                          </a:rPr>
                          <m:t>Ran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at least as hard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400" i="0">
                            <a:latin typeface="Cambria Math" panose="02040503050406030204" pitchFamily="18" charset="0"/>
                          </a:rPr>
                          <m:t>PH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[Soltys-Urquhart 04]</a:t>
                </a:r>
              </a:p>
            </p:txBody>
          </p:sp>
        </mc:Choice>
        <mc:Fallback xmlns="">
          <p:sp>
            <p:nvSpPr>
              <p:cNvPr id="12" name="对话气泡: 圆角矩形 11">
                <a:extLst>
                  <a:ext uri="{FF2B5EF4-FFF2-40B4-BE49-F238E27FC236}">
                    <a16:creationId xmlns:a16="http://schemas.microsoft.com/office/drawing/2014/main" id="{C6C56E54-26CC-DA4C-ABC0-14DF05E997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15" y="3988620"/>
                <a:ext cx="3141214" cy="1098776"/>
              </a:xfrm>
              <a:prstGeom prst="wedgeRoundRectCallout">
                <a:avLst>
                  <a:gd name="adj1" fmla="val -4499"/>
                  <a:gd name="adj2" fmla="val -75820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对话气泡: 圆角矩形 13">
                <a:extLst>
                  <a:ext uri="{FF2B5EF4-FFF2-40B4-BE49-F238E27FC236}">
                    <a16:creationId xmlns:a16="http://schemas.microsoft.com/office/drawing/2014/main" id="{A49AABBF-D76D-C1A0-7AFF-6709AC516262}"/>
                  </a:ext>
                </a:extLst>
              </p:cNvPr>
              <p:cNvSpPr/>
              <p:nvPr/>
            </p:nvSpPr>
            <p:spPr>
              <a:xfrm>
                <a:off x="4032221" y="3533964"/>
                <a:ext cx="3773899" cy="1316642"/>
              </a:xfrm>
              <a:prstGeom prst="wedgeRoundRectCallout">
                <a:avLst>
                  <a:gd name="adj1" fmla="val -46573"/>
                  <a:gd name="adj2" fmla="val -73290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Svyatoslav’s talk: New lower bounds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Ran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beyond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PH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4" name="对话气泡: 圆角矩形 13">
                <a:extLst>
                  <a:ext uri="{FF2B5EF4-FFF2-40B4-BE49-F238E27FC236}">
                    <a16:creationId xmlns:a16="http://schemas.microsoft.com/office/drawing/2014/main" id="{A49AABBF-D76D-C1A0-7AFF-6709AC516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221" y="3533964"/>
                <a:ext cx="3773899" cy="1316642"/>
              </a:xfrm>
              <a:prstGeom prst="wedgeRoundRectCallout">
                <a:avLst>
                  <a:gd name="adj1" fmla="val -46573"/>
                  <a:gd name="adj2" fmla="val -73290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19CC0C81-180D-62AB-B57F-16432ECC215E}"/>
              </a:ext>
            </a:extLst>
          </p:cNvPr>
          <p:cNvSpPr txBox="1"/>
          <p:nvPr/>
        </p:nvSpPr>
        <p:spPr>
          <a:xfrm>
            <a:off x="1207294" y="5219547"/>
            <a:ext cx="3468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Provability of circuit lower bounds?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9B6AD69-FE70-785D-8405-00C74356DF5C}"/>
              </a:ext>
            </a:extLst>
          </p:cNvPr>
          <p:cNvSpPr txBox="1"/>
          <p:nvPr/>
        </p:nvSpPr>
        <p:spPr>
          <a:xfrm>
            <a:off x="7505891" y="2836472"/>
            <a:ext cx="2723959" cy="830997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Proof complexity generators</a:t>
            </a:r>
            <a:r>
              <a:rPr lang="en-GB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93C4DB2-BFF8-F20F-CB32-CACB5C79A143}"/>
              </a:ext>
            </a:extLst>
          </p:cNvPr>
          <p:cNvSpPr txBox="1"/>
          <p:nvPr/>
        </p:nvSpPr>
        <p:spPr>
          <a:xfrm>
            <a:off x="1207294" y="5219546"/>
            <a:ext cx="3468291" cy="830997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Provability of circuit lower bounds?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6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584FB-7399-9BA2-F6B3-411B1778A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A10A9B-B722-3F7E-6EAF-2EE81F316F69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Strong vs Weak              Principle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A2A71D2-90CE-DF07-B7D0-6238B4E13C7B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4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A74F300-8921-C81A-0467-D02BB5969D31}"/>
              </a:ext>
            </a:extLst>
          </p:cNvPr>
          <p:cNvSpPr txBox="1"/>
          <p:nvPr/>
        </p:nvSpPr>
        <p:spPr>
          <a:xfrm>
            <a:off x="6000746" y="405269"/>
            <a:ext cx="2114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Pigeonhole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2CE0B6E-9248-D4D4-EEB8-07E4A3994C1B}"/>
              </a:ext>
            </a:extLst>
          </p:cNvPr>
          <p:cNvSpPr txBox="1"/>
          <p:nvPr/>
        </p:nvSpPr>
        <p:spPr>
          <a:xfrm>
            <a:off x="6122191" y="794063"/>
            <a:ext cx="1871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48CC4BF-1FE3-F1A8-47A3-7DA42C9A6352}"/>
                  </a:ext>
                </a:extLst>
              </p:cNvPr>
              <p:cNvSpPr txBox="1"/>
              <p:nvPr/>
            </p:nvSpPr>
            <p:spPr>
              <a:xfrm>
                <a:off x="838200" y="2055019"/>
                <a:ext cx="101137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400" b="0" i="0" dirty="0" smtClean="0">
                            <a:latin typeface="Cambria Math" panose="02040503050406030204" pitchFamily="18" charset="0"/>
                          </a:rPr>
                          <m:t>PHP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(where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): 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pigeons fly into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holes, then there is a collision.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48CC4BF-1FE3-F1A8-47A3-7DA42C9A6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55019"/>
                <a:ext cx="10113731" cy="369332"/>
              </a:xfrm>
              <a:prstGeom prst="rect">
                <a:avLst/>
              </a:prstGeom>
              <a:blipFill>
                <a:blip r:embed="rId3"/>
                <a:stretch>
                  <a:fillRect l="-1085" t="-22951" r="-1627" b="-50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139E100-219A-BE06-653B-B1C9FDEE94EF}"/>
                  </a:ext>
                </a:extLst>
              </p:cNvPr>
              <p:cNvSpPr txBox="1"/>
              <p:nvPr/>
            </p:nvSpPr>
            <p:spPr>
              <a:xfrm>
                <a:off x="838200" y="2505838"/>
                <a:ext cx="10006013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400" b="0" i="0" dirty="0" smtClean="0">
                            <a:latin typeface="Cambria Math" panose="02040503050406030204" pitchFamily="18" charset="0"/>
                          </a:rPr>
                          <m:t>Rank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(where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): The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identity matrix cannot be decomposed into an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matrix product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139E100-219A-BE06-653B-B1C9FDEE9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05838"/>
                <a:ext cx="10006013" cy="738664"/>
              </a:xfrm>
              <a:prstGeom prst="rect">
                <a:avLst/>
              </a:prstGeom>
              <a:blipFill>
                <a:blip r:embed="rId4"/>
                <a:stretch>
                  <a:fillRect l="-1889" t="-11570" r="-731" b="-256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0BD43C8-2B44-D463-C3DA-25E447978A78}"/>
                  </a:ext>
                </a:extLst>
              </p:cNvPr>
              <p:cNvSpPr txBox="1"/>
              <p:nvPr/>
            </p:nvSpPr>
            <p:spPr>
              <a:xfrm>
                <a:off x="5079201" y="4829394"/>
                <a:ext cx="6466914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WPHP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WRank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related to: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Unprovability of circuit lower bounds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(Large-stretch) proof complexity generators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0BD43C8-2B44-D463-C3DA-25E447978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201" y="4829394"/>
                <a:ext cx="6466914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8F93058-44ED-6BE5-CA0E-57A9E7D528F9}"/>
                  </a:ext>
                </a:extLst>
              </p:cNvPr>
              <p:cNvSpPr txBox="1"/>
              <p:nvPr/>
            </p:nvSpPr>
            <p:spPr>
              <a:xfrm>
                <a:off x="5609772" y="3061220"/>
                <a:ext cx="5936342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principle is “strong”.</a:t>
                </a:r>
              </a:p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principle is “weak”.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8F93058-44ED-6BE5-CA0E-57A9E7D52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772" y="3061220"/>
                <a:ext cx="59363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对话气泡: 圆角矩形 18">
                <a:extLst>
                  <a:ext uri="{FF2B5EF4-FFF2-40B4-BE49-F238E27FC236}">
                    <a16:creationId xmlns:a16="http://schemas.microsoft.com/office/drawing/2014/main" id="{17C7229B-1577-173F-C889-DA03BE6BD682}"/>
                  </a:ext>
                </a:extLst>
              </p:cNvPr>
              <p:cNvSpPr/>
              <p:nvPr/>
            </p:nvSpPr>
            <p:spPr>
              <a:xfrm>
                <a:off x="128593" y="3977238"/>
                <a:ext cx="4235507" cy="1704313"/>
              </a:xfrm>
              <a:prstGeom prst="wedgeRoundRectCallout">
                <a:avLst>
                  <a:gd name="adj1" fmla="val 71337"/>
                  <a:gd name="adj2" fmla="val -23340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exact relationship between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not important</a:t>
                </a:r>
                <a:b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(we pay a factor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/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both true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WPHP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WRank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9" name="对话气泡: 圆角矩形 18">
                <a:extLst>
                  <a:ext uri="{FF2B5EF4-FFF2-40B4-BE49-F238E27FC236}">
                    <a16:creationId xmlns:a16="http://schemas.microsoft.com/office/drawing/2014/main" id="{17C7229B-1577-173F-C889-DA03BE6BD6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93" y="3977238"/>
                <a:ext cx="4235507" cy="1704313"/>
              </a:xfrm>
              <a:prstGeom prst="wedgeRoundRectCallout">
                <a:avLst>
                  <a:gd name="adj1" fmla="val 71337"/>
                  <a:gd name="adj2" fmla="val -23340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73B5306-6728-4621-F879-C3823CB784CD}"/>
                  </a:ext>
                </a:extLst>
              </p:cNvPr>
              <p:cNvSpPr txBox="1"/>
              <p:nvPr/>
            </p:nvSpPr>
            <p:spPr>
              <a:xfrm>
                <a:off x="5464969" y="4091814"/>
                <a:ext cx="5736431" cy="5232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Typical parameter setting: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73B5306-6728-4621-F879-C3823CB78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969" y="4091814"/>
                <a:ext cx="573643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4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23" grpId="0" animBg="1"/>
      <p:bldP spid="19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04669-575C-7270-83D9-1BA97D324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3CFDC2-3FC0-0E65-507D-D93A1B6F0BA7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Proof Complexity Generators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CE7B64F-1F64-C81D-96F2-C54873E25CC0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5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8A10A6A5-B261-655F-0CE5-63487BE0E817}"/>
              </a:ext>
            </a:extLst>
          </p:cNvPr>
          <p:cNvGrpSpPr/>
          <p:nvPr/>
        </p:nvGrpSpPr>
        <p:grpSpPr>
          <a:xfrm>
            <a:off x="9303932" y="1968577"/>
            <a:ext cx="1293018" cy="1358900"/>
            <a:chOff x="9303932" y="1968577"/>
            <a:chExt cx="1293018" cy="1358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流程图: 手动操作 5">
                  <a:extLst>
                    <a:ext uri="{FF2B5EF4-FFF2-40B4-BE49-F238E27FC236}">
                      <a16:creationId xmlns:a16="http://schemas.microsoft.com/office/drawing/2014/main" id="{728989B7-0126-80A5-D8E0-0E98043D0955}"/>
                    </a:ext>
                  </a:extLst>
                </p:cNvPr>
                <p:cNvSpPr/>
                <p:nvPr/>
              </p:nvSpPr>
              <p:spPr>
                <a:xfrm>
                  <a:off x="9303932" y="2291634"/>
                  <a:ext cx="1293018" cy="750094"/>
                </a:xfrm>
                <a:prstGeom prst="flowChartManualOperation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" name="流程图: 手动操作 5">
                  <a:extLst>
                    <a:ext uri="{FF2B5EF4-FFF2-40B4-BE49-F238E27FC236}">
                      <a16:creationId xmlns:a16="http://schemas.microsoft.com/office/drawing/2014/main" id="{728989B7-0126-80A5-D8E0-0E98043D09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3932" y="2291634"/>
                  <a:ext cx="1293018" cy="750094"/>
                </a:xfrm>
                <a:prstGeom prst="flowChartManualOperation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79A47C90-2EAE-BCE8-127E-809BD761357A}"/>
                    </a:ext>
                  </a:extLst>
                </p:cNvPr>
                <p:cNvSpPr/>
                <p:nvPr/>
              </p:nvSpPr>
              <p:spPr>
                <a:xfrm>
                  <a:off x="9572616" y="3132214"/>
                  <a:ext cx="755650" cy="19526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79A47C90-2EAE-BCE8-127E-809BD76135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2616" y="3132214"/>
                  <a:ext cx="755650" cy="1952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C0360894-32FC-00B4-29E9-98A53B9B6D02}"/>
                    </a:ext>
                  </a:extLst>
                </p:cNvPr>
                <p:cNvSpPr/>
                <p:nvPr/>
              </p:nvSpPr>
              <p:spPr>
                <a:xfrm>
                  <a:off x="9303932" y="1968577"/>
                  <a:ext cx="1293018" cy="23257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C0360894-32FC-00B4-29E9-98A53B9B6D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3932" y="1968577"/>
                  <a:ext cx="1293018" cy="23257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8E34DA8-074B-CEF3-DCC5-96AD8D6EAF18}"/>
                  </a:ext>
                </a:extLst>
              </p:cNvPr>
              <p:cNvSpPr txBox="1"/>
              <p:nvPr/>
            </p:nvSpPr>
            <p:spPr>
              <a:xfrm>
                <a:off x="8621306" y="3345257"/>
                <a:ext cx="3143250" cy="411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ℓ&gt;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8E34DA8-074B-CEF3-DCC5-96AD8D6EA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306" y="3345257"/>
                <a:ext cx="3143250" cy="411138"/>
              </a:xfrm>
              <a:prstGeom prst="rect">
                <a:avLst/>
              </a:prstGeom>
              <a:blipFill>
                <a:blip r:embed="rId6"/>
                <a:stretch>
                  <a:fillRect t="-5970" b="-268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12B9E2F-99AA-D817-63BD-FEE28443C98B}"/>
                  </a:ext>
                </a:extLst>
              </p:cNvPr>
              <p:cNvSpPr txBox="1"/>
              <p:nvPr/>
            </p:nvSpPr>
            <p:spPr>
              <a:xfrm>
                <a:off x="1938013" y="1957054"/>
                <a:ext cx="6427007" cy="15828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Definition (informal):</a:t>
                </a: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</a:t>
                </a:r>
                <a:r>
                  <a:rPr lang="en-GB" sz="2400" i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hard generator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against proof system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if for </a:t>
                </a:r>
                <a:r>
                  <a:rPr lang="en-GB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every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 efficiently prove the sentence “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12B9E2F-99AA-D817-63BD-FEE28443C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013" y="1957054"/>
                <a:ext cx="6427007" cy="15828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组合 48">
            <a:extLst>
              <a:ext uri="{FF2B5EF4-FFF2-40B4-BE49-F238E27FC236}">
                <a16:creationId xmlns:a16="http://schemas.microsoft.com/office/drawing/2014/main" id="{AAA69348-DACF-A972-D63A-090C9CAD7F61}"/>
              </a:ext>
            </a:extLst>
          </p:cNvPr>
          <p:cNvGrpSpPr/>
          <p:nvPr/>
        </p:nvGrpSpPr>
        <p:grpSpPr>
          <a:xfrm>
            <a:off x="9303932" y="4233686"/>
            <a:ext cx="1293018" cy="1358900"/>
            <a:chOff x="9303932" y="4233686"/>
            <a:chExt cx="1293018" cy="1358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流程图: 手动操作 14">
                  <a:extLst>
                    <a:ext uri="{FF2B5EF4-FFF2-40B4-BE49-F238E27FC236}">
                      <a16:creationId xmlns:a16="http://schemas.microsoft.com/office/drawing/2014/main" id="{98604084-CA25-54A4-3DDD-FFDE3D5F6C5E}"/>
                    </a:ext>
                  </a:extLst>
                </p:cNvPr>
                <p:cNvSpPr/>
                <p:nvPr/>
              </p:nvSpPr>
              <p:spPr>
                <a:xfrm>
                  <a:off x="9303932" y="4556743"/>
                  <a:ext cx="1293018" cy="750094"/>
                </a:xfrm>
                <a:prstGeom prst="flowChartManualOperation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Rank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流程图: 手动操作 14">
                  <a:extLst>
                    <a:ext uri="{FF2B5EF4-FFF2-40B4-BE49-F238E27FC236}">
                      <a16:creationId xmlns:a16="http://schemas.microsoft.com/office/drawing/2014/main" id="{98604084-CA25-54A4-3DDD-FFDE3D5F6C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3932" y="4556743"/>
                  <a:ext cx="1293018" cy="750094"/>
                </a:xfrm>
                <a:prstGeom prst="flowChartManualOperation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7B8168A-0A4D-E0EF-6F77-93B6606A7AF8}"/>
                    </a:ext>
                  </a:extLst>
                </p:cNvPr>
                <p:cNvSpPr/>
                <p:nvPr/>
              </p:nvSpPr>
              <p:spPr>
                <a:xfrm>
                  <a:off x="9572616" y="5397323"/>
                  <a:ext cx="755650" cy="19526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7B8168A-0A4D-E0EF-6F77-93B6606A7A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2616" y="5397323"/>
                  <a:ext cx="755650" cy="19526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B4ED88F0-FDF2-8DAF-FE4F-012D73A5CBFE}"/>
                    </a:ext>
                  </a:extLst>
                </p:cNvPr>
                <p:cNvSpPr/>
                <p:nvPr/>
              </p:nvSpPr>
              <p:spPr>
                <a:xfrm>
                  <a:off x="9303932" y="4233686"/>
                  <a:ext cx="1293018" cy="23257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B4ED88F0-FDF2-8DAF-FE4F-012D73A5CB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3932" y="4233686"/>
                  <a:ext cx="1293018" cy="23257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E07D99C-3778-425C-00E6-7E9DD1AC6D5C}"/>
              </a:ext>
            </a:extLst>
          </p:cNvPr>
          <p:cNvGrpSpPr/>
          <p:nvPr/>
        </p:nvGrpSpPr>
        <p:grpSpPr>
          <a:xfrm>
            <a:off x="173989" y="5158882"/>
            <a:ext cx="2498913" cy="1527910"/>
            <a:chOff x="790387" y="2163780"/>
            <a:chExt cx="5577928" cy="34105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C3A6CE72-4CDA-6EE7-91CC-08C7C183BD4E}"/>
                    </a:ext>
                  </a:extLst>
                </p:cNvPr>
                <p:cNvSpPr txBox="1"/>
                <p:nvPr/>
              </p:nvSpPr>
              <p:spPr>
                <a:xfrm>
                  <a:off x="2052601" y="2163780"/>
                  <a:ext cx="3126998" cy="9618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𝑋𝑌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C3A6CE72-4CDA-6EE7-91CC-08C7C183BD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2601" y="2163780"/>
                  <a:ext cx="3126998" cy="96180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1BB1DB99-36AD-2AF7-03A2-59E0034B48D5}"/>
                    </a:ext>
                  </a:extLst>
                </p:cNvPr>
                <p:cNvSpPr txBox="1"/>
                <p:nvPr/>
              </p:nvSpPr>
              <p:spPr>
                <a:xfrm>
                  <a:off x="790387" y="3393282"/>
                  <a:ext cx="1097493" cy="58395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r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GB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1BB1DB99-36AD-2AF7-03A2-59E0034B48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87" y="3393282"/>
                  <a:ext cx="1097493" cy="58395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C15911B3-BD55-10FB-AD68-A9B010A748FE}"/>
                    </a:ext>
                  </a:extLst>
                </p:cNvPr>
                <p:cNvSpPr txBox="1"/>
                <p:nvPr/>
              </p:nvSpPr>
              <p:spPr>
                <a:xfrm>
                  <a:off x="2620538" y="3400427"/>
                  <a:ext cx="1185187" cy="58395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r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sz="11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C15911B3-BD55-10FB-AD68-A9B010A748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0538" y="3400427"/>
                  <a:ext cx="1185187" cy="58395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F76780D-965F-619C-4DCD-A2FD3A26DD66}"/>
                    </a:ext>
                  </a:extLst>
                </p:cNvPr>
                <p:cNvSpPr txBox="1"/>
                <p:nvPr/>
              </p:nvSpPr>
              <p:spPr>
                <a:xfrm>
                  <a:off x="5023758" y="3358634"/>
                  <a:ext cx="1298461" cy="58395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r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sz="11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F76780D-965F-619C-4DCD-A2FD3A26DD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3758" y="3358634"/>
                  <a:ext cx="1298461" cy="58395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28CD0BA2-DA90-C578-501F-1F3A989AD0B2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1339134" y="2952045"/>
              <a:ext cx="1007031" cy="4412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46946579-A60C-D86F-6102-BDE6B2CEBE6A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H="1" flipV="1">
              <a:off x="2894913" y="2952045"/>
              <a:ext cx="318219" cy="4483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FF24F196-0844-BDF0-9BA7-C7120CCEDFDF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4800483" y="3125581"/>
              <a:ext cx="872506" cy="2330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ADD6EDC-369F-669C-C9FB-5490D20FDE9B}"/>
                </a:ext>
              </a:extLst>
            </p:cNvPr>
            <p:cNvSpPr/>
            <p:nvPr/>
          </p:nvSpPr>
          <p:spPr>
            <a:xfrm>
              <a:off x="847537" y="4188404"/>
              <a:ext cx="964406" cy="13858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21CAB14-CAB8-2C34-92A1-52F30323825D}"/>
                </a:ext>
              </a:extLst>
            </p:cNvPr>
            <p:cNvSpPr/>
            <p:nvPr/>
          </p:nvSpPr>
          <p:spPr>
            <a:xfrm rot="16200000">
              <a:off x="2730926" y="4187214"/>
              <a:ext cx="964406" cy="13858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8F05D16E-9DC1-FE60-1CCA-6C0E0CA38A8A}"/>
                </a:ext>
              </a:extLst>
            </p:cNvPr>
            <p:cNvSpPr/>
            <p:nvPr/>
          </p:nvSpPr>
          <p:spPr>
            <a:xfrm>
              <a:off x="4982427" y="4191703"/>
              <a:ext cx="1385888" cy="13825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DA550BE6-E3E4-45BB-A993-DC4A1C71B2D8}"/>
                    </a:ext>
                  </a:extLst>
                </p:cNvPr>
                <p:cNvSpPr txBox="1"/>
                <p:nvPr/>
              </p:nvSpPr>
              <p:spPr>
                <a:xfrm>
                  <a:off x="4099169" y="4467955"/>
                  <a:ext cx="701314" cy="8244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DA550BE6-E3E4-45BB-A993-DC4A1C71B2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9169" y="4467955"/>
                  <a:ext cx="701314" cy="824401"/>
                </a:xfrm>
                <a:prstGeom prst="rect">
                  <a:avLst/>
                </a:prstGeom>
                <a:blipFill>
                  <a:blip r:embed="rId15"/>
                  <a:stretch>
                    <a:fillRect l="-7843" r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DA9A06EF-E326-5732-5657-80FD5A9987FF}"/>
                    </a:ext>
                  </a:extLst>
                </p:cNvPr>
                <p:cNvSpPr txBox="1"/>
                <p:nvPr/>
              </p:nvSpPr>
              <p:spPr>
                <a:xfrm>
                  <a:off x="2007201" y="4467955"/>
                  <a:ext cx="382859" cy="8244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DA9A06EF-E326-5732-5657-80FD5A9987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7201" y="4467955"/>
                  <a:ext cx="382859" cy="824401"/>
                </a:xfrm>
                <a:prstGeom prst="rect">
                  <a:avLst/>
                </a:prstGeom>
                <a:blipFill>
                  <a:blip r:embed="rId16"/>
                  <a:stretch>
                    <a:fillRect l="-7143" r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5758BF1-6316-FBE7-CA8F-99D1D6434118}"/>
                  </a:ext>
                </a:extLst>
              </p:cNvPr>
              <p:cNvSpPr txBox="1"/>
              <p:nvPr/>
            </p:nvSpPr>
            <p:spPr>
              <a:xfrm>
                <a:off x="8378815" y="5735050"/>
                <a:ext cx="3577909" cy="750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Ran</m:t>
                          </m:r>
                          <m:r>
                            <m:rPr>
                              <m:sty m:val="p"/>
                            </m:rPr>
                            <a:rPr lang="en-GB" altLang="zh-CN" sz="20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b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(This is stretching 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/2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5758BF1-6316-FBE7-CA8F-99D1D6434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815" y="5735050"/>
                <a:ext cx="3577909" cy="750205"/>
              </a:xfrm>
              <a:prstGeom prst="rect">
                <a:avLst/>
              </a:prstGeom>
              <a:blipFill>
                <a:blip r:embed="rId17"/>
                <a:stretch>
                  <a:fillRect r="-1704" b="-138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1AB3C134-A7DB-D871-A250-31808BE737FF}"/>
                  </a:ext>
                </a:extLst>
              </p:cNvPr>
              <p:cNvSpPr txBox="1"/>
              <p:nvPr/>
            </p:nvSpPr>
            <p:spPr>
              <a:xfrm>
                <a:off x="3072530" y="4466257"/>
                <a:ext cx="5378149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By Definition: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Rank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</a:t>
                </a:r>
                <a:r>
                  <a:rPr lang="en-GB" sz="2400" i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hard generator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against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if for every matrix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𝔽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 efficiently prove that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rank</m:t>
                    </m:r>
                    <m:d>
                      <m:d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</p:txBody>
          </p:sp>
        </mc:Choice>
        <mc:Fallback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1AB3C134-A7DB-D871-A250-31808BE7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530" y="4466257"/>
                <a:ext cx="5378149" cy="156966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E3D1E110-AF8E-375E-507B-7410FC159C28}"/>
                  </a:ext>
                </a:extLst>
              </p:cNvPr>
              <p:cNvSpPr txBox="1"/>
              <p:nvPr/>
            </p:nvSpPr>
            <p:spPr>
              <a:xfrm>
                <a:off x="2517170" y="3550826"/>
                <a:ext cx="59759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Note that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actually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“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GB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is false, and hence cannot be proved in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regardless of efficiency.</a:t>
                </a: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E3D1E110-AF8E-375E-507B-7410FC159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170" y="3550826"/>
                <a:ext cx="5975993" cy="584775"/>
              </a:xfrm>
              <a:prstGeom prst="rect">
                <a:avLst/>
              </a:prstGeom>
              <a:blipFill>
                <a:blip r:embed="rId19"/>
                <a:stretch>
                  <a:fillRect l="-612" t="-3125" r="-1429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1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44" grpId="0"/>
      <p:bldP spid="45" grpId="0" animBg="1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0DFB2-C214-DD26-B87E-2DE606B77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C62B6A9-D882-EFE9-0113-0D9BFDB44BA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Hard Generators from </a:t>
                </a:r>
                <a14:m>
                  <m:oMath xmlns:m="http://schemas.openxmlformats.org/officeDocument/2006/math">
                    <m:r>
                      <a:rPr lang="en-GB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𝐖𝐑𝐚𝐧𝐤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C62B6A9-D882-EFE9-0113-0D9BFDB44B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1625E8BC-985F-2598-2B49-F582A7E7486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6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0B47625-A63D-64B1-DCF8-830E431D1D32}"/>
              </a:ext>
            </a:extLst>
          </p:cNvPr>
          <p:cNvGrpSpPr/>
          <p:nvPr/>
        </p:nvGrpSpPr>
        <p:grpSpPr>
          <a:xfrm>
            <a:off x="6470650" y="1906261"/>
            <a:ext cx="2235200" cy="1257300"/>
            <a:chOff x="6559550" y="2096006"/>
            <a:chExt cx="2235200" cy="1257300"/>
          </a:xfrm>
        </p:grpSpPr>
        <p:sp>
          <p:nvSpPr>
            <p:cNvPr id="3" name="思想气泡: 云 2">
              <a:extLst>
                <a:ext uri="{FF2B5EF4-FFF2-40B4-BE49-F238E27FC236}">
                  <a16:creationId xmlns:a16="http://schemas.microsoft.com/office/drawing/2014/main" id="{0F3394F7-B78E-643E-94A6-4F040291B29E}"/>
                </a:ext>
              </a:extLst>
            </p:cNvPr>
            <p:cNvSpPr/>
            <p:nvPr/>
          </p:nvSpPr>
          <p:spPr>
            <a:xfrm>
              <a:off x="6559550" y="2096006"/>
              <a:ext cx="2235200" cy="1257300"/>
            </a:xfrm>
            <a:prstGeom prst="cloudCallout">
              <a:avLst>
                <a:gd name="adj1" fmla="val -69028"/>
                <a:gd name="adj2" fmla="val 57645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52A8092F-2B78-0810-B646-92F8156B30C1}"/>
                    </a:ext>
                  </a:extLst>
                </p:cNvPr>
                <p:cNvSpPr txBox="1"/>
                <p:nvPr/>
              </p:nvSpPr>
              <p:spPr>
                <a:xfrm>
                  <a:off x="6781800" y="2370713"/>
                  <a:ext cx="193675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Q: For which </a:t>
                  </a:r>
                  <a14:m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</m:oMath>
                  </a14:m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is this hard?</a:t>
                  </a:r>
                </a:p>
              </p:txBody>
            </p:sp>
          </mc:Choice>
          <mc:Fallback xmlns="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52A8092F-2B78-0810-B646-92F8156B3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800" y="2370713"/>
                  <a:ext cx="1936750" cy="707886"/>
                </a:xfrm>
                <a:prstGeom prst="rect">
                  <a:avLst/>
                </a:prstGeom>
                <a:blipFill>
                  <a:blip r:embed="rId5"/>
                  <a:stretch>
                    <a:fillRect l="-3459" t="-4310" b="-1551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对话气泡: 圆角矩形 6">
                <a:extLst>
                  <a:ext uri="{FF2B5EF4-FFF2-40B4-BE49-F238E27FC236}">
                    <a16:creationId xmlns:a16="http://schemas.microsoft.com/office/drawing/2014/main" id="{C9544517-AABA-4DCB-9C12-D336951FA4D6}"/>
                  </a:ext>
                </a:extLst>
              </p:cNvPr>
              <p:cNvSpPr/>
              <p:nvPr/>
            </p:nvSpPr>
            <p:spPr>
              <a:xfrm>
                <a:off x="9176424" y="2004946"/>
                <a:ext cx="2429482" cy="953190"/>
              </a:xfrm>
              <a:prstGeom prst="wedgeRoundRectCallout">
                <a:avLst>
                  <a:gd name="adj1" fmla="val 53397"/>
                  <a:gd name="adj2" fmla="val 74491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A: If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rank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is hard for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</a:p>
              <a:p>
                <a:pPr algn="ctr"/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(and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𝒫</m:t>
                    </m:r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“strong enough”*)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对话气泡: 圆角矩形 6">
                <a:extLst>
                  <a:ext uri="{FF2B5EF4-FFF2-40B4-BE49-F238E27FC236}">
                    <a16:creationId xmlns:a16="http://schemas.microsoft.com/office/drawing/2014/main" id="{C9544517-AABA-4DCB-9C12-D336951FA4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424" y="2004946"/>
                <a:ext cx="2429482" cy="953190"/>
              </a:xfrm>
              <a:prstGeom prst="wedgeRoundRectCallout">
                <a:avLst>
                  <a:gd name="adj1" fmla="val 53397"/>
                  <a:gd name="adj2" fmla="val 74491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1C79A49-F0CE-D328-37BF-CF513127BBF0}"/>
                  </a:ext>
                </a:extLst>
              </p:cNvPr>
              <p:cNvSpPr txBox="1"/>
              <p:nvPr/>
            </p:nvSpPr>
            <p:spPr>
              <a:xfrm>
                <a:off x="6184899" y="3730543"/>
                <a:ext cx="5902633" cy="23755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Informal Proof*: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 prove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then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“thinks”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there exists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groupChr>
                        </m:e>
                        <m:li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lim>
                      </m:limLow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groupChr>
                        </m:e>
                        <m:li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Low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matrix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would “think”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groupChr>
                        </m:e>
                        <m:li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lim>
                      </m:limLow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groupChr>
                        </m:e>
                        <m:li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Low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as well.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1C79A49-F0CE-D328-37BF-CF513127B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899" y="3730543"/>
                <a:ext cx="5902633" cy="23755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022C3E2-039D-58E3-743B-064DA17B9DF3}"/>
                  </a:ext>
                </a:extLst>
              </p:cNvPr>
              <p:cNvSpPr txBox="1"/>
              <p:nvPr/>
            </p:nvSpPr>
            <p:spPr>
              <a:xfrm>
                <a:off x="0" y="6273225"/>
                <a:ext cx="6769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*: Unfortunately, PCR (measured by size) cannot perform this reasoning efficiently. Need to work harder to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Rank</m:t>
                        </m:r>
                      </m:sub>
                    </m:sSub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hard for PCR size!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022C3E2-039D-58E3-743B-064DA17B9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73225"/>
                <a:ext cx="6769100" cy="584775"/>
              </a:xfrm>
              <a:prstGeom prst="rect">
                <a:avLst/>
              </a:prstGeom>
              <a:blipFill>
                <a:blip r:embed="rId8"/>
                <a:stretch>
                  <a:fillRect l="-450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6427609-2C86-7566-5932-F7D0B1534CBB}"/>
                  </a:ext>
                </a:extLst>
              </p:cNvPr>
              <p:cNvSpPr txBox="1"/>
              <p:nvPr/>
            </p:nvSpPr>
            <p:spPr>
              <a:xfrm>
                <a:off x="242886" y="3597300"/>
                <a:ext cx="5764216" cy="255454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Phenomenon: Proof Complexity Generators from a </a:t>
                </a:r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Single</a:t>
                </a:r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Tautology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000" i="0">
                            <a:latin typeface="Cambria Math" panose="02040503050406030204" pitchFamily="18" charset="0"/>
                          </a:rPr>
                          <m:t>Ran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hard 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tautology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Rank</m:t>
                        </m:r>
                      </m:sub>
                    </m:sSub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hard 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generator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Krajíček’09: A proof complexity generator based on the hardness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altLang="zh-CN" sz="20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PH</m:t>
                        </m:r>
                        <m:r>
                          <m:rPr>
                            <m:sty m:val="p"/>
                          </m:rPr>
                          <a:rPr lang="en-GB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b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(Our result can be seen as an algebraic analogue of </a:t>
                </a:r>
                <a:r>
                  <a:rPr lang="en-GB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Krajíček’s result. </a:t>
                </a:r>
                <a:r>
                  <a:rPr lang="en-GB" altLang="zh-CN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  <a:r>
                  <a:rPr lang="en-GB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6427609-2C86-7566-5932-F7D0B1534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6" y="3597300"/>
                <a:ext cx="5764216" cy="25545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A0ED322-E1DF-E5B5-409C-71220DD1D233}"/>
                  </a:ext>
                </a:extLst>
              </p:cNvPr>
              <p:cNvSpPr txBox="1"/>
              <p:nvPr/>
            </p:nvSpPr>
            <p:spPr>
              <a:xfrm>
                <a:off x="435919" y="1859340"/>
                <a:ext cx="5378149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By Definition: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Rank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</a:t>
                </a:r>
                <a:r>
                  <a:rPr lang="en-GB" sz="2400" i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hard generator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against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if for every matrix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𝔽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 efficiently prove that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rank</m:t>
                    </m:r>
                    <m:d>
                      <m:d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A0ED322-E1DF-E5B5-409C-71220DD1D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19" y="1859340"/>
                <a:ext cx="5378149" cy="15696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245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uiExpand="1" build="allAtOnce" animBg="1"/>
      <p:bldP spid="14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0517E-FA7F-96D0-7EB8-8F08168F0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190C77-A634-F4F6-F0C2-919342199B7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Provability of Circuit Lower Bounds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0C3C003-850F-8283-FC24-60C5443C19E4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7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9AD9D6C-63FB-49C8-9F42-6A8B16F35B1B}"/>
                  </a:ext>
                </a:extLst>
              </p:cNvPr>
              <p:cNvSpPr txBox="1"/>
              <p:nvPr/>
            </p:nvSpPr>
            <p:spPr>
              <a:xfrm>
                <a:off x="260350" y="1886857"/>
                <a:ext cx="5835650" cy="263700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 Sentences</a:t>
                </a: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𝑡𝑡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“there is no size-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 that computes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represented by its length-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truth table.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which proof system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 prove 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 lower bound?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Description size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Want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proof complexity lower bounds!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9AD9D6C-63FB-49C8-9F42-6A8B16F35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50" y="1886857"/>
                <a:ext cx="5835650" cy="2637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5CDCC57-0DC1-12AA-C63B-DEA721FF57AE}"/>
                  </a:ext>
                </a:extLst>
              </p:cNvPr>
              <p:cNvSpPr txBox="1"/>
              <p:nvPr/>
            </p:nvSpPr>
            <p:spPr>
              <a:xfrm>
                <a:off x="6599464" y="1886857"/>
                <a:ext cx="4966267" cy="263270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Hardness of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𝒕𝒕</m:t>
                    </m:r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</m:t>
                        </m:r>
                      </m:e>
                    </m:d>
                  </m:oMath>
                </a14:m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2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𝐖𝐏𝐇𝐏</m:t>
                    </m:r>
                  </m:oMath>
                </a14:m>
                <a:endParaRPr lang="en-GB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[Razborov’98, Raz’02, Razborov’04]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Resolution cannot prove (some variant of)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0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PH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0.1</m:t>
                            </m:r>
                          </m:sup>
                        </m:sSup>
                      </m:sub>
                      <m: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Resolution cannot prove that “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contains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1-inputs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contains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0.1</m:t>
                        </m:r>
                      </m:sup>
                    </m:s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1-inputs, then the circuit complexity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at most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5CDCC57-0DC1-12AA-C63B-DEA721FF5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464" y="1886857"/>
                <a:ext cx="4966267" cy="26327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EC1505A7-3FCD-C943-1566-31947105C954}"/>
              </a:ext>
            </a:extLst>
          </p:cNvPr>
          <p:cNvSpPr/>
          <p:nvPr/>
        </p:nvSpPr>
        <p:spPr>
          <a:xfrm>
            <a:off x="1568389" y="5105251"/>
            <a:ext cx="3822700" cy="1211943"/>
          </a:xfrm>
          <a:prstGeom prst="wedgeRoundRectCallout">
            <a:avLst>
              <a:gd name="adj1" fmla="val 73710"/>
              <a:gd name="adj2" fmla="val -9378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Resolution cannot prove circuit lower bounds because resolution cannot </a:t>
            </a: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FD0FCDB-25BD-7B0B-CF2A-AC0180E26EC8}"/>
              </a:ext>
            </a:extLst>
          </p:cNvPr>
          <p:cNvGrpSpPr/>
          <p:nvPr/>
        </p:nvGrpSpPr>
        <p:grpSpPr>
          <a:xfrm>
            <a:off x="5624511" y="4629908"/>
            <a:ext cx="3142343" cy="950686"/>
            <a:chOff x="6096000" y="4428829"/>
            <a:chExt cx="3142343" cy="950686"/>
          </a:xfrm>
        </p:grpSpPr>
        <p:sp>
          <p:nvSpPr>
            <p:cNvPr id="10" name="思想气泡: 云 9">
              <a:extLst>
                <a:ext uri="{FF2B5EF4-FFF2-40B4-BE49-F238E27FC236}">
                  <a16:creationId xmlns:a16="http://schemas.microsoft.com/office/drawing/2014/main" id="{1A580E2E-623E-9327-C185-F085A71092CF}"/>
                </a:ext>
              </a:extLst>
            </p:cNvPr>
            <p:cNvSpPr/>
            <p:nvPr/>
          </p:nvSpPr>
          <p:spPr>
            <a:xfrm>
              <a:off x="6096000" y="4428829"/>
              <a:ext cx="3142343" cy="950686"/>
            </a:xfrm>
            <a:prstGeom prst="cloudCallout">
              <a:avLst>
                <a:gd name="adj1" fmla="val -42542"/>
                <a:gd name="adj2" fmla="val 88454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3DC76F54-EC56-FF2C-E7CD-A1DABE0DB8B8}"/>
                    </a:ext>
                  </a:extLst>
                </p:cNvPr>
                <p:cNvSpPr txBox="1"/>
                <p:nvPr/>
              </p:nvSpPr>
              <p:spPr>
                <a:xfrm>
                  <a:off x="6364514" y="4523046"/>
                  <a:ext cx="277222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 “less stupid” reason for </a:t>
                  </a:r>
                  <a14:m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𝑡𝑡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a14:m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to be hard?</a:t>
                  </a: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3DC76F54-EC56-FF2C-E7CD-A1DABE0DB8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4514" y="4523046"/>
                  <a:ext cx="2772229" cy="707886"/>
                </a:xfrm>
                <a:prstGeom prst="rect">
                  <a:avLst/>
                </a:prstGeom>
                <a:blipFill>
                  <a:blip r:embed="rId5"/>
                  <a:stretch>
                    <a:fillRect l="-2423" t="-4310" b="-1551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对话气泡: 圆角矩形 18">
                <a:extLst>
                  <a:ext uri="{FF2B5EF4-FFF2-40B4-BE49-F238E27FC236}">
                    <a16:creationId xmlns:a16="http://schemas.microsoft.com/office/drawing/2014/main" id="{EEF1C151-C392-0EEA-507C-94884E604409}"/>
                  </a:ext>
                </a:extLst>
              </p:cNvPr>
              <p:cNvSpPr/>
              <p:nvPr/>
            </p:nvSpPr>
            <p:spPr>
              <a:xfrm>
                <a:off x="8016081" y="5480965"/>
                <a:ext cx="3822700" cy="950686"/>
              </a:xfrm>
              <a:prstGeom prst="wedgeRoundRectCallout">
                <a:avLst>
                  <a:gd name="adj1" fmla="val -86243"/>
                  <a:gd name="adj2" fmla="val -7908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 do </a:t>
                </a:r>
                <a:r>
                  <a:rPr lang="en-GB" sz="2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linear algebra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 prove circuit lower bounds either!</a:t>
                </a:r>
              </a:p>
            </p:txBody>
          </p:sp>
        </mc:Choice>
        <mc:Fallback xmlns="">
          <p:sp>
            <p:nvSpPr>
              <p:cNvPr id="19" name="对话气泡: 圆角矩形 18">
                <a:extLst>
                  <a:ext uri="{FF2B5EF4-FFF2-40B4-BE49-F238E27FC236}">
                    <a16:creationId xmlns:a16="http://schemas.microsoft.com/office/drawing/2014/main" id="{EEF1C151-C392-0EEA-507C-94884E6044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081" y="5480965"/>
                <a:ext cx="3822700" cy="950686"/>
              </a:xfrm>
              <a:prstGeom prst="wedgeRoundRectCallout">
                <a:avLst>
                  <a:gd name="adj1" fmla="val -86243"/>
                  <a:gd name="adj2" fmla="val -7908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33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allAtOnce" animBg="1"/>
      <p:bldP spid="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BD524-8BC7-0BD1-6DAE-4E10AF0DA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5164D6-46BA-F1C1-4353-E5EEEE184F8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Provability of Circuit Lower Bounds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5FB1C7-A26D-6927-150D-2ED1B9B2EB4C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8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对话气泡: 圆角矩形 2">
                <a:extLst>
                  <a:ext uri="{FF2B5EF4-FFF2-40B4-BE49-F238E27FC236}">
                    <a16:creationId xmlns:a16="http://schemas.microsoft.com/office/drawing/2014/main" id="{0EAE4075-B117-1B37-581E-720C99D675F8}"/>
                  </a:ext>
                </a:extLst>
              </p:cNvPr>
              <p:cNvSpPr/>
              <p:nvPr/>
            </p:nvSpPr>
            <p:spPr>
              <a:xfrm>
                <a:off x="722085" y="1981968"/>
                <a:ext cx="4408715" cy="1325562"/>
              </a:xfrm>
              <a:prstGeom prst="wedgeRoundRectCallout">
                <a:avLst>
                  <a:gd name="adj1" fmla="val -49224"/>
                  <a:gd name="adj2" fmla="val -18595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Goal: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 do </a:t>
                </a:r>
                <a:r>
                  <a:rPr lang="en-GB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linear algebra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 prove circuit lower bounds either!</a:t>
                </a:r>
              </a:p>
            </p:txBody>
          </p:sp>
        </mc:Choice>
        <mc:Fallback xmlns="">
          <p:sp>
            <p:nvSpPr>
              <p:cNvPr id="3" name="对话气泡: 圆角矩形 2">
                <a:extLst>
                  <a:ext uri="{FF2B5EF4-FFF2-40B4-BE49-F238E27FC236}">
                    <a16:creationId xmlns:a16="http://schemas.microsoft.com/office/drawing/2014/main" id="{0EAE4075-B117-1B37-581E-720C99D67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5" y="1981968"/>
                <a:ext cx="4408715" cy="1325562"/>
              </a:xfrm>
              <a:prstGeom prst="wedgeRoundRectCallout">
                <a:avLst>
                  <a:gd name="adj1" fmla="val -49224"/>
                  <a:gd name="adj2" fmla="val -18595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A4A402E-1800-B3C2-E010-DAB5F759B5CA}"/>
                  </a:ext>
                </a:extLst>
              </p:cNvPr>
              <p:cNvSpPr txBox="1"/>
              <p:nvPr/>
            </p:nvSpPr>
            <p:spPr>
              <a:xfrm>
                <a:off x="489857" y="4165348"/>
                <a:ext cx="5011057" cy="10624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Nisan’91: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any noncommutative polynomial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ncABP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complexity of a polynomial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characterized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A4A402E-1800-B3C2-E010-DAB5F759B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7" y="4165348"/>
                <a:ext cx="5011057" cy="10624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注: 弯曲线形(带边框和强调线) 7">
                <a:extLst>
                  <a:ext uri="{FF2B5EF4-FFF2-40B4-BE49-F238E27FC236}">
                    <a16:creationId xmlns:a16="http://schemas.microsoft.com/office/drawing/2014/main" id="{3ACCDE6B-D598-25EB-306B-E33F2B3993F8}"/>
                  </a:ext>
                </a:extLst>
              </p:cNvPr>
              <p:cNvSpPr/>
              <p:nvPr/>
            </p:nvSpPr>
            <p:spPr>
              <a:xfrm>
                <a:off x="1095829" y="5531985"/>
                <a:ext cx="2924628" cy="703943"/>
              </a:xfrm>
              <a:prstGeom prst="accentBorderCallout2">
                <a:avLst>
                  <a:gd name="adj1" fmla="val 9417"/>
                  <a:gd name="adj2" fmla="val 102861"/>
                  <a:gd name="adj3" fmla="val 10319"/>
                  <a:gd name="adj4" fmla="val 128061"/>
                  <a:gd name="adj5" fmla="val -44395"/>
                  <a:gd name="adj6" fmla="val 134513"/>
                </a:avLst>
              </a:prstGeom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Some matrix derived from the coefficients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标注: 弯曲线形(带边框和强调线) 7">
                <a:extLst>
                  <a:ext uri="{FF2B5EF4-FFF2-40B4-BE49-F238E27FC236}">
                    <a16:creationId xmlns:a16="http://schemas.microsoft.com/office/drawing/2014/main" id="{3ACCDE6B-D598-25EB-306B-E33F2B399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29" y="5531985"/>
                <a:ext cx="2924628" cy="703943"/>
              </a:xfrm>
              <a:prstGeom prst="accentBorderCallout2">
                <a:avLst>
                  <a:gd name="adj1" fmla="val 9417"/>
                  <a:gd name="adj2" fmla="val 102861"/>
                  <a:gd name="adj3" fmla="val 10319"/>
                  <a:gd name="adj4" fmla="val 128061"/>
                  <a:gd name="adj5" fmla="val -44395"/>
                  <a:gd name="adj6" fmla="val 134513"/>
                </a:avLst>
              </a:prstGeom>
              <a:blipFill>
                <a:blip r:embed="rId5"/>
                <a:stretch>
                  <a:fillRect/>
                </a:stretch>
              </a:blip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椭圆 8">
            <a:extLst>
              <a:ext uri="{FF2B5EF4-FFF2-40B4-BE49-F238E27FC236}">
                <a16:creationId xmlns:a16="http://schemas.microsoft.com/office/drawing/2014/main" id="{A1F34BC5-D1E9-AEB6-941D-721459FEBE40}"/>
              </a:ext>
            </a:extLst>
          </p:cNvPr>
          <p:cNvSpPr/>
          <p:nvPr/>
        </p:nvSpPr>
        <p:spPr>
          <a:xfrm>
            <a:off x="4847020" y="4813904"/>
            <a:ext cx="378373" cy="378373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52E46BB3-8989-4AD9-100A-96CDE4FE8C5C}"/>
              </a:ext>
            </a:extLst>
          </p:cNvPr>
          <p:cNvSpPr/>
          <p:nvPr/>
        </p:nvSpPr>
        <p:spPr>
          <a:xfrm>
            <a:off x="2307873" y="3429000"/>
            <a:ext cx="3425168" cy="636576"/>
          </a:xfrm>
          <a:prstGeom prst="wedgeRoundRectCallout">
            <a:avLst>
              <a:gd name="adj1" fmla="val -20415"/>
              <a:gd name="adj2" fmla="val -12688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ommutative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lgebraic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ranching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rograms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FA37485-23C5-EEB4-09E7-0E576A0C151D}"/>
                  </a:ext>
                </a:extLst>
              </p:cNvPr>
              <p:cNvSpPr txBox="1"/>
              <p:nvPr/>
            </p:nvSpPr>
            <p:spPr>
              <a:xfrm>
                <a:off x="6273720" y="1981968"/>
                <a:ext cx="5332186" cy="23021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Hardness of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𝒕𝒕</m:t>
                    </m:r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</m:t>
                        </m:r>
                      </m:e>
                    </m:d>
                  </m:oMath>
                </a14:m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2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𝐖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𝐑𝐚𝐧𝐤</m:t>
                    </m:r>
                  </m:oMath>
                </a14:m>
                <a:endParaRPr lang="en-GB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(Very sketchy)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 prove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rank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0.1</m:t>
                        </m:r>
                      </m:sup>
                    </m:s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 prove that “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requires </a:t>
                </a:r>
                <a:r>
                  <a:rPr lang="en-GB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ncABP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complexity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0.1</m:t>
                        </m:r>
                      </m:sup>
                    </m:s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has a small </a:t>
                </a:r>
                <a:r>
                  <a:rPr lang="en-GB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ncABP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has a small circuit as well!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FA37485-23C5-EEB4-09E7-0E576A0C1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720" y="1981968"/>
                <a:ext cx="5332186" cy="23021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箭头: 右 15">
            <a:extLst>
              <a:ext uri="{FF2B5EF4-FFF2-40B4-BE49-F238E27FC236}">
                <a16:creationId xmlns:a16="http://schemas.microsoft.com/office/drawing/2014/main" id="{D45C54FE-C2F3-9E41-6514-6853E69CAF65}"/>
              </a:ext>
            </a:extLst>
          </p:cNvPr>
          <p:cNvSpPr/>
          <p:nvPr/>
        </p:nvSpPr>
        <p:spPr>
          <a:xfrm rot="21069883">
            <a:off x="5751880" y="5524570"/>
            <a:ext cx="4596315" cy="60040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758CCCD-1581-51DC-5165-B52757512354}"/>
              </a:ext>
            </a:extLst>
          </p:cNvPr>
          <p:cNvGrpSpPr/>
          <p:nvPr/>
        </p:nvGrpSpPr>
        <p:grpSpPr>
          <a:xfrm>
            <a:off x="9922722" y="4868540"/>
            <a:ext cx="2346898" cy="1486840"/>
            <a:chOff x="9922722" y="4675657"/>
            <a:chExt cx="2346898" cy="1486840"/>
          </a:xfrm>
        </p:grpSpPr>
        <p:pic>
          <p:nvPicPr>
            <p:cNvPr id="18" name="Picture 6" descr="Free trophy gold cup vector">
              <a:extLst>
                <a:ext uri="{FF2B5EF4-FFF2-40B4-BE49-F238E27FC236}">
                  <a16:creationId xmlns:a16="http://schemas.microsoft.com/office/drawing/2014/main" id="{BC97010D-025E-FAA6-62AA-27401B20B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3682" y="4675657"/>
              <a:ext cx="1049742" cy="1033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A098B23-9DDE-885A-0C67-72FA7FFB2ABA}"/>
                </a:ext>
              </a:extLst>
            </p:cNvPr>
            <p:cNvSpPr txBox="1"/>
            <p:nvPr/>
          </p:nvSpPr>
          <p:spPr>
            <a:xfrm>
              <a:off x="9922722" y="5793165"/>
              <a:ext cx="2346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Circuit lower bounds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0093E51-6D24-1D19-DBE0-FF25948C7769}"/>
              </a:ext>
            </a:extLst>
          </p:cNvPr>
          <p:cNvGrpSpPr/>
          <p:nvPr/>
        </p:nvGrpSpPr>
        <p:grpSpPr>
          <a:xfrm>
            <a:off x="5904518" y="5209043"/>
            <a:ext cx="1273261" cy="1025544"/>
            <a:chOff x="5904518" y="5209043"/>
            <a:chExt cx="1273261" cy="1025544"/>
          </a:xfrm>
        </p:grpSpPr>
        <p:pic>
          <p:nvPicPr>
            <p:cNvPr id="15" name="Picture 4" descr="Free barrier construction road vector">
              <a:extLst>
                <a:ext uri="{FF2B5EF4-FFF2-40B4-BE49-F238E27FC236}">
                  <a16:creationId xmlns:a16="http://schemas.microsoft.com/office/drawing/2014/main" id="{E05828EA-7678-932E-2975-EA6A1CFA0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91315" y="5507871"/>
              <a:ext cx="1186464" cy="726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3482822-CC08-97DD-7E87-71993B9C9914}"/>
                </a:ext>
              </a:extLst>
            </p:cNvPr>
            <p:cNvSpPr txBox="1"/>
            <p:nvPr/>
          </p:nvSpPr>
          <p:spPr>
            <a:xfrm rot="593058">
              <a:off x="5904518" y="5209043"/>
              <a:ext cx="1212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Counting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D1EF121-AB69-AD88-163D-94D97ABD03B9}"/>
              </a:ext>
            </a:extLst>
          </p:cNvPr>
          <p:cNvGrpSpPr/>
          <p:nvPr/>
        </p:nvGrpSpPr>
        <p:grpSpPr>
          <a:xfrm>
            <a:off x="6928876" y="4746854"/>
            <a:ext cx="1258535" cy="1322710"/>
            <a:chOff x="6928876" y="4746854"/>
            <a:chExt cx="1258535" cy="1322710"/>
          </a:xfrm>
        </p:grpSpPr>
        <p:pic>
          <p:nvPicPr>
            <p:cNvPr id="17" name="Picture 4" descr="Free barrier construction road vector">
              <a:extLst>
                <a:ext uri="{FF2B5EF4-FFF2-40B4-BE49-F238E27FC236}">
                  <a16:creationId xmlns:a16="http://schemas.microsoft.com/office/drawing/2014/main" id="{C53EEB68-F608-802A-3EF7-26F1F5444C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00947" y="5342848"/>
              <a:ext cx="1186464" cy="726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BB20AA3-31F3-A1FD-2DA4-3B9276370EC5}"/>
                </a:ext>
              </a:extLst>
            </p:cNvPr>
            <p:cNvSpPr txBox="1"/>
            <p:nvPr/>
          </p:nvSpPr>
          <p:spPr>
            <a:xfrm rot="593058">
              <a:off x="6928876" y="4746854"/>
              <a:ext cx="121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Linear algebra</a:t>
              </a:r>
            </a:p>
          </p:txBody>
        </p:sp>
      </p:grpSp>
      <p:pic>
        <p:nvPicPr>
          <p:cNvPr id="24" name="Picture 4" descr="Free barrier construction road vector">
            <a:extLst>
              <a:ext uri="{FF2B5EF4-FFF2-40B4-BE49-F238E27FC236}">
                <a16:creationId xmlns:a16="http://schemas.microsoft.com/office/drawing/2014/main" id="{5F7C3667-B889-BF5B-5DB0-F92BF1F06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2399" y="5221915"/>
            <a:ext cx="933725" cy="5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ree barrier construction road vector">
            <a:extLst>
              <a:ext uri="{FF2B5EF4-FFF2-40B4-BE49-F238E27FC236}">
                <a16:creationId xmlns:a16="http://schemas.microsoft.com/office/drawing/2014/main" id="{DC2309F6-B62C-27D7-DCEB-C06F912E2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91387" y="5132323"/>
            <a:ext cx="933725" cy="5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C63572B0-6B28-F39C-FDDE-06A4A28FB210}"/>
              </a:ext>
            </a:extLst>
          </p:cNvPr>
          <p:cNvSpPr txBox="1"/>
          <p:nvPr/>
        </p:nvSpPr>
        <p:spPr>
          <a:xfrm rot="593058">
            <a:off x="8135032" y="4462325"/>
            <a:ext cx="1212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GB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next?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9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1" grpId="0" animBg="1"/>
      <p:bldP spid="12" grpId="0" animBg="1"/>
      <p:bldP spid="16" grpId="0" animBg="1"/>
      <p:bldP spid="2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34492</TotalTime>
  <Words>1314</Words>
  <Application>Microsoft Office PowerPoint</Application>
  <PresentationFormat>宽屏</PresentationFormat>
  <Paragraphs>170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等线 Light</vt:lpstr>
      <vt:lpstr>Arial</vt:lpstr>
      <vt:lpstr>Cambria Math</vt:lpstr>
      <vt:lpstr>Consolas</vt:lpstr>
      <vt:lpstr>Office 主题​​</vt:lpstr>
      <vt:lpstr>Weak Rank Principle II Lower Bounds and Applications</vt:lpstr>
      <vt:lpstr>Recap: Rank Principle</vt:lpstr>
      <vt:lpstr>The Pigeonhole Principle</vt:lpstr>
      <vt:lpstr>The Rank Principle</vt:lpstr>
      <vt:lpstr>Strong vs Weak              Principle</vt:lpstr>
      <vt:lpstr>Proof Complexity Generators</vt:lpstr>
      <vt:lpstr>Hard Generators from WRank</vt:lpstr>
      <vt:lpstr>Provability of Circuit Lower Bounds</vt:lpstr>
      <vt:lpstr>Provability of Circuit Lower Bounds</vt:lpstr>
      <vt:lpstr>Circuit Lower Bounds follow from WPHP / WRank!</vt:lpstr>
      <vt:lpstr>Summary: PHP vs Rank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Hardness of KT Characterizes Parallel Cryptography</dc:title>
  <dc:creator>Hanlin Ren</dc:creator>
  <cp:lastModifiedBy>Hanlin Ren</cp:lastModifiedBy>
  <cp:revision>2437</cp:revision>
  <dcterms:created xsi:type="dcterms:W3CDTF">2019-12-25T22:18:45Z</dcterms:created>
  <dcterms:modified xsi:type="dcterms:W3CDTF">2025-08-12T12:47:09Z</dcterms:modified>
</cp:coreProperties>
</file>