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2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482" r:id="rId3"/>
    <p:sldId id="425" r:id="rId4"/>
    <p:sldId id="479" r:id="rId5"/>
    <p:sldId id="426" r:id="rId6"/>
    <p:sldId id="452" r:id="rId7"/>
    <p:sldId id="489" r:id="rId8"/>
    <p:sldId id="490" r:id="rId9"/>
    <p:sldId id="491" r:id="rId10"/>
    <p:sldId id="492" r:id="rId11"/>
    <p:sldId id="469" r:id="rId12"/>
    <p:sldId id="488" r:id="rId13"/>
    <p:sldId id="473" r:id="rId14"/>
    <p:sldId id="486" r:id="rId15"/>
    <p:sldId id="456" r:id="rId16"/>
    <p:sldId id="457" r:id="rId17"/>
    <p:sldId id="455" r:id="rId18"/>
    <p:sldId id="494" r:id="rId19"/>
    <p:sldId id="465" r:id="rId20"/>
    <p:sldId id="485" r:id="rId21"/>
    <p:sldId id="466" r:id="rId22"/>
    <p:sldId id="467" r:id="rId23"/>
    <p:sldId id="468" r:id="rId24"/>
    <p:sldId id="463" r:id="rId25"/>
    <p:sldId id="464" r:id="rId26"/>
    <p:sldId id="475" r:id="rId27"/>
    <p:sldId id="477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12C94A52-E98A-4745-AB20-1E93AC16C0FC}">
          <p14:sldIdLst>
            <p14:sldId id="256"/>
            <p14:sldId id="482"/>
          </p14:sldIdLst>
        </p14:section>
        <p14:section name="meta-mathematics of lower bounds" id="{C3FFE9A9-C260-43B7-8C4D-283A5A8225FF}">
          <p14:sldIdLst>
            <p14:sldId id="425"/>
            <p14:sldId id="479"/>
            <p14:sldId id="426"/>
            <p14:sldId id="452"/>
            <p14:sldId id="489"/>
            <p14:sldId id="490"/>
            <p14:sldId id="491"/>
            <p14:sldId id="492"/>
            <p14:sldId id="469"/>
            <p14:sldId id="488"/>
          </p14:sldIdLst>
        </p14:section>
        <p14:section name="our results" id="{B09B5097-8CC4-4EEA-9728-5D3508165EDB}">
          <p14:sldIdLst>
            <p14:sldId id="473"/>
            <p14:sldId id="486"/>
            <p14:sldId id="456"/>
            <p14:sldId id="457"/>
            <p14:sldId id="455"/>
            <p14:sldId id="494"/>
          </p14:sldIdLst>
        </p14:section>
        <p14:section name="backup slides: what is rwPHP(PLS)?" id="{382B9E52-8843-418F-8AE0-58467CCA49C4}">
          <p14:sldIdLst>
            <p14:sldId id="465"/>
            <p14:sldId id="485"/>
            <p14:sldId id="466"/>
            <p14:sldId id="467"/>
            <p14:sldId id="468"/>
            <p14:sldId id="463"/>
            <p14:sldId id="464"/>
            <p14:sldId id="475"/>
            <p14:sldId id="4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59D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37" autoAdjust="0"/>
    <p:restoredTop sz="93617" autoAdjust="0"/>
  </p:normalViewPr>
  <p:slideViewPr>
    <p:cSldViewPr snapToGrid="0">
      <p:cViewPr varScale="1">
        <p:scale>
          <a:sx n="88" d="100"/>
          <a:sy n="88" d="100"/>
        </p:scale>
        <p:origin x="1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1:17:22.00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 3596 24575,'0'0'0,"7"0"0,8 0 0,7-4 0,7 0 0,6-5 0,5 0 0,2 2 0,2-2 0,9 1 0,0-3 0,0 2 0,-1 2 0,1-7 0,-2 2 0,7 2 0,-6 2 0,11-2 0,-2-2 0,1 2 0,6-2 0,-4-3 0,0 2 0,-4-1 0,-5 2 0,4-1 0,-3 3 0,-3-3 0,7 4 0,-4-3 0,-1-2 0,0-2 0,-2 2 0,2-1 0,2-2 0,2-9 0,-3 2 0,-2 3 0,-3 2 0,-8 4 0,-6 1 0,-2 3 0,-4-1 0,-3 3 0,-3-2 0,2 2 0,-1 2 0,0-2 0,-2 1 0,0 2 0,-1-2 0,-1 1 0,-1 1 0,1-2 0,-1 1 0,1 1 0,3 2 0,1-3 0,4 1 0,0 1 0,-2 1 0,-1 2 0,-2-4 0,3 1 0,-1 1 0,-1 0 0,-1-2 0,-1 0 0,3 1 0,0-4 0,-1 2 0,-1-3 0,7 1 0,0 2 0,-1 2 0,2 2 0,-1 1 0,-3 2 0,-3-1 0,-1 2 0,-2-5 0,-1 0 0,0-1 0,3 2 0,1-4 0,-1 1 0,4-4 0,0 2 0,3-8 0,-2 2 0,-1-2 0,-2 2 0,-2-1 0,-2 4 0,0-2 0,-2 3 0,0 2 0,1-1 0,3-3 0,1-2 0,-1 1 0,5-2 0,-2-1 0,4 2 0,-6-1 0,-1 4 0,-3 2 0,-1-1 0,0 2 0,0 2 0,4 2 0,-4-3 0,0 2 0,4-4 0,0-4 0,0-2 0,8-3 0,-1-2 0,0-5 0,2-6 0,-3 5 0,-2 0 0,-2 2 0,-2 1 0,-2 1 0,-5 1 0,-1 0 0,0 4 0,5 0 0,0 1 0,2-2 0,0-1 0,0-1 0,-1 0 0,0 3 0,-1 0 0,0 4 0,-1 3 0,1 0 0,-5-2 0,0-7 0,0 2 0,0-2 0,2 0 0,1-1 0,1 3 0,4 0 0,5 0 0,5-1 0,-1-1 0,3-1 0,-3-1 0,-3 0 0,-3 0 0,2 3 0,-6 1 0,-2 4 0,3-1 0,4 0 0,0 2 0,7-2 0,4-1 0,3 3 0,6-3 0,0-4 0,0 1 0,-1-1 0,-2 4 0,-4 0 0,-2-2 0,-1 4 0,4-1 0,2 3 0,1-2 0,3-1 0,1 2 0,-1-2 0,-2-1 0,12-2 0,0 2 0,-2 0 0,-7-2 0,-4-1 0,2-1 0,-6 3 0,0-1 0,-2 0 0,5-1 0,0-1 0,10-1 0,0-5 0,-2-1 0,-1 0 0,-3-3 0,3 4 0,-3 2 0,12-3 0,-1 0 0,3 1 0,1 1 0,5 0 0,0 2 0,0 0 0,4 0 0,-1 0 0,-5-3 0,-2-5 0,-6-1 0,3-2 0,1 5 0,-3-6 0,8 1 0,2 3 0,0-3 0,-5-2 0,3 2 0,-1 3 0,9 2 0,-1 2 0,0 3 0,1 0 0,-5 2 0,-3 0 0,-3-5 0,8 5 0,0 0 0,-5 5 0,-2 0 0,-6 4 0,0-1 0,-5 4 0,-4-7 0,5 3 0,-1 1 0,-2 0 0,-3 2 0,-7 2 0,-6-1 0,-2 1 0,-4 2 0,-3-2 0,2 1 0,-3 2 0,-5-3 0,7 1 0,-1 1 0,0 2 0,-1 1 0,2 1 0,-5-3 0,-2 1 0,4-1 0,-1 2 0,0 1 0,-1 0 0,-1-3 0,0 1 0,-1 0 0,0 0 0,3 2 0,1 0 0,0 2 0,-1-5 0,-1 1 0,-1-1 0,0 2 0,-1 0 0,-1 2 0,1 0 0,-5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2T01:22:16.82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 2665 24575,'0'0'0,"17"0"0,28-4 0,14 0 0,13-4 0,8 0 0,-3 1 0,-7 2 0,-8 2 0,-12 1 0,-10 1 0,-8 1 0,-7 0 0,-3 0 0,-3 1 0,0-5 0,-1 0 0,1-1 0,1 2 0,4 0 0,0 2 0,1 0 0,-1 1 0,-1-1 0,-1 2 0,4-5 0,-1-1 0,4 1 0,4 1 0,2-4 0,8 2 0,5 0 0,6-3 0,0 1 0,-2 1 0,6-2 0,-3 1 0,-6 2 0,-8 1 0,-6-3 0,-7 1 0,-4 1 0,-3 2 0,-1 0 0,-1 2 0,0 0 0,0 1 0,1 0 0,4 1 0,1-1 0,4 0 0,-1 0 0,4 0 0,2 0 0,7 0 0,-2 0 0,1 0 0,-4 0 0,0 0 0,-3 0 0,-4 0 0,-3 0 0,2 0 0,-2 0 0,-1 0 0,3 0 0,-1 0 0,3 0 0,-1 0 0,2 0 0,-1 0 0,-2 0 0,-2 0 0,-2 0 0,-2 0 0,-1 0 0,0 0 0,-1 0 0,0 0 0,-4-4 0,1 0 0,3-1 0,5 2 0,6 0 0,0 2 0,-1-4 0,-2 0 0,-3 1 0,-1 1 0,2 1 0,0 0 0,-1 2 0,3-1 0,-1 1 0,-1 1 0,-2-1 0,4 0 0,-2 0 0,0 0 0,-2 0 0,-1 0 0,-1 0 0,-1 0 0,0 0 0,0 0 0,7-8 0,9-5 0,21-4 0,8-2 0,17-3 0,9 1 0,16-5 0,9-4 0,10 4 0,-5-3 0,-12 6 0,-8 1 0,-13 7 0,-15 0 0,-16 4 0,-14 3 0,-10 3 0,-9 3 0,-4-3 0,-2 1 0,-1 0 0,-1-3 0,2 1 0,0-3 0,0 0 0,1 2 0,-3-2 0,-1 2 0,0 0 0,2 3 0,0-3 0,1 2 0,1 0 0,0 2 0,1-3 0,0 0 0,0 1 0,-1 2 0,1 0 0,0 2 0,0 0 0,-1 1 0,1 0 0,0 0 0,-1 0 0,1 1 0,8-1 0,0 0 0,0 0 0,-1 0 0,2 0 0,-2 0 0,-2 0 0,-1 0 0,-2 0 0,4 0 0,-2 0 0,0 0 0,-1 0 0,7 4 0,3 1 0,0-1 0,-2-1 0,-2 0 0,0-1 0,-2-2 0,-2 1 0,-1 3 0,-3 0 0,0 0 0,-1-1 0,-4 3 0,-1 0 0,8-1 0,1-1 0,2-1 0,-2-2 0,0 0 0,-2-1 0,0 0 0,-2 0 0,0 0 0,0 4 0,0 0 0,-1 0 0,0-1 0,1 0 0,3-1 0,1-2 0,0 1 0,3-1 0,0 0 0,-2 0 0,-1-5 0,3 1 0,-1-1 0,-2 2 0,4 0 0,-2 1 0,-1 2 0,3-1 0,3 1 0,2-4 0,0 0 0,-4-4 0,3 0 0,-4-2 0,-1 0 0,1 3 0,-2 1 0,0 3 0,1-3 0,-1 1 0,4-3 0,-3 0 0,8-2 0,2-3 0,3-3 0,-3 2 0,-4-1 0,0-1 0,-4-1 0,-2 2 0,1 0 0,-1 3 0,-3-5 0,0 2 0,-3 0 0,0-2 0,-1 3 0,4-4 0,-1 2 0,1-1 0,3 0 0,-1 3 0,4-1 0,-2 3 0,-2 0 0,3-2 0,-1-2 0,-3-1 0,-1 2 0,2-1 0,0 0 0,-2 3 0,-1 3 0,-1-1 0,-1 3 0,-5-3 0,0 3 0,-5-2 0,1 1 0,-4-6 0,2 1 0,2 3 0,2-2 0,6-1 0,6-2 0,6-1 0,12-2 0,15-5 0,11-1 0,7-8 0,6-4 0,9-8 0,-2 3 0,-5 3 0,-7 9 0,-10 6 0,-9 7 0,-12 6 0,-10 5 0,-8 4 0,-6 2 0,2 1 0,-3 0 0,-4-4 0,3 0 0,-1-1 0,1 1 0,0 1 0,3 0 0,1-7 0,-1 0 0,-1 1 0,0 1 0,-2 2 0,-5-2 0,0 1 0,-1 1 0,1-3 0,1 2 0,1-4 0,1 2 0,0 1 0,0-2 0,1 2 0,0-4 0,0 3 0,0 1 0,0 2 0,-1-2 0,1 1 0,0 1 0,-1 2 0,1 1 0,4 1 0,4 0 0,0 1 0,-1-4 0,-1 0 0,-2 0 0,-2 1 0,-2 0 0,-4-2 0,0-1 0,-1 2 0,1 0 0,0-2 0,2 0 0,1 1 0,0 2 0,1-4 0,-1 1 0,9 2 0,1 0 0,-1 1 0,-1 2 0,-2 0 0,-3 1 0,0 0 0,-2 0 0,0 1 0,0-1 0,-5-4 0,0 0 0,0 0 0,-3-3 0,0 0 0,2 1 0,5 2 0,6-8 0,2 2 0,0 1 0,-2-2 0,3-7 0,3 3 0,3-7 0,2-1 0,11 4 0,5 0 0,1 5 0,-1-1 0,-2 4 0,-4 0 0,-2-3 0,-6 3 0,-5 2 0,-6 3 0,-3-2 0,-3 2 0,-1 2 0,-1 0 0,3 2 0,1 1 0,4 1 0,0 0 0,3-4 0,3 0 0,3 0 0,2-4 0,-3 2 0,-3 0 0,-4 1 0,-4 2 0,3 2 0,6 0 0,3 1 0,4-4 0,0 0 0,10-4 0,-3 1 0,-2-4 0,-1 2 0,-1 1 0,-2-2 0,-4 3 0,-5 1 0,-1-2 0,-3 1 0,-2 1 0,-3-2 0,-1 1 0,-2-2 0,0 1 0,-1-3 0,0-3 0,0 3 0,-3-3 0,-1 3 0,0 3 0,-3-2 0,1 2 0,5 2 0,1-2 0,2 2 0,-3-4 0,-1-2 0,0 1 0,0-2 0,5 2 0,0-1 0,2 2 0,-2-2 0,0 2 0,0 3 0,-2 2 0,1 2 0,-2 1 0,5-2 0,0 0 0,0 0 0,-1-3 0,-1 1 0,-1 0 0,-1 2 0,-4-3 0,0 1 0,-1 2 0,1 0 0,1 2 0,1 0 0,1 2 0,0 0 0,0 0 0,1 0 0,0 0 0,0 1 0,-1-1 0,1 0 0,0 0 0,0 0 0,-1 0 0,1 0 0,0 0 0,-1 0 0,5 0 0,0 0 0,0 0 0,-1 0 0,-1 0 0,-1 0 0,8 0 0,0 0 0,-1 0 0,-2 0 0,-1 0 0,-2 0 0,-2 4 0,3 0 0,0 0 0,0-1 0,2 0 0,1-2 0,-2 4 0,-2 0 0,0 0 0,-2-2 0,-1-1 0,0 0 0,0-1 0,-1-1 0,1 0 0,-1 0 0,1-1 0,-1 1 0,1 0 0,-1 0 0,1 0 0,-1 0 0,1 0 0,0 0 0,0 0 0,-1 0 0,5 0 0,0 0 0,0 0 0,-1 0 0,-1 0 0,-1 0 0,0 0 0,-1 0 0,-5 4 0,1 0 0,-1 0 0,1-1 0,1 0 0,1-2 0,1 0 0,0 0 0,0-1 0,5 0 0,0-1 0,0 1 0,0 0 0,-2 0 0,-1 0 0,0 0 0,-1 0 0,0 0 0,-1 0 0,1 0 0,-1 0 0,0 0 0,1 0 0,0 0 0,-1 0 0,5 0 0,0 4 0,4 0 0,-1 5 0,0-1 0,-3-1 0,-1 2 0,-1-2 0,-1-1 0,-6 3 0,1-2 0,-1-1 0,1-2 0,1-2 0,1 8 0,0-1 0,5 4 0,1-2 0,0-2 0,-5 1 0,-1-1 0,0 1 0,-1-1 0,-4 2 0,1-2 0,1-2 0,4 2 0,3-2 0,4 3 0,4-2 0,1 3 0,-2-2 0,10 2 0,-2-1 0,-2-3 0,-3-2 0,-9 2 0,-3-1 0,-2-1 0,-2-2 0,-3 4 0,0-2 0,-3 4 0,1-1 0,1 2 0,3-1 0,1 3 0,6-2 0,-3 1 0,9 3 0,-1-2 0,5 9 0,2-1 0,-1 5 0,-3 8 0,-2-3 0,-4-2 0,-2-6 0,-1-2 0,-6-2 0,-4 0 0,0-4 0,-4 0 0,2-3 0,-2 1 0,2 1 0,-2 3 0,3 5 0,-2 2 0,3 5 0,1 9 0,11 3 0,2 3 0,10 9 0,0 1 0,2 3 0,2-1 0,-4-4 0,-3-2 0,-4 5 0,-4-10 0,-2-2 0,-6-6 0,-1-6 0,-4-4 0,0-7 0,-3-2 0,2-1 0,-3 0 0,-1 2 0,6 0 0,2 1 0,3 5 0,2 5 0,6 8 0,3 4 0,10 11 0,3 1 0,2 4 0,0-2 0,-3-3 0,-6-3 0,-5-6 0,1-4 0,-4-9 0,-5-1 0,-3-3 0,-1-2 0,-4-2 0,0-5 0,-4-1 0,2-4 0,-3 1 0,2 0 0,-2 2 0,2 3 0,2 0 0,2-2 0,-2 0 0,2 0 0,1-2 0,1 0 0,2 1 0,0 2 0,-2 0 0,-1-2 0,-4 1 0,6-4 0,0 1 0,2 1 0,1-2 0,-4 2 0,1-4 0,-6 2 0,2-2 0,0-3 0,2 2 0,1 2 0,2-1 0,0 3 0,-2 1 0,-1-2 0,1 2 0,1-3 0,0-3 0,-3 2 0,1-3 0,0-1 0,1-2 0,1 3 0,5 2 0,6 8 0,12 16 0,8 10 0,16 10 0,8 6 0,11 8 0,8 5 0,-2 6 0,-5-2 0,-6-6 0,-11-7 0,-8-12 0,-8-10 0,-6-9 0,-7-11 0,-7-7 0,-1-3 0,-3-4 0,-3-2 0,-1-3 0,-3-1 0,0-1 0,0-1 0,-1 0 0,0 1 0,0-1 0,1-3 0,3-1 0,1 1 0,0 0 0,-1 2 0,-1 0 0,0 1 0,-2 1 0,0 0 0,0 0 0,4 0 0,-1 1 0,1-1 0,3 0 0,-1 0 0,0 0 0,-2 0 0,-2 0 0,0 0 0,-2 0 0,4 0 0,0 0 0,-5 4 0,4 0 0,-1 1 0,0 2 0,3 0 0,0-1 0,0-2 0,-2 3 0,0-1 0,2-1 0,0-1 0,-1-2 0,-1-1 0,-1 0 0,-1-1 0,3 0 0,1 0 0,-2-1 0,0 1 0,3 0 0,0-4 0,2-1 0,0 1 0,7 0 0,-2 2 0,-2 0 0,1 1 0,-2 1 0,-3 0 0,-2 0 0,-2 0 0,-2 0 0,-1 1 0,-1-5 0,0 0 0,0 0 0,1 0 0,3 2 0,5 0 0,0 2 0,-1-1 0,-1 1 0,-2 0 0,-2-4 0,-1 0 0,-1 0 0,-1 0 0,1 2 0,-5-4 0,0 1 0,0 0 0,-3-2 0,1 0 0,1 2 0,1 1 0,2-3 0,1 1 0,1 1 0,0-3 0,1 1 0,0 2 0,0-4 0,4-5 0,0-1 0,0 3 0,-1 3 0,-1 2 0,0 3 0,-6-2 0,0 2 0,-1-5 0,1 2 0,5-3 0,1 1 0,-3-2 0,-1 1 0,-4-2 0,0-1 0,0 1 0,1 3 0,1-2 0,2 3 0,1-3 0,-4-1 0,0-4 0,-4-1 0,2 2 0,-4 0 0,1 2 0,2 4 0,3-1 0,1-2 0,-2-2 0,0-6 0,6-3 0,0-1 0,6 0 0,1 1 0,-2 4 0,0 1 0,-2 5 0,-5-4 0,-1-1 0,-2-2 0,6-1 0,0 4 0,1 0 0,0 5 0,-5-2 0,0 4 0,-1-1 0,-3-2 0,4 1 0,1 0 0,2 1 0,-4-1 0,0 2 0,-4-2 0,1 3 0,0 2 0,-2-2 0,5-2 0,2-3 0,1-3 0,6-1 0,-5-2 0,5-1 0,-1 0 0,0 4 0,-2 0 0,4 0 0,-1 0 0,-5-2 0,0 4 0,-3 0 0,1-1 0,4-1 0,1-14 0,4-1 0,-1 0 0,0 1 0,-1 7 0,-6 2 0,-1 7 0,-2 1 0,0 3 0,1 0 0,5 3 0,1-2 0,0-3 0,4 3 0,4-3 0,-2 2 0,4-1 0,1 2 0,-1 2 0,1 3 0,-3 2 0,-7-3 0,-3 2 0,2-4 0,-1-4 0,0 2 0,7-8 0,5-1 0,7-6 0,7-10 0,14 1 0,12 0 0,3 3 0,-4 7 0,-3 3 0,-8 6 0,-7 1 0,-5 5 0,-6-2 0,2 2 0,-2 3 0,-1-2 0,0-3 0,3 2 0,-1-3 0,-1 2 0,0-2 0,7 2 0,3-2 0,4 2 0,-2 3 0,1-2 0,5-7 0,-3-2 0,0 1 0,1 0 0,-5 3 0,1-1 0,-4 4 0,-3-5 0,-4 2 0,-1-2 0,-3 4 0,8-2 0,3 0 0,5 1 0,2 0 0,6 2 0,-3 3 0,-4-1 0,-1 2 0,0 1 0,-4 2 0,-4-3 0,-2 2 0,-4 0 0,-1 2 0,-1-3 0,3 0 0,0-3 0,4 1 0,7-2 0,0 0 0,3-5 0,1 1 0,1-2 0,4 3 0,14-1 0,0 3 0,4 3 0,0-1 0,-3-3 0,7-2 0,-3-2 0,4 1 0,4-4 0,0-2 0,-2-5 0,3 4 0,-3 4 0,-5 6 0,-10 0 0,-10 3 0,-10-1 0,-3 2 0,9 3 0,1 1 0,2-3 0,1 2 0,4 0 0,-1 2 0,4 0 0,-1 2 0,2 0 0,-6 1 0,-1 0 0,-3 1 0,-1-5 0,7 0 0,1 0 0,-1-3 0,-1 0 0,-5 1 0,14-2 0,-9 0 0,3 2 0,-1 2 0,-3 1 0,-6 2 0,-1 0 0,-5-7 0,-5 0 0,1-1 0,5 3 0,-5 1 0,-2 2 0,-3-3 0,-2 1 0,-2 1 0,11 1 0,1-4 0,-1 2 0,-2 0 0,-2 2 0,-4-4 0,-1 2 0,-6 0 0,-5 1 0,0 1 0,-4 2 0,1 0 0,3 1 0,2-4 0,2 0 0,2-4 0,2 1 0,0-8 0,1 1 0,-1-2 0,1 3 0,0-1 0,3 3 0,5-2 0,0 4 0,-1 1 0,-1-1 0,-3 2 0,-1-7 0,-1 2 0,-2-3 0,0 3 0,0 2 0,0-1 0,0 3 0,0-3 0,0 3 0,1 2 0,3 1 0,5 2 0,-1 2 0,0 0 0,-1 2 0,-3-1 0,-1 0 0,-2 1 0,0-1 0,-1 0 0,-4 0 0,0 0 0,8-4 0,1 0 0,-3-1 0,-1 2 0,0 0 0,-2 2 0,1 0 0,-1 0 0,5 1 0,8 0 0,1 1 0,-5-1 0,6 0 0,1 0 0,-5 0 0,-3 0 0,-8 0 0,3 0 0,-6 0 0,-4 0 0,-4 0 0,-4 0 0,-2 0 0,-2 0 0,0 0 0,-2 0 0,5 0 0,1 0 0,-1 0 0,0 0 0,-1 0 0,3 0 0,-1 4 0,1 1 0,-2-1 0,-1 0 0,-1-2 0,0 0 0,-1 3 0,-1-1 0,1 0 0,-1-1 0,0 0 0,-3 2 0,-1 0 0,0 0 0,1 7 0,2-2 0,-4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EB0CA-A161-4E7E-9255-C0D5A9127F68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DA434-F86C-47D1-8EF1-050784D727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87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226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531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309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601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304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34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96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075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904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946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882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597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61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977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5896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4056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228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7270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0548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Good restriction = successfully shrinks the proof into low width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257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220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251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468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312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746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923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30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97F6C6-FC23-4138-A227-9EE502F71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BF4874C-AE94-4C23-B6A8-11C2F8C50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109FB4-2603-44D0-BE8E-F7CE3AB52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EBD448-D15D-49B2-B0D7-9D1ADE1BE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541811-836C-4C46-BD36-1C658EB2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000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0CF783-7BDF-43E9-8C79-2AF10995D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656679C-BDCB-4E33-9768-9F7662F66A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815D80-6DC6-4348-8240-76A9C10FD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442C5B-6DFF-4A7E-94E0-AFD9B949B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EC7CC-DE9C-4132-8E1C-D414460D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979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933176D-963C-4E32-B7A8-7B29343DDA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5A27919-40CE-4856-83A2-B16ADD2943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18FDFA-537D-4EB5-9240-B7C1291BB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79B4FD-AE29-4269-BB8D-5D52A7A4B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22041D-F8B5-489B-99D6-C9541553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97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1B182D-A715-4B57-8707-6EDC01E8F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B2C632-54DE-4CD5-A868-8D779311E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D3F326-4ABE-4E3B-B1FB-E25EC4683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0E674C-0AF8-4C43-A42D-AEB0ACCEE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6515C9-6490-45FA-BF2D-824CAEE0E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33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A50657-24EB-45D1-AAA1-C2929486C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D33C4B7-C688-40F4-A7FA-3CCD9BB87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34951-0E24-454B-AF5D-AB6CD36B9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412C29-DA40-48E4-851D-A6DBCD4FD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2682CD-16D6-4BB7-BC4A-34496CF8E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784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7426F8-19CF-43EE-A7BA-DF72D7C3C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B9058A-D27D-4DF0-BBD6-B0F63AE6EE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6E2A5E-4BBD-47CC-8B53-9729B07B55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B110D84-AAE9-4052-82E5-84BFEF133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B0B143-28E5-4CBD-9815-5C72163CA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45A4B51-97D1-4E8C-A611-482F3085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608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2BDF8-474C-48A1-A122-4BDD7C5DA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95C8B3-0350-4BAC-A8A3-1F3FCAD77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F2244E-414D-4325-8B5A-893541919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6E8D5A0-3587-4CCA-88C4-5AEB75895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BE0BAE6-022F-4091-B85B-81811BA0C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9A835BD-53F5-4D96-87E9-01BB3A41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724B869-1841-4E6D-B43B-CDBFC10CC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E98316-E2BC-4859-9E8D-5277755AB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901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C3B95E-0886-4CD4-BAC3-2F4AAB9C1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38C1A7-D9F1-4A01-9DF9-8CEE50B1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06B5A38-3452-4522-8155-F54CB7882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8FA476-DCEF-4972-9C1F-05764E942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643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2EFD32D-84A2-46BA-80BE-A5F97EC70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F08C92B-4B9A-4F7F-80E7-9F8F49747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91A30F-FEC6-4FAF-A164-A8FED3B44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34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727976-E0C5-48F3-8C0A-71460A9C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4F96F4-32B1-446F-BCC5-916BE24A1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6090E0-21A4-4800-B098-5A150B834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FA409A2-3970-4823-B326-19A0B3B60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F1E1B21-030A-4FBE-8EA4-35F791427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54F7F9-E4E5-488E-B3BD-CBDBE54A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065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D7991A-C1EC-48CD-AD2B-9011A1332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E0B8D6B-8CAB-4F3B-89CD-296352BD2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15FFBA-6606-473C-9F3A-8F72B6AB4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7BBA17-BBC7-49B3-BFCA-609E16319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D8BE6B0-8D5B-40C7-8C1E-D8B1F394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35FFCD-DFC3-461C-B6B2-4C8630095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500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BD38534-A186-4769-B1DA-8B3CC4B43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E44459-F040-41DE-B599-09F0A6D73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EB07CD-CBAA-476A-A780-65BF115417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ABB98-C62E-4DF0-A29F-1F11724E06C4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65515A-C563-4C60-8AF8-8F2EA36CB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208739-9C6E-4399-A73F-8D5E4C6DB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57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32.png"/><Relationship Id="rId3" Type="http://schemas.openxmlformats.org/officeDocument/2006/relationships/image" Target="../media/image50.png"/><Relationship Id="rId7" Type="http://schemas.openxmlformats.org/officeDocument/2006/relationships/hyperlink" Target="https://www.freepik.com/free-vector/realistic-chalk-blackboard_19380853.htm" TargetMode="External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11" Type="http://schemas.openxmlformats.org/officeDocument/2006/relationships/image" Target="../media/image380.png"/><Relationship Id="rId15" Type="http://schemas.openxmlformats.org/officeDocument/2006/relationships/image" Target="../media/image55.png"/><Relationship Id="rId10" Type="http://schemas.openxmlformats.org/officeDocument/2006/relationships/image" Target="../media/image521.png"/><Relationship Id="rId9" Type="http://schemas.openxmlformats.org/officeDocument/2006/relationships/image" Target="../media/image52.png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13" Type="http://schemas.openxmlformats.org/officeDocument/2006/relationships/image" Target="../media/image552.png"/><Relationship Id="rId3" Type="http://schemas.openxmlformats.org/officeDocument/2006/relationships/image" Target="../media/image430.png"/><Relationship Id="rId7" Type="http://schemas.openxmlformats.org/officeDocument/2006/relationships/image" Target="../media/image470.png"/><Relationship Id="rId12" Type="http://schemas.openxmlformats.org/officeDocument/2006/relationships/image" Target="../media/image54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11" Type="http://schemas.openxmlformats.org/officeDocument/2006/relationships/image" Target="../media/image531.png"/><Relationship Id="rId5" Type="http://schemas.openxmlformats.org/officeDocument/2006/relationships/image" Target="../media/image450.png"/><Relationship Id="rId15" Type="http://schemas.openxmlformats.org/officeDocument/2006/relationships/image" Target="../media/image570.png"/><Relationship Id="rId10" Type="http://schemas.openxmlformats.org/officeDocument/2006/relationships/image" Target="../media/image520.png"/><Relationship Id="rId4" Type="http://schemas.openxmlformats.org/officeDocument/2006/relationships/image" Target="../media/image440.png"/><Relationship Id="rId9" Type="http://schemas.openxmlformats.org/officeDocument/2006/relationships/image" Target="../media/image510.png"/><Relationship Id="rId14" Type="http://schemas.openxmlformats.org/officeDocument/2006/relationships/image" Target="../media/image5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2.png"/><Relationship Id="rId4" Type="http://schemas.openxmlformats.org/officeDocument/2006/relationships/image" Target="../media/image50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1.png"/><Relationship Id="rId3" Type="http://schemas.openxmlformats.org/officeDocument/2006/relationships/image" Target="../media/image530.png"/><Relationship Id="rId7" Type="http://schemas.openxmlformats.org/officeDocument/2006/relationships/image" Target="../media/image5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11" Type="http://schemas.openxmlformats.org/officeDocument/2006/relationships/image" Target="../media/image630.png"/><Relationship Id="rId5" Type="http://schemas.openxmlformats.org/officeDocument/2006/relationships/image" Target="../media/image551.png"/><Relationship Id="rId10" Type="http://schemas.openxmlformats.org/officeDocument/2006/relationships/image" Target="../media/image621.png"/><Relationship Id="rId4" Type="http://schemas.openxmlformats.org/officeDocument/2006/relationships/image" Target="../media/image541.png"/><Relationship Id="rId9" Type="http://schemas.openxmlformats.org/officeDocument/2006/relationships/image" Target="../media/image6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3" Type="http://schemas.openxmlformats.org/officeDocument/2006/relationships/image" Target="../media/image640.png"/><Relationship Id="rId7" Type="http://schemas.openxmlformats.org/officeDocument/2006/relationships/image" Target="../media/image6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12.png"/><Relationship Id="rId5" Type="http://schemas.openxmlformats.org/officeDocument/2006/relationships/image" Target="../media/image650.png"/><Relationship Id="rId10" Type="http://schemas.openxmlformats.org/officeDocument/2006/relationships/image" Target="../media/image71.png"/><Relationship Id="rId4" Type="http://schemas.openxmlformats.org/officeDocument/2006/relationships/image" Target="../media/image6200.png"/><Relationship Id="rId9" Type="http://schemas.openxmlformats.org/officeDocument/2006/relationships/image" Target="../media/image6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39.png"/><Relationship Id="rId18" Type="http://schemas.openxmlformats.org/officeDocument/2006/relationships/image" Target="../media/image73.png"/><Relationship Id="rId3" Type="http://schemas.openxmlformats.org/officeDocument/2006/relationships/image" Target="../media/image690.png"/><Relationship Id="rId7" Type="http://schemas.openxmlformats.org/officeDocument/2006/relationships/image" Target="../media/image134.png"/><Relationship Id="rId12" Type="http://schemas.openxmlformats.org/officeDocument/2006/relationships/customXml" Target="../ink/ink2.xml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0.png"/><Relationship Id="rId15" Type="http://schemas.openxmlformats.org/officeDocument/2006/relationships/image" Target="../media/image701.png"/><Relationship Id="rId10" Type="http://schemas.openxmlformats.org/officeDocument/2006/relationships/image" Target="../media/image581.png"/><Relationship Id="rId19" Type="http://schemas.openxmlformats.org/officeDocument/2006/relationships/image" Target="../media/image74.png"/><Relationship Id="rId4" Type="http://schemas.openxmlformats.org/officeDocument/2006/relationships/image" Target="../media/image550.png"/><Relationship Id="rId9" Type="http://schemas.openxmlformats.org/officeDocument/2006/relationships/image" Target="../media/image136.png"/><Relationship Id="rId14" Type="http://schemas.openxmlformats.org/officeDocument/2006/relationships/image" Target="../media/image1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jpeg"/><Relationship Id="rId3" Type="http://schemas.openxmlformats.org/officeDocument/2006/relationships/image" Target="../media/image731.png"/><Relationship Id="rId7" Type="http://schemas.openxmlformats.org/officeDocument/2006/relationships/image" Target="../media/image83.png"/><Relationship Id="rId12" Type="http://schemas.openxmlformats.org/officeDocument/2006/relationships/image" Target="../media/image7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1.png"/><Relationship Id="rId11" Type="http://schemas.openxmlformats.org/officeDocument/2006/relationships/image" Target="../media/image791.png"/><Relationship Id="rId5" Type="http://schemas.openxmlformats.org/officeDocument/2006/relationships/image" Target="../media/image80.png"/><Relationship Id="rId10" Type="http://schemas.openxmlformats.org/officeDocument/2006/relationships/image" Target="../media/image781.png"/><Relationship Id="rId4" Type="http://schemas.openxmlformats.org/officeDocument/2006/relationships/image" Target="../media/image740.png"/><Relationship Id="rId14" Type="http://schemas.openxmlformats.org/officeDocument/2006/relationships/image" Target="../media/image80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4.png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90.png"/><Relationship Id="rId39" Type="http://schemas.openxmlformats.org/officeDocument/2006/relationships/image" Target="../media/image102.png"/><Relationship Id="rId34" Type="http://schemas.openxmlformats.org/officeDocument/2006/relationships/image" Target="../media/image600.png"/><Relationship Id="rId42" Type="http://schemas.openxmlformats.org/officeDocument/2006/relationships/image" Target="../media/image105.png"/><Relationship Id="rId47" Type="http://schemas.openxmlformats.org/officeDocument/2006/relationships/image" Target="../media/image800.png"/><Relationship Id="rId50" Type="http://schemas.openxmlformats.org/officeDocument/2006/relationships/image" Target="../media/image990.png"/><Relationship Id="rId55" Type="http://schemas.openxmlformats.org/officeDocument/2006/relationships/image" Target="../media/image110.png"/><Relationship Id="rId17" Type="http://schemas.openxmlformats.org/officeDocument/2006/relationships/image" Target="../media/image1000.png"/><Relationship Id="rId33" Type="http://schemas.openxmlformats.org/officeDocument/2006/relationships/image" Target="../media/image590.png"/><Relationship Id="rId38" Type="http://schemas.openxmlformats.org/officeDocument/2006/relationships/image" Target="../media/image101.png"/><Relationship Id="rId46" Type="http://schemas.openxmlformats.org/officeDocument/2006/relationships/image" Target="../media/image790.png"/><Relationship Id="rId59" Type="http://schemas.openxmlformats.org/officeDocument/2006/relationships/image" Target="../media/image114.png"/><Relationship Id="rId2" Type="http://schemas.openxmlformats.org/officeDocument/2006/relationships/notesSlide" Target="../notesSlides/notesSlide21.xml"/><Relationship Id="rId29" Type="http://schemas.openxmlformats.org/officeDocument/2006/relationships/image" Target="../media/image901.png"/><Relationship Id="rId41" Type="http://schemas.openxmlformats.org/officeDocument/2006/relationships/image" Target="../media/image104.png"/><Relationship Id="rId54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32" Type="http://schemas.openxmlformats.org/officeDocument/2006/relationships/image" Target="../media/image1100.png"/><Relationship Id="rId37" Type="http://schemas.openxmlformats.org/officeDocument/2006/relationships/image" Target="../media/image100.png"/><Relationship Id="rId40" Type="http://schemas.openxmlformats.org/officeDocument/2006/relationships/image" Target="../media/image103.png"/><Relationship Id="rId45" Type="http://schemas.openxmlformats.org/officeDocument/2006/relationships/image" Target="../media/image730.png"/><Relationship Id="rId53" Type="http://schemas.openxmlformats.org/officeDocument/2006/relationships/image" Target="../media/image108.png"/><Relationship Id="rId58" Type="http://schemas.openxmlformats.org/officeDocument/2006/relationships/image" Target="../media/image113.png"/><Relationship Id="rId28" Type="http://schemas.openxmlformats.org/officeDocument/2006/relationships/image" Target="../media/image820.png"/><Relationship Id="rId36" Type="http://schemas.openxmlformats.org/officeDocument/2006/relationships/image" Target="../media/image99.png"/><Relationship Id="rId49" Type="http://schemas.openxmlformats.org/officeDocument/2006/relationships/image" Target="../media/image980.png"/><Relationship Id="rId57" Type="http://schemas.openxmlformats.org/officeDocument/2006/relationships/image" Target="../media/image112.png"/><Relationship Id="rId31" Type="http://schemas.openxmlformats.org/officeDocument/2006/relationships/image" Target="../media/image850.png"/><Relationship Id="rId44" Type="http://schemas.openxmlformats.org/officeDocument/2006/relationships/image" Target="../media/image710.png"/><Relationship Id="rId52" Type="http://schemas.openxmlformats.org/officeDocument/2006/relationships/image" Target="../media/image107.png"/><Relationship Id="rId60" Type="http://schemas.openxmlformats.org/officeDocument/2006/relationships/image" Target="../media/image91.png"/><Relationship Id="rId4" Type="http://schemas.openxmlformats.org/officeDocument/2006/relationships/image" Target="../media/image870.png"/><Relationship Id="rId27" Type="http://schemas.openxmlformats.org/officeDocument/2006/relationships/image" Target="../media/image810.png"/><Relationship Id="rId30" Type="http://schemas.openxmlformats.org/officeDocument/2006/relationships/image" Target="../media/image97.png"/><Relationship Id="rId35" Type="http://schemas.openxmlformats.org/officeDocument/2006/relationships/image" Target="../media/image98.png"/><Relationship Id="rId43" Type="http://schemas.openxmlformats.org/officeDocument/2006/relationships/image" Target="../media/image700.png"/><Relationship Id="rId48" Type="http://schemas.openxmlformats.org/officeDocument/2006/relationships/image" Target="../media/image970.png"/><Relationship Id="rId56" Type="http://schemas.openxmlformats.org/officeDocument/2006/relationships/image" Target="../media/image111.png"/><Relationship Id="rId51" Type="http://schemas.openxmlformats.org/officeDocument/2006/relationships/image" Target="../media/image106.png"/><Relationship Id="rId3" Type="http://schemas.openxmlformats.org/officeDocument/2006/relationships/image" Target="../media/image8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13" Type="http://schemas.openxmlformats.org/officeDocument/2006/relationships/image" Target="../media/image116.png"/><Relationship Id="rId3" Type="http://schemas.openxmlformats.org/officeDocument/2006/relationships/image" Target="../media/image1111.png"/><Relationship Id="rId7" Type="http://schemas.openxmlformats.org/officeDocument/2006/relationships/image" Target="../media/image1140.png"/><Relationship Id="rId12" Type="http://schemas.openxmlformats.org/officeDocument/2006/relationships/image" Target="../media/image11800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1.png"/><Relationship Id="rId11" Type="http://schemas.openxmlformats.org/officeDocument/2006/relationships/image" Target="../media/image115.png"/><Relationship Id="rId5" Type="http://schemas.openxmlformats.org/officeDocument/2006/relationships/image" Target="../media/image11200.png"/><Relationship Id="rId15" Type="http://schemas.openxmlformats.org/officeDocument/2006/relationships/image" Target="../media/image87.png"/><Relationship Id="rId10" Type="http://schemas.openxmlformats.org/officeDocument/2006/relationships/image" Target="../media/image1170.png"/><Relationship Id="rId4" Type="http://schemas.openxmlformats.org/officeDocument/2006/relationships/image" Target="../media/image1121.png"/><Relationship Id="rId9" Type="http://schemas.openxmlformats.org/officeDocument/2006/relationships/image" Target="../media/image1160.png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0.png"/><Relationship Id="rId3" Type="http://schemas.openxmlformats.org/officeDocument/2006/relationships/image" Target="../media/image1200.png"/><Relationship Id="rId7" Type="http://schemas.openxmlformats.org/officeDocument/2006/relationships/image" Target="../media/image1240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0.png"/><Relationship Id="rId11" Type="http://schemas.openxmlformats.org/officeDocument/2006/relationships/image" Target="../media/image93.png"/><Relationship Id="rId5" Type="http://schemas.openxmlformats.org/officeDocument/2006/relationships/image" Target="../media/image1220.png"/><Relationship Id="rId15" Type="http://schemas.openxmlformats.org/officeDocument/2006/relationships/image" Target="../media/image1321.png"/><Relationship Id="rId10" Type="http://schemas.openxmlformats.org/officeDocument/2006/relationships/image" Target="../media/image92.png"/><Relationship Id="rId4" Type="http://schemas.openxmlformats.org/officeDocument/2006/relationships/image" Target="../media/image1211.png"/><Relationship Id="rId9" Type="http://schemas.openxmlformats.org/officeDocument/2006/relationships/image" Target="../media/image1260.png"/><Relationship Id="rId14" Type="http://schemas.openxmlformats.org/officeDocument/2006/relationships/image" Target="../media/image13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1.png"/><Relationship Id="rId3" Type="http://schemas.openxmlformats.org/officeDocument/2006/relationships/image" Target="../media/image741.png"/><Relationship Id="rId7" Type="http://schemas.openxmlformats.org/officeDocument/2006/relationships/image" Target="../media/image8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791.png"/><Relationship Id="rId5" Type="http://schemas.openxmlformats.org/officeDocument/2006/relationships/image" Target="../media/image770.png"/><Relationship Id="rId10" Type="http://schemas.openxmlformats.org/officeDocument/2006/relationships/image" Target="../media/image781.png"/><Relationship Id="rId4" Type="http://schemas.openxmlformats.org/officeDocument/2006/relationships/image" Target="../media/image751.png"/><Relationship Id="rId9" Type="http://schemas.openxmlformats.org/officeDocument/2006/relationships/image" Target="../media/image8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0.png"/><Relationship Id="rId13" Type="http://schemas.openxmlformats.org/officeDocument/2006/relationships/image" Target="../media/image960.png"/><Relationship Id="rId3" Type="http://schemas.openxmlformats.org/officeDocument/2006/relationships/image" Target="../media/image741.png"/><Relationship Id="rId12" Type="http://schemas.openxmlformats.org/officeDocument/2006/relationships/image" Target="../media/image9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0.png"/><Relationship Id="rId11" Type="http://schemas.openxmlformats.org/officeDocument/2006/relationships/image" Target="../media/image940.png"/><Relationship Id="rId5" Type="http://schemas.openxmlformats.org/officeDocument/2006/relationships/image" Target="../media/image880.png"/><Relationship Id="rId10" Type="http://schemas.openxmlformats.org/officeDocument/2006/relationships/image" Target="../media/image930.png"/><Relationship Id="rId4" Type="http://schemas.openxmlformats.org/officeDocument/2006/relationships/image" Target="../media/image871.png"/><Relationship Id="rId9" Type="http://schemas.openxmlformats.org/officeDocument/2006/relationships/image" Target="../media/image9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29.png"/><Relationship Id="rId7" Type="http://schemas.openxmlformats.org/officeDocument/2006/relationships/image" Target="../media/image132.png"/><Relationship Id="rId12" Type="http://schemas.openxmlformats.org/officeDocument/2006/relationships/image" Target="../media/image1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45.png"/><Relationship Id="rId5" Type="http://schemas.openxmlformats.org/officeDocument/2006/relationships/image" Target="../media/image900.png"/><Relationship Id="rId10" Type="http://schemas.openxmlformats.org/officeDocument/2006/relationships/image" Target="../media/image144.png"/><Relationship Id="rId4" Type="http://schemas.openxmlformats.org/officeDocument/2006/relationships/image" Target="../media/image130.png"/><Relationship Id="rId9" Type="http://schemas.openxmlformats.org/officeDocument/2006/relationships/image" Target="../media/image1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0.png"/><Relationship Id="rId3" Type="http://schemas.openxmlformats.org/officeDocument/2006/relationships/image" Target="../media/image1030.png"/><Relationship Id="rId7" Type="http://schemas.openxmlformats.org/officeDocument/2006/relationships/image" Target="../media/image1070.png"/><Relationship Id="rId12" Type="http://schemas.openxmlformats.org/officeDocument/2006/relationships/image" Target="../media/image11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0.png"/><Relationship Id="rId11" Type="http://schemas.openxmlformats.org/officeDocument/2006/relationships/image" Target="../media/image147.png"/><Relationship Id="rId5" Type="http://schemas.openxmlformats.org/officeDocument/2006/relationships/image" Target="../media/image1050.png"/><Relationship Id="rId10" Type="http://schemas.openxmlformats.org/officeDocument/2006/relationships/image" Target="../media/image1101.png"/><Relationship Id="rId4" Type="http://schemas.openxmlformats.org/officeDocument/2006/relationships/image" Target="../media/image1040.png"/><Relationship Id="rId9" Type="http://schemas.openxmlformats.org/officeDocument/2006/relationships/image" Target="../media/image109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18.png"/><Relationship Id="rId3" Type="http://schemas.openxmlformats.org/officeDocument/2006/relationships/image" Target="../media/image13.png"/><Relationship Id="rId21" Type="http://schemas.openxmlformats.org/officeDocument/2006/relationships/image" Target="../media/image26.png"/><Relationship Id="rId12" Type="http://schemas.openxmlformats.org/officeDocument/2006/relationships/image" Target="../media/image170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15" Type="http://schemas.openxmlformats.org/officeDocument/2006/relationships/image" Target="../media/image21.png"/><Relationship Id="rId10" Type="http://schemas.openxmlformats.org/officeDocument/2006/relationships/image" Target="../media/image171.png"/><Relationship Id="rId19" Type="http://schemas.openxmlformats.org/officeDocument/2006/relationships/image" Target="../media/image24.png"/><Relationship Id="rId4" Type="http://schemas.openxmlformats.org/officeDocument/2006/relationships/image" Target="../media/image14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1311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00.png"/><Relationship Id="rId3" Type="http://schemas.openxmlformats.org/officeDocument/2006/relationships/image" Target="../media/image33.jpeg"/><Relationship Id="rId7" Type="http://schemas.openxmlformats.org/officeDocument/2006/relationships/image" Target="../media/image38.png"/><Relationship Id="rId12" Type="http://schemas.openxmlformats.org/officeDocument/2006/relationships/image" Target="../media/image3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81.png"/><Relationship Id="rId5" Type="http://schemas.openxmlformats.org/officeDocument/2006/relationships/image" Target="../media/image35.png"/><Relationship Id="rId15" Type="http://schemas.openxmlformats.org/officeDocument/2006/relationships/image" Target="../media/image37.png"/><Relationship Id="rId4" Type="http://schemas.openxmlformats.org/officeDocument/2006/relationships/image" Target="../media/image34.jpeg"/><Relationship Id="rId9" Type="http://schemas.openxmlformats.org/officeDocument/2006/relationships/image" Target="../media/image40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0.png"/><Relationship Id="rId18" Type="http://schemas.openxmlformats.org/officeDocument/2006/relationships/image" Target="../media/image48.png"/><Relationship Id="rId3" Type="http://schemas.openxmlformats.org/officeDocument/2006/relationships/image" Target="../media/image45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46.png"/><Relationship Id="rId14" Type="http://schemas.openxmlformats.org/officeDocument/2006/relationships/image" Target="../media/image4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828D20-0ED6-47AE-B972-945EC06E7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8738" y="531672"/>
            <a:ext cx="10314523" cy="22390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zh-CN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Metamathematics</a:t>
            </a:r>
            <a:r>
              <a:rPr lang="en-US" altLang="zh-CN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br>
              <a:rPr lang="en-US" altLang="zh-CN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en-US" altLang="zh-CN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Lower Bounds:</a:t>
            </a:r>
            <a:br>
              <a:rPr lang="en-US" altLang="zh-CN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zh-CN" sz="5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TFNP</a:t>
            </a:r>
            <a:r>
              <a:rPr lang="en-US" altLang="zh-CN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Perspective</a:t>
            </a:r>
            <a:endParaRPr lang="zh-CN" alt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1DAB630-A32C-C686-B0FB-AA070FE22DF0}"/>
              </a:ext>
            </a:extLst>
          </p:cNvPr>
          <p:cNvSpPr txBox="1"/>
          <p:nvPr/>
        </p:nvSpPr>
        <p:spPr>
          <a:xfrm>
            <a:off x="4034007" y="6085867"/>
            <a:ext cx="4123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Sept 3, 2024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Proof Complexity workshop @Oxford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A4629A6B-48C3-DDE3-9575-70D326FE6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95" y="3052839"/>
            <a:ext cx="1750676" cy="19677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10B89894-F823-CEEA-A3AA-0F78EB356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662" y="3052840"/>
            <a:ext cx="1750676" cy="1984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9DEA2A02-D160-4E61-093F-6EFB127AD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1529" y="3052839"/>
            <a:ext cx="1727333" cy="1984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7" name="文本框 96">
            <a:extLst>
              <a:ext uri="{FF2B5EF4-FFF2-40B4-BE49-F238E27FC236}">
                <a16:creationId xmlns:a16="http://schemas.microsoft.com/office/drawing/2014/main" id="{57E08D94-D496-2A94-83E3-1A26CC4299BB}"/>
              </a:ext>
            </a:extLst>
          </p:cNvPr>
          <p:cNvSpPr txBox="1"/>
          <p:nvPr/>
        </p:nvSpPr>
        <p:spPr>
          <a:xfrm>
            <a:off x="1809795" y="5222849"/>
            <a:ext cx="1750676" cy="677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Jiawei Li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(UT Austin)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D14CD80C-7C4D-7DE1-1DCA-4195F8A395CA}"/>
              </a:ext>
            </a:extLst>
          </p:cNvPr>
          <p:cNvSpPr txBox="1"/>
          <p:nvPr/>
        </p:nvSpPr>
        <p:spPr>
          <a:xfrm>
            <a:off x="5244911" y="5222849"/>
            <a:ext cx="1702174" cy="677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Yuhao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Li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(Columbia)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36EC2195-68F2-C548-85FC-A36E4D3236C1}"/>
              </a:ext>
            </a:extLst>
          </p:cNvPr>
          <p:cNvSpPr txBox="1"/>
          <p:nvPr/>
        </p:nvSpPr>
        <p:spPr>
          <a:xfrm>
            <a:off x="8636407" y="5222849"/>
            <a:ext cx="1745798" cy="677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Hanlin Ren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(Oxford)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71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8B35B7-ABCB-4F32-A39B-836B64E8852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Witnessing Theorems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 9 / 17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C768D62-4955-14C6-4616-8B6F1E03F9C6}"/>
                  </a:ext>
                </a:extLst>
              </p:cNvPr>
              <p:cNvSpPr txBox="1"/>
              <p:nvPr/>
            </p:nvSpPr>
            <p:spPr>
              <a:xfrm>
                <a:off x="631340" y="1878241"/>
                <a:ext cx="4626460" cy="70788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0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Bounded reverse mathematics: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∃</m:t>
                      </m:r>
                      <m:r>
                        <a:rPr lang="en-US" altLang="zh-CN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C768D62-4955-14C6-4616-8B6F1E03F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40" y="1878241"/>
                <a:ext cx="4626460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5951AC9-1460-7916-07B1-3AF93890B736}"/>
                  </a:ext>
                </a:extLst>
              </p:cNvPr>
              <p:cNvSpPr txBox="1"/>
              <p:nvPr/>
            </p:nvSpPr>
            <p:spPr>
              <a:xfrm>
                <a:off x="6934202" y="1878241"/>
                <a:ext cx="4626460" cy="70788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1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𝐓𝐅𝐍𝐏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n-US" altLang="zh-CN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 input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find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zh-CN" alt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such that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5951AC9-1460-7916-07B1-3AF93890B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2" y="1878241"/>
                <a:ext cx="4626460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>
            <a:extLst>
              <a:ext uri="{FF2B5EF4-FFF2-40B4-BE49-F238E27FC236}">
                <a16:creationId xmlns:a16="http://schemas.microsoft.com/office/drawing/2014/main" id="{D659ADD5-B519-C6DC-AC50-F1B643D1CD73}"/>
              </a:ext>
            </a:extLst>
          </p:cNvPr>
          <p:cNvGrpSpPr/>
          <p:nvPr/>
        </p:nvGrpSpPr>
        <p:grpSpPr>
          <a:xfrm>
            <a:off x="3087589" y="3552607"/>
            <a:ext cx="6016822" cy="2791511"/>
            <a:chOff x="3087589" y="3673579"/>
            <a:chExt cx="6016822" cy="2791511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D235B90-8B22-8118-3758-5B331C1462A2}"/>
                </a:ext>
              </a:extLst>
            </p:cNvPr>
            <p:cNvSpPr txBox="1"/>
            <p:nvPr/>
          </p:nvSpPr>
          <p:spPr>
            <a:xfrm>
              <a:off x="3500437" y="5965343"/>
              <a:ext cx="41505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 by </a:t>
              </a:r>
              <a:r>
                <a:rPr lang="en-US" altLang="zh-CN" sz="1000" dirty="0" err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pikisuperstar</a:t>
              </a:r>
              <a:r>
                <a:rPr lang="en-US" altLang="zh-CN" sz="10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on </a:t>
              </a:r>
              <a:r>
                <a:rPr lang="en-US" altLang="zh-CN" sz="1000" dirty="0" err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Freepik</a:t>
              </a:r>
              <a:endParaRPr lang="zh-CN" altLang="en-US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AB3B5F5-10B5-8E69-D941-195E90428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87589" y="3673579"/>
              <a:ext cx="6016822" cy="2791511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2E96050B-74F5-F8E9-2977-07A8FEC64FB3}"/>
                </a:ext>
              </a:extLst>
            </p:cNvPr>
            <p:cNvSpPr txBox="1"/>
            <p:nvPr/>
          </p:nvSpPr>
          <p:spPr>
            <a:xfrm>
              <a:off x="4388643" y="3876659"/>
              <a:ext cx="34147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Witnessing Theorems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4CF4ADC0-545F-3278-A30B-44757B9DC263}"/>
                    </a:ext>
                  </a:extLst>
                </p:cNvPr>
                <p:cNvSpPr txBox="1"/>
                <p:nvPr/>
              </p:nvSpPr>
              <p:spPr>
                <a:xfrm>
                  <a:off x="3332392" y="4384352"/>
                  <a:ext cx="552721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𝒯</m:t>
                      </m:r>
                    </m:oMath>
                  </a14:m>
                  <a:r>
                    <a:rPr lang="en-US" altLang="zh-CN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proves the totality of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a14:m>
                  <a:r>
                    <a:rPr lang="en-US" altLang="zh-CN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⟹</m:t>
                      </m:r>
                    </m:oMath>
                  </a14:m>
                  <a:r>
                    <a:rPr lang="en-US" altLang="zh-CN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“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a14:m>
                  <a:r>
                    <a:rPr lang="en-US" altLang="zh-CN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is in the class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𝐂</m:t>
                          </m:r>
                        </m:e>
                        <m:sub>
                          <m:r>
                            <a:rPr lang="zh-CN" alt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sub>
                      </m:sSub>
                    </m:oMath>
                  </a14:m>
                  <a:r>
                    <a:rPr lang="en-US" altLang="zh-CN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</a:t>
                  </a:r>
                  <a:endParaRPr lang="zh-CN" alt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4CF4ADC0-545F-3278-A30B-44757B9DC2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2392" y="4384352"/>
                  <a:ext cx="5527214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993" t="-8197" b="-245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CE59CD94-7D1A-311D-BD16-8893BE90D645}"/>
                    </a:ext>
                  </a:extLst>
                </p:cNvPr>
                <p:cNvSpPr txBox="1"/>
                <p:nvPr/>
              </p:nvSpPr>
              <p:spPr>
                <a:xfrm>
                  <a:off x="3627660" y="4861151"/>
                  <a:ext cx="4936677" cy="1206612"/>
                </a:xfrm>
                <a:custGeom>
                  <a:avLst/>
                  <a:gdLst>
                    <a:gd name="connsiteX0" fmla="*/ 0 w 4936677"/>
                    <a:gd name="connsiteY0" fmla="*/ 0 h 1206612"/>
                    <a:gd name="connsiteX1" fmla="*/ 499153 w 4936677"/>
                    <a:gd name="connsiteY1" fmla="*/ 0 h 1206612"/>
                    <a:gd name="connsiteX2" fmla="*/ 899572 w 4936677"/>
                    <a:gd name="connsiteY2" fmla="*/ 0 h 1206612"/>
                    <a:gd name="connsiteX3" fmla="*/ 1546825 w 4936677"/>
                    <a:gd name="connsiteY3" fmla="*/ 0 h 1206612"/>
                    <a:gd name="connsiteX4" fmla="*/ 2045978 w 4936677"/>
                    <a:gd name="connsiteY4" fmla="*/ 0 h 1206612"/>
                    <a:gd name="connsiteX5" fmla="*/ 2545131 w 4936677"/>
                    <a:gd name="connsiteY5" fmla="*/ 0 h 1206612"/>
                    <a:gd name="connsiteX6" fmla="*/ 3192384 w 4936677"/>
                    <a:gd name="connsiteY6" fmla="*/ 0 h 1206612"/>
                    <a:gd name="connsiteX7" fmla="*/ 3642171 w 4936677"/>
                    <a:gd name="connsiteY7" fmla="*/ 0 h 1206612"/>
                    <a:gd name="connsiteX8" fmla="*/ 4289424 w 4936677"/>
                    <a:gd name="connsiteY8" fmla="*/ 0 h 1206612"/>
                    <a:gd name="connsiteX9" fmla="*/ 4936677 w 4936677"/>
                    <a:gd name="connsiteY9" fmla="*/ 0 h 1206612"/>
                    <a:gd name="connsiteX10" fmla="*/ 4936677 w 4936677"/>
                    <a:gd name="connsiteY10" fmla="*/ 402204 h 1206612"/>
                    <a:gd name="connsiteX11" fmla="*/ 4936677 w 4936677"/>
                    <a:gd name="connsiteY11" fmla="*/ 804408 h 1206612"/>
                    <a:gd name="connsiteX12" fmla="*/ 4936677 w 4936677"/>
                    <a:gd name="connsiteY12" fmla="*/ 1206612 h 1206612"/>
                    <a:gd name="connsiteX13" fmla="*/ 4536258 w 4936677"/>
                    <a:gd name="connsiteY13" fmla="*/ 1206612 h 1206612"/>
                    <a:gd name="connsiteX14" fmla="*/ 3889004 w 4936677"/>
                    <a:gd name="connsiteY14" fmla="*/ 1206612 h 1206612"/>
                    <a:gd name="connsiteX15" fmla="*/ 3439218 w 4936677"/>
                    <a:gd name="connsiteY15" fmla="*/ 1206612 h 1206612"/>
                    <a:gd name="connsiteX16" fmla="*/ 2890699 w 4936677"/>
                    <a:gd name="connsiteY16" fmla="*/ 1206612 h 1206612"/>
                    <a:gd name="connsiteX17" fmla="*/ 2243445 w 4936677"/>
                    <a:gd name="connsiteY17" fmla="*/ 1206612 h 1206612"/>
                    <a:gd name="connsiteX18" fmla="*/ 1694926 w 4936677"/>
                    <a:gd name="connsiteY18" fmla="*/ 1206612 h 1206612"/>
                    <a:gd name="connsiteX19" fmla="*/ 1294506 w 4936677"/>
                    <a:gd name="connsiteY19" fmla="*/ 1206612 h 1206612"/>
                    <a:gd name="connsiteX20" fmla="*/ 844720 w 4936677"/>
                    <a:gd name="connsiteY20" fmla="*/ 1206612 h 1206612"/>
                    <a:gd name="connsiteX21" fmla="*/ 0 w 4936677"/>
                    <a:gd name="connsiteY21" fmla="*/ 1206612 h 1206612"/>
                    <a:gd name="connsiteX22" fmla="*/ 0 w 4936677"/>
                    <a:gd name="connsiteY22" fmla="*/ 804408 h 1206612"/>
                    <a:gd name="connsiteX23" fmla="*/ 0 w 4936677"/>
                    <a:gd name="connsiteY23" fmla="*/ 402204 h 1206612"/>
                    <a:gd name="connsiteX24" fmla="*/ 0 w 4936677"/>
                    <a:gd name="connsiteY24" fmla="*/ 0 h 1206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936677" h="1206612" extrusionOk="0">
                      <a:moveTo>
                        <a:pt x="0" y="0"/>
                      </a:moveTo>
                      <a:cubicBezTo>
                        <a:pt x="157305" y="-21321"/>
                        <a:pt x="280840" y="18825"/>
                        <a:pt x="499153" y="0"/>
                      </a:cubicBezTo>
                      <a:cubicBezTo>
                        <a:pt x="717466" y="-18825"/>
                        <a:pt x="786984" y="32165"/>
                        <a:pt x="899572" y="0"/>
                      </a:cubicBezTo>
                      <a:cubicBezTo>
                        <a:pt x="1012160" y="-32165"/>
                        <a:pt x="1242096" y="66656"/>
                        <a:pt x="1546825" y="0"/>
                      </a:cubicBezTo>
                      <a:cubicBezTo>
                        <a:pt x="1851554" y="-66656"/>
                        <a:pt x="1855872" y="27905"/>
                        <a:pt x="2045978" y="0"/>
                      </a:cubicBezTo>
                      <a:cubicBezTo>
                        <a:pt x="2236084" y="-27905"/>
                        <a:pt x="2399217" y="14055"/>
                        <a:pt x="2545131" y="0"/>
                      </a:cubicBezTo>
                      <a:cubicBezTo>
                        <a:pt x="2691045" y="-14055"/>
                        <a:pt x="2992701" y="3982"/>
                        <a:pt x="3192384" y="0"/>
                      </a:cubicBezTo>
                      <a:cubicBezTo>
                        <a:pt x="3392067" y="-3982"/>
                        <a:pt x="3505412" y="34118"/>
                        <a:pt x="3642171" y="0"/>
                      </a:cubicBezTo>
                      <a:cubicBezTo>
                        <a:pt x="3778930" y="-34118"/>
                        <a:pt x="4135334" y="74129"/>
                        <a:pt x="4289424" y="0"/>
                      </a:cubicBezTo>
                      <a:cubicBezTo>
                        <a:pt x="4443514" y="-74129"/>
                        <a:pt x="4804275" y="12397"/>
                        <a:pt x="4936677" y="0"/>
                      </a:cubicBezTo>
                      <a:cubicBezTo>
                        <a:pt x="4963884" y="112198"/>
                        <a:pt x="4914913" y="259150"/>
                        <a:pt x="4936677" y="402204"/>
                      </a:cubicBezTo>
                      <a:cubicBezTo>
                        <a:pt x="4958441" y="545258"/>
                        <a:pt x="4901378" y="722013"/>
                        <a:pt x="4936677" y="804408"/>
                      </a:cubicBezTo>
                      <a:cubicBezTo>
                        <a:pt x="4971976" y="886803"/>
                        <a:pt x="4922264" y="1028353"/>
                        <a:pt x="4936677" y="1206612"/>
                      </a:cubicBezTo>
                      <a:cubicBezTo>
                        <a:pt x="4743919" y="1243708"/>
                        <a:pt x="4642293" y="1169798"/>
                        <a:pt x="4536258" y="1206612"/>
                      </a:cubicBezTo>
                      <a:cubicBezTo>
                        <a:pt x="4430223" y="1243426"/>
                        <a:pt x="4059051" y="1154954"/>
                        <a:pt x="3889004" y="1206612"/>
                      </a:cubicBezTo>
                      <a:cubicBezTo>
                        <a:pt x="3718957" y="1258270"/>
                        <a:pt x="3568260" y="1170829"/>
                        <a:pt x="3439218" y="1206612"/>
                      </a:cubicBezTo>
                      <a:cubicBezTo>
                        <a:pt x="3310176" y="1242395"/>
                        <a:pt x="3158899" y="1185228"/>
                        <a:pt x="2890699" y="1206612"/>
                      </a:cubicBezTo>
                      <a:cubicBezTo>
                        <a:pt x="2622499" y="1227996"/>
                        <a:pt x="2484810" y="1134650"/>
                        <a:pt x="2243445" y="1206612"/>
                      </a:cubicBezTo>
                      <a:cubicBezTo>
                        <a:pt x="2002080" y="1278574"/>
                        <a:pt x="1969040" y="1153556"/>
                        <a:pt x="1694926" y="1206612"/>
                      </a:cubicBezTo>
                      <a:cubicBezTo>
                        <a:pt x="1420812" y="1259668"/>
                        <a:pt x="1408338" y="1165383"/>
                        <a:pt x="1294506" y="1206612"/>
                      </a:cubicBezTo>
                      <a:cubicBezTo>
                        <a:pt x="1180674" y="1247841"/>
                        <a:pt x="1015500" y="1177320"/>
                        <a:pt x="844720" y="1206612"/>
                      </a:cubicBezTo>
                      <a:cubicBezTo>
                        <a:pt x="673940" y="1235904"/>
                        <a:pt x="209413" y="1167124"/>
                        <a:pt x="0" y="1206612"/>
                      </a:cubicBezTo>
                      <a:cubicBezTo>
                        <a:pt x="-13616" y="1079914"/>
                        <a:pt x="6767" y="979960"/>
                        <a:pt x="0" y="804408"/>
                      </a:cubicBezTo>
                      <a:cubicBezTo>
                        <a:pt x="-6767" y="628856"/>
                        <a:pt x="24192" y="561632"/>
                        <a:pt x="0" y="402204"/>
                      </a:cubicBezTo>
                      <a:cubicBezTo>
                        <a:pt x="-24192" y="242776"/>
                        <a:pt x="822" y="118912"/>
                        <a:pt x="0" y="0"/>
                      </a:cubicBezTo>
                      <a:close/>
                    </a:path>
                  </a:pathLst>
                </a:custGeom>
                <a:noFill/>
                <a:ln w="28575">
                  <a:solidFill>
                    <a:srgbClr val="FFFFFF"/>
                  </a:solidFill>
                  <a:extLst>
                    <a:ext uri="{C807C97D-BFC1-408E-A445-0C87EB9F89A2}">
                      <ask:lineSketchStyleProps xmlns:ask="http://schemas.microsoft.com/office/drawing/2018/sketchyshapes" sd="1219033472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a14:m>
                  <a:r>
                    <a:rPr lang="en-US" altLang="zh-CN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is provably total in </a:t>
                  </a:r>
                  <a14:m>
                    <m:oMath xmlns:m="http://schemas.openxmlformats.org/officeDocument/2006/math">
                      <m:r>
                        <a:rPr lang="en-US" altLang="zh-CN" b="1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𝐏𝐕</m:t>
                      </m:r>
                    </m:oMath>
                  </a14:m>
                  <a:r>
                    <a:rPr lang="en-US" altLang="zh-CN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⟹</m:t>
                      </m:r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altLang="zh-CN" b="1" i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𝐅𝐏</m:t>
                      </m:r>
                    </m:oMath>
                  </a14:m>
                  <a:endParaRPr lang="zh-CN" alt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altLang="zh-CN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a14:m>
                  <a:r>
                    <a:rPr lang="en-US" altLang="zh-CN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is provably total in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a14:m>
                  <a:r>
                    <a:rPr lang="en-US" altLang="zh-CN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</a:t>
                  </a:r>
                  <a14:m>
                    <m:oMath xmlns:m="http://schemas.openxmlformats.org/officeDocument/2006/math">
                      <m:r>
                        <a:rPr lang="en-US" altLang="zh-CN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⟹</m:t>
                      </m:r>
                      <m:r>
                        <a:rPr lang="en-US" altLang="zh-CN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CN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altLang="zh-CN" b="1" i="0" dirty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𝐏𝐋𝐒</m:t>
                      </m:r>
                    </m:oMath>
                  </a14:m>
                  <a:r>
                    <a:rPr lang="en-US" altLang="zh-CN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1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(Buss-</a:t>
                  </a:r>
                  <a:r>
                    <a:rPr lang="en-US" altLang="zh-CN" sz="1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Krajíček</a:t>
                  </a:r>
                  <a:r>
                    <a:rPr lang="en-US" altLang="zh-CN" sz="11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</a:p>
                <a:p>
                  <a:r>
                    <a:rPr lang="en-US" altLang="zh-CN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a14:m>
                  <a:r>
                    <a:rPr lang="en-US" altLang="zh-CN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is provably total in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a14:m>
                  <a:r>
                    <a:rPr lang="en-US" altLang="zh-CN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⟹</m:t>
                      </m:r>
                    </m:oMath>
                  </a14:m>
                  <a:r>
                    <a:rPr lang="zh-CN" altLang="en-US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a14:m>
                  <a:r>
                    <a:rPr lang="zh-CN" altLang="en-US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zh-CN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reduces to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WrongProof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Extended</m:t>
                          </m:r>
                          <m:r>
                            <a:rPr lang="en-US" altLang="zh-CN" b="0" i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Frege</m:t>
                          </m:r>
                        </m:e>
                      </m:d>
                    </m:oMath>
                  </a14:m>
                  <a:r>
                    <a:rPr lang="zh-CN" altLang="en-US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1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(Beckmann-Buss)</a:t>
                  </a:r>
                  <a:endParaRPr lang="zh-CN" alt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CE59CD94-7D1A-311D-BD16-8893BE90D6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7660" y="4861151"/>
                  <a:ext cx="4936677" cy="120661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>
                  <a:solidFill>
                    <a:srgbClr val="FFFFFF"/>
                  </a:solidFill>
                  <a:extLst>
                    <a:ext uri="{C807C97D-BFC1-408E-A445-0C87EB9F89A2}">
                      <ask:lineSketchStyleProps xmlns:ask="http://schemas.microsoft.com/office/drawing/2018/sketchyshapes" sd="1219033472">
                        <a:custGeom>
                          <a:avLst/>
                          <a:gdLst>
                            <a:gd name="connsiteX0" fmla="*/ 0 w 4936677"/>
                            <a:gd name="connsiteY0" fmla="*/ 0 h 1206612"/>
                            <a:gd name="connsiteX1" fmla="*/ 499153 w 4936677"/>
                            <a:gd name="connsiteY1" fmla="*/ 0 h 1206612"/>
                            <a:gd name="connsiteX2" fmla="*/ 899572 w 4936677"/>
                            <a:gd name="connsiteY2" fmla="*/ 0 h 1206612"/>
                            <a:gd name="connsiteX3" fmla="*/ 1546825 w 4936677"/>
                            <a:gd name="connsiteY3" fmla="*/ 0 h 1206612"/>
                            <a:gd name="connsiteX4" fmla="*/ 2045978 w 4936677"/>
                            <a:gd name="connsiteY4" fmla="*/ 0 h 1206612"/>
                            <a:gd name="connsiteX5" fmla="*/ 2545131 w 4936677"/>
                            <a:gd name="connsiteY5" fmla="*/ 0 h 1206612"/>
                            <a:gd name="connsiteX6" fmla="*/ 3192384 w 4936677"/>
                            <a:gd name="connsiteY6" fmla="*/ 0 h 1206612"/>
                            <a:gd name="connsiteX7" fmla="*/ 3642171 w 4936677"/>
                            <a:gd name="connsiteY7" fmla="*/ 0 h 1206612"/>
                            <a:gd name="connsiteX8" fmla="*/ 4289424 w 4936677"/>
                            <a:gd name="connsiteY8" fmla="*/ 0 h 1206612"/>
                            <a:gd name="connsiteX9" fmla="*/ 4936677 w 4936677"/>
                            <a:gd name="connsiteY9" fmla="*/ 0 h 1206612"/>
                            <a:gd name="connsiteX10" fmla="*/ 4936677 w 4936677"/>
                            <a:gd name="connsiteY10" fmla="*/ 402204 h 1206612"/>
                            <a:gd name="connsiteX11" fmla="*/ 4936677 w 4936677"/>
                            <a:gd name="connsiteY11" fmla="*/ 804408 h 1206612"/>
                            <a:gd name="connsiteX12" fmla="*/ 4936677 w 4936677"/>
                            <a:gd name="connsiteY12" fmla="*/ 1206612 h 1206612"/>
                            <a:gd name="connsiteX13" fmla="*/ 4536258 w 4936677"/>
                            <a:gd name="connsiteY13" fmla="*/ 1206612 h 1206612"/>
                            <a:gd name="connsiteX14" fmla="*/ 3889004 w 4936677"/>
                            <a:gd name="connsiteY14" fmla="*/ 1206612 h 1206612"/>
                            <a:gd name="connsiteX15" fmla="*/ 3439218 w 4936677"/>
                            <a:gd name="connsiteY15" fmla="*/ 1206612 h 1206612"/>
                            <a:gd name="connsiteX16" fmla="*/ 2890699 w 4936677"/>
                            <a:gd name="connsiteY16" fmla="*/ 1206612 h 1206612"/>
                            <a:gd name="connsiteX17" fmla="*/ 2243445 w 4936677"/>
                            <a:gd name="connsiteY17" fmla="*/ 1206612 h 1206612"/>
                            <a:gd name="connsiteX18" fmla="*/ 1694926 w 4936677"/>
                            <a:gd name="connsiteY18" fmla="*/ 1206612 h 1206612"/>
                            <a:gd name="connsiteX19" fmla="*/ 1294506 w 4936677"/>
                            <a:gd name="connsiteY19" fmla="*/ 1206612 h 1206612"/>
                            <a:gd name="connsiteX20" fmla="*/ 844720 w 4936677"/>
                            <a:gd name="connsiteY20" fmla="*/ 1206612 h 1206612"/>
                            <a:gd name="connsiteX21" fmla="*/ 0 w 4936677"/>
                            <a:gd name="connsiteY21" fmla="*/ 1206612 h 1206612"/>
                            <a:gd name="connsiteX22" fmla="*/ 0 w 4936677"/>
                            <a:gd name="connsiteY22" fmla="*/ 804408 h 1206612"/>
                            <a:gd name="connsiteX23" fmla="*/ 0 w 4936677"/>
                            <a:gd name="connsiteY23" fmla="*/ 402204 h 1206612"/>
                            <a:gd name="connsiteX24" fmla="*/ 0 w 4936677"/>
                            <a:gd name="connsiteY24" fmla="*/ 0 h 12066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</a:cxnLst>
                          <a:rect l="l" t="t" r="r" b="b"/>
                          <a:pathLst>
                            <a:path w="4936677" h="1206612" extrusionOk="0">
                              <a:moveTo>
                                <a:pt x="0" y="0"/>
                              </a:moveTo>
                              <a:cubicBezTo>
                                <a:pt x="157305" y="-21321"/>
                                <a:pt x="280840" y="18825"/>
                                <a:pt x="499153" y="0"/>
                              </a:cubicBezTo>
                              <a:cubicBezTo>
                                <a:pt x="717466" y="-18825"/>
                                <a:pt x="786984" y="32165"/>
                                <a:pt x="899572" y="0"/>
                              </a:cubicBezTo>
                              <a:cubicBezTo>
                                <a:pt x="1012160" y="-32165"/>
                                <a:pt x="1242096" y="66656"/>
                                <a:pt x="1546825" y="0"/>
                              </a:cubicBezTo>
                              <a:cubicBezTo>
                                <a:pt x="1851554" y="-66656"/>
                                <a:pt x="1855872" y="27905"/>
                                <a:pt x="2045978" y="0"/>
                              </a:cubicBezTo>
                              <a:cubicBezTo>
                                <a:pt x="2236084" y="-27905"/>
                                <a:pt x="2399217" y="14055"/>
                                <a:pt x="2545131" y="0"/>
                              </a:cubicBezTo>
                              <a:cubicBezTo>
                                <a:pt x="2691045" y="-14055"/>
                                <a:pt x="2992701" y="3982"/>
                                <a:pt x="3192384" y="0"/>
                              </a:cubicBezTo>
                              <a:cubicBezTo>
                                <a:pt x="3392067" y="-3982"/>
                                <a:pt x="3505412" y="34118"/>
                                <a:pt x="3642171" y="0"/>
                              </a:cubicBezTo>
                              <a:cubicBezTo>
                                <a:pt x="3778930" y="-34118"/>
                                <a:pt x="4135334" y="74129"/>
                                <a:pt x="4289424" y="0"/>
                              </a:cubicBezTo>
                              <a:cubicBezTo>
                                <a:pt x="4443514" y="-74129"/>
                                <a:pt x="4804275" y="12397"/>
                                <a:pt x="4936677" y="0"/>
                              </a:cubicBezTo>
                              <a:cubicBezTo>
                                <a:pt x="4963884" y="112198"/>
                                <a:pt x="4914913" y="259150"/>
                                <a:pt x="4936677" y="402204"/>
                              </a:cubicBezTo>
                              <a:cubicBezTo>
                                <a:pt x="4958441" y="545258"/>
                                <a:pt x="4901378" y="722013"/>
                                <a:pt x="4936677" y="804408"/>
                              </a:cubicBezTo>
                              <a:cubicBezTo>
                                <a:pt x="4971976" y="886803"/>
                                <a:pt x="4922264" y="1028353"/>
                                <a:pt x="4936677" y="1206612"/>
                              </a:cubicBezTo>
                              <a:cubicBezTo>
                                <a:pt x="4743919" y="1243708"/>
                                <a:pt x="4642293" y="1169798"/>
                                <a:pt x="4536258" y="1206612"/>
                              </a:cubicBezTo>
                              <a:cubicBezTo>
                                <a:pt x="4430223" y="1243426"/>
                                <a:pt x="4059051" y="1154954"/>
                                <a:pt x="3889004" y="1206612"/>
                              </a:cubicBezTo>
                              <a:cubicBezTo>
                                <a:pt x="3718957" y="1258270"/>
                                <a:pt x="3568260" y="1170829"/>
                                <a:pt x="3439218" y="1206612"/>
                              </a:cubicBezTo>
                              <a:cubicBezTo>
                                <a:pt x="3310176" y="1242395"/>
                                <a:pt x="3158899" y="1185228"/>
                                <a:pt x="2890699" y="1206612"/>
                              </a:cubicBezTo>
                              <a:cubicBezTo>
                                <a:pt x="2622499" y="1227996"/>
                                <a:pt x="2484810" y="1134650"/>
                                <a:pt x="2243445" y="1206612"/>
                              </a:cubicBezTo>
                              <a:cubicBezTo>
                                <a:pt x="2002080" y="1278574"/>
                                <a:pt x="1969040" y="1153556"/>
                                <a:pt x="1694926" y="1206612"/>
                              </a:cubicBezTo>
                              <a:cubicBezTo>
                                <a:pt x="1420812" y="1259668"/>
                                <a:pt x="1408338" y="1165383"/>
                                <a:pt x="1294506" y="1206612"/>
                              </a:cubicBezTo>
                              <a:cubicBezTo>
                                <a:pt x="1180674" y="1247841"/>
                                <a:pt x="1015500" y="1177320"/>
                                <a:pt x="844720" y="1206612"/>
                              </a:cubicBezTo>
                              <a:cubicBezTo>
                                <a:pt x="673940" y="1235904"/>
                                <a:pt x="209413" y="1167124"/>
                                <a:pt x="0" y="1206612"/>
                              </a:cubicBezTo>
                              <a:cubicBezTo>
                                <a:pt x="-13616" y="1079914"/>
                                <a:pt x="6767" y="979960"/>
                                <a:pt x="0" y="804408"/>
                              </a:cubicBezTo>
                              <a:cubicBezTo>
                                <a:pt x="-6767" y="628856"/>
                                <a:pt x="24192" y="561632"/>
                                <a:pt x="0" y="402204"/>
                              </a:cubicBezTo>
                              <a:cubicBezTo>
                                <a:pt x="-24192" y="242776"/>
                                <a:pt x="822" y="118912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202F02CF-4714-15DA-AA4B-D88CA615C342}"/>
              </a:ext>
            </a:extLst>
          </p:cNvPr>
          <p:cNvSpPr txBox="1"/>
          <p:nvPr/>
        </p:nvSpPr>
        <p:spPr>
          <a:xfrm>
            <a:off x="5002722" y="6021425"/>
            <a:ext cx="3862959" cy="738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If you consider “</a:t>
            </a: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” variants of these theories, these results become equivalences! (see e.g. Müller’21)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对话气泡: 圆角矩形 38">
                <a:extLst>
                  <a:ext uri="{FF2B5EF4-FFF2-40B4-BE49-F238E27FC236}">
                    <a16:creationId xmlns:a16="http://schemas.microsoft.com/office/drawing/2014/main" id="{4C82C07C-AE2D-E446-2D7A-8011530E65FF}"/>
                  </a:ext>
                </a:extLst>
              </p:cNvPr>
              <p:cNvSpPr/>
              <p:nvPr/>
            </p:nvSpPr>
            <p:spPr>
              <a:xfrm>
                <a:off x="1150145" y="2745486"/>
                <a:ext cx="2908248" cy="707886"/>
              </a:xfrm>
              <a:prstGeom prst="wedgeRoundRectCallout">
                <a:avLst>
                  <a:gd name="adj1" fmla="val -61608"/>
                  <a:gd name="adj2" fmla="val -55572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How hard is it to prove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a:rPr lang="en-US" altLang="zh-CN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对话气泡: 圆角矩形 38">
                <a:extLst>
                  <a:ext uri="{FF2B5EF4-FFF2-40B4-BE49-F238E27FC236}">
                    <a16:creationId xmlns:a16="http://schemas.microsoft.com/office/drawing/2014/main" id="{4C82C07C-AE2D-E446-2D7A-8011530E65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145" y="2745486"/>
                <a:ext cx="2908248" cy="707886"/>
              </a:xfrm>
              <a:prstGeom prst="wedgeRoundRectCallout">
                <a:avLst>
                  <a:gd name="adj1" fmla="val -61608"/>
                  <a:gd name="adj2" fmla="val -55572"/>
                  <a:gd name="adj3" fmla="val 16667"/>
                </a:avLst>
              </a:prstGeom>
              <a:blipFill>
                <a:blip r:embed="rId11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对话气泡: 圆角矩形 39">
                <a:extLst>
                  <a:ext uri="{FF2B5EF4-FFF2-40B4-BE49-F238E27FC236}">
                    <a16:creationId xmlns:a16="http://schemas.microsoft.com/office/drawing/2014/main" id="{2C2B48DD-534C-5268-28AB-51AC089AFFA7}"/>
                  </a:ext>
                </a:extLst>
              </p:cNvPr>
              <p:cNvSpPr/>
              <p:nvPr/>
            </p:nvSpPr>
            <p:spPr>
              <a:xfrm>
                <a:off x="8133607" y="2747181"/>
                <a:ext cx="2908248" cy="707886"/>
              </a:xfrm>
              <a:prstGeom prst="wedgeRoundRectCallout">
                <a:avLst>
                  <a:gd name="adj1" fmla="val -77330"/>
                  <a:gd name="adj2" fmla="val -58600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How hard is it to </a:t>
                </a:r>
                <a:r>
                  <a:rPr lang="en-US" altLang="zh-CN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find such a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zh-CN" altLang="en-US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given an input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对话气泡: 圆角矩形 39">
                <a:extLst>
                  <a:ext uri="{FF2B5EF4-FFF2-40B4-BE49-F238E27FC236}">
                    <a16:creationId xmlns:a16="http://schemas.microsoft.com/office/drawing/2014/main" id="{2C2B48DD-534C-5268-28AB-51AC089AFF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3607" y="2747181"/>
                <a:ext cx="2908248" cy="707886"/>
              </a:xfrm>
              <a:prstGeom prst="wedgeRoundRectCallout">
                <a:avLst>
                  <a:gd name="adj1" fmla="val -77330"/>
                  <a:gd name="adj2" fmla="val -58600"/>
                  <a:gd name="adj3" fmla="val 16667"/>
                </a:avLst>
              </a:prstGeom>
              <a:blipFill>
                <a:blip r:embed="rId1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F2CF3BE9-E71D-D46B-E734-DEFFFA431902}"/>
                  </a:ext>
                </a:extLst>
              </p:cNvPr>
              <p:cNvSpPr txBox="1"/>
              <p:nvPr/>
            </p:nvSpPr>
            <p:spPr>
              <a:xfrm>
                <a:off x="258520" y="3847881"/>
                <a:ext cx="2686050" cy="12003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How hard is it to </a:t>
                </a:r>
                <a:r>
                  <a:rPr lang="en-US" altLang="zh-CN" dirty="0">
                    <a:solidFill>
                      <a:srgbClr val="F359D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prove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every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size-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circuit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zh-CN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there exists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an input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such that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F2CF3BE9-E71D-D46B-E734-DEFFFA431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520" y="3847881"/>
                <a:ext cx="2686050" cy="12003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8DE4237C-3DB5-0FA1-1A4E-B9B485F9BC7C}"/>
                  </a:ext>
                </a:extLst>
              </p:cNvPr>
              <p:cNvSpPr txBox="1"/>
              <p:nvPr/>
            </p:nvSpPr>
            <p:spPr>
              <a:xfrm>
                <a:off x="9247430" y="3847880"/>
                <a:ext cx="2686050" cy="12003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How hard is it to “</a:t>
                </a:r>
                <a:r>
                  <a:rPr lang="en-US" altLang="zh-CN" dirty="0">
                    <a:solidFill>
                      <a:srgbClr val="F359D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refute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”:</a:t>
                </a:r>
              </a:p>
              <a:p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Given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a size-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circuit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zh-CN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find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an input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such that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8DE4237C-3DB5-0FA1-1A4E-B9B485F9B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7430" y="3847880"/>
                <a:ext cx="2686050" cy="12003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0F64474A-871F-8A63-C96F-6C3D3D7F71CC}"/>
              </a:ext>
            </a:extLst>
          </p:cNvPr>
          <p:cNvSpPr txBox="1"/>
          <p:nvPr/>
        </p:nvSpPr>
        <p:spPr>
          <a:xfrm>
            <a:off x="0" y="6644673"/>
            <a:ext cx="58293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https://www.freepik.com/free-vector/realistic-chalk-blackboard_19380853.htm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B5994E0-C935-F979-98DE-266070149F9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25499" y="2695040"/>
            <a:ext cx="1140997" cy="7486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5FDE73C-80A0-BCC0-F27C-47F422FB9A21}"/>
                  </a:ext>
                </a:extLst>
              </p:cNvPr>
              <p:cNvSpPr txBox="1"/>
              <p:nvPr/>
            </p:nvSpPr>
            <p:spPr>
              <a:xfrm>
                <a:off x="195115" y="5234413"/>
                <a:ext cx="2765248" cy="92647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Reversal: “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𝐓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-reasoning” is necessary &amp; sufficient for proving my theorem!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5FDE73C-80A0-BCC0-F27C-47F422FB9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15" y="5234413"/>
                <a:ext cx="2765248" cy="92647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8BC52F6-28A9-E930-3763-B1DE079795F9}"/>
                  </a:ext>
                </a:extLst>
              </p:cNvPr>
              <p:cNvSpPr txBox="1"/>
              <p:nvPr/>
            </p:nvSpPr>
            <p:spPr>
              <a:xfrm>
                <a:off x="9247999" y="5233913"/>
                <a:ext cx="2765248" cy="9233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Completeness: my total search problem is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𝐏𝐋𝐒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-complete!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8BC52F6-28A9-E930-3763-B1DE07979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7999" y="5233913"/>
                <a:ext cx="2765248" cy="92333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12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  <p:bldP spid="39" grpId="0" animBg="1"/>
      <p:bldP spid="40" grpId="0" animBg="1"/>
      <p:bldP spid="42" grpId="0" animBg="1"/>
      <p:bldP spid="43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38B35B7-ABCB-4F32-A39B-836B64E8852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/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Example: How hard is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𝐍𝐏</m:t>
                    </m:r>
                  </m:oMath>
                </a14:m>
                <a:r>
                  <a:rPr lang="zh-CN" alt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vs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𝐏</m:t>
                    </m:r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/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poly</m:t>
                        </m:r>
                      </m:sub>
                    </m:sSub>
                  </m:oMath>
                </a14:m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zh-CN" alt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38B35B7-ABCB-4F32-A39B-836B64E885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10 / 17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7DD36D6-5191-2910-709C-26115DFDDEA5}"/>
                  </a:ext>
                </a:extLst>
              </p:cNvPr>
              <p:cNvSpPr txBox="1"/>
              <p:nvPr/>
            </p:nvSpPr>
            <p:spPr>
              <a:xfrm>
                <a:off x="4714875" y="1942603"/>
                <a:ext cx="2333625" cy="99373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Conjecture: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b="0" i="0" smtClean="0">
                        <a:latin typeface="Cambria Math" panose="02040503050406030204" pitchFamily="18" charset="0"/>
                      </a:rPr>
                      <m:t>SAT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⊈</m:t>
                    </m:r>
                    <m:r>
                      <a:rPr lang="en-US" altLang="zh-CN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𝐏</m:t>
                    </m:r>
                    <m:sSub>
                      <m:sSub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poly</m:t>
                        </m:r>
                      </m:sub>
                    </m:sSub>
                  </m:oMath>
                </a14:m>
                <a:endParaRPr lang="zh-CN" alt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7DD36D6-5191-2910-709C-26115DFDD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875" y="1942603"/>
                <a:ext cx="2333625" cy="9937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C0ABB02-6B84-9800-15FF-545E7BA19D0E}"/>
                  </a:ext>
                </a:extLst>
              </p:cNvPr>
              <p:cNvSpPr txBox="1"/>
              <p:nvPr/>
            </p:nvSpPr>
            <p:spPr>
              <a:xfrm>
                <a:off x="298848" y="1917424"/>
                <a:ext cx="4271962" cy="101566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every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poly-size circuit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attempting to solve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SAT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there exists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an input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such that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SAT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C0ABB02-6B84-9800-15FF-545E7BA19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48" y="1917424"/>
                <a:ext cx="4271962" cy="10156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38C3B0A-D051-F4D9-39A4-332710CCA259}"/>
                  </a:ext>
                </a:extLst>
              </p:cNvPr>
              <p:cNvSpPr txBox="1"/>
              <p:nvPr/>
            </p:nvSpPr>
            <p:spPr>
              <a:xfrm>
                <a:off x="542926" y="3119955"/>
                <a:ext cx="5662612" cy="132343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every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poly-size circuit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attempting to solve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search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SAT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there exists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an input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a satisfying assignment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such that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but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𝜑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fails to output a satisfying assignment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𝜑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38C3B0A-D051-F4D9-39A4-332710CCA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6" y="3119955"/>
                <a:ext cx="5662612" cy="132343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BD76100-173A-7CF4-624E-01ACFBBB48DA}"/>
                  </a:ext>
                </a:extLst>
              </p:cNvPr>
              <p:cNvSpPr txBox="1"/>
              <p:nvPr/>
            </p:nvSpPr>
            <p:spPr>
              <a:xfrm>
                <a:off x="7192565" y="2460565"/>
                <a:ext cx="4791075" cy="163121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000" b="1" u="sng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Input: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a poly-size circuit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attempting to solve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search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 smtClean="0">
                        <a:latin typeface="Cambria Math" panose="02040503050406030204" pitchFamily="18" charset="0"/>
                      </a:rPr>
                      <m:t>SAT</m:t>
                    </m:r>
                  </m:oMath>
                </a14:m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000" b="1" u="sng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Output: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000" b="1" u="sng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Valid solutions: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but </a:t>
                </a:r>
                <a14:m>
                  <m:oMath xmlns:m="http://schemas.openxmlformats.org/officeDocument/2006/math">
                    <m:r>
                      <a:rPr lang="en-GB" altLang="zh-CN" sz="2000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GB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</m:d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fails to output a satisfying assignment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BD76100-173A-7CF4-624E-01ACFBBB4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565" y="2460565"/>
                <a:ext cx="4791075" cy="16312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对话气泡: 圆角矩形 7">
                <a:extLst>
                  <a:ext uri="{FF2B5EF4-FFF2-40B4-BE49-F238E27FC236}">
                    <a16:creationId xmlns:a16="http://schemas.microsoft.com/office/drawing/2014/main" id="{73100551-CDE2-882D-7C48-E314B88792C8}"/>
                  </a:ext>
                </a:extLst>
              </p:cNvPr>
              <p:cNvSpPr/>
              <p:nvPr/>
            </p:nvSpPr>
            <p:spPr>
              <a:xfrm>
                <a:off x="3629025" y="4686299"/>
                <a:ext cx="2383632" cy="750094"/>
              </a:xfrm>
              <a:prstGeom prst="wedgeRoundRectCallout">
                <a:avLst>
                  <a:gd name="adj1" fmla="val 64282"/>
                  <a:gd name="adj2" fmla="val 37738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This problem is total </a:t>
                </a:r>
                <a:r>
                  <a:rPr lang="en-US" altLang="zh-CN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iff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SAT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⊈</m:t>
                    </m:r>
                    <m:r>
                      <a:rPr lang="en-US" altLang="zh-CN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𝐏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poly</m:t>
                        </m:r>
                      </m:sub>
                    </m:sSub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对话气泡: 圆角矩形 7">
                <a:extLst>
                  <a:ext uri="{FF2B5EF4-FFF2-40B4-BE49-F238E27FC236}">
                    <a16:creationId xmlns:a16="http://schemas.microsoft.com/office/drawing/2014/main" id="{73100551-CDE2-882D-7C48-E314B88792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9025" y="4686299"/>
                <a:ext cx="2383632" cy="750094"/>
              </a:xfrm>
              <a:prstGeom prst="wedgeRoundRectCallout">
                <a:avLst>
                  <a:gd name="adj1" fmla="val 64282"/>
                  <a:gd name="adj2" fmla="val 37738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6">
            <a:extLst>
              <a:ext uri="{FF2B5EF4-FFF2-40B4-BE49-F238E27FC236}">
                <a16:creationId xmlns:a16="http://schemas.microsoft.com/office/drawing/2014/main" id="{E4198288-C7A2-3260-3562-03678F2F4F7D}"/>
              </a:ext>
            </a:extLst>
          </p:cNvPr>
          <p:cNvGrpSpPr/>
          <p:nvPr/>
        </p:nvGrpSpPr>
        <p:grpSpPr>
          <a:xfrm>
            <a:off x="3093244" y="5707856"/>
            <a:ext cx="3112294" cy="957263"/>
            <a:chOff x="3093244" y="5707856"/>
            <a:chExt cx="3112294" cy="957263"/>
          </a:xfrm>
        </p:grpSpPr>
        <p:sp>
          <p:nvSpPr>
            <p:cNvPr id="9" name="思想气泡: 云 8">
              <a:extLst>
                <a:ext uri="{FF2B5EF4-FFF2-40B4-BE49-F238E27FC236}">
                  <a16:creationId xmlns:a16="http://schemas.microsoft.com/office/drawing/2014/main" id="{0757D18F-13F4-D3DF-F95F-044606ED36DF}"/>
                </a:ext>
              </a:extLst>
            </p:cNvPr>
            <p:cNvSpPr/>
            <p:nvPr/>
          </p:nvSpPr>
          <p:spPr>
            <a:xfrm>
              <a:off x="3093244" y="5707856"/>
              <a:ext cx="3112294" cy="957263"/>
            </a:xfrm>
            <a:prstGeom prst="cloudCallout">
              <a:avLst>
                <a:gd name="adj1" fmla="val 55366"/>
                <a:gd name="adj2" fmla="val -55147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8DE4CC35-7AA8-6C81-E807-E0A5DBBCFCBD}"/>
                    </a:ext>
                  </a:extLst>
                </p:cNvPr>
                <p:cNvSpPr txBox="1"/>
                <p:nvPr/>
              </p:nvSpPr>
              <p:spPr>
                <a:xfrm>
                  <a:off x="3374232" y="5846544"/>
                  <a:ext cx="283130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How hard is it compared with our </a:t>
                  </a:r>
                  <a14:m>
                    <m:oMath xmlns:m="http://schemas.openxmlformats.org/officeDocument/2006/math">
                      <m:r>
                        <a:rPr lang="en-US" altLang="zh-CN" b="1" i="0" smtClean="0">
                          <a:latin typeface="Cambria Math" panose="02040503050406030204" pitchFamily="18" charset="0"/>
                        </a:rPr>
                        <m:t>𝐓𝐅𝐍𝐏</m:t>
                      </m:r>
                    </m:oMath>
                  </a14:m>
                  <a:r>
                    <a:rPr lang="zh-CN" alt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hierarchy?</a:t>
                  </a:r>
                  <a:endParaRPr lang="zh-CN" alt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8DE4CC35-7AA8-6C81-E807-E0A5DBBCFC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4232" y="5846544"/>
                  <a:ext cx="2831305" cy="646331"/>
                </a:xfrm>
                <a:prstGeom prst="rect">
                  <a:avLst/>
                </a:prstGeom>
                <a:blipFill>
                  <a:blip r:embed="rId9"/>
                  <a:stretch>
                    <a:fillRect l="-1940" t="-4717" b="-1415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CB513CF7-BBBC-AE4B-622E-8B05EBCD010E}"/>
              </a:ext>
            </a:extLst>
          </p:cNvPr>
          <p:cNvGrpSpPr/>
          <p:nvPr/>
        </p:nvGrpSpPr>
        <p:grpSpPr>
          <a:xfrm>
            <a:off x="257176" y="4651344"/>
            <a:ext cx="2639616" cy="2057845"/>
            <a:chOff x="257176" y="4651344"/>
            <a:chExt cx="2639616" cy="20578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C9C771F2-8F8C-06C9-2DEB-A729A3836437}"/>
                    </a:ext>
                  </a:extLst>
                </p:cNvPr>
                <p:cNvSpPr txBox="1"/>
                <p:nvPr/>
              </p:nvSpPr>
              <p:spPr>
                <a:xfrm>
                  <a:off x="1285876" y="6370635"/>
                  <a:ext cx="571500" cy="33855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b="1" i="0" smtClean="0">
                            <a:latin typeface="Cambria Math" panose="02040503050406030204" pitchFamily="18" charset="0"/>
                          </a:rPr>
                          <m:t>𝐅𝐏</m:t>
                        </m:r>
                      </m:oMath>
                    </m:oMathPara>
                  </a14:m>
                  <a:endParaRPr lang="zh-CN" altLang="en-US" sz="1600" b="1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C9C771F2-8F8C-06C9-2DEB-A729A38364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5876" y="6370635"/>
                  <a:ext cx="571500" cy="33855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9A6436A0-E6B9-BBD8-9837-01D7A6B44B0B}"/>
                    </a:ext>
                  </a:extLst>
                </p:cNvPr>
                <p:cNvSpPr txBox="1"/>
                <p:nvPr/>
              </p:nvSpPr>
              <p:spPr>
                <a:xfrm>
                  <a:off x="1285876" y="5786934"/>
                  <a:ext cx="571500" cy="33855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b="1" i="0" smtClean="0">
                            <a:latin typeface="Cambria Math" panose="02040503050406030204" pitchFamily="18" charset="0"/>
                          </a:rPr>
                          <m:t>𝐂𝐋𝐒</m:t>
                        </m:r>
                      </m:oMath>
                    </m:oMathPara>
                  </a14:m>
                  <a:endParaRPr lang="zh-CN" altLang="en-US" sz="1600" b="1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9A6436A0-E6B9-BBD8-9837-01D7A6B44B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5876" y="5786934"/>
                  <a:ext cx="571500" cy="33855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A341B55D-E921-0145-D9D4-A916E0A1EC6A}"/>
                    </a:ext>
                  </a:extLst>
                </p:cNvPr>
                <p:cNvSpPr txBox="1"/>
                <p:nvPr/>
              </p:nvSpPr>
              <p:spPr>
                <a:xfrm>
                  <a:off x="838200" y="5194874"/>
                  <a:ext cx="711993" cy="33855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b="1" i="0" smtClean="0">
                            <a:latin typeface="Cambria Math" panose="02040503050406030204" pitchFamily="18" charset="0"/>
                          </a:rPr>
                          <m:t>𝐏𝐏𝐀𝐃</m:t>
                        </m:r>
                      </m:oMath>
                    </m:oMathPara>
                  </a14:m>
                  <a:endParaRPr lang="zh-CN" altLang="en-US" sz="1600" b="1" dirty="0"/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A341B55D-E921-0145-D9D4-A916E0A1EC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5194874"/>
                  <a:ext cx="711993" cy="33855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6259D70B-34C9-C0C7-1770-7E6500100490}"/>
                    </a:ext>
                  </a:extLst>
                </p:cNvPr>
                <p:cNvSpPr txBox="1"/>
                <p:nvPr/>
              </p:nvSpPr>
              <p:spPr>
                <a:xfrm>
                  <a:off x="2325292" y="4655690"/>
                  <a:ext cx="571500" cy="33855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b="1" i="0" smtClean="0">
                            <a:latin typeface="Cambria Math" panose="02040503050406030204" pitchFamily="18" charset="0"/>
                          </a:rPr>
                          <m:t>𝐏𝐋𝐒</m:t>
                        </m:r>
                      </m:oMath>
                    </m:oMathPara>
                  </a14:m>
                  <a:endParaRPr lang="zh-CN" altLang="en-US" sz="1600" b="1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6259D70B-34C9-C0C7-1770-7E65001004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5292" y="4655690"/>
                  <a:ext cx="571500" cy="33855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77D20196-02BB-5C8A-6995-02300E2AE136}"/>
                    </a:ext>
                  </a:extLst>
                </p:cNvPr>
                <p:cNvSpPr txBox="1"/>
                <p:nvPr/>
              </p:nvSpPr>
              <p:spPr>
                <a:xfrm>
                  <a:off x="257176" y="4651344"/>
                  <a:ext cx="571500" cy="33855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b="1" i="0" smtClean="0">
                            <a:latin typeface="Cambria Math" panose="02040503050406030204" pitchFamily="18" charset="0"/>
                          </a:rPr>
                          <m:t>𝐏𝐏𝐀</m:t>
                        </m:r>
                      </m:oMath>
                    </m:oMathPara>
                  </a14:m>
                  <a:endParaRPr lang="zh-CN" altLang="en-US" sz="1600" b="1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77D20196-02BB-5C8A-6995-02300E2AE1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176" y="4651344"/>
                  <a:ext cx="571500" cy="33855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F8EDC311-6A69-2D03-584F-72B1354B1C9F}"/>
                    </a:ext>
                  </a:extLst>
                </p:cNvPr>
                <p:cNvSpPr txBox="1"/>
                <p:nvPr/>
              </p:nvSpPr>
              <p:spPr>
                <a:xfrm>
                  <a:off x="1352550" y="4651344"/>
                  <a:ext cx="571500" cy="33855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b="1" i="0" smtClean="0">
                            <a:latin typeface="Cambria Math" panose="02040503050406030204" pitchFamily="18" charset="0"/>
                          </a:rPr>
                          <m:t>𝐏𝐏𝐏</m:t>
                        </m:r>
                      </m:oMath>
                    </m:oMathPara>
                  </a14:m>
                  <a:endParaRPr lang="zh-CN" altLang="en-US" sz="1600" b="1" dirty="0"/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F8EDC311-6A69-2D03-584F-72B1354B1C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2550" y="4651344"/>
                  <a:ext cx="571500" cy="33855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4012CA7B-B1DA-B92B-C560-D578D5A18619}"/>
                </a:ext>
              </a:extLst>
            </p:cNvPr>
            <p:cNvCxnSpPr>
              <a:stCxn id="11" idx="0"/>
              <a:endCxn id="15" idx="2"/>
            </p:cNvCxnSpPr>
            <p:nvPr/>
          </p:nvCxnSpPr>
          <p:spPr>
            <a:xfrm flipV="1">
              <a:off x="1571626" y="6125488"/>
              <a:ext cx="0" cy="24514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2417B02E-7F68-73E4-C6DF-03AE72C2D5F4}"/>
                </a:ext>
              </a:extLst>
            </p:cNvPr>
            <p:cNvCxnSpPr>
              <a:cxnSpLocks/>
              <a:stCxn id="15" idx="0"/>
              <a:endCxn id="16" idx="2"/>
            </p:cNvCxnSpPr>
            <p:nvPr/>
          </p:nvCxnSpPr>
          <p:spPr>
            <a:xfrm flipH="1" flipV="1">
              <a:off x="1194197" y="5533428"/>
              <a:ext cx="377429" cy="25350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B2E411B9-8A6F-AA56-3B73-61683C29034E}"/>
                </a:ext>
              </a:extLst>
            </p:cNvPr>
            <p:cNvCxnSpPr>
              <a:cxnSpLocks/>
              <a:stCxn id="16" idx="0"/>
              <a:endCxn id="21" idx="2"/>
            </p:cNvCxnSpPr>
            <p:nvPr/>
          </p:nvCxnSpPr>
          <p:spPr>
            <a:xfrm flipH="1" flipV="1">
              <a:off x="542926" y="4989898"/>
              <a:ext cx="651271" cy="20497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C26F43AD-CC97-DE8C-59CC-22955C2E5209}"/>
                </a:ext>
              </a:extLst>
            </p:cNvPr>
            <p:cNvCxnSpPr>
              <a:cxnSpLocks/>
              <a:stCxn id="16" idx="0"/>
              <a:endCxn id="23" idx="2"/>
            </p:cNvCxnSpPr>
            <p:nvPr/>
          </p:nvCxnSpPr>
          <p:spPr>
            <a:xfrm flipV="1">
              <a:off x="1194197" y="4989898"/>
              <a:ext cx="444103" cy="20497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D5A2DCAE-0CB0-306F-FF5D-CEADAC503085}"/>
                </a:ext>
              </a:extLst>
            </p:cNvPr>
            <p:cNvCxnSpPr>
              <a:cxnSpLocks/>
              <a:stCxn id="15" idx="0"/>
              <a:endCxn id="17" idx="2"/>
            </p:cNvCxnSpPr>
            <p:nvPr/>
          </p:nvCxnSpPr>
          <p:spPr>
            <a:xfrm flipV="1">
              <a:off x="1571626" y="4994244"/>
              <a:ext cx="1039416" cy="79269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对话气泡: 圆角矩形 46">
            <a:extLst>
              <a:ext uri="{FF2B5EF4-FFF2-40B4-BE49-F238E27FC236}">
                <a16:creationId xmlns:a16="http://schemas.microsoft.com/office/drawing/2014/main" id="{2F8D7866-6D5A-6D22-3EEC-CACEC91619F3}"/>
              </a:ext>
            </a:extLst>
          </p:cNvPr>
          <p:cNvSpPr/>
          <p:nvPr/>
        </p:nvSpPr>
        <p:spPr>
          <a:xfrm>
            <a:off x="9255706" y="4465495"/>
            <a:ext cx="2727933" cy="1321439"/>
          </a:xfrm>
          <a:prstGeom prst="wedgeRoundRectCallout">
            <a:avLst>
              <a:gd name="adj1" fmla="val -78664"/>
              <a:gd name="adj2" fmla="val -11700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Wait! This problem is in poly-time (under plausible assumptions)!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[Pich-Santhanam’23]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147E202-7470-FD13-A171-92FDCF232ACE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6505" y="4724736"/>
            <a:ext cx="2595354" cy="177308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658FC543-B562-42CB-4F7C-1A22152360F8}"/>
              </a:ext>
            </a:extLst>
          </p:cNvPr>
          <p:cNvSpPr/>
          <p:nvPr/>
        </p:nvSpPr>
        <p:spPr>
          <a:xfrm>
            <a:off x="7760223" y="4110857"/>
            <a:ext cx="800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??</a:t>
            </a:r>
            <a:endParaRPr lang="zh-CN" altLang="en-US" sz="5400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811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4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38B35B7-ABCB-4F32-A39B-836B64E8852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/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Example: How hard is </a:t>
                </a:r>
                <a14:m>
                  <m:oMath xmlns:m="http://schemas.openxmlformats.org/officeDocument/2006/math">
                    <m:r>
                      <a:rPr lang="en-US" altLang="zh-CN" b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𝐍𝐏</m:t>
                    </m:r>
                  </m:oMath>
                </a14:m>
                <a:r>
                  <a:rPr lang="zh-CN" alt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vs </a:t>
                </a:r>
                <a14:m>
                  <m:oMath xmlns:m="http://schemas.openxmlformats.org/officeDocument/2006/math">
                    <m:r>
                      <a:rPr lang="en-US" altLang="zh-CN" b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𝐏</m:t>
                    </m:r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/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poly</m:t>
                        </m:r>
                      </m:sub>
                    </m:sSub>
                  </m:oMath>
                </a14:m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zh-CN" alt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38B35B7-ABCB-4F32-A39B-836B64E885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11 / 17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BD76100-173A-7CF4-624E-01ACFBBB48DA}"/>
                  </a:ext>
                </a:extLst>
              </p:cNvPr>
              <p:cNvSpPr txBox="1"/>
              <p:nvPr/>
            </p:nvSpPr>
            <p:spPr>
              <a:xfrm>
                <a:off x="732616" y="2049770"/>
                <a:ext cx="5718984" cy="193899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400" b="1" u="sng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Input: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 poly-size circuit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attempting to solve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search</m:t>
                    </m:r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dirty="0" smtClean="0">
                        <a:latin typeface="Cambria Math" panose="02040503050406030204" pitchFamily="18" charset="0"/>
                      </a:rPr>
                      <m:t>SAT</m:t>
                    </m:r>
                  </m:oMath>
                </a14:m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400" b="1" u="sng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Output: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400" b="1" u="sng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Valid solutions: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but </a:t>
                </a:r>
                <a14:m>
                  <m:oMath xmlns:m="http://schemas.openxmlformats.org/officeDocument/2006/math">
                    <m:r>
                      <a:rPr lang="en-GB" altLang="zh-CN" sz="2400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GB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</m:d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fails to output a satisfying assignment of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BD76100-173A-7CF4-624E-01ACFBBB4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616" y="2049770"/>
                <a:ext cx="5718984" cy="19389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DD1A1CE-D3DE-E8D0-9103-DA4BA953A835}"/>
                  </a:ext>
                </a:extLst>
              </p:cNvPr>
              <p:cNvSpPr txBox="1"/>
              <p:nvPr/>
            </p:nvSpPr>
            <p:spPr>
              <a:xfrm>
                <a:off x="339329" y="4214250"/>
                <a:ext cx="9632666" cy="172675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Observations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[PS23]</a:t>
                </a:r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OWF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This refuter problem is in </a:t>
                </a:r>
                <a14:m>
                  <m:oMath xmlns:m="http://schemas.openxmlformats.org/officeDocument/2006/math">
                    <m:r>
                      <a:rPr lang="en-US" altLang="zh-CN" sz="2400" b="1" i="0" smtClean="0">
                        <a:latin typeface="Cambria Math" panose="02040503050406030204" pitchFamily="18" charset="0"/>
                      </a:rPr>
                      <m:t>𝐓𝐅𝐙𝐏𝐏</m:t>
                    </m:r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OWF + </a:t>
                </a:r>
                <a:r>
                  <a:rPr lang="en-US" altLang="zh-CN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derandomisation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This refuter problem is in </a:t>
                </a:r>
                <a14:m>
                  <m:oMath xmlns:m="http://schemas.openxmlformats.org/officeDocument/2006/math">
                    <m:r>
                      <a:rPr lang="en-US" altLang="zh-CN" sz="2400" b="1" i="0" smtClean="0">
                        <a:latin typeface="Cambria Math" panose="02040503050406030204" pitchFamily="18" charset="0"/>
                      </a:rPr>
                      <m:t>𝐅𝐏</m:t>
                    </m:r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(Unconditional) anti-checkers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This refuter problem is in </a:t>
                </a:r>
                <a14:m>
                  <m:oMath xmlns:m="http://schemas.openxmlformats.org/officeDocument/2006/math">
                    <m:r>
                      <a:rPr lang="en-US" altLang="zh-CN" sz="2400" b="1" i="0" smtClean="0">
                        <a:latin typeface="Cambria Math" panose="02040503050406030204" pitchFamily="18" charset="0"/>
                      </a:rPr>
                      <m:t>𝐅𝐏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poly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DD1A1CE-D3DE-E8D0-9103-DA4BA953A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29" y="4214250"/>
                <a:ext cx="9632666" cy="17267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CDE9FFF-4D7A-141D-20ED-0F1BFFD9882F}"/>
                  </a:ext>
                </a:extLst>
              </p:cNvPr>
              <p:cNvSpPr txBox="1"/>
              <p:nvPr/>
            </p:nvSpPr>
            <p:spPr>
              <a:xfrm>
                <a:off x="6812161" y="6099129"/>
                <a:ext cx="3639146" cy="64633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Next: refuters for proof complexity in the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traditional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𝐓𝐅𝐍𝐏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regime!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CDE9FFF-4D7A-141D-20ED-0F1BFFD98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161" y="6099129"/>
                <a:ext cx="3639146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箭头: 右 3">
            <a:extLst>
              <a:ext uri="{FF2B5EF4-FFF2-40B4-BE49-F238E27FC236}">
                <a16:creationId xmlns:a16="http://schemas.microsoft.com/office/drawing/2014/main" id="{FC1BC08C-8AFA-697B-93A3-3FC42ED3EA33}"/>
              </a:ext>
            </a:extLst>
          </p:cNvPr>
          <p:cNvSpPr/>
          <p:nvPr/>
        </p:nvSpPr>
        <p:spPr>
          <a:xfrm>
            <a:off x="10604897" y="5781232"/>
            <a:ext cx="1102212" cy="635794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E488A88-72A4-254F-D112-93D439EF6E36}"/>
              </a:ext>
            </a:extLst>
          </p:cNvPr>
          <p:cNvSpPr txBox="1"/>
          <p:nvPr/>
        </p:nvSpPr>
        <p:spPr>
          <a:xfrm>
            <a:off x="7077450" y="2259971"/>
            <a:ext cx="4221922" cy="1384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Open Problem</a:t>
            </a:r>
          </a:p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How hard is this (total???) search problem, and how shall we quantify its hardness?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08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B557F19-8A75-2E1E-9F33-50063B7E6D97}"/>
                  </a:ext>
                </a:extLst>
              </p:cNvPr>
              <p:cNvSpPr txBox="1"/>
              <p:nvPr/>
            </p:nvSpPr>
            <p:spPr>
              <a:xfrm>
                <a:off x="1205155" y="4346105"/>
                <a:ext cx="3944556" cy="76944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Proof Lower Bound</a:t>
                </a:r>
              </a:p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There is no length-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𝒫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-proof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𝜑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B557F19-8A75-2E1E-9F33-50063B7E6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5155" y="4346105"/>
                <a:ext cx="3944556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>
            <a:extLst>
              <a:ext uri="{FF2B5EF4-FFF2-40B4-BE49-F238E27FC236}">
                <a16:creationId xmlns:a16="http://schemas.microsoft.com/office/drawing/2014/main" id="{938B35B7-ABCB-4F32-A39B-836B64E8852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Refuter problems</a:t>
            </a:r>
            <a:b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(in proof complexity)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12 / 17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E8942255-4365-4988-D59E-1E414A28F544}"/>
                  </a:ext>
                </a:extLst>
              </p:cNvPr>
              <p:cNvSpPr txBox="1"/>
              <p:nvPr/>
            </p:nvSpPr>
            <p:spPr>
              <a:xfrm>
                <a:off x="423406" y="4170972"/>
                <a:ext cx="5407592" cy="107721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Proof Lower Bound</a:t>
                </a:r>
              </a:p>
              <a:p>
                <a:r>
                  <a:rPr lang="en-US" altLang="zh-CN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every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length-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𝒫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-proof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claiming to prove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𝜑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there exists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an invalid derivation step in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E8942255-4365-4988-D59E-1E414A28F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06" y="4170972"/>
                <a:ext cx="5407592" cy="10772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AEF4ED0A-1ED1-CAE3-0A77-5A1F0303D4EA}"/>
                  </a:ext>
                </a:extLst>
              </p:cNvPr>
              <p:cNvSpPr txBox="1"/>
              <p:nvPr/>
            </p:nvSpPr>
            <p:spPr>
              <a:xfrm>
                <a:off x="333767" y="5415657"/>
                <a:ext cx="5576888" cy="107721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Refuter Problem</a:t>
                </a:r>
              </a:p>
              <a:p>
                <a:r>
                  <a:rPr lang="en-US" altLang="zh-CN" sz="20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Input: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purported length-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𝒫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-proof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𝜑</m:t>
                    </m:r>
                  </m:oMath>
                </a14:m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0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Output:</a:t>
                </a:r>
                <a:r>
                  <a:rPr lang="en-US" altLang="zh-CN" sz="20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index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</m:oMath>
                </a14:m>
                <a:r>
                  <a:rPr lang="en-US" altLang="zh-CN" sz="20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such that the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altLang="zh-CN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step is illegal.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AEF4ED0A-1ED1-CAE3-0A77-5A1F0303D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767" y="5415657"/>
                <a:ext cx="5576888" cy="10772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组合 3">
            <a:extLst>
              <a:ext uri="{FF2B5EF4-FFF2-40B4-BE49-F238E27FC236}">
                <a16:creationId xmlns:a16="http://schemas.microsoft.com/office/drawing/2014/main" id="{A9A6AD39-CFA7-FAD3-B3FF-A02138753DFE}"/>
              </a:ext>
            </a:extLst>
          </p:cNvPr>
          <p:cNvGrpSpPr/>
          <p:nvPr/>
        </p:nvGrpSpPr>
        <p:grpSpPr>
          <a:xfrm>
            <a:off x="1784062" y="1968878"/>
            <a:ext cx="8485414" cy="1800827"/>
            <a:chOff x="1669143" y="4477631"/>
            <a:chExt cx="8485414" cy="1800827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FA621A4A-B6C2-8C28-2C82-BA7D72FD6C38}"/>
                </a:ext>
              </a:extLst>
            </p:cNvPr>
            <p:cNvSpPr/>
            <p:nvPr/>
          </p:nvSpPr>
          <p:spPr>
            <a:xfrm>
              <a:off x="1669143" y="5246914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01E93709-AC40-8E8C-30BF-CE1AB5E6D977}"/>
                </a:ext>
              </a:extLst>
            </p:cNvPr>
            <p:cNvSpPr/>
            <p:nvPr/>
          </p:nvSpPr>
          <p:spPr>
            <a:xfrm>
              <a:off x="2068286" y="5246914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358385B3-6C1E-ADB9-CC4E-5521A90C519B}"/>
                </a:ext>
              </a:extLst>
            </p:cNvPr>
            <p:cNvSpPr/>
            <p:nvPr/>
          </p:nvSpPr>
          <p:spPr>
            <a:xfrm>
              <a:off x="2467429" y="5246913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B7152B1B-9D5D-876A-127A-D83B012FAEE3}"/>
                </a:ext>
              </a:extLst>
            </p:cNvPr>
            <p:cNvSpPr/>
            <p:nvPr/>
          </p:nvSpPr>
          <p:spPr>
            <a:xfrm>
              <a:off x="2866572" y="5246912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8BE3EDDE-2E2F-49EE-6F38-3BF896061471}"/>
                </a:ext>
              </a:extLst>
            </p:cNvPr>
            <p:cNvSpPr/>
            <p:nvPr/>
          </p:nvSpPr>
          <p:spPr>
            <a:xfrm>
              <a:off x="3265715" y="5246910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253766BD-E820-9B0F-7775-6F4D426CA01E}"/>
                </a:ext>
              </a:extLst>
            </p:cNvPr>
            <p:cNvSpPr/>
            <p:nvPr/>
          </p:nvSpPr>
          <p:spPr>
            <a:xfrm>
              <a:off x="3984172" y="5246911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385A798-AC6C-F4D5-FA29-2D6667E40E03}"/>
                </a:ext>
              </a:extLst>
            </p:cNvPr>
            <p:cNvSpPr/>
            <p:nvPr/>
          </p:nvSpPr>
          <p:spPr>
            <a:xfrm>
              <a:off x="4383315" y="5246911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CA689C00-7581-A749-0754-B8B646E6B091}"/>
                </a:ext>
              </a:extLst>
            </p:cNvPr>
            <p:cNvSpPr/>
            <p:nvPr/>
          </p:nvSpPr>
          <p:spPr>
            <a:xfrm>
              <a:off x="4782458" y="5246910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86FB681B-D6F6-C737-E927-9CC7D9F66CBF}"/>
                </a:ext>
              </a:extLst>
            </p:cNvPr>
            <p:cNvSpPr/>
            <p:nvPr/>
          </p:nvSpPr>
          <p:spPr>
            <a:xfrm>
              <a:off x="5181601" y="5246909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A95AA957-001F-4033-1C6C-EA6E8DBAC9AA}"/>
                </a:ext>
              </a:extLst>
            </p:cNvPr>
            <p:cNvSpPr/>
            <p:nvPr/>
          </p:nvSpPr>
          <p:spPr>
            <a:xfrm>
              <a:off x="6948715" y="5246909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9C020BAD-F943-677C-BD5A-BF803E870278}"/>
                </a:ext>
              </a:extLst>
            </p:cNvPr>
            <p:cNvSpPr/>
            <p:nvPr/>
          </p:nvSpPr>
          <p:spPr>
            <a:xfrm>
              <a:off x="7347858" y="5246909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7F627528-DC14-4F24-4CE3-97E0A99BF110}"/>
                </a:ext>
              </a:extLst>
            </p:cNvPr>
            <p:cNvSpPr/>
            <p:nvPr/>
          </p:nvSpPr>
          <p:spPr>
            <a:xfrm>
              <a:off x="7747001" y="5246908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379761DD-147C-8994-A1C3-2B10AEE303D4}"/>
                </a:ext>
              </a:extLst>
            </p:cNvPr>
            <p:cNvSpPr/>
            <p:nvPr/>
          </p:nvSpPr>
          <p:spPr>
            <a:xfrm>
              <a:off x="8146144" y="5246907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62EE0286-B50B-3DDE-CB3A-683C0190FA5B}"/>
                    </a:ext>
                  </a:extLst>
                </p:cNvPr>
                <p:cNvSpPr/>
                <p:nvPr/>
              </p:nvSpPr>
              <p:spPr>
                <a:xfrm>
                  <a:off x="8864601" y="5246907"/>
                  <a:ext cx="297543" cy="297543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31" name="椭圆 30">
                  <a:extLst>
                    <a:ext uri="{FF2B5EF4-FFF2-40B4-BE49-F238E27FC236}">
                      <a16:creationId xmlns:a16="http://schemas.microsoft.com/office/drawing/2014/main" id="{953E2F28-FE9C-3C62-5DBF-E3AFE5B026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4601" y="5246907"/>
                  <a:ext cx="297543" cy="29754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左大括号 29">
              <a:extLst>
                <a:ext uri="{FF2B5EF4-FFF2-40B4-BE49-F238E27FC236}">
                  <a16:creationId xmlns:a16="http://schemas.microsoft.com/office/drawing/2014/main" id="{F34EB8E4-8327-2C27-EDC3-C319B9BED91F}"/>
                </a:ext>
              </a:extLst>
            </p:cNvPr>
            <p:cNvSpPr/>
            <p:nvPr/>
          </p:nvSpPr>
          <p:spPr>
            <a:xfrm rot="16200000">
              <a:off x="2508250" y="4779734"/>
              <a:ext cx="215901" cy="1894115"/>
            </a:xfrm>
            <a:prstGeom prst="leftBrace">
              <a:avLst>
                <a:gd name="adj1" fmla="val 38585"/>
                <a:gd name="adj2" fmla="val 50000"/>
              </a:avLst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12B188C-2CC8-9046-38D1-52DC0011BA24}"/>
                </a:ext>
              </a:extLst>
            </p:cNvPr>
            <p:cNvSpPr txBox="1"/>
            <p:nvPr/>
          </p:nvSpPr>
          <p:spPr>
            <a:xfrm>
              <a:off x="1698171" y="5909126"/>
              <a:ext cx="183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Axioms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左大括号 31">
              <a:extLst>
                <a:ext uri="{FF2B5EF4-FFF2-40B4-BE49-F238E27FC236}">
                  <a16:creationId xmlns:a16="http://schemas.microsoft.com/office/drawing/2014/main" id="{1D173DCF-1FD8-5629-A646-A4FEE269CF58}"/>
                </a:ext>
              </a:extLst>
            </p:cNvPr>
            <p:cNvSpPr/>
            <p:nvPr/>
          </p:nvSpPr>
          <p:spPr>
            <a:xfrm rot="16200000">
              <a:off x="6105980" y="3513359"/>
              <a:ext cx="215900" cy="4459515"/>
            </a:xfrm>
            <a:prstGeom prst="leftBrace">
              <a:avLst>
                <a:gd name="adj1" fmla="val 38585"/>
                <a:gd name="adj2" fmla="val 50000"/>
              </a:avLst>
            </a:prstGeom>
            <a:ln w="19050">
              <a:solidFill>
                <a:srgbClr val="00B05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7B02CF5-7355-65B3-ADA4-1460F5E614B3}"/>
                </a:ext>
              </a:extLst>
            </p:cNvPr>
            <p:cNvSpPr txBox="1"/>
            <p:nvPr/>
          </p:nvSpPr>
          <p:spPr>
            <a:xfrm>
              <a:off x="4640037" y="5909126"/>
              <a:ext cx="3147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Intermediate derivations</a:t>
              </a: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0C9A6593-D9A7-DEB6-D905-540ABC4BB310}"/>
                </a:ext>
              </a:extLst>
            </p:cNvPr>
            <p:cNvSpPr txBox="1"/>
            <p:nvPr/>
          </p:nvSpPr>
          <p:spPr>
            <a:xfrm>
              <a:off x="7872186" y="5909126"/>
              <a:ext cx="22823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Final contradiction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B2C5A024-4AE0-A945-16E4-4802822FA85B}"/>
                </a:ext>
              </a:extLst>
            </p:cNvPr>
            <p:cNvSpPr/>
            <p:nvPr/>
          </p:nvSpPr>
          <p:spPr>
            <a:xfrm>
              <a:off x="2235200" y="4724396"/>
              <a:ext cx="1886857" cy="537033"/>
            </a:xfrm>
            <a:custGeom>
              <a:avLst/>
              <a:gdLst>
                <a:gd name="connsiteX0" fmla="*/ 1886857 w 1886857"/>
                <a:gd name="connsiteY0" fmla="*/ 537033 h 537033"/>
                <a:gd name="connsiteX1" fmla="*/ 972457 w 1886857"/>
                <a:gd name="connsiteY1" fmla="*/ 4 h 537033"/>
                <a:gd name="connsiteX2" fmla="*/ 0 w 1886857"/>
                <a:gd name="connsiteY2" fmla="*/ 529775 h 537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6857" h="537033">
                  <a:moveTo>
                    <a:pt x="1886857" y="537033"/>
                  </a:moveTo>
                  <a:cubicBezTo>
                    <a:pt x="1586895" y="269123"/>
                    <a:pt x="1286933" y="1214"/>
                    <a:pt x="972457" y="4"/>
                  </a:cubicBezTo>
                  <a:cubicBezTo>
                    <a:pt x="657981" y="-1206"/>
                    <a:pt x="328990" y="264284"/>
                    <a:pt x="0" y="529775"/>
                  </a:cubicBezTo>
                </a:path>
              </a:pathLst>
            </a:custGeom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91917AA-EB90-0ABD-7C81-B24136CEFE3A}"/>
                </a:ext>
              </a:extLst>
            </p:cNvPr>
            <p:cNvSpPr/>
            <p:nvPr/>
          </p:nvSpPr>
          <p:spPr>
            <a:xfrm>
              <a:off x="1828800" y="4477631"/>
              <a:ext cx="2307771" cy="769283"/>
            </a:xfrm>
            <a:custGeom>
              <a:avLst/>
              <a:gdLst>
                <a:gd name="connsiteX0" fmla="*/ 2307771 w 2307771"/>
                <a:gd name="connsiteY0" fmla="*/ 769283 h 769283"/>
                <a:gd name="connsiteX1" fmla="*/ 1175657 w 2307771"/>
                <a:gd name="connsiteY1" fmla="*/ 26 h 769283"/>
                <a:gd name="connsiteX2" fmla="*/ 0 w 2307771"/>
                <a:gd name="connsiteY2" fmla="*/ 747512 h 76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7771" h="769283">
                  <a:moveTo>
                    <a:pt x="2307771" y="769283"/>
                  </a:moveTo>
                  <a:cubicBezTo>
                    <a:pt x="1934028" y="386468"/>
                    <a:pt x="1560285" y="3654"/>
                    <a:pt x="1175657" y="26"/>
                  </a:cubicBezTo>
                  <a:cubicBezTo>
                    <a:pt x="791029" y="-3602"/>
                    <a:pt x="395514" y="371955"/>
                    <a:pt x="0" y="74751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6FB6D72E-630F-2CE7-3E23-CF267AFB39C7}"/>
                </a:ext>
              </a:extLst>
            </p:cNvPr>
            <p:cNvSpPr/>
            <p:nvPr/>
          </p:nvSpPr>
          <p:spPr>
            <a:xfrm>
              <a:off x="3062514" y="4796966"/>
              <a:ext cx="1473200" cy="442691"/>
            </a:xfrm>
            <a:custGeom>
              <a:avLst/>
              <a:gdLst>
                <a:gd name="connsiteX0" fmla="*/ 1473200 w 1473200"/>
                <a:gd name="connsiteY0" fmla="*/ 442691 h 442691"/>
                <a:gd name="connsiteX1" fmla="*/ 878115 w 1473200"/>
                <a:gd name="connsiteY1" fmla="*/ 5 h 442691"/>
                <a:gd name="connsiteX2" fmla="*/ 0 w 1473200"/>
                <a:gd name="connsiteY2" fmla="*/ 435434 h 44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3200" h="442691">
                  <a:moveTo>
                    <a:pt x="1473200" y="442691"/>
                  </a:moveTo>
                  <a:cubicBezTo>
                    <a:pt x="1298424" y="221953"/>
                    <a:pt x="1123648" y="1215"/>
                    <a:pt x="878115" y="5"/>
                  </a:cubicBezTo>
                  <a:cubicBezTo>
                    <a:pt x="632582" y="-1205"/>
                    <a:pt x="316291" y="217114"/>
                    <a:pt x="0" y="435434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1A1E9DAE-49BE-F65B-2C0B-5E60659D3A8E}"/>
                </a:ext>
              </a:extLst>
            </p:cNvPr>
            <p:cNvSpPr/>
            <p:nvPr/>
          </p:nvSpPr>
          <p:spPr>
            <a:xfrm>
              <a:off x="4151086" y="5173848"/>
              <a:ext cx="370114" cy="87581"/>
            </a:xfrm>
            <a:custGeom>
              <a:avLst/>
              <a:gdLst>
                <a:gd name="connsiteX0" fmla="*/ 370114 w 370114"/>
                <a:gd name="connsiteY0" fmla="*/ 87581 h 87581"/>
                <a:gd name="connsiteX1" fmla="*/ 181428 w 370114"/>
                <a:gd name="connsiteY1" fmla="*/ 495 h 87581"/>
                <a:gd name="connsiteX2" fmla="*/ 0 w 370114"/>
                <a:gd name="connsiteY2" fmla="*/ 58552 h 87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0114" h="87581">
                  <a:moveTo>
                    <a:pt x="370114" y="87581"/>
                  </a:moveTo>
                  <a:cubicBezTo>
                    <a:pt x="306614" y="46457"/>
                    <a:pt x="243114" y="5333"/>
                    <a:pt x="181428" y="495"/>
                  </a:cubicBezTo>
                  <a:cubicBezTo>
                    <a:pt x="119742" y="-4343"/>
                    <a:pt x="59871" y="27104"/>
                    <a:pt x="0" y="5855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4D4BBE3-EC58-217C-2AE1-4524FCA716D7}"/>
                </a:ext>
              </a:extLst>
            </p:cNvPr>
            <p:cNvSpPr/>
            <p:nvPr/>
          </p:nvSpPr>
          <p:spPr>
            <a:xfrm>
              <a:off x="5355771" y="4709882"/>
              <a:ext cx="2939143" cy="537032"/>
            </a:xfrm>
            <a:custGeom>
              <a:avLst/>
              <a:gdLst>
                <a:gd name="connsiteX0" fmla="*/ 2939143 w 2939143"/>
                <a:gd name="connsiteY0" fmla="*/ 537032 h 537032"/>
                <a:gd name="connsiteX1" fmla="*/ 1494972 w 2939143"/>
                <a:gd name="connsiteY1" fmla="*/ 4 h 537032"/>
                <a:gd name="connsiteX2" fmla="*/ 0 w 2939143"/>
                <a:gd name="connsiteY2" fmla="*/ 529775 h 53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39143" h="537032">
                  <a:moveTo>
                    <a:pt x="2939143" y="537032"/>
                  </a:moveTo>
                  <a:cubicBezTo>
                    <a:pt x="2461986" y="269122"/>
                    <a:pt x="1984829" y="1213"/>
                    <a:pt x="1494972" y="4"/>
                  </a:cubicBezTo>
                  <a:cubicBezTo>
                    <a:pt x="1005115" y="-1205"/>
                    <a:pt x="502557" y="264285"/>
                    <a:pt x="0" y="529775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909740E4-4155-6F9E-2F7B-690CCFEAC71D}"/>
                </a:ext>
              </a:extLst>
            </p:cNvPr>
            <p:cNvSpPr/>
            <p:nvPr/>
          </p:nvSpPr>
          <p:spPr>
            <a:xfrm>
              <a:off x="7141029" y="5021781"/>
              <a:ext cx="1153885" cy="232390"/>
            </a:xfrm>
            <a:custGeom>
              <a:avLst/>
              <a:gdLst>
                <a:gd name="connsiteX0" fmla="*/ 1153885 w 1153885"/>
                <a:gd name="connsiteY0" fmla="*/ 232390 h 232390"/>
                <a:gd name="connsiteX1" fmla="*/ 486228 w 1153885"/>
                <a:gd name="connsiteY1" fmla="*/ 162 h 232390"/>
                <a:gd name="connsiteX2" fmla="*/ 0 w 1153885"/>
                <a:gd name="connsiteY2" fmla="*/ 203362 h 23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3885" h="232390">
                  <a:moveTo>
                    <a:pt x="1153885" y="232390"/>
                  </a:moveTo>
                  <a:cubicBezTo>
                    <a:pt x="916213" y="118695"/>
                    <a:pt x="678542" y="5000"/>
                    <a:pt x="486228" y="162"/>
                  </a:cubicBezTo>
                  <a:cubicBezTo>
                    <a:pt x="293914" y="-4676"/>
                    <a:pt x="146957" y="99343"/>
                    <a:pt x="0" y="20336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781DF4BE-D5FC-829F-D89C-D9177E38FE22}"/>
                </a:ext>
              </a:extLst>
            </p:cNvPr>
            <p:cNvSpPr/>
            <p:nvPr/>
          </p:nvSpPr>
          <p:spPr>
            <a:xfrm>
              <a:off x="7554686" y="4811407"/>
              <a:ext cx="1422400" cy="457279"/>
            </a:xfrm>
            <a:custGeom>
              <a:avLst/>
              <a:gdLst>
                <a:gd name="connsiteX0" fmla="*/ 1422400 w 1422400"/>
                <a:gd name="connsiteY0" fmla="*/ 428250 h 457279"/>
                <a:gd name="connsiteX1" fmla="*/ 885371 w 1422400"/>
                <a:gd name="connsiteY1" fmla="*/ 79 h 457279"/>
                <a:gd name="connsiteX2" fmla="*/ 0 w 1422400"/>
                <a:gd name="connsiteY2" fmla="*/ 457279 h 45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2400" h="457279">
                  <a:moveTo>
                    <a:pt x="1422400" y="428250"/>
                  </a:moveTo>
                  <a:cubicBezTo>
                    <a:pt x="1272419" y="211745"/>
                    <a:pt x="1122438" y="-4759"/>
                    <a:pt x="885371" y="79"/>
                  </a:cubicBezTo>
                  <a:cubicBezTo>
                    <a:pt x="648304" y="4917"/>
                    <a:pt x="324152" y="231098"/>
                    <a:pt x="0" y="457279"/>
                  </a:cubicBezTo>
                </a:path>
              </a:pathLst>
            </a:custGeom>
            <a:noFill/>
            <a:ln w="1905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255D77E9-4BA3-8732-E2A8-FE1EB629B6CC}"/>
                </a:ext>
              </a:extLst>
            </p:cNvPr>
            <p:cNvSpPr/>
            <p:nvPr/>
          </p:nvSpPr>
          <p:spPr>
            <a:xfrm>
              <a:off x="8323943" y="5130105"/>
              <a:ext cx="653143" cy="138581"/>
            </a:xfrm>
            <a:custGeom>
              <a:avLst/>
              <a:gdLst>
                <a:gd name="connsiteX0" fmla="*/ 653143 w 653143"/>
                <a:gd name="connsiteY0" fmla="*/ 138581 h 138581"/>
                <a:gd name="connsiteX1" fmla="*/ 341086 w 653143"/>
                <a:gd name="connsiteY1" fmla="*/ 695 h 138581"/>
                <a:gd name="connsiteX2" fmla="*/ 0 w 653143"/>
                <a:gd name="connsiteY2" fmla="*/ 95038 h 13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3143" h="138581">
                  <a:moveTo>
                    <a:pt x="653143" y="138581"/>
                  </a:moveTo>
                  <a:cubicBezTo>
                    <a:pt x="551543" y="73266"/>
                    <a:pt x="449943" y="7952"/>
                    <a:pt x="341086" y="695"/>
                  </a:cubicBezTo>
                  <a:cubicBezTo>
                    <a:pt x="232229" y="-6562"/>
                    <a:pt x="116114" y="44238"/>
                    <a:pt x="0" y="95038"/>
                  </a:cubicBezTo>
                </a:path>
              </a:pathLst>
            </a:custGeom>
            <a:noFill/>
            <a:ln w="1905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FF889C03-7277-AE0D-2FDC-F96E3775810A}"/>
              </a:ext>
            </a:extLst>
          </p:cNvPr>
          <p:cNvGrpSpPr/>
          <p:nvPr/>
        </p:nvGrpSpPr>
        <p:grpSpPr>
          <a:xfrm>
            <a:off x="4723205" y="2411584"/>
            <a:ext cx="1973943" cy="624113"/>
            <a:chOff x="4608286" y="4920337"/>
            <a:chExt cx="1973943" cy="624113"/>
          </a:xfrm>
        </p:grpSpPr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7FD0CF54-19B2-84B6-666B-DC2700822F4D}"/>
                </a:ext>
              </a:extLst>
            </p:cNvPr>
            <p:cNvSpPr/>
            <p:nvPr/>
          </p:nvSpPr>
          <p:spPr>
            <a:xfrm>
              <a:off x="6284686" y="5246907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23138ACB-C366-312A-2866-9FD74B356ACB}"/>
                </a:ext>
              </a:extLst>
            </p:cNvPr>
            <p:cNvSpPr/>
            <p:nvPr/>
          </p:nvSpPr>
          <p:spPr>
            <a:xfrm>
              <a:off x="4608286" y="4920337"/>
              <a:ext cx="1836057" cy="319320"/>
            </a:xfrm>
            <a:custGeom>
              <a:avLst/>
              <a:gdLst>
                <a:gd name="connsiteX0" fmla="*/ 1836057 w 1836057"/>
                <a:gd name="connsiteY0" fmla="*/ 312063 h 319320"/>
                <a:gd name="connsiteX1" fmla="*/ 943428 w 1836057"/>
                <a:gd name="connsiteY1" fmla="*/ 6 h 319320"/>
                <a:gd name="connsiteX2" fmla="*/ 0 w 1836057"/>
                <a:gd name="connsiteY2" fmla="*/ 319320 h 3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6057" h="319320">
                  <a:moveTo>
                    <a:pt x="1836057" y="312063"/>
                  </a:moveTo>
                  <a:cubicBezTo>
                    <a:pt x="1542747" y="155430"/>
                    <a:pt x="1249437" y="-1203"/>
                    <a:pt x="943428" y="6"/>
                  </a:cubicBezTo>
                  <a:cubicBezTo>
                    <a:pt x="637419" y="1215"/>
                    <a:pt x="318709" y="160267"/>
                    <a:pt x="0" y="31932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5F8DE9A9-4076-26A0-7C32-31997CD10E74}"/>
                </a:ext>
              </a:extLst>
            </p:cNvPr>
            <p:cNvSpPr/>
            <p:nvPr/>
          </p:nvSpPr>
          <p:spPr>
            <a:xfrm>
              <a:off x="5428343" y="5109029"/>
              <a:ext cx="979714" cy="116114"/>
            </a:xfrm>
            <a:custGeom>
              <a:avLst/>
              <a:gdLst>
                <a:gd name="connsiteX0" fmla="*/ 979714 w 979714"/>
                <a:gd name="connsiteY0" fmla="*/ 116114 h 116114"/>
                <a:gd name="connsiteX1" fmla="*/ 442686 w 979714"/>
                <a:gd name="connsiteY1" fmla="*/ 0 h 116114"/>
                <a:gd name="connsiteX2" fmla="*/ 0 w 979714"/>
                <a:gd name="connsiteY2" fmla="*/ 116114 h 11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116114">
                  <a:moveTo>
                    <a:pt x="979714" y="116114"/>
                  </a:moveTo>
                  <a:cubicBezTo>
                    <a:pt x="792843" y="58057"/>
                    <a:pt x="605972" y="0"/>
                    <a:pt x="442686" y="0"/>
                  </a:cubicBezTo>
                  <a:cubicBezTo>
                    <a:pt x="279400" y="0"/>
                    <a:pt x="139700" y="58057"/>
                    <a:pt x="0" y="116114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对话气泡: 圆角矩形 46">
            <a:extLst>
              <a:ext uri="{FF2B5EF4-FFF2-40B4-BE49-F238E27FC236}">
                <a16:creationId xmlns:a16="http://schemas.microsoft.com/office/drawing/2014/main" id="{C83B2564-DF70-9F3F-E4AF-41C259B3401A}"/>
              </a:ext>
            </a:extLst>
          </p:cNvPr>
          <p:cNvSpPr/>
          <p:nvPr/>
        </p:nvSpPr>
        <p:spPr>
          <a:xfrm>
            <a:off x="6848857" y="1872588"/>
            <a:ext cx="2155372" cy="385424"/>
          </a:xfrm>
          <a:prstGeom prst="wedgeRoundRectCallout">
            <a:avLst>
              <a:gd name="adj1" fmla="val -56435"/>
              <a:gd name="adj2" fmla="val 155414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This step is illegal!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180C6500-3F27-4192-8D41-29A73E23A68C}"/>
                  </a:ext>
                </a:extLst>
              </p:cNvPr>
              <p:cNvSpPr txBox="1"/>
              <p:nvPr/>
            </p:nvSpPr>
            <p:spPr>
              <a:xfrm>
                <a:off x="6812573" y="4346105"/>
                <a:ext cx="4928980" cy="20070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Decision Tree </a:t>
                </a:r>
                <a14:m>
                  <m:oMath xmlns:m="http://schemas.openxmlformats.org/officeDocument/2006/math">
                    <m:r>
                      <a:rPr lang="en-US" altLang="zh-CN" sz="2400" b="1" i="0" smtClean="0">
                        <a:latin typeface="Cambria Math" panose="02040503050406030204" pitchFamily="18" charset="0"/>
                      </a:rPr>
                      <m:t>𝐓𝐅𝐍𝐏</m:t>
                    </m:r>
                  </m:oMath>
                </a14:m>
                <a:r>
                  <a:rPr lang="zh-CN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0" dirty="0">
                            <a:latin typeface="Cambria Math" panose="02040503050406030204" pitchFamily="18" charset="0"/>
                          </a:rPr>
                          <m:t>𝐓𝐅𝐍</m:t>
                        </m:r>
                        <m:r>
                          <a:rPr lang="en-US" altLang="zh-CN" sz="2400" b="1" i="0" dirty="0" smtClean="0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  <m:sup>
                        <m:r>
                          <a:rPr lang="en-US" altLang="zh-CN" sz="2400" b="1" i="0" dirty="0" smtClean="0">
                            <a:latin typeface="Cambria Math" panose="02040503050406030204" pitchFamily="18" charset="0"/>
                          </a:rPr>
                          <m:t>𝐝𝐭</m:t>
                        </m:r>
                      </m:sup>
                    </m:sSup>
                  </m:oMath>
                </a14:m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Input length: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Each solution can be verified in decision-tree depth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polylog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(Think of each node has size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but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, ℓ ~</m:t>
                    </m:r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func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.)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180C6500-3F27-4192-8D41-29A73E23A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573" y="4346105"/>
                <a:ext cx="4928980" cy="20070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F0F81AC-6CAA-D11D-BD13-6F37A67681A8}"/>
                  </a:ext>
                </a:extLst>
              </p:cNvPr>
              <p:cNvSpPr txBox="1"/>
              <p:nvPr/>
            </p:nvSpPr>
            <p:spPr>
              <a:xfrm>
                <a:off x="5663948" y="3676308"/>
                <a:ext cx="147131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(# of</a:t>
                </a:r>
                <a:r>
                  <a:rPr lang="zh-CN" alt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steps</a:t>
                </a:r>
                <a:r>
                  <a:rPr lang="zh-CN" alt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≤ℓ</m:t>
                    </m:r>
                  </m:oMath>
                </a14:m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zh-CN" alt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F0F81AC-6CAA-D11D-BD13-6F37A6768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948" y="3676308"/>
                <a:ext cx="1471314" cy="307777"/>
              </a:xfrm>
              <a:prstGeom prst="rect">
                <a:avLst/>
              </a:prstGeom>
              <a:blipFill>
                <a:blip r:embed="rId8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132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47" grpId="0" animBg="1"/>
      <p:bldP spid="49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8B35B7-ABCB-4F32-A39B-836B64E8852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Our results: refuter problems for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lower bounds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13 / 17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C504B74-8AA1-B635-70D9-FBF3BE897223}"/>
              </a:ext>
            </a:extLst>
          </p:cNvPr>
          <p:cNvSpPr/>
          <p:nvPr/>
        </p:nvSpPr>
        <p:spPr>
          <a:xfrm>
            <a:off x="482600" y="1862667"/>
            <a:ext cx="5887304" cy="4630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Why resolution?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It’s the most studied proof system.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Profound connections to SAT solving, query complexity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It’s weak!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 vast literature of lower bounds: </a:t>
            </a:r>
            <a:b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H85, U87, CS88, CP90, BP96, S97, BW01, a lot more…]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Making it a 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“first step”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for investigating metamathematics of proof complexity…?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B9035CA-C554-5E71-4D60-5405D5B6B174}"/>
              </a:ext>
            </a:extLst>
          </p:cNvPr>
          <p:cNvSpPr/>
          <p:nvPr/>
        </p:nvSpPr>
        <p:spPr>
          <a:xfrm>
            <a:off x="6604000" y="1862667"/>
            <a:ext cx="5105400" cy="4630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What is resolution?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0014702-6409-D116-AAA4-04EF05779A95}"/>
              </a:ext>
            </a:extLst>
          </p:cNvPr>
          <p:cNvGrpSpPr/>
          <p:nvPr/>
        </p:nvGrpSpPr>
        <p:grpSpPr>
          <a:xfrm>
            <a:off x="6783719" y="2411597"/>
            <a:ext cx="2251401" cy="1099989"/>
            <a:chOff x="964406" y="3707607"/>
            <a:chExt cx="2721769" cy="1393032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D96FFE6-81A4-DFE4-E2A8-FBFFFF76A3BC}"/>
                </a:ext>
              </a:extLst>
            </p:cNvPr>
            <p:cNvSpPr/>
            <p:nvPr/>
          </p:nvSpPr>
          <p:spPr>
            <a:xfrm>
              <a:off x="964406" y="3707607"/>
              <a:ext cx="2721769" cy="13930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Resolution rule</a:t>
              </a:r>
              <a:endPara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A50CE364-953D-9358-CCBA-10C202EF269E}"/>
                    </a:ext>
                  </a:extLst>
                </p:cNvPr>
                <p:cNvSpPr txBox="1"/>
                <p:nvPr/>
              </p:nvSpPr>
              <p:spPr>
                <a:xfrm>
                  <a:off x="1142999" y="4100333"/>
                  <a:ext cx="2364581" cy="7170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∨ℓ        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∨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e>
                            </m:acc>
                          </m:num>
                          <m:den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∨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den>
                        </m:f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A50CE364-953D-9358-CCBA-10C202EF26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2999" y="4100333"/>
                  <a:ext cx="2364581" cy="717056"/>
                </a:xfrm>
                <a:prstGeom prst="rect">
                  <a:avLst/>
                </a:prstGeom>
                <a:blipFill>
                  <a:blip r:embed="rId3"/>
                  <a:stretch>
                    <a:fillRect b="-1828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3A08C6A-2A5D-E771-9F26-6C5650A80458}"/>
                  </a:ext>
                </a:extLst>
              </p:cNvPr>
              <p:cNvSpPr txBox="1"/>
              <p:nvPr/>
            </p:nvSpPr>
            <p:spPr>
              <a:xfrm>
                <a:off x="7547501" y="3503260"/>
                <a:ext cx="32861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altLang="zh-CN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: literal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: clauses (ORs of literals)</a:t>
                </a: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3A08C6A-2A5D-E771-9F26-6C5650A80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501" y="3503260"/>
                <a:ext cx="3286126" cy="646331"/>
              </a:xfrm>
              <a:prstGeom prst="rect">
                <a:avLst/>
              </a:prstGeom>
              <a:blipFill>
                <a:blip r:embed="rId4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组合 18">
            <a:extLst>
              <a:ext uri="{FF2B5EF4-FFF2-40B4-BE49-F238E27FC236}">
                <a16:creationId xmlns:a16="http://schemas.microsoft.com/office/drawing/2014/main" id="{05B74D64-274C-951D-7EAE-1847AE3AF302}"/>
              </a:ext>
            </a:extLst>
          </p:cNvPr>
          <p:cNvGrpSpPr/>
          <p:nvPr/>
        </p:nvGrpSpPr>
        <p:grpSpPr>
          <a:xfrm>
            <a:off x="9280425" y="2417905"/>
            <a:ext cx="2251401" cy="1093681"/>
            <a:chOff x="964406" y="3707607"/>
            <a:chExt cx="2721769" cy="1393032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589D3534-DB2A-EFF7-4C38-F304D1142867}"/>
                </a:ext>
              </a:extLst>
            </p:cNvPr>
            <p:cNvSpPr/>
            <p:nvPr/>
          </p:nvSpPr>
          <p:spPr>
            <a:xfrm>
              <a:off x="964406" y="3707607"/>
              <a:ext cx="2721769" cy="13930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Weakening rule</a:t>
              </a:r>
              <a:endPara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DA5060C5-11B8-C880-6527-CE7F1001B35A}"/>
                    </a:ext>
                  </a:extLst>
                </p:cNvPr>
                <p:cNvSpPr txBox="1"/>
                <p:nvPr/>
              </p:nvSpPr>
              <p:spPr>
                <a:xfrm>
                  <a:off x="1142999" y="4100333"/>
                  <a:ext cx="2364581" cy="6705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num>
                          <m:den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∨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den>
                        </m:f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DA5060C5-11B8-C880-6527-CE7F1001B3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2999" y="4100333"/>
                  <a:ext cx="2364581" cy="670568"/>
                </a:xfrm>
                <a:prstGeom prst="rect">
                  <a:avLst/>
                </a:prstGeom>
                <a:blipFill>
                  <a:blip r:embed="rId5"/>
                  <a:stretch>
                    <a:fillRect b="-1839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3" name="矩形 72">
            <a:extLst>
              <a:ext uri="{FF2B5EF4-FFF2-40B4-BE49-F238E27FC236}">
                <a16:creationId xmlns:a16="http://schemas.microsoft.com/office/drawing/2014/main" id="{45359ACB-04FC-4FF7-6E6C-AC04EC7BD74D}"/>
              </a:ext>
            </a:extLst>
          </p:cNvPr>
          <p:cNvSpPr/>
          <p:nvPr/>
        </p:nvSpPr>
        <p:spPr>
          <a:xfrm>
            <a:off x="7547502" y="4217342"/>
            <a:ext cx="3286126" cy="1912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CF80A7E5-DCC7-3AB9-83D4-ABF3E0972032}"/>
                  </a:ext>
                </a:extLst>
              </p:cNvPr>
              <p:cNvSpPr txBox="1"/>
              <p:nvPr/>
            </p:nvSpPr>
            <p:spPr>
              <a:xfrm>
                <a:off x="7882068" y="4417388"/>
                <a:ext cx="385762" cy="3693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CF80A7E5-DCC7-3AB9-83D4-ABF3E0972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2068" y="4417388"/>
                <a:ext cx="38576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953916D7-19B9-CBBA-6FC1-B4B1A11C0632}"/>
                  </a:ext>
                </a:extLst>
              </p:cNvPr>
              <p:cNvSpPr txBox="1"/>
              <p:nvPr/>
            </p:nvSpPr>
            <p:spPr>
              <a:xfrm>
                <a:off x="8686931" y="4411185"/>
                <a:ext cx="902492" cy="3693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953916D7-19B9-CBBA-6FC1-B4B1A11C0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931" y="4411185"/>
                <a:ext cx="90249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F705DE4E-2260-3B13-E4C4-C19CDAE92396}"/>
                  </a:ext>
                </a:extLst>
              </p:cNvPr>
              <p:cNvSpPr txBox="1"/>
              <p:nvPr/>
            </p:nvSpPr>
            <p:spPr>
              <a:xfrm>
                <a:off x="8301169" y="5026706"/>
                <a:ext cx="385762" cy="3693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F705DE4E-2260-3B13-E4C4-C19CDAE923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1169" y="5026706"/>
                <a:ext cx="38576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08E641B4-B55A-ECF2-6477-97641914F48E}"/>
                  </a:ext>
                </a:extLst>
              </p:cNvPr>
              <p:cNvSpPr txBox="1"/>
              <p:nvPr/>
            </p:nvSpPr>
            <p:spPr>
              <a:xfrm>
                <a:off x="10113299" y="5026706"/>
                <a:ext cx="385762" cy="3693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08E641B4-B55A-ECF2-6477-97641914F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3299" y="5026706"/>
                <a:ext cx="38576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F66E2FAE-9A59-ACCC-85F4-05EF5DC9BE18}"/>
                  </a:ext>
                </a:extLst>
              </p:cNvPr>
              <p:cNvSpPr txBox="1"/>
              <p:nvPr/>
            </p:nvSpPr>
            <p:spPr>
              <a:xfrm>
                <a:off x="9203661" y="5589318"/>
                <a:ext cx="385762" cy="3693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F66E2FAE-9A59-ACCC-85F4-05EF5DC9B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3661" y="5589318"/>
                <a:ext cx="38576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8B846004-FD65-A252-FC5D-93D26D94DFA2}"/>
              </a:ext>
            </a:extLst>
          </p:cNvPr>
          <p:cNvCxnSpPr>
            <a:stCxn id="45" idx="2"/>
            <a:endCxn id="47" idx="0"/>
          </p:cNvCxnSpPr>
          <p:nvPr/>
        </p:nvCxnSpPr>
        <p:spPr>
          <a:xfrm>
            <a:off x="8074949" y="4786720"/>
            <a:ext cx="419101" cy="2399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E167C7CF-389A-722E-F66A-5CF4D5DCA80D}"/>
              </a:ext>
            </a:extLst>
          </p:cNvPr>
          <p:cNvCxnSpPr>
            <a:stCxn id="46" idx="2"/>
            <a:endCxn id="47" idx="0"/>
          </p:cNvCxnSpPr>
          <p:nvPr/>
        </p:nvCxnSpPr>
        <p:spPr>
          <a:xfrm flipH="1">
            <a:off x="8494050" y="4780517"/>
            <a:ext cx="644127" cy="24618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0206534D-09A6-3A06-AD96-519901504660}"/>
              </a:ext>
            </a:extLst>
          </p:cNvPr>
          <p:cNvCxnSpPr>
            <a:stCxn id="47" idx="2"/>
            <a:endCxn id="49" idx="0"/>
          </p:cNvCxnSpPr>
          <p:nvPr/>
        </p:nvCxnSpPr>
        <p:spPr>
          <a:xfrm>
            <a:off x="8494050" y="5396038"/>
            <a:ext cx="902492" cy="1932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直接箭头连接符 57">
            <a:extLst>
              <a:ext uri="{FF2B5EF4-FFF2-40B4-BE49-F238E27FC236}">
                <a16:creationId xmlns:a16="http://schemas.microsoft.com/office/drawing/2014/main" id="{A4EDB0EC-504E-A31A-54BF-27F2545CAA40}"/>
              </a:ext>
            </a:extLst>
          </p:cNvPr>
          <p:cNvCxnSpPr>
            <a:stCxn id="48" idx="2"/>
            <a:endCxn id="49" idx="0"/>
          </p:cNvCxnSpPr>
          <p:nvPr/>
        </p:nvCxnSpPr>
        <p:spPr>
          <a:xfrm flipH="1">
            <a:off x="9396542" y="5396038"/>
            <a:ext cx="909638" cy="1932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562A0A4F-2580-921F-A72E-C9D0245CD381}"/>
                  </a:ext>
                </a:extLst>
              </p:cNvPr>
              <p:cNvSpPr txBox="1"/>
              <p:nvPr/>
            </p:nvSpPr>
            <p:spPr>
              <a:xfrm>
                <a:off x="6821149" y="6145247"/>
                <a:ext cx="47388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A resolution refutation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∨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562A0A4F-2580-921F-A72E-C9D0245CD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149" y="6145247"/>
                <a:ext cx="4738831" cy="369332"/>
              </a:xfrm>
              <a:prstGeom prst="rect">
                <a:avLst/>
              </a:prstGeom>
              <a:blipFill>
                <a:blip r:embed="rId11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文本框 74">
            <a:extLst>
              <a:ext uri="{FF2B5EF4-FFF2-40B4-BE49-F238E27FC236}">
                <a16:creationId xmlns:a16="http://schemas.microsoft.com/office/drawing/2014/main" id="{D80E5703-5215-10CF-8332-ED9AA6DCD4A1}"/>
              </a:ext>
            </a:extLst>
          </p:cNvPr>
          <p:cNvSpPr txBox="1"/>
          <p:nvPr/>
        </p:nvSpPr>
        <p:spPr>
          <a:xfrm>
            <a:off x="926113" y="3399290"/>
            <a:ext cx="5000278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There are perhaps more papers published about proof complexity of </a:t>
            </a:r>
            <a:r>
              <a:rPr lang="en-US" altLang="zh-CN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than about all remaining proof complexity topics combined.</a:t>
            </a:r>
          </a:p>
          <a:p>
            <a:pPr algn="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——Jan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Krajíček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Proof Complexity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(2019)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7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68" grpId="0"/>
      <p:bldP spid="7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8B35B7-ABCB-4F32-A39B-836B64E8852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Our results: refuter problems for resolution lower bounds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14 / 17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150777C-37F5-5534-29DF-42FE444C5D3C}"/>
                  </a:ext>
                </a:extLst>
              </p:cNvPr>
              <p:cNvSpPr txBox="1"/>
              <p:nvPr/>
            </p:nvSpPr>
            <p:spPr>
              <a:xfrm>
                <a:off x="414506" y="2010023"/>
                <a:ext cx="5577115" cy="12003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4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Classical theorem</a:t>
                </a:r>
                <a:r>
                  <a:rPr lang="en-US" altLang="zh-CN" sz="20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 (Haken’85)</a:t>
                </a:r>
                <a:r>
                  <a:rPr lang="en-US" altLang="zh-CN" sz="24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altLang="zh-CN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pigeonhole principle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PHP</m:t>
                    </m:r>
                  </m:oMath>
                </a14:m>
                <a:r>
                  <a:rPr lang="en-US" altLang="zh-CN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requires 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1.01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resolution proof length.</a:t>
                </a:r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150777C-37F5-5534-29DF-42FE444C5D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506" y="2010023"/>
                <a:ext cx="5577115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组合 55">
            <a:extLst>
              <a:ext uri="{FF2B5EF4-FFF2-40B4-BE49-F238E27FC236}">
                <a16:creationId xmlns:a16="http://schemas.microsoft.com/office/drawing/2014/main" id="{1B4CA90B-16EB-2EE6-685A-1919C3FA2D0F}"/>
              </a:ext>
            </a:extLst>
          </p:cNvPr>
          <p:cNvGrpSpPr/>
          <p:nvPr/>
        </p:nvGrpSpPr>
        <p:grpSpPr>
          <a:xfrm>
            <a:off x="221262" y="4075747"/>
            <a:ext cx="8485414" cy="1800827"/>
            <a:chOff x="1669143" y="4477631"/>
            <a:chExt cx="8485414" cy="1800827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4BB6B8DC-CB51-F46B-2752-C3F8CBFA23F5}"/>
                </a:ext>
              </a:extLst>
            </p:cNvPr>
            <p:cNvSpPr/>
            <p:nvPr/>
          </p:nvSpPr>
          <p:spPr>
            <a:xfrm>
              <a:off x="1669143" y="5246914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A98844A7-3BC2-49BE-C5DD-E058138041D8}"/>
                </a:ext>
              </a:extLst>
            </p:cNvPr>
            <p:cNvSpPr/>
            <p:nvPr/>
          </p:nvSpPr>
          <p:spPr>
            <a:xfrm>
              <a:off x="2068286" y="5246914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432CB57A-1682-229D-22CC-861C2EE68E46}"/>
                </a:ext>
              </a:extLst>
            </p:cNvPr>
            <p:cNvSpPr/>
            <p:nvPr/>
          </p:nvSpPr>
          <p:spPr>
            <a:xfrm>
              <a:off x="2467429" y="5246913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EA4B468A-8CF5-A2C8-EF3C-DEEFB29AD01E}"/>
                </a:ext>
              </a:extLst>
            </p:cNvPr>
            <p:cNvSpPr/>
            <p:nvPr/>
          </p:nvSpPr>
          <p:spPr>
            <a:xfrm>
              <a:off x="2866572" y="5246912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91F005B3-B989-4F40-62FC-CB0BB0F03847}"/>
                </a:ext>
              </a:extLst>
            </p:cNvPr>
            <p:cNvSpPr/>
            <p:nvPr/>
          </p:nvSpPr>
          <p:spPr>
            <a:xfrm>
              <a:off x="3265715" y="5246910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FA906DD2-3E56-74AD-968A-9A92E4214028}"/>
                </a:ext>
              </a:extLst>
            </p:cNvPr>
            <p:cNvSpPr/>
            <p:nvPr/>
          </p:nvSpPr>
          <p:spPr>
            <a:xfrm>
              <a:off x="3984172" y="5246911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77B7CFF0-A067-EFD7-09CB-FB2BBED0555F}"/>
                </a:ext>
              </a:extLst>
            </p:cNvPr>
            <p:cNvSpPr/>
            <p:nvPr/>
          </p:nvSpPr>
          <p:spPr>
            <a:xfrm>
              <a:off x="4383315" y="5246911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3F4DE16-6436-EFAB-4B2D-4F89E9C6899C}"/>
                </a:ext>
              </a:extLst>
            </p:cNvPr>
            <p:cNvSpPr/>
            <p:nvPr/>
          </p:nvSpPr>
          <p:spPr>
            <a:xfrm>
              <a:off x="4782458" y="5246910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D91303AE-03E3-782F-286A-B3EC02090E46}"/>
                </a:ext>
              </a:extLst>
            </p:cNvPr>
            <p:cNvSpPr/>
            <p:nvPr/>
          </p:nvSpPr>
          <p:spPr>
            <a:xfrm>
              <a:off x="5181601" y="5246909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DA30FD89-08E7-97BB-5166-327A9B567096}"/>
                </a:ext>
              </a:extLst>
            </p:cNvPr>
            <p:cNvSpPr/>
            <p:nvPr/>
          </p:nvSpPr>
          <p:spPr>
            <a:xfrm>
              <a:off x="6948715" y="5246909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D4F90962-6AA5-9677-9298-945B34485800}"/>
                </a:ext>
              </a:extLst>
            </p:cNvPr>
            <p:cNvSpPr/>
            <p:nvPr/>
          </p:nvSpPr>
          <p:spPr>
            <a:xfrm>
              <a:off x="7347858" y="5246909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B17A6C66-852D-BD60-D8A2-00453FED3E2D}"/>
                </a:ext>
              </a:extLst>
            </p:cNvPr>
            <p:cNvSpPr/>
            <p:nvPr/>
          </p:nvSpPr>
          <p:spPr>
            <a:xfrm>
              <a:off x="7747001" y="5246908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754F27A-2D4D-06B0-BCC3-EC66675848DF}"/>
                </a:ext>
              </a:extLst>
            </p:cNvPr>
            <p:cNvSpPr/>
            <p:nvPr/>
          </p:nvSpPr>
          <p:spPr>
            <a:xfrm>
              <a:off x="8146144" y="5246907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椭圆 30">
                  <a:extLst>
                    <a:ext uri="{FF2B5EF4-FFF2-40B4-BE49-F238E27FC236}">
                      <a16:creationId xmlns:a16="http://schemas.microsoft.com/office/drawing/2014/main" id="{953E2F28-FE9C-3C62-5DBF-E3AFE5B026DF}"/>
                    </a:ext>
                  </a:extLst>
                </p:cNvPr>
                <p:cNvSpPr/>
                <p:nvPr/>
              </p:nvSpPr>
              <p:spPr>
                <a:xfrm>
                  <a:off x="8864601" y="5246907"/>
                  <a:ext cx="297543" cy="297543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31" name="椭圆 30">
                  <a:extLst>
                    <a:ext uri="{FF2B5EF4-FFF2-40B4-BE49-F238E27FC236}">
                      <a16:creationId xmlns:a16="http://schemas.microsoft.com/office/drawing/2014/main" id="{953E2F28-FE9C-3C62-5DBF-E3AFE5B026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4601" y="5246907"/>
                  <a:ext cx="297543" cy="29754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左大括号 31">
              <a:extLst>
                <a:ext uri="{FF2B5EF4-FFF2-40B4-BE49-F238E27FC236}">
                  <a16:creationId xmlns:a16="http://schemas.microsoft.com/office/drawing/2014/main" id="{82847E62-7709-E13E-36D5-A5EA37C40BFC}"/>
                </a:ext>
              </a:extLst>
            </p:cNvPr>
            <p:cNvSpPr/>
            <p:nvPr/>
          </p:nvSpPr>
          <p:spPr>
            <a:xfrm rot="16200000">
              <a:off x="2508250" y="4779734"/>
              <a:ext cx="215901" cy="1894115"/>
            </a:xfrm>
            <a:prstGeom prst="leftBrace">
              <a:avLst>
                <a:gd name="adj1" fmla="val 38585"/>
                <a:gd name="adj2" fmla="val 50000"/>
              </a:avLst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3DD9232B-0B1D-6F28-DEB0-A49E338625AE}"/>
                    </a:ext>
                  </a:extLst>
                </p:cNvPr>
                <p:cNvSpPr txBox="1"/>
                <p:nvPr/>
              </p:nvSpPr>
              <p:spPr>
                <a:xfrm>
                  <a:off x="1698171" y="5909126"/>
                  <a:ext cx="18360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Axioms of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PHP</m:t>
                      </m:r>
                    </m:oMath>
                  </a14:m>
                  <a:endParaRPr lang="zh-CN" alt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3DD9232B-0B1D-6F28-DEB0-A49E338625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8171" y="5909126"/>
                  <a:ext cx="1836057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左大括号 33">
              <a:extLst>
                <a:ext uri="{FF2B5EF4-FFF2-40B4-BE49-F238E27FC236}">
                  <a16:creationId xmlns:a16="http://schemas.microsoft.com/office/drawing/2014/main" id="{EA620EA6-C4FA-4395-3D9B-7384E473DF8C}"/>
                </a:ext>
              </a:extLst>
            </p:cNvPr>
            <p:cNvSpPr/>
            <p:nvPr/>
          </p:nvSpPr>
          <p:spPr>
            <a:xfrm rot="16200000">
              <a:off x="6105980" y="3513359"/>
              <a:ext cx="215900" cy="4459515"/>
            </a:xfrm>
            <a:prstGeom prst="leftBrace">
              <a:avLst>
                <a:gd name="adj1" fmla="val 38585"/>
                <a:gd name="adj2" fmla="val 50000"/>
              </a:avLst>
            </a:prstGeom>
            <a:ln w="19050">
              <a:solidFill>
                <a:srgbClr val="00B05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6EF4D612-ED40-A72C-E3D9-016FCB1E97CF}"/>
                </a:ext>
              </a:extLst>
            </p:cNvPr>
            <p:cNvSpPr txBox="1"/>
            <p:nvPr/>
          </p:nvSpPr>
          <p:spPr>
            <a:xfrm>
              <a:off x="4640037" y="5909126"/>
              <a:ext cx="3147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Intermediate derivations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C92094E4-DFA8-08B8-A1F4-2DCA65D3FF41}"/>
                </a:ext>
              </a:extLst>
            </p:cNvPr>
            <p:cNvSpPr txBox="1"/>
            <p:nvPr/>
          </p:nvSpPr>
          <p:spPr>
            <a:xfrm>
              <a:off x="7872186" y="5909126"/>
              <a:ext cx="22823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Final contradiction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22C2FF5D-7B58-0F74-1765-57586CD5A3CB}"/>
                </a:ext>
              </a:extLst>
            </p:cNvPr>
            <p:cNvSpPr/>
            <p:nvPr/>
          </p:nvSpPr>
          <p:spPr>
            <a:xfrm>
              <a:off x="2235200" y="4724396"/>
              <a:ext cx="1886857" cy="537033"/>
            </a:xfrm>
            <a:custGeom>
              <a:avLst/>
              <a:gdLst>
                <a:gd name="connsiteX0" fmla="*/ 1886857 w 1886857"/>
                <a:gd name="connsiteY0" fmla="*/ 537033 h 537033"/>
                <a:gd name="connsiteX1" fmla="*/ 972457 w 1886857"/>
                <a:gd name="connsiteY1" fmla="*/ 4 h 537033"/>
                <a:gd name="connsiteX2" fmla="*/ 0 w 1886857"/>
                <a:gd name="connsiteY2" fmla="*/ 529775 h 537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6857" h="537033">
                  <a:moveTo>
                    <a:pt x="1886857" y="537033"/>
                  </a:moveTo>
                  <a:cubicBezTo>
                    <a:pt x="1586895" y="269123"/>
                    <a:pt x="1286933" y="1214"/>
                    <a:pt x="972457" y="4"/>
                  </a:cubicBezTo>
                  <a:cubicBezTo>
                    <a:pt x="657981" y="-1206"/>
                    <a:pt x="328990" y="264284"/>
                    <a:pt x="0" y="529775"/>
                  </a:cubicBezTo>
                </a:path>
              </a:pathLst>
            </a:custGeom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E4A14D19-E50F-657F-FBF4-5A2E0A172954}"/>
                </a:ext>
              </a:extLst>
            </p:cNvPr>
            <p:cNvSpPr/>
            <p:nvPr/>
          </p:nvSpPr>
          <p:spPr>
            <a:xfrm>
              <a:off x="1828800" y="4477631"/>
              <a:ext cx="2307771" cy="769283"/>
            </a:xfrm>
            <a:custGeom>
              <a:avLst/>
              <a:gdLst>
                <a:gd name="connsiteX0" fmla="*/ 2307771 w 2307771"/>
                <a:gd name="connsiteY0" fmla="*/ 769283 h 769283"/>
                <a:gd name="connsiteX1" fmla="*/ 1175657 w 2307771"/>
                <a:gd name="connsiteY1" fmla="*/ 26 h 769283"/>
                <a:gd name="connsiteX2" fmla="*/ 0 w 2307771"/>
                <a:gd name="connsiteY2" fmla="*/ 747512 h 76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7771" h="769283">
                  <a:moveTo>
                    <a:pt x="2307771" y="769283"/>
                  </a:moveTo>
                  <a:cubicBezTo>
                    <a:pt x="1934028" y="386468"/>
                    <a:pt x="1560285" y="3654"/>
                    <a:pt x="1175657" y="26"/>
                  </a:cubicBezTo>
                  <a:cubicBezTo>
                    <a:pt x="791029" y="-3602"/>
                    <a:pt x="395514" y="371955"/>
                    <a:pt x="0" y="74751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F20E891D-02CF-AEEE-E594-7868D65FD9BB}"/>
                </a:ext>
              </a:extLst>
            </p:cNvPr>
            <p:cNvSpPr/>
            <p:nvPr/>
          </p:nvSpPr>
          <p:spPr>
            <a:xfrm>
              <a:off x="3062514" y="4796966"/>
              <a:ext cx="1473200" cy="442691"/>
            </a:xfrm>
            <a:custGeom>
              <a:avLst/>
              <a:gdLst>
                <a:gd name="connsiteX0" fmla="*/ 1473200 w 1473200"/>
                <a:gd name="connsiteY0" fmla="*/ 442691 h 442691"/>
                <a:gd name="connsiteX1" fmla="*/ 878115 w 1473200"/>
                <a:gd name="connsiteY1" fmla="*/ 5 h 442691"/>
                <a:gd name="connsiteX2" fmla="*/ 0 w 1473200"/>
                <a:gd name="connsiteY2" fmla="*/ 435434 h 44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3200" h="442691">
                  <a:moveTo>
                    <a:pt x="1473200" y="442691"/>
                  </a:moveTo>
                  <a:cubicBezTo>
                    <a:pt x="1298424" y="221953"/>
                    <a:pt x="1123648" y="1215"/>
                    <a:pt x="878115" y="5"/>
                  </a:cubicBezTo>
                  <a:cubicBezTo>
                    <a:pt x="632582" y="-1205"/>
                    <a:pt x="316291" y="217114"/>
                    <a:pt x="0" y="435434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78686B29-F614-E6DA-36A2-EF0A3A557D28}"/>
                </a:ext>
              </a:extLst>
            </p:cNvPr>
            <p:cNvSpPr/>
            <p:nvPr/>
          </p:nvSpPr>
          <p:spPr>
            <a:xfrm>
              <a:off x="4151086" y="5173848"/>
              <a:ext cx="370114" cy="87581"/>
            </a:xfrm>
            <a:custGeom>
              <a:avLst/>
              <a:gdLst>
                <a:gd name="connsiteX0" fmla="*/ 370114 w 370114"/>
                <a:gd name="connsiteY0" fmla="*/ 87581 h 87581"/>
                <a:gd name="connsiteX1" fmla="*/ 181428 w 370114"/>
                <a:gd name="connsiteY1" fmla="*/ 495 h 87581"/>
                <a:gd name="connsiteX2" fmla="*/ 0 w 370114"/>
                <a:gd name="connsiteY2" fmla="*/ 58552 h 87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0114" h="87581">
                  <a:moveTo>
                    <a:pt x="370114" y="87581"/>
                  </a:moveTo>
                  <a:cubicBezTo>
                    <a:pt x="306614" y="46457"/>
                    <a:pt x="243114" y="5333"/>
                    <a:pt x="181428" y="495"/>
                  </a:cubicBezTo>
                  <a:cubicBezTo>
                    <a:pt x="119742" y="-4343"/>
                    <a:pt x="59871" y="27104"/>
                    <a:pt x="0" y="5855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89906125-2BC0-B7DA-EB1B-6CFB32F70E5E}"/>
                </a:ext>
              </a:extLst>
            </p:cNvPr>
            <p:cNvSpPr/>
            <p:nvPr/>
          </p:nvSpPr>
          <p:spPr>
            <a:xfrm>
              <a:off x="5355771" y="4709882"/>
              <a:ext cx="2939143" cy="537032"/>
            </a:xfrm>
            <a:custGeom>
              <a:avLst/>
              <a:gdLst>
                <a:gd name="connsiteX0" fmla="*/ 2939143 w 2939143"/>
                <a:gd name="connsiteY0" fmla="*/ 537032 h 537032"/>
                <a:gd name="connsiteX1" fmla="*/ 1494972 w 2939143"/>
                <a:gd name="connsiteY1" fmla="*/ 4 h 537032"/>
                <a:gd name="connsiteX2" fmla="*/ 0 w 2939143"/>
                <a:gd name="connsiteY2" fmla="*/ 529775 h 53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39143" h="537032">
                  <a:moveTo>
                    <a:pt x="2939143" y="537032"/>
                  </a:moveTo>
                  <a:cubicBezTo>
                    <a:pt x="2461986" y="269122"/>
                    <a:pt x="1984829" y="1213"/>
                    <a:pt x="1494972" y="4"/>
                  </a:cubicBezTo>
                  <a:cubicBezTo>
                    <a:pt x="1005115" y="-1205"/>
                    <a:pt x="502557" y="264285"/>
                    <a:pt x="0" y="529775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3F3E99DD-D613-A854-D906-4ABDAA6CD90F}"/>
                </a:ext>
              </a:extLst>
            </p:cNvPr>
            <p:cNvSpPr/>
            <p:nvPr/>
          </p:nvSpPr>
          <p:spPr>
            <a:xfrm>
              <a:off x="7141029" y="5021781"/>
              <a:ext cx="1153885" cy="232390"/>
            </a:xfrm>
            <a:custGeom>
              <a:avLst/>
              <a:gdLst>
                <a:gd name="connsiteX0" fmla="*/ 1153885 w 1153885"/>
                <a:gd name="connsiteY0" fmla="*/ 232390 h 232390"/>
                <a:gd name="connsiteX1" fmla="*/ 486228 w 1153885"/>
                <a:gd name="connsiteY1" fmla="*/ 162 h 232390"/>
                <a:gd name="connsiteX2" fmla="*/ 0 w 1153885"/>
                <a:gd name="connsiteY2" fmla="*/ 203362 h 23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3885" h="232390">
                  <a:moveTo>
                    <a:pt x="1153885" y="232390"/>
                  </a:moveTo>
                  <a:cubicBezTo>
                    <a:pt x="916213" y="118695"/>
                    <a:pt x="678542" y="5000"/>
                    <a:pt x="486228" y="162"/>
                  </a:cubicBezTo>
                  <a:cubicBezTo>
                    <a:pt x="293914" y="-4676"/>
                    <a:pt x="146957" y="99343"/>
                    <a:pt x="0" y="20336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F32033BD-1F6B-CF33-6671-0F0CAF62A0B8}"/>
                </a:ext>
              </a:extLst>
            </p:cNvPr>
            <p:cNvSpPr/>
            <p:nvPr/>
          </p:nvSpPr>
          <p:spPr>
            <a:xfrm>
              <a:off x="7554686" y="4811407"/>
              <a:ext cx="1422400" cy="457279"/>
            </a:xfrm>
            <a:custGeom>
              <a:avLst/>
              <a:gdLst>
                <a:gd name="connsiteX0" fmla="*/ 1422400 w 1422400"/>
                <a:gd name="connsiteY0" fmla="*/ 428250 h 457279"/>
                <a:gd name="connsiteX1" fmla="*/ 885371 w 1422400"/>
                <a:gd name="connsiteY1" fmla="*/ 79 h 457279"/>
                <a:gd name="connsiteX2" fmla="*/ 0 w 1422400"/>
                <a:gd name="connsiteY2" fmla="*/ 457279 h 45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2400" h="457279">
                  <a:moveTo>
                    <a:pt x="1422400" y="428250"/>
                  </a:moveTo>
                  <a:cubicBezTo>
                    <a:pt x="1272419" y="211745"/>
                    <a:pt x="1122438" y="-4759"/>
                    <a:pt x="885371" y="79"/>
                  </a:cubicBezTo>
                  <a:cubicBezTo>
                    <a:pt x="648304" y="4917"/>
                    <a:pt x="324152" y="231098"/>
                    <a:pt x="0" y="457279"/>
                  </a:cubicBezTo>
                </a:path>
              </a:pathLst>
            </a:custGeom>
            <a:noFill/>
            <a:ln w="1905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EBF8994B-40E1-6E2A-EAAF-DFBC8B720237}"/>
                </a:ext>
              </a:extLst>
            </p:cNvPr>
            <p:cNvSpPr/>
            <p:nvPr/>
          </p:nvSpPr>
          <p:spPr>
            <a:xfrm>
              <a:off x="8323943" y="5130105"/>
              <a:ext cx="653143" cy="138581"/>
            </a:xfrm>
            <a:custGeom>
              <a:avLst/>
              <a:gdLst>
                <a:gd name="connsiteX0" fmla="*/ 653143 w 653143"/>
                <a:gd name="connsiteY0" fmla="*/ 138581 h 138581"/>
                <a:gd name="connsiteX1" fmla="*/ 341086 w 653143"/>
                <a:gd name="connsiteY1" fmla="*/ 695 h 138581"/>
                <a:gd name="connsiteX2" fmla="*/ 0 w 653143"/>
                <a:gd name="connsiteY2" fmla="*/ 95038 h 13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3143" h="138581">
                  <a:moveTo>
                    <a:pt x="653143" y="138581"/>
                  </a:moveTo>
                  <a:cubicBezTo>
                    <a:pt x="551543" y="73266"/>
                    <a:pt x="449943" y="7952"/>
                    <a:pt x="341086" y="695"/>
                  </a:cubicBezTo>
                  <a:cubicBezTo>
                    <a:pt x="232229" y="-6562"/>
                    <a:pt x="116114" y="44238"/>
                    <a:pt x="0" y="95038"/>
                  </a:cubicBezTo>
                </a:path>
              </a:pathLst>
            </a:custGeom>
            <a:noFill/>
            <a:ln w="1905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4105CFFC-7F87-AA52-51DA-8D0B4CBDB95C}"/>
                  </a:ext>
                </a:extLst>
              </p:cNvPr>
              <p:cNvSpPr txBox="1"/>
              <p:nvPr/>
            </p:nvSpPr>
            <p:spPr>
              <a:xfrm>
                <a:off x="6310997" y="2014333"/>
                <a:ext cx="5357587" cy="12311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Problem </a:t>
                </a:r>
                <a14:m>
                  <m:oMath xmlns:m="http://schemas.openxmlformats.org/officeDocument/2006/math">
                    <m:r>
                      <a:rPr lang="en-US" altLang="zh-CN" sz="2000" b="1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𝐑𝐞𝐟𝐮𝐭𝐞𝐫</m:t>
                    </m:r>
                    <m:r>
                      <a:rPr lang="en-US" altLang="zh-CN" sz="2000" b="1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2000" b="1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𝐇𝐚𝐤𝐞𝐧</m:t>
                    </m:r>
                    <m:r>
                      <a:rPr lang="en-US" altLang="zh-CN" sz="2000" b="1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Input: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a (succinctly represented) length-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1.01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resolution proof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PHP</m:t>
                    </m:r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Output: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an index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such that the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altLang="zh-CN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step is invalid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4105CFFC-7F87-AA52-51DA-8D0B4CBDB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0997" y="2014333"/>
                <a:ext cx="5357587" cy="12311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组合 56">
            <a:extLst>
              <a:ext uri="{FF2B5EF4-FFF2-40B4-BE49-F238E27FC236}">
                <a16:creationId xmlns:a16="http://schemas.microsoft.com/office/drawing/2014/main" id="{33C283B7-7AB6-AB18-8A17-E716B799EAF7}"/>
              </a:ext>
            </a:extLst>
          </p:cNvPr>
          <p:cNvGrpSpPr/>
          <p:nvPr/>
        </p:nvGrpSpPr>
        <p:grpSpPr>
          <a:xfrm>
            <a:off x="3160405" y="4518453"/>
            <a:ext cx="1973943" cy="624113"/>
            <a:chOff x="4608286" y="4920337"/>
            <a:chExt cx="1973943" cy="624113"/>
          </a:xfrm>
        </p:grpSpPr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C3474288-996D-C302-59E4-AE0A99288804}"/>
                </a:ext>
              </a:extLst>
            </p:cNvPr>
            <p:cNvSpPr/>
            <p:nvPr/>
          </p:nvSpPr>
          <p:spPr>
            <a:xfrm>
              <a:off x="6284686" y="5246907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7CE8A97E-332C-7E7D-F371-C3753EDA3CD2}"/>
                </a:ext>
              </a:extLst>
            </p:cNvPr>
            <p:cNvSpPr/>
            <p:nvPr/>
          </p:nvSpPr>
          <p:spPr>
            <a:xfrm>
              <a:off x="4608286" y="4920337"/>
              <a:ext cx="1836057" cy="319320"/>
            </a:xfrm>
            <a:custGeom>
              <a:avLst/>
              <a:gdLst>
                <a:gd name="connsiteX0" fmla="*/ 1836057 w 1836057"/>
                <a:gd name="connsiteY0" fmla="*/ 312063 h 319320"/>
                <a:gd name="connsiteX1" fmla="*/ 943428 w 1836057"/>
                <a:gd name="connsiteY1" fmla="*/ 6 h 319320"/>
                <a:gd name="connsiteX2" fmla="*/ 0 w 1836057"/>
                <a:gd name="connsiteY2" fmla="*/ 319320 h 3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6057" h="319320">
                  <a:moveTo>
                    <a:pt x="1836057" y="312063"/>
                  </a:moveTo>
                  <a:cubicBezTo>
                    <a:pt x="1542747" y="155430"/>
                    <a:pt x="1249437" y="-1203"/>
                    <a:pt x="943428" y="6"/>
                  </a:cubicBezTo>
                  <a:cubicBezTo>
                    <a:pt x="637419" y="1215"/>
                    <a:pt x="318709" y="160267"/>
                    <a:pt x="0" y="31932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719E1645-203C-9C00-7042-C1D198FCB18A}"/>
                </a:ext>
              </a:extLst>
            </p:cNvPr>
            <p:cNvSpPr/>
            <p:nvPr/>
          </p:nvSpPr>
          <p:spPr>
            <a:xfrm>
              <a:off x="5428343" y="5109029"/>
              <a:ext cx="979714" cy="116114"/>
            </a:xfrm>
            <a:custGeom>
              <a:avLst/>
              <a:gdLst>
                <a:gd name="connsiteX0" fmla="*/ 979714 w 979714"/>
                <a:gd name="connsiteY0" fmla="*/ 116114 h 116114"/>
                <a:gd name="connsiteX1" fmla="*/ 442686 w 979714"/>
                <a:gd name="connsiteY1" fmla="*/ 0 h 116114"/>
                <a:gd name="connsiteX2" fmla="*/ 0 w 979714"/>
                <a:gd name="connsiteY2" fmla="*/ 116114 h 11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116114">
                  <a:moveTo>
                    <a:pt x="979714" y="116114"/>
                  </a:moveTo>
                  <a:cubicBezTo>
                    <a:pt x="792843" y="58057"/>
                    <a:pt x="605972" y="0"/>
                    <a:pt x="442686" y="0"/>
                  </a:cubicBezTo>
                  <a:cubicBezTo>
                    <a:pt x="279400" y="0"/>
                    <a:pt x="139700" y="58057"/>
                    <a:pt x="0" y="116114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对话气泡: 圆角矩形 51">
            <a:extLst>
              <a:ext uri="{FF2B5EF4-FFF2-40B4-BE49-F238E27FC236}">
                <a16:creationId xmlns:a16="http://schemas.microsoft.com/office/drawing/2014/main" id="{7787FC8F-8BC2-B941-4934-C154F46634B7}"/>
              </a:ext>
            </a:extLst>
          </p:cNvPr>
          <p:cNvSpPr/>
          <p:nvPr/>
        </p:nvSpPr>
        <p:spPr>
          <a:xfrm>
            <a:off x="5286057" y="3827848"/>
            <a:ext cx="2155372" cy="537033"/>
          </a:xfrm>
          <a:prstGeom prst="wedgeRoundRectCallout">
            <a:avLst>
              <a:gd name="adj1" fmla="val -56435"/>
              <a:gd name="adj2" fmla="val 136879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This step violates resolution rules…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20EC0AD7-76EF-A4C1-BDEB-F2067AEEEE64}"/>
                  </a:ext>
                </a:extLst>
              </p:cNvPr>
              <p:cNvSpPr txBox="1"/>
              <p:nvPr/>
            </p:nvSpPr>
            <p:spPr>
              <a:xfrm>
                <a:off x="7761171" y="3660248"/>
                <a:ext cx="4215589" cy="83099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4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Our result: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Refuter</m:t>
                    </m:r>
                    <m:r>
                      <a:rPr lang="en-US" altLang="zh-CN" sz="24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4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Haken</m:t>
                    </m:r>
                    <m:r>
                      <a:rPr lang="en-US" altLang="zh-CN" sz="24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rwPHP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1" i="0" smtClean="0">
                            <a:latin typeface="Cambria Math" panose="02040503050406030204" pitchFamily="18" charset="0"/>
                          </a:rPr>
                          <m:t>𝐏𝐋𝐒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-complete!</a:t>
                </a:r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20EC0AD7-76EF-A4C1-BDEB-F2067AEEEE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1171" y="3660248"/>
                <a:ext cx="4215589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椭圆 53">
            <a:extLst>
              <a:ext uri="{FF2B5EF4-FFF2-40B4-BE49-F238E27FC236}">
                <a16:creationId xmlns:a16="http://schemas.microsoft.com/office/drawing/2014/main" id="{783DA771-04D5-D043-68A1-8624D90B7186}"/>
              </a:ext>
            </a:extLst>
          </p:cNvPr>
          <p:cNvSpPr/>
          <p:nvPr/>
        </p:nvSpPr>
        <p:spPr>
          <a:xfrm>
            <a:off x="7762079" y="4046809"/>
            <a:ext cx="1915886" cy="472724"/>
          </a:xfrm>
          <a:custGeom>
            <a:avLst/>
            <a:gdLst>
              <a:gd name="connsiteX0" fmla="*/ 0 w 1915886"/>
              <a:gd name="connsiteY0" fmla="*/ 236362 h 472724"/>
              <a:gd name="connsiteX1" fmla="*/ 957943 w 1915886"/>
              <a:gd name="connsiteY1" fmla="*/ 0 h 472724"/>
              <a:gd name="connsiteX2" fmla="*/ 1915886 w 1915886"/>
              <a:gd name="connsiteY2" fmla="*/ 236362 h 472724"/>
              <a:gd name="connsiteX3" fmla="*/ 957943 w 1915886"/>
              <a:gd name="connsiteY3" fmla="*/ 472724 h 472724"/>
              <a:gd name="connsiteX4" fmla="*/ 0 w 1915886"/>
              <a:gd name="connsiteY4" fmla="*/ 236362 h 47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5886" h="472724" extrusionOk="0">
                <a:moveTo>
                  <a:pt x="0" y="236362"/>
                </a:moveTo>
                <a:cubicBezTo>
                  <a:pt x="-36270" y="41329"/>
                  <a:pt x="428794" y="-12256"/>
                  <a:pt x="957943" y="0"/>
                </a:cubicBezTo>
                <a:cubicBezTo>
                  <a:pt x="1496546" y="-9968"/>
                  <a:pt x="1926408" y="132800"/>
                  <a:pt x="1915886" y="236362"/>
                </a:cubicBezTo>
                <a:cubicBezTo>
                  <a:pt x="1801274" y="392933"/>
                  <a:pt x="1486790" y="357405"/>
                  <a:pt x="957943" y="472724"/>
                </a:cubicBezTo>
                <a:cubicBezTo>
                  <a:pt x="426262" y="476151"/>
                  <a:pt x="32080" y="372436"/>
                  <a:pt x="0" y="236362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4535382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标注: 弯曲线形(带边框和强调线) 54">
                <a:extLst>
                  <a:ext uri="{FF2B5EF4-FFF2-40B4-BE49-F238E27FC236}">
                    <a16:creationId xmlns:a16="http://schemas.microsoft.com/office/drawing/2014/main" id="{F34B6862-25C5-E09A-AE3D-850C1D648922}"/>
                  </a:ext>
                </a:extLst>
              </p:cNvPr>
              <p:cNvSpPr/>
              <p:nvPr/>
            </p:nvSpPr>
            <p:spPr>
              <a:xfrm>
                <a:off x="9266265" y="4707145"/>
                <a:ext cx="2364565" cy="669469"/>
              </a:xfrm>
              <a:prstGeom prst="accentBorderCallout2">
                <a:avLst>
                  <a:gd name="adj1" fmla="val 31651"/>
                  <a:gd name="adj2" fmla="val -4460"/>
                  <a:gd name="adj3" fmla="val 31651"/>
                  <a:gd name="adj4" fmla="val -14360"/>
                  <a:gd name="adj5" fmla="val -32724"/>
                  <a:gd name="adj6" fmla="val -34600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 new </a:t>
                </a:r>
                <a14:m>
                  <m:oMath xmlns:m="http://schemas.openxmlformats.org/officeDocument/2006/math">
                    <m:r>
                      <a:rPr lang="en-US" altLang="zh-CN" sz="2000" b="1" i="0" smtClean="0">
                        <a:latin typeface="Cambria Math" panose="02040503050406030204" pitchFamily="18" charset="0"/>
                      </a:rPr>
                      <m:t>𝐓𝐅𝐍𝐏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class in this paper!</a:t>
                </a:r>
              </a:p>
            </p:txBody>
          </p:sp>
        </mc:Choice>
        <mc:Fallback xmlns="">
          <p:sp>
            <p:nvSpPr>
              <p:cNvPr id="55" name="标注: 弯曲线形(带边框和强调线) 54">
                <a:extLst>
                  <a:ext uri="{FF2B5EF4-FFF2-40B4-BE49-F238E27FC236}">
                    <a16:creationId xmlns:a16="http://schemas.microsoft.com/office/drawing/2014/main" id="{F34B6862-25C5-E09A-AE3D-850C1D6489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6265" y="4707145"/>
                <a:ext cx="2364565" cy="669469"/>
              </a:xfrm>
              <a:prstGeom prst="accentBorderCallout2">
                <a:avLst>
                  <a:gd name="adj1" fmla="val 31651"/>
                  <a:gd name="adj2" fmla="val -4460"/>
                  <a:gd name="adj3" fmla="val 31651"/>
                  <a:gd name="adj4" fmla="val -14360"/>
                  <a:gd name="adj5" fmla="val -32724"/>
                  <a:gd name="adj6" fmla="val -34600"/>
                </a:avLst>
              </a:prstGeom>
              <a:blipFill>
                <a:blip r:embed="rId9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1F38ECE-973A-D4E4-4A24-0705F15C6BB0}"/>
                  </a:ext>
                </a:extLst>
              </p:cNvPr>
              <p:cNvSpPr txBox="1"/>
              <p:nvPr/>
            </p:nvSpPr>
            <p:spPr>
              <a:xfrm>
                <a:off x="8667103" y="5403975"/>
                <a:ext cx="2791472" cy="83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It comes from the witnessing theorem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1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altLang="zh-CN" sz="1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dwPHP</m:t>
                    </m:r>
                    <m:d>
                      <m:dPr>
                        <m:ctrlPr>
                          <a:rPr lang="en-US" altLang="zh-CN" sz="1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𝐏𝐕</m:t>
                        </m:r>
                      </m:e>
                    </m:d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, so not really a new one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</a:t>
                </a:r>
                <a:endParaRPr lang="zh-CN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1F38ECE-973A-D4E4-4A24-0705F15C6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7103" y="5403975"/>
                <a:ext cx="2791472" cy="833818"/>
              </a:xfrm>
              <a:prstGeom prst="rect">
                <a:avLst/>
              </a:prstGeom>
              <a:blipFill>
                <a:blip r:embed="rId10"/>
                <a:stretch>
                  <a:fillRect l="-1310" t="-2190" r="-5240" b="-87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401C5D26-2816-64A6-1014-8D1B71718D8D}"/>
                  </a:ext>
                </a:extLst>
              </p:cNvPr>
              <p:cNvSpPr txBox="1"/>
              <p:nvPr/>
            </p:nvSpPr>
            <p:spPr>
              <a:xfrm>
                <a:off x="3786715" y="5773399"/>
                <a:ext cx="19503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(# of steps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1.01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zh-CN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401C5D26-2816-64A6-1014-8D1B71718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715" y="5773399"/>
                <a:ext cx="1950398" cy="338554"/>
              </a:xfrm>
              <a:prstGeom prst="rect">
                <a:avLst/>
              </a:prstGeom>
              <a:blipFill>
                <a:blip r:embed="rId11"/>
                <a:stretch>
                  <a:fillRect l="-3438" t="-5357" r="-3438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462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7" grpId="0" animBg="1"/>
      <p:bldP spid="52" grpId="0" animBg="1"/>
      <p:bldP spid="53" grpId="0" animBg="1"/>
      <p:bldP spid="54" grpId="0" animBg="1"/>
      <p:bldP spid="55" grpId="0" animBg="1"/>
      <p:bldP spid="6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8B35B7-ABCB-4F32-A39B-836B64E8852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The metamathematics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b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resolution lower bounds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15 / 17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6CDEA2A-D220-8BC7-8DF8-29F1B71BBB7A}"/>
                  </a:ext>
                </a:extLst>
              </p:cNvPr>
              <p:cNvSpPr txBox="1"/>
              <p:nvPr/>
            </p:nvSpPr>
            <p:spPr>
              <a:xfrm>
                <a:off x="694765" y="1982701"/>
                <a:ext cx="5688808" cy="147732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Resolution requires exp-size to prove: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Pigeonhole principle </a:t>
                </a:r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(Haken’85, Beame-Pitassi’96)</a:t>
                </a: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Tseitin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principle </a:t>
                </a:r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(Urquhart’87, Schöning’97)</a:t>
                </a: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Random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-CNFs </a:t>
                </a:r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(Chvátal-Szemerédi’88, Beame-Pitassi’96)</a:t>
                </a: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XOR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-lifted formulas </a:t>
                </a:r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(Dantchev-Riis’03)</a:t>
                </a: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6CDEA2A-D220-8BC7-8DF8-29F1B71BB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65" y="1982701"/>
                <a:ext cx="5688808" cy="14773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B28371B4-2935-1C25-9AD4-7DC13D06C5BB}"/>
                  </a:ext>
                </a:extLst>
              </p:cNvPr>
              <p:cNvSpPr txBox="1"/>
              <p:nvPr/>
            </p:nvSpPr>
            <p:spPr>
              <a:xfrm>
                <a:off x="965691" y="3681686"/>
                <a:ext cx="4671359" cy="132343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0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Result I:</a:t>
                </a:r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All these refuter problems are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rwPHP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𝐏𝐋𝐒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because these lower bounds can be proved by “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random restriction + width lower bounds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”.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B28371B4-2935-1C25-9AD4-7DC13D06C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691" y="3681686"/>
                <a:ext cx="4671359" cy="13234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文本框 33">
            <a:extLst>
              <a:ext uri="{FF2B5EF4-FFF2-40B4-BE49-F238E27FC236}">
                <a16:creationId xmlns:a16="http://schemas.microsoft.com/office/drawing/2014/main" id="{7BD716AD-6CAF-DDB8-6ED5-0AD5BC0BCF79}"/>
              </a:ext>
            </a:extLst>
          </p:cNvPr>
          <p:cNvSpPr txBox="1"/>
          <p:nvPr/>
        </p:nvSpPr>
        <p:spPr>
          <a:xfrm>
            <a:off x="5753904" y="6550223"/>
            <a:ext cx="4817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*Technically, need the lower bound to be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subexponential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59C987A3-FBE7-2720-8DC6-714C7CCD3E0C}"/>
                  </a:ext>
                </a:extLst>
              </p:cNvPr>
              <p:cNvSpPr txBox="1"/>
              <p:nvPr/>
            </p:nvSpPr>
            <p:spPr>
              <a:xfrm>
                <a:off x="7043361" y="2033567"/>
                <a:ext cx="3975192" cy="101566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0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Result II:</a:t>
                </a:r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refuter problem for </a:t>
                </a:r>
                <a:r>
                  <a:rPr lang="en-US" altLang="zh-CN" sz="2000" b="1" u="sng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ANY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*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resolution lower bound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rwPHP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𝐏𝐋𝐒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-hard.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59C987A3-FBE7-2720-8DC6-714C7CCD3E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361" y="2033567"/>
                <a:ext cx="3975192" cy="10156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5FF2FA3D-4C29-26CA-5E0E-C96E83F6AF86}"/>
                  </a:ext>
                </a:extLst>
              </p:cNvPr>
              <p:cNvSpPr txBox="1"/>
              <p:nvPr/>
            </p:nvSpPr>
            <p:spPr>
              <a:xfrm>
                <a:off x="6096000" y="4669968"/>
                <a:ext cx="5348539" cy="178510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Interpretation:</a:t>
                </a:r>
                <a:endParaRPr lang="en-US" altLang="zh-CN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rwPHP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𝐏𝐋𝐒</m:t>
                        </m:r>
                      </m:e>
                    </m:d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-reasoning” is </a:t>
                </a:r>
                <a:r>
                  <a:rPr lang="en-US" altLang="zh-CN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sufficient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for implementing a popular lower bound technique for resolution;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rwPHP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𝐏𝐋𝐒</m:t>
                        </m:r>
                      </m:e>
                    </m:d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-reasoning” is </a:t>
                </a:r>
                <a:r>
                  <a:rPr lang="en-US" altLang="zh-CN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necessary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if we want to prove </a:t>
                </a:r>
                <a:r>
                  <a:rPr lang="en-US" altLang="zh-CN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ANY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resolution lower bound at all!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5FF2FA3D-4C29-26CA-5E0E-C96E83F6A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669968"/>
                <a:ext cx="5348539" cy="17851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8E4E5986-D7D2-F460-13E4-027C70A4CE22}"/>
              </a:ext>
            </a:extLst>
          </p:cNvPr>
          <p:cNvSpPr txBox="1"/>
          <p:nvPr/>
        </p:nvSpPr>
        <p:spPr>
          <a:xfrm>
            <a:off x="838200" y="5849966"/>
            <a:ext cx="4179093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Notable exception: general size-width tradeoffs </a:t>
            </a: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(Ben-</a:t>
            </a:r>
            <a:r>
              <a:rPr lang="en-US" altLang="zh-CN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Sasson</a:t>
            </a: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altLang="zh-CN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Wigderson</a:t>
            </a: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01)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77151321-07FC-A8A8-5FA3-45284EF7086D}"/>
                  </a:ext>
                </a:extLst>
              </p:cNvPr>
              <p:cNvSpPr txBox="1"/>
              <p:nvPr/>
            </p:nvSpPr>
            <p:spPr>
              <a:xfrm>
                <a:off x="6554952" y="3232170"/>
                <a:ext cx="3747781" cy="129266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b="1" u="sng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Proof sketch:</a:t>
                </a:r>
                <a:r>
                  <a:rPr lang="en-US" altLang="zh-CN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rwPHP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𝐏𝐋𝐒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were</a:t>
                </a:r>
                <a:r>
                  <a:rPr lang="en-US" altLang="zh-CN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 total</a:t>
                </a:r>
                <a:r>
                  <a:rPr lang="en-US" altLang="zh-CN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then construct a short resolution proof for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any theorem</a:t>
                </a:r>
                <a:r>
                  <a:rPr lang="en-US" altLang="zh-CN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!</a:t>
                </a:r>
              </a:p>
              <a:p>
                <a:pPr algn="r"/>
                <a:r>
                  <a:rPr lang="en-US" altLang="zh-CN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(Spoiler: the proof is </a:t>
                </a: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stolen(?) from </a:t>
                </a:r>
                <a:r>
                  <a:rPr lang="en-US" altLang="zh-CN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Atserias</a:t>
                </a: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--Müller’19 and its exposition in [dRGNPRS21].)</a:t>
                </a:r>
                <a:endParaRPr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77151321-07FC-A8A8-5FA3-45284EF70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4952" y="3232170"/>
                <a:ext cx="3747781" cy="12926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5F9FC29-3774-A201-274B-7EE425373683}"/>
                  </a:ext>
                </a:extLst>
              </p:cNvPr>
              <p:cNvSpPr txBox="1"/>
              <p:nvPr/>
            </p:nvSpPr>
            <p:spPr>
              <a:xfrm>
                <a:off x="1328057" y="5035522"/>
                <a:ext cx="4425847" cy="68198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other words, we </a:t>
                </a:r>
                <a:r>
                  <a:rPr lang="en-US" altLang="zh-CN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formalised</a:t>
                </a:r>
                <a:r>
                  <a:rPr lang="en-US" altLang="zh-CN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these lower bounds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𝐓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bSup>
                    <m:d>
                      <m:dPr>
                        <m:ctrlPr>
                          <a:rPr lang="en-US" altLang="zh-CN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d>
                    <m:r>
                      <a:rPr lang="en-US" altLang="zh-CN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dwPHP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𝐏𝐕</m:t>
                        </m:r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zh-CN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5F9FC29-3774-A201-274B-7EE425373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057" y="5035522"/>
                <a:ext cx="4425847" cy="681982"/>
              </a:xfrm>
              <a:prstGeom prst="rect">
                <a:avLst/>
              </a:prstGeom>
              <a:blipFill>
                <a:blip r:embed="rId8"/>
                <a:stretch>
                  <a:fillRect l="-1240" t="-4464" r="-1928" b="-10714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Free Kitten Cat photo and picture">
            <a:extLst>
              <a:ext uri="{FF2B5EF4-FFF2-40B4-BE49-F238E27FC236}">
                <a16:creationId xmlns:a16="http://schemas.microsoft.com/office/drawing/2014/main" id="{35306242-04D4-939F-788C-2EDA35F5F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546" y="3854359"/>
            <a:ext cx="2462308" cy="1631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36B1348-D734-2DA1-8931-EE6FC769F217}"/>
              </a:ext>
            </a:extLst>
          </p:cNvPr>
          <p:cNvSpPr txBox="1"/>
          <p:nvPr/>
        </p:nvSpPr>
        <p:spPr>
          <a:xfrm>
            <a:off x="0" y="6644673"/>
            <a:ext cx="58293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https://pixabay.com/photos/kitten-cat-pet-feline-animal-fur-4557097/</a:t>
            </a:r>
          </a:p>
        </p:txBody>
      </p:sp>
    </p:spTree>
    <p:extLst>
      <p:ext uri="{BB962C8B-B14F-4D97-AF65-F5344CB8AC3E}">
        <p14:creationId xmlns:p14="http://schemas.microsoft.com/office/powerpoint/2010/main" val="408975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8" grpId="0" animBg="1"/>
      <p:bldP spid="35" grpId="0" animBg="1"/>
      <p:bldP spid="41" grpId="0" animBg="1"/>
      <p:bldP spid="6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FF3482B-E4CA-B8D4-7964-938AD4CDFB44}"/>
                  </a:ext>
                </a:extLst>
              </p:cNvPr>
              <p:cNvSpPr txBox="1"/>
              <p:nvPr/>
            </p:nvSpPr>
            <p:spPr>
              <a:xfrm>
                <a:off x="8941034" y="5385615"/>
                <a:ext cx="2824124" cy="9233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That is: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rwPHP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𝐏𝐋𝐒</m:t>
                        </m:r>
                      </m:e>
                    </m:d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is necessary for proving </a:t>
                </a:r>
                <a:r>
                  <a:rPr lang="en-US" altLang="zh-CN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any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resolution lower bound!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FF3482B-E4CA-B8D4-7964-938AD4CDF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1034" y="5385615"/>
                <a:ext cx="2824124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>
            <a:extLst>
              <a:ext uri="{FF2B5EF4-FFF2-40B4-BE49-F238E27FC236}">
                <a16:creationId xmlns:a16="http://schemas.microsoft.com/office/drawing/2014/main" id="{938B35B7-ABCB-4F32-A39B-836B64E8852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Metamathematics of lower bounds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16 / 17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3396086-D207-F46E-2AD5-7DA7AB0064C5}"/>
                  </a:ext>
                </a:extLst>
              </p:cNvPr>
              <p:cNvSpPr txBox="1"/>
              <p:nvPr/>
            </p:nvSpPr>
            <p:spPr>
              <a:xfrm>
                <a:off x="6216094" y="5812027"/>
                <a:ext cx="2185189" cy="63998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Meta-complexity: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rwPHP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0" smtClean="0">
                            <a:latin typeface="Cambria Math" panose="02040503050406030204" pitchFamily="18" charset="0"/>
                          </a:rPr>
                          <m:t>𝐏𝐋𝐒</m:t>
                        </m:r>
                      </m:e>
                    </m:d>
                  </m:oMath>
                </a14:m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(this work)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3396086-D207-F46E-2AD5-7DA7AB006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094" y="5812027"/>
                <a:ext cx="2185189" cy="6399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C64F4A7C-A08B-0ABE-52E0-C1844C8EDA0A}"/>
              </a:ext>
            </a:extLst>
          </p:cNvPr>
          <p:cNvCxnSpPr/>
          <p:nvPr/>
        </p:nvCxnSpPr>
        <p:spPr>
          <a:xfrm>
            <a:off x="6075729" y="1925444"/>
            <a:ext cx="0" cy="4728117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993C10AB-8E2E-CC78-67CE-A2E6BA00A00F}"/>
              </a:ext>
            </a:extLst>
          </p:cNvPr>
          <p:cNvSpPr txBox="1"/>
          <p:nvPr/>
        </p:nvSpPr>
        <p:spPr>
          <a:xfrm>
            <a:off x="1732165" y="1843668"/>
            <a:ext cx="3122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Circuit Complexity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33DC379-5129-2383-326C-1372AAB161A3}"/>
              </a:ext>
            </a:extLst>
          </p:cNvPr>
          <p:cNvSpPr txBox="1"/>
          <p:nvPr/>
        </p:nvSpPr>
        <p:spPr>
          <a:xfrm>
            <a:off x="7519648" y="1843667"/>
            <a:ext cx="3122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Proof Complexity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429B855-B568-DB38-BFCE-2B587AC7F2F6}"/>
                  </a:ext>
                </a:extLst>
              </p:cNvPr>
              <p:cNvSpPr txBox="1"/>
              <p:nvPr/>
            </p:nvSpPr>
            <p:spPr>
              <a:xfrm>
                <a:off x="1578590" y="5755856"/>
                <a:ext cx="802888" cy="3693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0" smtClean="0">
                              <a:latin typeface="Cambria Math" panose="02040503050406030204" pitchFamily="18" charset="0"/>
                            </a:rPr>
                            <m:t>𝐀𝐂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429B855-B568-DB38-BFCE-2B587AC7F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590" y="5755856"/>
                <a:ext cx="80288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9DC443F-4AD8-EAE8-5D62-717EA5382A1D}"/>
                  </a:ext>
                </a:extLst>
              </p:cNvPr>
              <p:cNvSpPr txBox="1"/>
              <p:nvPr/>
            </p:nvSpPr>
            <p:spPr>
              <a:xfrm>
                <a:off x="1578590" y="4956545"/>
                <a:ext cx="802888" cy="3693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0" smtClean="0">
                              <a:latin typeface="Cambria Math" panose="02040503050406030204" pitchFamily="18" charset="0"/>
                            </a:rPr>
                            <m:t>𝐀𝐂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9DC443F-4AD8-EAE8-5D62-717EA5382A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590" y="4956545"/>
                <a:ext cx="80288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1F1CE1E-7CFA-3E33-E51D-5195F4944F45}"/>
                  </a:ext>
                </a:extLst>
              </p:cNvPr>
              <p:cNvSpPr txBox="1"/>
              <p:nvPr/>
            </p:nvSpPr>
            <p:spPr>
              <a:xfrm>
                <a:off x="1578590" y="4157234"/>
                <a:ext cx="802888" cy="3693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0" smtClean="0">
                              <a:latin typeface="Cambria Math" panose="02040503050406030204" pitchFamily="18" charset="0"/>
                            </a:rPr>
                            <m:t>𝐀𝐂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1F1CE1E-7CFA-3E33-E51D-5195F4944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590" y="4157234"/>
                <a:ext cx="8028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EBA96C0-439D-590A-6EB6-21B8ACB3C3B0}"/>
                  </a:ext>
                </a:extLst>
              </p:cNvPr>
              <p:cNvSpPr txBox="1"/>
              <p:nvPr/>
            </p:nvSpPr>
            <p:spPr>
              <a:xfrm>
                <a:off x="1578590" y="3357923"/>
                <a:ext cx="802888" cy="3693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0" smtClean="0">
                              <a:latin typeface="Cambria Math" panose="02040503050406030204" pitchFamily="18" charset="0"/>
                            </a:rPr>
                            <m:t>𝐓𝐂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EBA96C0-439D-590A-6EB6-21B8ACB3C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590" y="3357923"/>
                <a:ext cx="80288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1F942AB3-0966-75A7-A4FC-75F1245BB993}"/>
              </a:ext>
            </a:extLst>
          </p:cNvPr>
          <p:cNvSpPr txBox="1"/>
          <p:nvPr/>
        </p:nvSpPr>
        <p:spPr>
          <a:xfrm>
            <a:off x="1455930" y="2475521"/>
            <a:ext cx="1048207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General circuits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8EBD168-3CB8-613B-14B1-694B63258CBC}"/>
              </a:ext>
            </a:extLst>
          </p:cNvPr>
          <p:cNvSpPr txBox="1"/>
          <p:nvPr/>
        </p:nvSpPr>
        <p:spPr>
          <a:xfrm>
            <a:off x="2549056" y="5470083"/>
            <a:ext cx="2402235" cy="530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Streaming Algorithms</a:t>
            </a:r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 (with advice)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B4E1C6D-6055-D169-393A-7105F32671B5}"/>
              </a:ext>
            </a:extLst>
          </p:cNvPr>
          <p:cNvSpPr txBox="1"/>
          <p:nvPr/>
        </p:nvSpPr>
        <p:spPr>
          <a:xfrm>
            <a:off x="3627696" y="4043645"/>
            <a:ext cx="2008230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One-tape Turing machine</a:t>
            </a:r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 (with advice)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D608862-A200-5B39-4E13-70BC8D0C0DA0}"/>
              </a:ext>
            </a:extLst>
          </p:cNvPr>
          <p:cNvSpPr txBox="1"/>
          <p:nvPr/>
        </p:nvSpPr>
        <p:spPr>
          <a:xfrm>
            <a:off x="3884597" y="3429000"/>
            <a:ext cx="1643617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Rigid matrices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7FE9472F-2CBC-4DA5-AB80-FF9B30863AEC}"/>
              </a:ext>
            </a:extLst>
          </p:cNvPr>
          <p:cNvCxnSpPr>
            <a:stCxn id="8" idx="0"/>
            <a:endCxn id="9" idx="2"/>
          </p:cNvCxnSpPr>
          <p:nvPr/>
        </p:nvCxnSpPr>
        <p:spPr>
          <a:xfrm flipV="1">
            <a:off x="1980034" y="5325877"/>
            <a:ext cx="0" cy="4299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EB8C98AD-89D4-EF58-B189-C9D8FB7760F2}"/>
              </a:ext>
            </a:extLst>
          </p:cNvPr>
          <p:cNvCxnSpPr>
            <a:cxnSpLocks/>
            <a:stCxn id="9" idx="0"/>
            <a:endCxn id="10" idx="2"/>
          </p:cNvCxnSpPr>
          <p:nvPr/>
        </p:nvCxnSpPr>
        <p:spPr>
          <a:xfrm flipV="1">
            <a:off x="1980034" y="4526566"/>
            <a:ext cx="0" cy="4299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BF7C9636-32B4-7148-1F32-BD9D5CEB255D}"/>
              </a:ext>
            </a:extLst>
          </p:cNvPr>
          <p:cNvCxnSpPr>
            <a:cxnSpLocks/>
            <a:stCxn id="10" idx="0"/>
            <a:endCxn id="11" idx="2"/>
          </p:cNvCxnSpPr>
          <p:nvPr/>
        </p:nvCxnSpPr>
        <p:spPr>
          <a:xfrm flipV="1">
            <a:off x="1980034" y="3727255"/>
            <a:ext cx="0" cy="4299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9287C2CA-25B2-EF1E-6B6B-7570B3FA9C5A}"/>
              </a:ext>
            </a:extLst>
          </p:cNvPr>
          <p:cNvCxnSpPr>
            <a:cxnSpLocks/>
            <a:stCxn id="11" idx="0"/>
            <a:endCxn id="12" idx="2"/>
          </p:cNvCxnSpPr>
          <p:nvPr/>
        </p:nvCxnSpPr>
        <p:spPr>
          <a:xfrm flipV="1">
            <a:off x="1980034" y="3121852"/>
            <a:ext cx="0" cy="2360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15CC60B7-60A4-A5FD-A1E7-F96A9A78A889}"/>
              </a:ext>
            </a:extLst>
          </p:cNvPr>
          <p:cNvCxnSpPr>
            <a:cxnSpLocks/>
            <a:stCxn id="14" idx="0"/>
            <a:endCxn id="12" idx="3"/>
          </p:cNvCxnSpPr>
          <p:nvPr/>
        </p:nvCxnSpPr>
        <p:spPr>
          <a:xfrm flipH="1" flipV="1">
            <a:off x="2504137" y="2798687"/>
            <a:ext cx="1246037" cy="26713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605BCB1B-D16A-7404-4604-44847DE36039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 flipV="1">
            <a:off x="2504137" y="2798687"/>
            <a:ext cx="1123559" cy="15681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930E7F15-9CA7-BFDA-698B-1793970A9E56}"/>
              </a:ext>
            </a:extLst>
          </p:cNvPr>
          <p:cNvCxnSpPr>
            <a:cxnSpLocks/>
            <a:stCxn id="18" idx="1"/>
            <a:endCxn id="12" idx="3"/>
          </p:cNvCxnSpPr>
          <p:nvPr/>
        </p:nvCxnSpPr>
        <p:spPr>
          <a:xfrm flipH="1" flipV="1">
            <a:off x="2504137" y="2798687"/>
            <a:ext cx="1380460" cy="8149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60508F89-2D8D-DE6A-909E-68F25B22A4F3}"/>
              </a:ext>
            </a:extLst>
          </p:cNvPr>
          <p:cNvSpPr txBox="1"/>
          <p:nvPr/>
        </p:nvSpPr>
        <p:spPr>
          <a:xfrm>
            <a:off x="6988710" y="5328354"/>
            <a:ext cx="141257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5C60D34-461F-5724-C2B8-8AD1B726992C}"/>
              </a:ext>
            </a:extLst>
          </p:cNvPr>
          <p:cNvSpPr txBox="1"/>
          <p:nvPr/>
        </p:nvSpPr>
        <p:spPr>
          <a:xfrm>
            <a:off x="10078384" y="4312720"/>
            <a:ext cx="1070052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Cutting Planes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46F00410-9D0F-6F42-85CF-8C1B1E11A583}"/>
                  </a:ext>
                </a:extLst>
              </p:cNvPr>
              <p:cNvSpPr txBox="1"/>
              <p:nvPr/>
            </p:nvSpPr>
            <p:spPr>
              <a:xfrm>
                <a:off x="6477172" y="4209593"/>
                <a:ext cx="1183758" cy="3693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Res(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⊕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46F00410-9D0F-6F42-85CF-8C1B1E11A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172" y="4209593"/>
                <a:ext cx="118375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AD4AA60D-9FD4-2DF6-FECE-8C8AABF468E6}"/>
                  </a:ext>
                </a:extLst>
              </p:cNvPr>
              <p:cNvSpPr txBox="1"/>
              <p:nvPr/>
            </p:nvSpPr>
            <p:spPr>
              <a:xfrm>
                <a:off x="7322509" y="3439219"/>
                <a:ext cx="1667277" cy="3693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𝐀𝐂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-Frege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AD4AA60D-9FD4-2DF6-FECE-8C8AABF46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2509" y="3439219"/>
                <a:ext cx="166727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文本框 43">
            <a:extLst>
              <a:ext uri="{FF2B5EF4-FFF2-40B4-BE49-F238E27FC236}">
                <a16:creationId xmlns:a16="http://schemas.microsoft.com/office/drawing/2014/main" id="{B0269EE5-D9FF-FC4B-327E-7AE6917A1E80}"/>
              </a:ext>
            </a:extLst>
          </p:cNvPr>
          <p:cNvSpPr txBox="1"/>
          <p:nvPr/>
        </p:nvSpPr>
        <p:spPr>
          <a:xfrm>
            <a:off x="8308272" y="2684393"/>
            <a:ext cx="1161866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Frege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A1610217-DB6E-A453-55BC-F590EC3D0930}"/>
                  </a:ext>
                </a:extLst>
              </p:cNvPr>
              <p:cNvSpPr txBox="1"/>
              <p:nvPr/>
            </p:nvSpPr>
            <p:spPr>
              <a:xfrm>
                <a:off x="8234746" y="4622132"/>
                <a:ext cx="1412576" cy="3693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𝐀𝐂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-Frege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A1610217-DB6E-A453-55BC-F590EC3D0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4746" y="4622132"/>
                <a:ext cx="141257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3B5B518B-08C6-E527-859D-7E6E87289A3B}"/>
              </a:ext>
            </a:extLst>
          </p:cNvPr>
          <p:cNvCxnSpPr>
            <a:cxnSpLocks/>
            <a:stCxn id="40" idx="0"/>
            <a:endCxn id="42" idx="2"/>
          </p:cNvCxnSpPr>
          <p:nvPr/>
        </p:nvCxnSpPr>
        <p:spPr>
          <a:xfrm flipH="1" flipV="1">
            <a:off x="7069051" y="4578925"/>
            <a:ext cx="625947" cy="7494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59E65BAC-873F-6250-70FF-9532D3522CAC}"/>
              </a:ext>
            </a:extLst>
          </p:cNvPr>
          <p:cNvCxnSpPr>
            <a:cxnSpLocks/>
            <a:stCxn id="40" idx="0"/>
            <a:endCxn id="45" idx="2"/>
          </p:cNvCxnSpPr>
          <p:nvPr/>
        </p:nvCxnSpPr>
        <p:spPr>
          <a:xfrm flipV="1">
            <a:off x="7694998" y="4991464"/>
            <a:ext cx="1246036" cy="3368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10246EFC-3C12-E809-0816-3EF019FD95DA}"/>
              </a:ext>
            </a:extLst>
          </p:cNvPr>
          <p:cNvCxnSpPr>
            <a:cxnSpLocks/>
            <a:stCxn id="45" idx="0"/>
            <a:endCxn id="43" idx="2"/>
          </p:cNvCxnSpPr>
          <p:nvPr/>
        </p:nvCxnSpPr>
        <p:spPr>
          <a:xfrm flipH="1" flipV="1">
            <a:off x="8156148" y="3808551"/>
            <a:ext cx="784886" cy="8135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525F0EC8-6913-3D1D-FA5A-FD07BBD72DB1}"/>
              </a:ext>
            </a:extLst>
          </p:cNvPr>
          <p:cNvCxnSpPr>
            <a:cxnSpLocks/>
            <a:stCxn id="42" idx="0"/>
            <a:endCxn id="43" idx="2"/>
          </p:cNvCxnSpPr>
          <p:nvPr/>
        </p:nvCxnSpPr>
        <p:spPr>
          <a:xfrm flipV="1">
            <a:off x="7069051" y="3808551"/>
            <a:ext cx="1087097" cy="4010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>
            <a:extLst>
              <a:ext uri="{FF2B5EF4-FFF2-40B4-BE49-F238E27FC236}">
                <a16:creationId xmlns:a16="http://schemas.microsoft.com/office/drawing/2014/main" id="{595A48EE-904B-08AD-328B-DA3E840A2E0F}"/>
              </a:ext>
            </a:extLst>
          </p:cNvPr>
          <p:cNvCxnSpPr>
            <a:cxnSpLocks/>
            <a:stCxn id="40" idx="0"/>
            <a:endCxn id="41" idx="2"/>
          </p:cNvCxnSpPr>
          <p:nvPr/>
        </p:nvCxnSpPr>
        <p:spPr>
          <a:xfrm flipV="1">
            <a:off x="7694998" y="4959051"/>
            <a:ext cx="2918412" cy="3693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>
            <a:extLst>
              <a:ext uri="{FF2B5EF4-FFF2-40B4-BE49-F238E27FC236}">
                <a16:creationId xmlns:a16="http://schemas.microsoft.com/office/drawing/2014/main" id="{57E8BFD0-2C74-85B2-CBAE-E636EADE9309}"/>
              </a:ext>
            </a:extLst>
          </p:cNvPr>
          <p:cNvCxnSpPr>
            <a:cxnSpLocks/>
            <a:stCxn id="41" idx="0"/>
            <a:endCxn id="44" idx="2"/>
          </p:cNvCxnSpPr>
          <p:nvPr/>
        </p:nvCxnSpPr>
        <p:spPr>
          <a:xfrm flipH="1" flipV="1">
            <a:off x="8889205" y="3053725"/>
            <a:ext cx="1724205" cy="12589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id="{4EB8580D-C8A6-E15B-8214-C3A19DE1B8B1}"/>
              </a:ext>
            </a:extLst>
          </p:cNvPr>
          <p:cNvCxnSpPr>
            <a:cxnSpLocks/>
            <a:stCxn id="43" idx="0"/>
            <a:endCxn id="44" idx="2"/>
          </p:cNvCxnSpPr>
          <p:nvPr/>
        </p:nvCxnSpPr>
        <p:spPr>
          <a:xfrm flipV="1">
            <a:off x="8156148" y="3053725"/>
            <a:ext cx="733057" cy="3854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67" name="墨迹 66">
                <a:extLst>
                  <a:ext uri="{FF2B5EF4-FFF2-40B4-BE49-F238E27FC236}">
                    <a16:creationId xmlns:a16="http://schemas.microsoft.com/office/drawing/2014/main" id="{29227D18-7B68-5DCF-5A44-1B58A54960B5}"/>
                  </a:ext>
                </a:extLst>
              </p14:cNvPr>
              <p14:cNvContentPartPr/>
              <p14:nvPr/>
            </p14:nvContentPartPr>
            <p14:xfrm>
              <a:off x="7124" y="3664525"/>
              <a:ext cx="12198960" cy="1331640"/>
            </p14:xfrm>
          </p:contentPart>
        </mc:Choice>
        <mc:Fallback xmlns="">
          <p:pic>
            <p:nvPicPr>
              <p:cNvPr id="67" name="墨迹 66">
                <a:extLst>
                  <a:ext uri="{FF2B5EF4-FFF2-40B4-BE49-F238E27FC236}">
                    <a16:creationId xmlns:a16="http://schemas.microsoft.com/office/drawing/2014/main" id="{29227D18-7B68-5DCF-5A44-1B58A54960B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1516" y="3655885"/>
                <a:ext cx="12216600" cy="134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C528D753-BD94-FC98-CAA0-920069E972DF}"/>
                  </a:ext>
                </a:extLst>
              </p:cNvPr>
              <p:cNvSpPr txBox="1"/>
              <p:nvPr/>
            </p:nvSpPr>
            <p:spPr>
              <a:xfrm>
                <a:off x="3812020" y="4737333"/>
                <a:ext cx="2758299" cy="55399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Meta-complexity: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rwPHP</m:t>
                    </m:r>
                  </m:oMath>
                </a14:m>
                <a:endPara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(Korten’22, Chen-Li-Oliveira’24)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C528D753-BD94-FC98-CAA0-920069E97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020" y="4737333"/>
                <a:ext cx="2758299" cy="5539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D2BCB6C3-A6D0-86D9-D2AB-A77E63A5E1A1}"/>
                  </a:ext>
                </a:extLst>
              </p:cNvPr>
              <p:cNvSpPr txBox="1"/>
              <p:nvPr/>
            </p:nvSpPr>
            <p:spPr>
              <a:xfrm>
                <a:off x="3073171" y="5971316"/>
                <a:ext cx="2758299" cy="73866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Connection to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𝐏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vs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𝐁𝐏𝐏</m:t>
                    </m:r>
                  </m:oMath>
                </a14:m>
                <a:endPara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(Chen-Jin-Santhanam-Williams’21, Chen-Tell-Williams’23)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D2BCB6C3-A6D0-86D9-D2AB-A77E63A5E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171" y="5971316"/>
                <a:ext cx="2758299" cy="73866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7C4FACBE-8224-166A-58B9-83C7A2789931}"/>
                  </a:ext>
                </a:extLst>
              </p:cNvPr>
              <p:cNvSpPr txBox="1"/>
              <p:nvPr/>
            </p:nvSpPr>
            <p:spPr>
              <a:xfrm>
                <a:off x="7315612" y="3436095"/>
                <a:ext cx="1667277" cy="369332"/>
              </a:xfrm>
              <a:prstGeom prst="rect">
                <a:avLst/>
              </a:prstGeom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𝐀𝐂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-Frege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7C4FACBE-8224-166A-58B9-83C7A2789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612" y="3436095"/>
                <a:ext cx="1667277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E2CDDD3-E947-F3CF-006E-85CD49E52B1C}"/>
                  </a:ext>
                </a:extLst>
              </p:cNvPr>
              <p:cNvSpPr txBox="1"/>
              <p:nvPr/>
            </p:nvSpPr>
            <p:spPr>
              <a:xfrm>
                <a:off x="8645542" y="5387348"/>
                <a:ext cx="3275248" cy="9233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Speculation: </a:t>
                </a:r>
                <a:r>
                  <a:rPr lang="en-US" altLang="zh-CN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[some axiom]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is necessary for proving </a:t>
                </a:r>
                <a:r>
                  <a:rPr lang="en-US" altLang="zh-CN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any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𝐀𝐂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-Frege lower bound?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E2CDDD3-E947-F3CF-006E-85CD49E52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5542" y="5387348"/>
                <a:ext cx="3275248" cy="92333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组合 15">
            <a:extLst>
              <a:ext uri="{FF2B5EF4-FFF2-40B4-BE49-F238E27FC236}">
                <a16:creationId xmlns:a16="http://schemas.microsoft.com/office/drawing/2014/main" id="{6515BEFA-7401-52DF-76C5-7362778C37DF}"/>
              </a:ext>
            </a:extLst>
          </p:cNvPr>
          <p:cNvGrpSpPr/>
          <p:nvPr/>
        </p:nvGrpSpPr>
        <p:grpSpPr>
          <a:xfrm>
            <a:off x="7124" y="4632594"/>
            <a:ext cx="1439950" cy="1638649"/>
            <a:chOff x="7124" y="4632594"/>
            <a:chExt cx="1439950" cy="1638649"/>
          </a:xfrm>
        </p:grpSpPr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37C346C1-5C44-84A0-8F63-FC4FD59C5B4A}"/>
                </a:ext>
              </a:extLst>
            </p:cNvPr>
            <p:cNvSpPr txBox="1"/>
            <p:nvPr/>
          </p:nvSpPr>
          <p:spPr>
            <a:xfrm>
              <a:off x="7124" y="4632594"/>
              <a:ext cx="1414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Can prove lower bounds</a:t>
              </a: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908A2C9B-8E9C-E320-4A08-8D1D2D8FA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2172" y="5294913"/>
              <a:ext cx="1304902" cy="976330"/>
            </a:xfrm>
            <a:prstGeom prst="rect">
              <a:avLst/>
            </a:prstGeom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ADC1D04-6464-18E0-7067-9F82B1D8334E}"/>
              </a:ext>
            </a:extLst>
          </p:cNvPr>
          <p:cNvGrpSpPr/>
          <p:nvPr/>
        </p:nvGrpSpPr>
        <p:grpSpPr>
          <a:xfrm>
            <a:off x="10613410" y="2245082"/>
            <a:ext cx="1447474" cy="1507234"/>
            <a:chOff x="10613410" y="2245082"/>
            <a:chExt cx="1447474" cy="1507234"/>
          </a:xfrm>
        </p:grpSpPr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BD92731A-EB5D-3EC9-90ED-30862CDCF26D}"/>
                </a:ext>
              </a:extLst>
            </p:cNvPr>
            <p:cNvSpPr txBox="1"/>
            <p:nvPr/>
          </p:nvSpPr>
          <p:spPr>
            <a:xfrm>
              <a:off x="10646715" y="3167541"/>
              <a:ext cx="1414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Can’t prove lower bounds</a:t>
              </a: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5E06F568-6387-5393-1EC0-B64F6DA2C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8AAF"/>
                </a:clrFrom>
                <a:clrTo>
                  <a:srgbClr val="FF8AA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13410" y="2245082"/>
              <a:ext cx="1304901" cy="1010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019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 animBg="1"/>
      <p:bldP spid="70" grpId="0" animBg="1"/>
      <p:bldP spid="74" grpId="0" animBg="1"/>
      <p:bldP spid="77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8B35B7-ABCB-4F32-A39B-836B64E8852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17 / 17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7C57D673-C150-07F9-50FD-E38EF8741B1F}"/>
                  </a:ext>
                </a:extLst>
              </p:cNvPr>
              <p:cNvSpPr txBox="1"/>
              <p:nvPr/>
            </p:nvSpPr>
            <p:spPr>
              <a:xfrm>
                <a:off x="358672" y="2114420"/>
                <a:ext cx="2747385" cy="166199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Refuter Problem</a:t>
                </a:r>
                <a:b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(Circuit lower bounds)</a:t>
                </a:r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0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Input: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size-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circuit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0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Output:</a:t>
                </a:r>
                <a:r>
                  <a:rPr lang="en-US" altLang="zh-CN" sz="20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string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sz="20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such that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7C57D673-C150-07F9-50FD-E38EF8741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672" y="2114420"/>
                <a:ext cx="2747385" cy="16619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6FE0780-21E6-F8E0-B82C-5658E60A2872}"/>
                  </a:ext>
                </a:extLst>
              </p:cNvPr>
              <p:cNvSpPr txBox="1"/>
              <p:nvPr/>
            </p:nvSpPr>
            <p:spPr>
              <a:xfrm>
                <a:off x="145253" y="4164030"/>
                <a:ext cx="3407541" cy="166199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Refuter Problem</a:t>
                </a:r>
              </a:p>
              <a:p>
                <a:pPr algn="ctr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(Proof lower bounds)</a:t>
                </a:r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0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Input: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length-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proof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𝜑</m:t>
                    </m:r>
                  </m:oMath>
                </a14:m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0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Output:</a:t>
                </a:r>
                <a:r>
                  <a:rPr lang="en-US" altLang="zh-CN" sz="20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index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</m:oMath>
                </a14:m>
                <a:r>
                  <a:rPr lang="en-US" altLang="zh-CN" sz="20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such that the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altLang="zh-CN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step is invalid.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6FE0780-21E6-F8E0-B82C-5658E60A2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53" y="4164030"/>
                <a:ext cx="3407541" cy="16619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4285C3C5-E322-1B64-2F37-713FC1C24F34}"/>
                  </a:ext>
                </a:extLst>
              </p:cNvPr>
              <p:cNvSpPr txBox="1"/>
              <p:nvPr/>
            </p:nvSpPr>
            <p:spPr>
              <a:xfrm>
                <a:off x="3433045" y="2252920"/>
                <a:ext cx="3869896" cy="138499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Main Results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rwPHP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𝐏𝐋𝐒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captures the “minimum reasoning power” for proving resolution lower bounds!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4285C3C5-E322-1B64-2F37-713FC1C24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045" y="2252920"/>
                <a:ext cx="3869896" cy="13849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文本框 34">
            <a:extLst>
              <a:ext uri="{FF2B5EF4-FFF2-40B4-BE49-F238E27FC236}">
                <a16:creationId xmlns:a16="http://schemas.microsoft.com/office/drawing/2014/main" id="{44F71598-F5A7-EF45-339E-FF84C2DFAAF4}"/>
              </a:ext>
            </a:extLst>
          </p:cNvPr>
          <p:cNvSpPr txBox="1"/>
          <p:nvPr/>
        </p:nvSpPr>
        <p:spPr>
          <a:xfrm>
            <a:off x="3941039" y="3994752"/>
            <a:ext cx="3505200" cy="2000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Proposal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metamathematical difficulty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of proving lower bounds can be captured by the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 complexity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of these refuter problems!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B4CFC648-8BC3-E6D1-E945-62B5D87C989A}"/>
                  </a:ext>
                </a:extLst>
              </p:cNvPr>
              <p:cNvSpPr txBox="1"/>
              <p:nvPr/>
            </p:nvSpPr>
            <p:spPr>
              <a:xfrm>
                <a:off x="7505108" y="1985030"/>
                <a:ext cx="4388524" cy="175432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Open problem I:</a:t>
                </a:r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Is the following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𝐓𝐅𝐍𝐏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problem “difficult” in some sense?</a:t>
                </a:r>
              </a:p>
              <a:p>
                <a:r>
                  <a:rPr lang="en-US" altLang="zh-CN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Input: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poly-size circuit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attempting to solve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searchSAT</m:t>
                    </m:r>
                  </m:oMath>
                </a14:m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Output: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such that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but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altLang="zh-CN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is not a satisfying assignment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en-US" altLang="zh-CN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B4CFC648-8BC3-E6D1-E945-62B5D87C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5108" y="1985030"/>
                <a:ext cx="4388524" cy="17543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2BCA80E-3C8E-78FC-607F-4BA1F109B171}"/>
                  </a:ext>
                </a:extLst>
              </p:cNvPr>
              <p:cNvSpPr txBox="1"/>
              <p:nvPr/>
            </p:nvSpPr>
            <p:spPr>
              <a:xfrm>
                <a:off x="7792834" y="4112242"/>
                <a:ext cx="3813072" cy="12003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Open problem II:</a:t>
                </a:r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Find a “large” subclass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𝒞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⊆</m:t>
                    </m:r>
                    <m:r>
                      <a:rPr lang="en-US" altLang="zh-CN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𝐓𝐅𝐍𝐏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such that “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𝒞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-reasoning” is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necessary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for proving lower bounds against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𝐀𝐂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-Frege.</a:t>
                </a:r>
                <a:endParaRPr lang="en-US" altLang="zh-CN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2BCA80E-3C8E-78FC-607F-4BA1F109B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2834" y="4112242"/>
                <a:ext cx="3813072" cy="12003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矩形 38">
            <a:extLst>
              <a:ext uri="{FF2B5EF4-FFF2-40B4-BE49-F238E27FC236}">
                <a16:creationId xmlns:a16="http://schemas.microsoft.com/office/drawing/2014/main" id="{25DBC38F-3C25-4535-28E8-33240F076110}"/>
              </a:ext>
            </a:extLst>
          </p:cNvPr>
          <p:cNvSpPr/>
          <p:nvPr/>
        </p:nvSpPr>
        <p:spPr>
          <a:xfrm>
            <a:off x="8250962" y="5429007"/>
            <a:ext cx="3264376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Thank you!</a:t>
            </a:r>
            <a:endParaRPr lang="zh-CN" altLang="en-US" sz="48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AD723A77-43E0-19D2-4D5D-4A0A3D0C64A8}"/>
              </a:ext>
            </a:extLst>
          </p:cNvPr>
          <p:cNvSpPr txBox="1"/>
          <p:nvPr/>
        </p:nvSpPr>
        <p:spPr>
          <a:xfrm>
            <a:off x="8412501" y="6226818"/>
            <a:ext cx="2941299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Questions are welcome!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5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5" grpId="0" animBg="1"/>
      <p:bldP spid="36" grpId="0" animBg="1"/>
      <p:bldP spid="38" grpId="0" animBg="1"/>
      <p:bldP spid="39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FC79DCB-BC09-5411-DD4E-5CA7E24BC3B5}"/>
                  </a:ext>
                </a:extLst>
              </p:cNvPr>
              <p:cNvSpPr txBox="1"/>
              <p:nvPr/>
            </p:nvSpPr>
            <p:spPr>
              <a:xfrm>
                <a:off x="1292135" y="1848189"/>
                <a:ext cx="4408303" cy="138499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Theorem* (Informal)</a:t>
                </a:r>
              </a:p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refuter problem corresponding to 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ANY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altLang="zh-CN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subexp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 resolution lower bound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rwPHP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𝐏𝐋𝐒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-hard.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FC79DCB-BC09-5411-DD4E-5CA7E24BC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135" y="1848189"/>
                <a:ext cx="4408303" cy="13849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>
            <a:extLst>
              <a:ext uri="{FF2B5EF4-FFF2-40B4-BE49-F238E27FC236}">
                <a16:creationId xmlns:a16="http://schemas.microsoft.com/office/drawing/2014/main" id="{938B35B7-ABCB-4F32-A39B-836B64E8852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Glance of the hardness result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18 / 22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对话气泡: 圆角矩形 2">
                <a:extLst>
                  <a:ext uri="{FF2B5EF4-FFF2-40B4-BE49-F238E27FC236}">
                    <a16:creationId xmlns:a16="http://schemas.microsoft.com/office/drawing/2014/main" id="{309BA46E-43A5-28C5-F415-773C0CB69560}"/>
                  </a:ext>
                </a:extLst>
              </p:cNvPr>
              <p:cNvSpPr/>
              <p:nvPr/>
            </p:nvSpPr>
            <p:spPr>
              <a:xfrm>
                <a:off x="1184777" y="5221339"/>
                <a:ext cx="5201508" cy="1136073"/>
              </a:xfrm>
              <a:prstGeom prst="wedgeRoundRectCallout">
                <a:avLst>
                  <a:gd name="adj1" fmla="val -64767"/>
                  <a:gd name="adj2" fmla="val -46773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Idea: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rwPHP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were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not true (for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), then every theorem </a:t>
                </a:r>
                <a:r>
                  <a:rPr lang="en-US" altLang="zh-CN" sz="2000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would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have short resolution proofs (constructed from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)!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对话气泡: 圆角矩形 2">
                <a:extLst>
                  <a:ext uri="{FF2B5EF4-FFF2-40B4-BE49-F238E27FC236}">
                    <a16:creationId xmlns:a16="http://schemas.microsoft.com/office/drawing/2014/main" id="{309BA46E-43A5-28C5-F415-773C0CB695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777" y="5221339"/>
                <a:ext cx="5201508" cy="1136073"/>
              </a:xfrm>
              <a:prstGeom prst="wedgeRoundRectCallout">
                <a:avLst>
                  <a:gd name="adj1" fmla="val -64767"/>
                  <a:gd name="adj2" fmla="val -46773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3750BA5-DFAD-4253-AC66-E0123EE7E734}"/>
              </a:ext>
            </a:extLst>
          </p:cNvPr>
          <p:cNvCxnSpPr>
            <a:cxnSpLocks/>
          </p:cNvCxnSpPr>
          <p:nvPr/>
        </p:nvCxnSpPr>
        <p:spPr>
          <a:xfrm>
            <a:off x="2501153" y="2909523"/>
            <a:ext cx="445247" cy="2144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D64F4527-BBB7-E1F1-4360-3B6EF3CD53B4}"/>
              </a:ext>
            </a:extLst>
          </p:cNvPr>
          <p:cNvCxnSpPr>
            <a:cxnSpLocks/>
          </p:cNvCxnSpPr>
          <p:nvPr/>
        </p:nvCxnSpPr>
        <p:spPr>
          <a:xfrm flipV="1">
            <a:off x="2501153" y="2909523"/>
            <a:ext cx="445247" cy="2144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A415D649-35E7-19D8-8029-B85288A6D89D}"/>
                  </a:ext>
                </a:extLst>
              </p:cNvPr>
              <p:cNvSpPr txBox="1"/>
              <p:nvPr/>
            </p:nvSpPr>
            <p:spPr>
              <a:xfrm>
                <a:off x="0" y="6550223"/>
                <a:ext cx="10660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*Remark: The proof of it is stolen(?) from </a:t>
                </a:r>
                <a:r>
                  <a:rPr lang="en-US" altLang="zh-CN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Atserias</a:t>
                </a:r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--Müller’19 (Automating resolution is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latin typeface="Cambria Math" panose="02040503050406030204" pitchFamily="18" charset="0"/>
                      </a:rPr>
                      <m:t>𝐍𝐏</m:t>
                    </m:r>
                  </m:oMath>
                </a14:m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-hard) and its exposition in [dRGNPRS21].</a:t>
                </a:r>
              </a:p>
            </p:txBody>
          </p:sp>
        </mc:Choice>
        <mc:Fallback xmlns="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A415D649-35E7-19D8-8029-B85288A6D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550223"/>
                <a:ext cx="10660566" cy="307777"/>
              </a:xfrm>
              <a:prstGeom prst="rect">
                <a:avLst/>
              </a:prstGeom>
              <a:blipFill>
                <a:blip r:embed="rId5"/>
                <a:stretch>
                  <a:fillRect l="-172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6AED0A25-7C0A-2712-1B19-C89FC72A6B84}"/>
                  </a:ext>
                </a:extLst>
              </p:cNvPr>
              <p:cNvSpPr txBox="1"/>
              <p:nvPr/>
            </p:nvSpPr>
            <p:spPr>
              <a:xfrm>
                <a:off x="6462406" y="1858210"/>
                <a:ext cx="5143500" cy="10513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sz="2400" b="1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𝐫𝐰𝐏𝐇𝐏</m:t>
                    </m:r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(as a search problem)</a:t>
                </a: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Input: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functions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Output: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such that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6AED0A25-7C0A-2712-1B19-C89FC72A6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406" y="1858210"/>
                <a:ext cx="5143500" cy="10513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组合 18">
            <a:extLst>
              <a:ext uri="{FF2B5EF4-FFF2-40B4-BE49-F238E27FC236}">
                <a16:creationId xmlns:a16="http://schemas.microsoft.com/office/drawing/2014/main" id="{3D340EAB-6188-B856-08C4-53E455DEC2A9}"/>
              </a:ext>
            </a:extLst>
          </p:cNvPr>
          <p:cNvGrpSpPr/>
          <p:nvPr/>
        </p:nvGrpSpPr>
        <p:grpSpPr>
          <a:xfrm>
            <a:off x="7086976" y="3125898"/>
            <a:ext cx="1350165" cy="1783081"/>
            <a:chOff x="6977536" y="3818122"/>
            <a:chExt cx="1350165" cy="1783081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6401E4B6-DCE6-CBC2-1A88-D9A83955B3C1}"/>
                </a:ext>
              </a:extLst>
            </p:cNvPr>
            <p:cNvSpPr/>
            <p:nvPr/>
          </p:nvSpPr>
          <p:spPr>
            <a:xfrm>
              <a:off x="7515698" y="4994864"/>
              <a:ext cx="271462" cy="271462"/>
            </a:xfrm>
            <a:prstGeom prst="ellipse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9CC35EEC-97E7-E203-B154-C3A00858AA57}"/>
                </a:ext>
              </a:extLst>
            </p:cNvPr>
            <p:cNvSpPr/>
            <p:nvPr/>
          </p:nvSpPr>
          <p:spPr>
            <a:xfrm>
              <a:off x="6977536" y="3818122"/>
              <a:ext cx="271462" cy="271462"/>
            </a:xfrm>
            <a:prstGeom prst="ellipse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B77981A9-37A1-21F3-2CBB-B9814A917D17}"/>
                </a:ext>
              </a:extLst>
            </p:cNvPr>
            <p:cNvSpPr/>
            <p:nvPr/>
          </p:nvSpPr>
          <p:spPr>
            <a:xfrm>
              <a:off x="8056239" y="4406493"/>
              <a:ext cx="271462" cy="271462"/>
            </a:xfrm>
            <a:prstGeom prst="ellipse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977214F1-A3E8-1F61-CF08-95C86F00C2A7}"/>
                </a:ext>
              </a:extLst>
            </p:cNvPr>
            <p:cNvCxnSpPr>
              <a:cxnSpLocks/>
              <a:stCxn id="20" idx="0"/>
              <a:endCxn id="22" idx="3"/>
            </p:cNvCxnSpPr>
            <p:nvPr/>
          </p:nvCxnSpPr>
          <p:spPr>
            <a:xfrm flipV="1">
              <a:off x="7651429" y="4638200"/>
              <a:ext cx="444565" cy="35666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F9427AF1-5481-A91F-26FF-68E4AF169C95}"/>
                </a:ext>
              </a:extLst>
            </p:cNvPr>
            <p:cNvCxnSpPr>
              <a:cxnSpLocks/>
              <a:stCxn id="22" idx="1"/>
              <a:endCxn id="21" idx="5"/>
            </p:cNvCxnSpPr>
            <p:nvPr/>
          </p:nvCxnSpPr>
          <p:spPr>
            <a:xfrm flipH="1" flipV="1">
              <a:off x="7209243" y="4049829"/>
              <a:ext cx="886751" cy="396419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A021A128-6F73-941F-11E8-A79D2F63E42F}"/>
                    </a:ext>
                  </a:extLst>
                </p:cNvPr>
                <p:cNvSpPr txBox="1"/>
                <p:nvPr/>
              </p:nvSpPr>
              <p:spPr>
                <a:xfrm>
                  <a:off x="7452430" y="5231871"/>
                  <a:ext cx="39323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115" name="文本框 4114">
                  <a:extLst>
                    <a:ext uri="{FF2B5EF4-FFF2-40B4-BE49-F238E27FC236}">
                      <a16:creationId xmlns:a16="http://schemas.microsoft.com/office/drawing/2014/main" id="{7EDFC7DE-D8F1-13FD-537F-BD18E0E46E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2430" y="5231871"/>
                  <a:ext cx="3932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B3C3851-A55A-AE9F-1354-9C2B091C2AB0}"/>
              </a:ext>
            </a:extLst>
          </p:cNvPr>
          <p:cNvGrpSpPr/>
          <p:nvPr/>
        </p:nvGrpSpPr>
        <p:grpSpPr>
          <a:xfrm>
            <a:off x="6259287" y="3125898"/>
            <a:ext cx="4868263" cy="1448204"/>
            <a:chOff x="298584" y="5083479"/>
            <a:chExt cx="4868263" cy="1448204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F418DFEF-6BDD-9879-F861-B3143E326638}"/>
                </a:ext>
              </a:extLst>
            </p:cNvPr>
            <p:cNvGrpSpPr/>
            <p:nvPr/>
          </p:nvGrpSpPr>
          <p:grpSpPr>
            <a:xfrm>
              <a:off x="1128251" y="5083479"/>
              <a:ext cx="4038596" cy="1448204"/>
              <a:chOff x="1035844" y="5316133"/>
              <a:chExt cx="4038596" cy="1448204"/>
            </a:xfrm>
          </p:grpSpPr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C1152EA2-8824-532B-7EC4-FE2C8DC822FB}"/>
                  </a:ext>
                </a:extLst>
              </p:cNvPr>
              <p:cNvSpPr/>
              <p:nvPr/>
            </p:nvSpPr>
            <p:spPr>
              <a:xfrm>
                <a:off x="1035844" y="6492875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1E79E9EA-F823-A9AB-2BAC-183999A19A96}"/>
                  </a:ext>
                </a:extLst>
              </p:cNvPr>
              <p:cNvSpPr/>
              <p:nvPr/>
            </p:nvSpPr>
            <p:spPr>
              <a:xfrm>
                <a:off x="1574006" y="6492875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3C2BC859-3573-061F-148D-2D61B2697BA4}"/>
                  </a:ext>
                </a:extLst>
              </p:cNvPr>
              <p:cNvSpPr/>
              <p:nvPr/>
            </p:nvSpPr>
            <p:spPr>
              <a:xfrm>
                <a:off x="2650330" y="6492875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929A345F-5454-D5EB-EFE2-E140A6BDB3DF}"/>
                  </a:ext>
                </a:extLst>
              </p:cNvPr>
              <p:cNvSpPr/>
              <p:nvPr/>
            </p:nvSpPr>
            <p:spPr>
              <a:xfrm>
                <a:off x="2112168" y="6492875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601E505D-9A17-6716-25AA-F80989D1E157}"/>
                  </a:ext>
                </a:extLst>
              </p:cNvPr>
              <p:cNvSpPr/>
              <p:nvPr/>
            </p:nvSpPr>
            <p:spPr>
              <a:xfrm>
                <a:off x="3188492" y="6492875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456A2B29-D1C1-0669-3FFF-DB3617AB6613}"/>
                  </a:ext>
                </a:extLst>
              </p:cNvPr>
              <p:cNvSpPr/>
              <p:nvPr/>
            </p:nvSpPr>
            <p:spPr>
              <a:xfrm>
                <a:off x="3726654" y="6492875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76C882C3-8054-85C9-01AB-5B459E6D624B}"/>
                  </a:ext>
                </a:extLst>
              </p:cNvPr>
              <p:cNvSpPr/>
              <p:nvPr/>
            </p:nvSpPr>
            <p:spPr>
              <a:xfrm>
                <a:off x="4802978" y="6492875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8BE55552-B5D0-F05C-3B55-4D3C3F9BD1E8}"/>
                  </a:ext>
                </a:extLst>
              </p:cNvPr>
              <p:cNvSpPr/>
              <p:nvPr/>
            </p:nvSpPr>
            <p:spPr>
              <a:xfrm>
                <a:off x="4264816" y="6492875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C314950-BFDE-9CC4-4A7E-D3AFE5B314EA}"/>
                  </a:ext>
                </a:extLst>
              </p:cNvPr>
              <p:cNvSpPr/>
              <p:nvPr/>
            </p:nvSpPr>
            <p:spPr>
              <a:xfrm>
                <a:off x="1035844" y="5316133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1872122D-958D-240E-2DFC-BF0FE8F307D6}"/>
                  </a:ext>
                </a:extLst>
              </p:cNvPr>
              <p:cNvSpPr/>
              <p:nvPr/>
            </p:nvSpPr>
            <p:spPr>
              <a:xfrm>
                <a:off x="1574006" y="5316133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98DE1EB7-38A6-9FA4-6381-1C22E73E72A8}"/>
                  </a:ext>
                </a:extLst>
              </p:cNvPr>
              <p:cNvSpPr/>
              <p:nvPr/>
            </p:nvSpPr>
            <p:spPr>
              <a:xfrm>
                <a:off x="2650330" y="5316133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8798BA09-189D-28CE-5FC2-3BABE4E5D2AE}"/>
                  </a:ext>
                </a:extLst>
              </p:cNvPr>
              <p:cNvSpPr/>
              <p:nvPr/>
            </p:nvSpPr>
            <p:spPr>
              <a:xfrm>
                <a:off x="2112168" y="5316133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8522C304-C5B3-2F07-6868-A52D890396F1}"/>
                  </a:ext>
                </a:extLst>
              </p:cNvPr>
              <p:cNvSpPr/>
              <p:nvPr/>
            </p:nvSpPr>
            <p:spPr>
              <a:xfrm>
                <a:off x="3188492" y="5316133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65CB88C-BCF1-2A8D-8EF9-F91D1CBEF9AE}"/>
                  </a:ext>
                </a:extLst>
              </p:cNvPr>
              <p:cNvSpPr/>
              <p:nvPr/>
            </p:nvSpPr>
            <p:spPr>
              <a:xfrm>
                <a:off x="3726654" y="5316133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6A25DC7E-DE17-0694-0CD1-563B6E6E05D6}"/>
                  </a:ext>
                </a:extLst>
              </p:cNvPr>
              <p:cNvSpPr/>
              <p:nvPr/>
            </p:nvSpPr>
            <p:spPr>
              <a:xfrm>
                <a:off x="4802978" y="5316133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D75905A-4D78-80D5-9C0A-DA3B42F3DDAF}"/>
                  </a:ext>
                </a:extLst>
              </p:cNvPr>
              <p:cNvSpPr/>
              <p:nvPr/>
            </p:nvSpPr>
            <p:spPr>
              <a:xfrm>
                <a:off x="4264816" y="5316133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CF8C5C46-15BE-2E90-D52E-3B4A70BDF08F}"/>
                  </a:ext>
                </a:extLst>
              </p:cNvPr>
              <p:cNvSpPr/>
              <p:nvPr/>
            </p:nvSpPr>
            <p:spPr>
              <a:xfrm>
                <a:off x="2652709" y="5904504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32466A99-DF22-C124-A5A7-0C7137546DFE}"/>
                  </a:ext>
                </a:extLst>
              </p:cNvPr>
              <p:cNvSpPr/>
              <p:nvPr/>
            </p:nvSpPr>
            <p:spPr>
              <a:xfrm>
                <a:off x="2114547" y="5904504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FC35C43B-D63B-651C-DC8E-84B66EA29410}"/>
                  </a:ext>
                </a:extLst>
              </p:cNvPr>
              <p:cNvSpPr/>
              <p:nvPr/>
            </p:nvSpPr>
            <p:spPr>
              <a:xfrm>
                <a:off x="3190871" y="5904504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19E9E13C-07D5-B101-BCB1-D577C2464E34}"/>
                  </a:ext>
                </a:extLst>
              </p:cNvPr>
              <p:cNvSpPr/>
              <p:nvPr/>
            </p:nvSpPr>
            <p:spPr>
              <a:xfrm>
                <a:off x="3729033" y="5904504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0" name="直接箭头连接符 49">
                <a:extLst>
                  <a:ext uri="{FF2B5EF4-FFF2-40B4-BE49-F238E27FC236}">
                    <a16:creationId xmlns:a16="http://schemas.microsoft.com/office/drawing/2014/main" id="{7231B718-0CC2-D7A5-0B08-E481BFB947B3}"/>
                  </a:ext>
                </a:extLst>
              </p:cNvPr>
              <p:cNvCxnSpPr>
                <a:cxnSpLocks/>
                <a:stCxn id="30" idx="7"/>
                <a:endCxn id="46" idx="3"/>
              </p:cNvCxnSpPr>
              <p:nvPr/>
            </p:nvCxnSpPr>
            <p:spPr>
              <a:xfrm flipV="1">
                <a:off x="1267551" y="6136211"/>
                <a:ext cx="1424913" cy="39641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箭头连接符 50">
                <a:extLst>
                  <a:ext uri="{FF2B5EF4-FFF2-40B4-BE49-F238E27FC236}">
                    <a16:creationId xmlns:a16="http://schemas.microsoft.com/office/drawing/2014/main" id="{4C7AE9AF-45B1-1225-C460-27AF215D3433}"/>
                  </a:ext>
                </a:extLst>
              </p:cNvPr>
              <p:cNvCxnSpPr>
                <a:cxnSpLocks/>
                <a:stCxn id="31" idx="0"/>
                <a:endCxn id="47" idx="3"/>
              </p:cNvCxnSpPr>
              <p:nvPr/>
            </p:nvCxnSpPr>
            <p:spPr>
              <a:xfrm flipV="1">
                <a:off x="1709737" y="6136211"/>
                <a:ext cx="444565" cy="35666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箭头连接符 51">
                <a:extLst>
                  <a:ext uri="{FF2B5EF4-FFF2-40B4-BE49-F238E27FC236}">
                    <a16:creationId xmlns:a16="http://schemas.microsoft.com/office/drawing/2014/main" id="{E4E2A9EE-3B64-983F-3B82-D4F120DF86D4}"/>
                  </a:ext>
                </a:extLst>
              </p:cNvPr>
              <p:cNvCxnSpPr>
                <a:cxnSpLocks/>
                <a:stCxn id="33" idx="7"/>
                <a:endCxn id="48" idx="3"/>
              </p:cNvCxnSpPr>
              <p:nvPr/>
            </p:nvCxnSpPr>
            <p:spPr>
              <a:xfrm flipV="1">
                <a:off x="2343875" y="6136211"/>
                <a:ext cx="886751" cy="39641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箭头连接符 52">
                <a:extLst>
                  <a:ext uri="{FF2B5EF4-FFF2-40B4-BE49-F238E27FC236}">
                    <a16:creationId xmlns:a16="http://schemas.microsoft.com/office/drawing/2014/main" id="{E0B4F2DA-2347-8422-F4B9-E0CC3DBA212B}"/>
                  </a:ext>
                </a:extLst>
              </p:cNvPr>
              <p:cNvCxnSpPr>
                <a:cxnSpLocks/>
                <a:stCxn id="32" idx="0"/>
                <a:endCxn id="46" idx="4"/>
              </p:cNvCxnSpPr>
              <p:nvPr/>
            </p:nvCxnSpPr>
            <p:spPr>
              <a:xfrm flipV="1">
                <a:off x="2786061" y="6175966"/>
                <a:ext cx="2379" cy="31690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箭头连接符 53">
                <a:extLst>
                  <a:ext uri="{FF2B5EF4-FFF2-40B4-BE49-F238E27FC236}">
                    <a16:creationId xmlns:a16="http://schemas.microsoft.com/office/drawing/2014/main" id="{616895A5-8089-FAE3-A813-84A319333E9B}"/>
                  </a:ext>
                </a:extLst>
              </p:cNvPr>
              <p:cNvCxnSpPr>
                <a:cxnSpLocks/>
                <a:stCxn id="34" idx="1"/>
                <a:endCxn id="46" idx="5"/>
              </p:cNvCxnSpPr>
              <p:nvPr/>
            </p:nvCxnSpPr>
            <p:spPr>
              <a:xfrm flipH="1" flipV="1">
                <a:off x="2884416" y="6136211"/>
                <a:ext cx="343831" cy="39641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箭头连接符 54">
                <a:extLst>
                  <a:ext uri="{FF2B5EF4-FFF2-40B4-BE49-F238E27FC236}">
                    <a16:creationId xmlns:a16="http://schemas.microsoft.com/office/drawing/2014/main" id="{C0738C86-47AD-DC2A-69B3-87D3FF997CD7}"/>
                  </a:ext>
                </a:extLst>
              </p:cNvPr>
              <p:cNvCxnSpPr>
                <a:cxnSpLocks/>
                <a:stCxn id="35" idx="0"/>
                <a:endCxn id="48" idx="5"/>
              </p:cNvCxnSpPr>
              <p:nvPr/>
            </p:nvCxnSpPr>
            <p:spPr>
              <a:xfrm flipH="1" flipV="1">
                <a:off x="3422578" y="6136211"/>
                <a:ext cx="439807" cy="35666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箭头连接符 55">
                <a:extLst>
                  <a:ext uri="{FF2B5EF4-FFF2-40B4-BE49-F238E27FC236}">
                    <a16:creationId xmlns:a16="http://schemas.microsoft.com/office/drawing/2014/main" id="{96F5BBFE-C0C4-BD36-16D5-D88FB0D26E33}"/>
                  </a:ext>
                </a:extLst>
              </p:cNvPr>
              <p:cNvCxnSpPr>
                <a:cxnSpLocks/>
                <a:stCxn id="37" idx="1"/>
                <a:endCxn id="49" idx="5"/>
              </p:cNvCxnSpPr>
              <p:nvPr/>
            </p:nvCxnSpPr>
            <p:spPr>
              <a:xfrm flipH="1" flipV="1">
                <a:off x="3960740" y="6136211"/>
                <a:ext cx="343831" cy="39641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箭头连接符 56">
                <a:extLst>
                  <a:ext uri="{FF2B5EF4-FFF2-40B4-BE49-F238E27FC236}">
                    <a16:creationId xmlns:a16="http://schemas.microsoft.com/office/drawing/2014/main" id="{E26E7B1C-6D99-4445-588E-DFD9E65C8836}"/>
                  </a:ext>
                </a:extLst>
              </p:cNvPr>
              <p:cNvCxnSpPr>
                <a:cxnSpLocks/>
                <a:stCxn id="36" idx="0"/>
                <a:endCxn id="49" idx="6"/>
              </p:cNvCxnSpPr>
              <p:nvPr/>
            </p:nvCxnSpPr>
            <p:spPr>
              <a:xfrm flipH="1" flipV="1">
                <a:off x="4000495" y="6040235"/>
                <a:ext cx="938214" cy="45264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箭头连接符 57">
                <a:extLst>
                  <a:ext uri="{FF2B5EF4-FFF2-40B4-BE49-F238E27FC236}">
                    <a16:creationId xmlns:a16="http://schemas.microsoft.com/office/drawing/2014/main" id="{104199C5-0A57-D108-C183-6B4C5FE3D8B8}"/>
                  </a:ext>
                </a:extLst>
              </p:cNvPr>
              <p:cNvCxnSpPr>
                <a:cxnSpLocks/>
                <a:stCxn id="49" idx="0"/>
                <a:endCxn id="43" idx="4"/>
              </p:cNvCxnSpPr>
              <p:nvPr/>
            </p:nvCxnSpPr>
            <p:spPr>
              <a:xfrm flipH="1" flipV="1">
                <a:off x="3862385" y="5587595"/>
                <a:ext cx="2379" cy="316909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箭头连接符 58">
                <a:extLst>
                  <a:ext uri="{FF2B5EF4-FFF2-40B4-BE49-F238E27FC236}">
                    <a16:creationId xmlns:a16="http://schemas.microsoft.com/office/drawing/2014/main" id="{74FCC436-B3D6-8876-43EC-222D9B9B7C8E}"/>
                  </a:ext>
                </a:extLst>
              </p:cNvPr>
              <p:cNvCxnSpPr>
                <a:cxnSpLocks/>
                <a:stCxn id="48" idx="1"/>
                <a:endCxn id="41" idx="4"/>
              </p:cNvCxnSpPr>
              <p:nvPr/>
            </p:nvCxnSpPr>
            <p:spPr>
              <a:xfrm flipH="1" flipV="1">
                <a:off x="2247899" y="5587595"/>
                <a:ext cx="982727" cy="356664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箭头连接符 59">
                <a:extLst>
                  <a:ext uri="{FF2B5EF4-FFF2-40B4-BE49-F238E27FC236}">
                    <a16:creationId xmlns:a16="http://schemas.microsoft.com/office/drawing/2014/main" id="{480CFF0C-CC02-1D66-2587-4C9E11B350CF}"/>
                  </a:ext>
                </a:extLst>
              </p:cNvPr>
              <p:cNvCxnSpPr>
                <a:cxnSpLocks/>
                <a:stCxn id="46" idx="7"/>
                <a:endCxn id="42" idx="3"/>
              </p:cNvCxnSpPr>
              <p:nvPr/>
            </p:nvCxnSpPr>
            <p:spPr>
              <a:xfrm flipV="1">
                <a:off x="2884416" y="5547840"/>
                <a:ext cx="343831" cy="396419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箭头连接符 60">
                <a:extLst>
                  <a:ext uri="{FF2B5EF4-FFF2-40B4-BE49-F238E27FC236}">
                    <a16:creationId xmlns:a16="http://schemas.microsoft.com/office/drawing/2014/main" id="{D31A8F22-F813-571E-0440-79BB05722C68}"/>
                  </a:ext>
                </a:extLst>
              </p:cNvPr>
              <p:cNvCxnSpPr>
                <a:cxnSpLocks/>
                <a:stCxn id="47" idx="1"/>
                <a:endCxn id="38" idx="5"/>
              </p:cNvCxnSpPr>
              <p:nvPr/>
            </p:nvCxnSpPr>
            <p:spPr>
              <a:xfrm flipH="1" flipV="1">
                <a:off x="1267551" y="5547840"/>
                <a:ext cx="886751" cy="396419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6065B99-8556-8F6C-9FFD-FDFCD613B73F}"/>
                    </a:ext>
                  </a:extLst>
                </p:cNvPr>
                <p:cNvSpPr txBox="1"/>
                <p:nvPr/>
              </p:nvSpPr>
              <p:spPr>
                <a:xfrm>
                  <a:off x="300363" y="5359330"/>
                  <a:ext cx="5378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7CE79CB6-465F-E4F5-F576-C2FE93BA1E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63" y="5359330"/>
                  <a:ext cx="537837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B67B640D-4FF3-5F1D-9975-B30C3EE2F778}"/>
                    </a:ext>
                  </a:extLst>
                </p:cNvPr>
                <p:cNvSpPr txBox="1"/>
                <p:nvPr/>
              </p:nvSpPr>
              <p:spPr>
                <a:xfrm>
                  <a:off x="298584" y="5860696"/>
                  <a:ext cx="5378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EBBA510A-E2C6-EE20-4BBE-D629C542A4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584" y="5860696"/>
                  <a:ext cx="537837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DB900513-6983-9294-3DBB-E6C309355759}"/>
                  </a:ext>
                </a:extLst>
              </p:cNvPr>
              <p:cNvSpPr txBox="1"/>
              <p:nvPr/>
            </p:nvSpPr>
            <p:spPr>
              <a:xfrm>
                <a:off x="569856" y="3386560"/>
                <a:ext cx="5560153" cy="167084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0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Given: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instance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rwPHP</m:t>
                    </m:r>
                  </m:oMath>
                </a14:m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0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Goal: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reduce it to an instance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the refuter problem (which is a resolution proof)</a:t>
                </a:r>
              </a:p>
              <a:p>
                <a:r>
                  <a:rPr lang="en-US" altLang="zh-CN" sz="20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Such that: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given an invalid derivation in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can find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such that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DB900513-6983-9294-3DBB-E6C309355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56" y="3386560"/>
                <a:ext cx="5560153" cy="167084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" name="Picture 4" descr="The future world if | THE WORLD IF RWPHP IS FALSE: | image tagged in the future world if | made w/ Imgflip meme maker">
            <a:extLst>
              <a:ext uri="{FF2B5EF4-FFF2-40B4-BE49-F238E27FC236}">
                <a16:creationId xmlns:a16="http://schemas.microsoft.com/office/drawing/2014/main" id="{90A1FC84-31F5-AF5E-E037-1E1C6B7EE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4" y="1784181"/>
            <a:ext cx="5560154" cy="31275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08BBD34-C331-E860-27A2-C41DE9FD6388}"/>
                  </a:ext>
                </a:extLst>
              </p:cNvPr>
              <p:cNvSpPr txBox="1"/>
              <p:nvPr/>
            </p:nvSpPr>
            <p:spPr>
              <a:xfrm>
                <a:off x="6835500" y="5034667"/>
                <a:ext cx="4397311" cy="131978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sz="2400" b="1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𝐫𝐰𝐏𝐇𝐏</m:t>
                    </m:r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(as a mathematical fact)</a:t>
                </a: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For any two functions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, there exists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such that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08BBD34-C331-E860-27A2-C41DE9FD6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500" y="5034667"/>
                <a:ext cx="4397311" cy="131978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5BD1F0F0-D5B3-8FFC-5864-3965128F78A5}"/>
              </a:ext>
            </a:extLst>
          </p:cNvPr>
          <p:cNvSpPr txBox="1"/>
          <p:nvPr/>
        </p:nvSpPr>
        <p:spPr>
          <a:xfrm>
            <a:off x="6259287" y="1356512"/>
            <a:ext cx="5094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rwPHP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= “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etraction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eak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igeon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ole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rinciple”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89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62" grpId="0"/>
      <p:bldP spid="18" grpId="0" animBg="1"/>
      <p:bldP spid="6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8B35B7-ABCB-4F32-A39B-836B64E8852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This Talk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 1 / 17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D0BE397-4FAD-94AE-597E-3841494C3AA9}"/>
              </a:ext>
            </a:extLst>
          </p:cNvPr>
          <p:cNvSpPr txBox="1"/>
          <p:nvPr/>
        </p:nvSpPr>
        <p:spPr>
          <a:xfrm>
            <a:off x="6325562" y="5530233"/>
            <a:ext cx="4610949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Our results: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metamathematics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of proving resolution lower bounds.</a:t>
            </a:r>
          </a:p>
          <a:p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My hope 2: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this will shed lights on the stronger lower bounds we want to prove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33E11E3-050D-5FDF-F067-EC5F55CBD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73" y="2967996"/>
            <a:ext cx="2300514" cy="17696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59518B5-9CC5-A7C4-85EC-5E0B3D28E919}"/>
              </a:ext>
            </a:extLst>
          </p:cNvPr>
          <p:cNvGrpSpPr/>
          <p:nvPr/>
        </p:nvGrpSpPr>
        <p:grpSpPr>
          <a:xfrm>
            <a:off x="7208085" y="2788392"/>
            <a:ext cx="3402565" cy="2247220"/>
            <a:chOff x="6402752" y="1859486"/>
            <a:chExt cx="4637196" cy="3062630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9EF0CD-2DA6-D305-ED63-7C52225C48FC}"/>
                </a:ext>
              </a:extLst>
            </p:cNvPr>
            <p:cNvSpPr txBox="1"/>
            <p:nvPr/>
          </p:nvSpPr>
          <p:spPr>
            <a:xfrm>
              <a:off x="6880222" y="4503447"/>
              <a:ext cx="1412576" cy="418669"/>
            </a:xfrm>
            <a:prstGeom prst="rect">
              <a:avLst/>
            </a:prstGeom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Resolution</a:t>
              </a:r>
              <a:endParaRPr lang="zh-CN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2D16EF69-C3FA-2EFF-0571-57C5836AEC23}"/>
                </a:ext>
              </a:extLst>
            </p:cNvPr>
            <p:cNvSpPr txBox="1"/>
            <p:nvPr/>
          </p:nvSpPr>
          <p:spPr>
            <a:xfrm>
              <a:off x="9969896" y="3487813"/>
              <a:ext cx="1070052" cy="7117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Cutting Planes</a:t>
              </a:r>
              <a:endParaRPr lang="zh-CN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AF6E254E-8658-F484-C6F5-510D18A5A4D4}"/>
                    </a:ext>
                  </a:extLst>
                </p:cNvPr>
                <p:cNvSpPr txBox="1"/>
                <p:nvPr/>
              </p:nvSpPr>
              <p:spPr>
                <a:xfrm>
                  <a:off x="6402752" y="3425012"/>
                  <a:ext cx="1183758" cy="418669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Res(</a:t>
                  </a:r>
                  <a14:m>
                    <m:oMath xmlns:m="http://schemas.openxmlformats.org/officeDocument/2006/math">
                      <m:r>
                        <a:rPr lang="en-US" altLang="zh-CN" sz="1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⊕</m:t>
                      </m:r>
                    </m:oMath>
                  </a14:m>
                  <a:r>
                    <a:rPr lang="en-US" altLang="zh-CN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endParaRPr lang="zh-CN" altLang="en-US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AF6E254E-8658-F484-C6F5-510D18A5A4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2752" y="3425012"/>
                  <a:ext cx="1183758" cy="41866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92D34A31-8322-CB6D-089A-66F597600D4B}"/>
                    </a:ext>
                  </a:extLst>
                </p:cNvPr>
                <p:cNvSpPr txBox="1"/>
                <p:nvPr/>
              </p:nvSpPr>
              <p:spPr>
                <a:xfrm>
                  <a:off x="7157093" y="2614312"/>
                  <a:ext cx="1724205" cy="418669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4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𝐀𝐂</m:t>
                          </m:r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</m:d>
                    </m:oMath>
                  </a14:m>
                  <a:r>
                    <a:rPr lang="en-US" altLang="zh-CN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-Frege</a:t>
                  </a:r>
                  <a:endParaRPr lang="zh-CN" altLang="en-US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92D34A31-8322-CB6D-089A-66F597600D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7093" y="2614312"/>
                  <a:ext cx="1724205" cy="41866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FF6F5A4-0093-6F12-113F-90D78967F894}"/>
                </a:ext>
              </a:extLst>
            </p:cNvPr>
            <p:cNvSpPr txBox="1"/>
            <p:nvPr/>
          </p:nvSpPr>
          <p:spPr>
            <a:xfrm>
              <a:off x="8199785" y="1859486"/>
              <a:ext cx="1161865" cy="41866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Frege</a:t>
              </a:r>
              <a:endParaRPr lang="zh-CN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ECF2EE8-0FF9-3A22-6385-74F2A500FBD2}"/>
                    </a:ext>
                  </a:extLst>
                </p:cNvPr>
                <p:cNvSpPr txBox="1"/>
                <p:nvPr/>
              </p:nvSpPr>
              <p:spPr>
                <a:xfrm>
                  <a:off x="8126258" y="3737476"/>
                  <a:ext cx="1412576" cy="418669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4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𝐀𝐂</m:t>
                          </m:r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US" altLang="zh-CN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-Frege</a:t>
                  </a:r>
                  <a:endParaRPr lang="zh-CN" altLang="en-US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ECF2EE8-0FF9-3A22-6385-74F2A500FB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6258" y="3737476"/>
                  <a:ext cx="1412576" cy="41866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88F5DB55-D1EB-4F6E-D5E1-9819313565DF}"/>
                </a:ext>
              </a:extLst>
            </p:cNvPr>
            <p:cNvCxnSpPr>
              <a:cxnSpLocks/>
              <a:stCxn id="8" idx="0"/>
              <a:endCxn id="10" idx="2"/>
            </p:cNvCxnSpPr>
            <p:nvPr/>
          </p:nvCxnSpPr>
          <p:spPr>
            <a:xfrm flipH="1" flipV="1">
              <a:off x="6994631" y="3843681"/>
              <a:ext cx="591879" cy="65976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FDE0A389-0108-0E35-6090-21C4DA1E5E25}"/>
                </a:ext>
              </a:extLst>
            </p:cNvPr>
            <p:cNvCxnSpPr>
              <a:cxnSpLocks/>
              <a:stCxn id="8" idx="0"/>
              <a:endCxn id="14" idx="2"/>
            </p:cNvCxnSpPr>
            <p:nvPr/>
          </p:nvCxnSpPr>
          <p:spPr>
            <a:xfrm flipV="1">
              <a:off x="7586511" y="4156145"/>
              <a:ext cx="1246035" cy="3473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85FE4024-DEE7-8C0E-D0F3-75D839FA91BF}"/>
                </a:ext>
              </a:extLst>
            </p:cNvPr>
            <p:cNvCxnSpPr>
              <a:cxnSpLocks/>
              <a:stCxn id="14" idx="0"/>
              <a:endCxn id="11" idx="2"/>
            </p:cNvCxnSpPr>
            <p:nvPr/>
          </p:nvCxnSpPr>
          <p:spPr>
            <a:xfrm flipH="1" flipV="1">
              <a:off x="8019195" y="3032982"/>
              <a:ext cx="813351" cy="70449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F9D5CD57-899D-973C-0889-B54F71886DDB}"/>
                </a:ext>
              </a:extLst>
            </p:cNvPr>
            <p:cNvCxnSpPr>
              <a:cxnSpLocks/>
              <a:stCxn id="10" idx="0"/>
              <a:endCxn id="11" idx="2"/>
            </p:cNvCxnSpPr>
            <p:nvPr/>
          </p:nvCxnSpPr>
          <p:spPr>
            <a:xfrm flipV="1">
              <a:off x="6994631" y="3032982"/>
              <a:ext cx="1024565" cy="3920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72A288C9-3C1C-F1C0-6530-4F5DE23A423B}"/>
                </a:ext>
              </a:extLst>
            </p:cNvPr>
            <p:cNvCxnSpPr>
              <a:cxnSpLocks/>
              <a:stCxn id="8" idx="0"/>
              <a:endCxn id="9" idx="2"/>
            </p:cNvCxnSpPr>
            <p:nvPr/>
          </p:nvCxnSpPr>
          <p:spPr>
            <a:xfrm flipV="1">
              <a:off x="7586511" y="4199549"/>
              <a:ext cx="2918412" cy="30389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EDFEB3E4-1A8A-CBA3-F5A7-5C7819AF1F86}"/>
                </a:ext>
              </a:extLst>
            </p:cNvPr>
            <p:cNvCxnSpPr>
              <a:cxnSpLocks/>
              <a:stCxn id="9" idx="0"/>
              <a:endCxn id="12" idx="2"/>
            </p:cNvCxnSpPr>
            <p:nvPr/>
          </p:nvCxnSpPr>
          <p:spPr>
            <a:xfrm flipH="1" flipV="1">
              <a:off x="8780717" y="2278155"/>
              <a:ext cx="1724205" cy="120965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E4F94909-1EB9-839F-CA53-9C5B8DF0888D}"/>
                </a:ext>
              </a:extLst>
            </p:cNvPr>
            <p:cNvCxnSpPr>
              <a:cxnSpLocks/>
              <a:stCxn id="11" idx="0"/>
              <a:endCxn id="12" idx="2"/>
            </p:cNvCxnSpPr>
            <p:nvPr/>
          </p:nvCxnSpPr>
          <p:spPr>
            <a:xfrm flipV="1">
              <a:off x="8019195" y="2278155"/>
              <a:ext cx="761522" cy="3361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75E6DD30-60C5-2F20-73B7-F690996FBE89}"/>
              </a:ext>
            </a:extLst>
          </p:cNvPr>
          <p:cNvSpPr txBox="1"/>
          <p:nvPr/>
        </p:nvSpPr>
        <p:spPr>
          <a:xfrm>
            <a:off x="1125964" y="1842104"/>
            <a:ext cx="4130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Metamathematics of complexity lower bounds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对话气泡: 圆角矩形 35">
            <a:extLst>
              <a:ext uri="{FF2B5EF4-FFF2-40B4-BE49-F238E27FC236}">
                <a16:creationId xmlns:a16="http://schemas.microsoft.com/office/drawing/2014/main" id="{6FC85EBD-A34D-8F71-AB48-1F4ADE2F2957}"/>
              </a:ext>
            </a:extLst>
          </p:cNvPr>
          <p:cNvSpPr/>
          <p:nvPr/>
        </p:nvSpPr>
        <p:spPr>
          <a:xfrm>
            <a:off x="2762766" y="2852671"/>
            <a:ext cx="2696705" cy="830997"/>
          </a:xfrm>
          <a:prstGeom prst="wedgeRoundRectCallout">
            <a:avLst>
              <a:gd name="adj1" fmla="val -62212"/>
              <a:gd name="adj2" fmla="val 33592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How difficult is it to prove lower bounds?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44B0E8AA-8A34-AD3A-ADDE-67F0224BF421}"/>
              </a:ext>
            </a:extLst>
          </p:cNvPr>
          <p:cNvCxnSpPr>
            <a:stCxn id="2" idx="2"/>
          </p:cNvCxnSpPr>
          <p:nvPr/>
        </p:nvCxnSpPr>
        <p:spPr>
          <a:xfrm>
            <a:off x="6096000" y="1690688"/>
            <a:ext cx="0" cy="5167312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03A8D142-AB20-E775-DBE1-8C2CFB25876F}"/>
                  </a:ext>
                </a:extLst>
              </p:cNvPr>
              <p:cNvSpPr txBox="1"/>
              <p:nvPr/>
            </p:nvSpPr>
            <p:spPr>
              <a:xfrm>
                <a:off x="6679264" y="1815444"/>
                <a:ext cx="482746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Case study:</a:t>
                </a:r>
                <a:b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Proof complexity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resolution</a:t>
                </a:r>
                <a:endParaRPr lang="zh-CN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03A8D142-AB20-E775-DBE1-8C2CFB258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9264" y="1815444"/>
                <a:ext cx="4827469" cy="830997"/>
              </a:xfrm>
              <a:prstGeom prst="rect">
                <a:avLst/>
              </a:prstGeom>
              <a:blipFill>
                <a:blip r:embed="rId7"/>
                <a:stretch>
                  <a:fillRect t="-5147" b="-169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组合 45">
            <a:extLst>
              <a:ext uri="{FF2B5EF4-FFF2-40B4-BE49-F238E27FC236}">
                <a16:creationId xmlns:a16="http://schemas.microsoft.com/office/drawing/2014/main" id="{C4E3B0B5-1111-15CB-13CF-C7BAA3284FFB}"/>
              </a:ext>
            </a:extLst>
          </p:cNvPr>
          <p:cNvGrpSpPr/>
          <p:nvPr/>
        </p:nvGrpSpPr>
        <p:grpSpPr>
          <a:xfrm>
            <a:off x="9073668" y="4673512"/>
            <a:ext cx="3194719" cy="809741"/>
            <a:chOff x="6124489" y="5404720"/>
            <a:chExt cx="3194719" cy="900858"/>
          </a:xfrm>
        </p:grpSpPr>
        <p:sp>
          <p:nvSpPr>
            <p:cNvPr id="6" name="思想气泡: 云 5">
              <a:extLst>
                <a:ext uri="{FF2B5EF4-FFF2-40B4-BE49-F238E27FC236}">
                  <a16:creationId xmlns:a16="http://schemas.microsoft.com/office/drawing/2014/main" id="{5EC2B734-B45E-B261-2306-94AB71A8D3F5}"/>
                </a:ext>
              </a:extLst>
            </p:cNvPr>
            <p:cNvSpPr/>
            <p:nvPr/>
          </p:nvSpPr>
          <p:spPr>
            <a:xfrm rot="249825">
              <a:off x="6124489" y="5404720"/>
              <a:ext cx="3194719" cy="900858"/>
            </a:xfrm>
            <a:prstGeom prst="cloudCallout">
              <a:avLst>
                <a:gd name="adj1" fmla="val -62286"/>
                <a:gd name="adj2" fmla="val -6732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861A6BC5-7F2C-F2E0-BA48-24C391E1FDCA}"/>
                </a:ext>
              </a:extLst>
            </p:cNvPr>
            <p:cNvSpPr txBox="1"/>
            <p:nvPr/>
          </p:nvSpPr>
          <p:spPr>
            <a:xfrm>
              <a:off x="6365547" y="5477619"/>
              <a:ext cx="29075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We have already proved quite strong lower bounds!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42" name="墨迹 41">
                <a:extLst>
                  <a:ext uri="{FF2B5EF4-FFF2-40B4-BE49-F238E27FC236}">
                    <a16:creationId xmlns:a16="http://schemas.microsoft.com/office/drawing/2014/main" id="{774712D1-EFC4-DD3B-755F-B89EFD0C8E15}"/>
                  </a:ext>
                </a:extLst>
              </p14:cNvPr>
              <p14:cNvContentPartPr/>
              <p14:nvPr/>
            </p14:nvContentPartPr>
            <p14:xfrm>
              <a:off x="7005408" y="3266537"/>
              <a:ext cx="3696120" cy="1294920"/>
            </p14:xfrm>
          </p:contentPart>
        </mc:Choice>
        <mc:Fallback xmlns="">
          <p:pic>
            <p:nvPicPr>
              <p:cNvPr id="42" name="墨迹 41">
                <a:extLst>
                  <a:ext uri="{FF2B5EF4-FFF2-40B4-BE49-F238E27FC236}">
                    <a16:creationId xmlns:a16="http://schemas.microsoft.com/office/drawing/2014/main" id="{774712D1-EFC4-DD3B-755F-B89EFD0C8E1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96408" y="3257537"/>
                <a:ext cx="3713760" cy="1312560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文本框 42">
            <a:extLst>
              <a:ext uri="{FF2B5EF4-FFF2-40B4-BE49-F238E27FC236}">
                <a16:creationId xmlns:a16="http://schemas.microsoft.com/office/drawing/2014/main" id="{7052BB95-2DE1-988A-AF2C-5BD58514C87F}"/>
              </a:ext>
            </a:extLst>
          </p:cNvPr>
          <p:cNvSpPr txBox="1"/>
          <p:nvPr/>
        </p:nvSpPr>
        <p:spPr>
          <a:xfrm>
            <a:off x="10182300" y="3460945"/>
            <a:ext cx="1739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Have lower bounds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593FF479-C472-B32E-AF7B-8061A60A7552}"/>
              </a:ext>
            </a:extLst>
          </p:cNvPr>
          <p:cNvSpPr txBox="1"/>
          <p:nvPr/>
        </p:nvSpPr>
        <p:spPr>
          <a:xfrm>
            <a:off x="6172758" y="2907330"/>
            <a:ext cx="2037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No known lower bounds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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6CBD489-6971-B600-C5E4-B86B230D540F}"/>
              </a:ext>
            </a:extLst>
          </p:cNvPr>
          <p:cNvSpPr txBox="1"/>
          <p:nvPr/>
        </p:nvSpPr>
        <p:spPr>
          <a:xfrm>
            <a:off x="0" y="6623716"/>
            <a:ext cx="8429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https://simons.berkeley.edu/programs/lower-bounds-computational-complexity</a:t>
            </a:r>
            <a:endParaRPr lang="en-US" altLang="zh-CN" sz="900" dirty="0">
              <a:solidFill>
                <a:schemeClr val="bg2">
                  <a:lumMod val="9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80187E8-7E16-3482-52EB-AD412D5CC8F4}"/>
              </a:ext>
            </a:extLst>
          </p:cNvPr>
          <p:cNvSpPr txBox="1"/>
          <p:nvPr/>
        </p:nvSpPr>
        <p:spPr>
          <a:xfrm>
            <a:off x="759954" y="5249389"/>
            <a:ext cx="4418062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Our understanding is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primitive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and there are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tons of open questions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My hope 1: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some of these questions will be interesting to you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id="{A42CC1F4-8A76-C760-9B69-4C00AC6A5C09}"/>
              </a:ext>
            </a:extLst>
          </p:cNvPr>
          <p:cNvSpPr/>
          <p:nvPr/>
        </p:nvSpPr>
        <p:spPr>
          <a:xfrm>
            <a:off x="2859950" y="3963732"/>
            <a:ext cx="2696705" cy="830997"/>
          </a:xfrm>
          <a:prstGeom prst="wedgeRoundRectCallout">
            <a:avLst>
              <a:gd name="adj1" fmla="val 66811"/>
              <a:gd name="adj2" fmla="val 39187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What new techniques should we develop?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09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/>
      <p:bldP spid="36" grpId="0" animBg="1"/>
      <p:bldP spid="40" grpId="0"/>
      <p:bldP spid="43" grpId="0"/>
      <p:bldP spid="44" grpId="0"/>
      <p:bldP spid="45" grpId="0"/>
      <p:bldP spid="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38B35B7-ABCB-4F32-A39B-836B64E8852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/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 world if </a:t>
                </a:r>
                <a14:m>
                  <m:oMath xmlns:m="http://schemas.openxmlformats.org/officeDocument/2006/math">
                    <m:r>
                      <a:rPr lang="en-US" altLang="zh-CN" b="1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𝐫𝐰𝐏𝐇𝐏</m:t>
                    </m:r>
                  </m:oMath>
                </a14:m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is false:</a:t>
                </a:r>
                <a:endParaRPr lang="zh-CN" alt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38B35B7-ABCB-4F32-A39B-836B64E885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19 / 22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B1F2B8E-6B62-81D5-758C-ED776B507070}"/>
                  </a:ext>
                </a:extLst>
              </p:cNvPr>
              <p:cNvSpPr txBox="1"/>
              <p:nvPr/>
            </p:nvSpPr>
            <p:spPr>
              <a:xfrm>
                <a:off x="946323" y="2390521"/>
                <a:ext cx="7101848" cy="124784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4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Assume: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there is a </a:t>
                </a:r>
                <a:r>
                  <a:rPr lang="en-US" altLang="zh-CN" sz="2400" i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bijection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between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There are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such that for every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B1F2B8E-6B62-81D5-758C-ED776B507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323" y="2390521"/>
                <a:ext cx="7101848" cy="12478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D58F1D3-601A-DAF0-6ED6-195C03E3E827}"/>
                  </a:ext>
                </a:extLst>
              </p:cNvPr>
              <p:cNvSpPr txBox="1"/>
              <p:nvPr/>
            </p:nvSpPr>
            <p:spPr>
              <a:xfrm>
                <a:off x="1087330" y="4503124"/>
                <a:ext cx="6437930" cy="156966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4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Goal: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prove </a:t>
                </a:r>
                <a:r>
                  <a:rPr lang="en-US" altLang="zh-CN" sz="24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every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theorem that’s </a:t>
                </a:r>
                <a:r>
                  <a:rPr lang="en-US" altLang="zh-CN" sz="24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true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within resolution size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Equivalent to solving </a:t>
                </a:r>
                <a:r>
                  <a:rPr lang="en-US" altLang="zh-CN" sz="24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every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problem within decision DAG size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poly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</m:d>
                  </m:oMath>
                </a14:m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D58F1D3-601A-DAF0-6ED6-195C03E3E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330" y="4503124"/>
                <a:ext cx="6437930" cy="15696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组合 15">
            <a:extLst>
              <a:ext uri="{FF2B5EF4-FFF2-40B4-BE49-F238E27FC236}">
                <a16:creationId xmlns:a16="http://schemas.microsoft.com/office/drawing/2014/main" id="{0A433361-9D0B-1FD2-1983-7D7806893F48}"/>
              </a:ext>
            </a:extLst>
          </p:cNvPr>
          <p:cNvGrpSpPr/>
          <p:nvPr/>
        </p:nvGrpSpPr>
        <p:grpSpPr>
          <a:xfrm>
            <a:off x="9004023" y="2057626"/>
            <a:ext cx="2260392" cy="2123657"/>
            <a:chOff x="9004023" y="2057626"/>
            <a:chExt cx="2260392" cy="2123657"/>
          </a:xfrm>
        </p:grpSpPr>
        <p:pic>
          <p:nvPicPr>
            <p:cNvPr id="6" name="图片 5" descr="图片包含 形状&#10;&#10;描述已自动生成">
              <a:extLst>
                <a:ext uri="{FF2B5EF4-FFF2-40B4-BE49-F238E27FC236}">
                  <a16:creationId xmlns:a16="http://schemas.microsoft.com/office/drawing/2014/main" id="{18254F3C-FD93-CED5-4EC8-90B0397DD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5615" y="2057626"/>
              <a:ext cx="2197208" cy="156966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B269424-2316-8CBA-86A6-32A6AE1509D0}"/>
                </a:ext>
              </a:extLst>
            </p:cNvPr>
            <p:cNvSpPr txBox="1"/>
            <p:nvPr/>
          </p:nvSpPr>
          <p:spPr>
            <a:xfrm>
              <a:off x="9004023" y="3719618"/>
              <a:ext cx="2260392" cy="4616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Pigs can fly”</a:t>
              </a:r>
              <a:endParaRPr lang="zh-CN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25" name="组合 1024">
            <a:extLst>
              <a:ext uri="{FF2B5EF4-FFF2-40B4-BE49-F238E27FC236}">
                <a16:creationId xmlns:a16="http://schemas.microsoft.com/office/drawing/2014/main" id="{E94447E5-0CA9-C274-2BB0-4E30526532E9}"/>
              </a:ext>
            </a:extLst>
          </p:cNvPr>
          <p:cNvGrpSpPr/>
          <p:nvPr/>
        </p:nvGrpSpPr>
        <p:grpSpPr>
          <a:xfrm>
            <a:off x="8914638" y="4503124"/>
            <a:ext cx="2439162" cy="1821403"/>
            <a:chOff x="8914638" y="4503124"/>
            <a:chExt cx="2439162" cy="1821403"/>
          </a:xfrm>
        </p:grpSpPr>
        <p:pic>
          <p:nvPicPr>
            <p:cNvPr id="10" name="图片 9" descr="卡通画&#10;&#10;描述已自动生成">
              <a:extLst>
                <a:ext uri="{FF2B5EF4-FFF2-40B4-BE49-F238E27FC236}">
                  <a16:creationId xmlns:a16="http://schemas.microsoft.com/office/drawing/2014/main" id="{929B3E89-427C-003C-9649-64DBC7D15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4638" y="4503124"/>
              <a:ext cx="2439162" cy="126873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CCB829E-E4F6-FC9B-F743-5E3B20A4A1D9}"/>
                </a:ext>
              </a:extLst>
            </p:cNvPr>
            <p:cNvSpPr txBox="1"/>
            <p:nvPr/>
          </p:nvSpPr>
          <p:spPr>
            <a:xfrm>
              <a:off x="9035615" y="5862862"/>
              <a:ext cx="2260392" cy="4616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Pig airlines</a:t>
              </a:r>
              <a:endParaRPr lang="zh-CN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0E7A5414-4CE3-3B10-C6AC-6A07B6025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231125" y="4725541"/>
              <a:ext cx="587595" cy="58759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5AFCE81-9228-E5CF-9442-49688DD65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285799" y="4865616"/>
              <a:ext cx="478246" cy="307443"/>
            </a:xfrm>
            <a:prstGeom prst="rect">
              <a:avLst/>
            </a:prstGeom>
          </p:spPr>
        </p:pic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648781F1-222D-74E6-E9E0-A69C5C09FF85}"/>
              </a:ext>
            </a:extLst>
          </p:cNvPr>
          <p:cNvSpPr txBox="1"/>
          <p:nvPr/>
        </p:nvSpPr>
        <p:spPr>
          <a:xfrm>
            <a:off x="0" y="6492875"/>
            <a:ext cx="4925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https://clipart-library.com/clipart/725472.htm</a:t>
            </a:r>
          </a:p>
          <a:p>
            <a:r>
              <a:rPr lang="en-US" altLang="zh-CN" sz="9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https://clipart-library.com/clipart/plane-cliparts-7.htm</a:t>
            </a:r>
            <a:endParaRPr lang="zh-CN" altLang="en-US" sz="900" dirty="0">
              <a:solidFill>
                <a:schemeClr val="bg2">
                  <a:lumMod val="90000"/>
                </a:schemeClr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8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8B35B7-ABCB-4F32-A39B-836B64E8852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The naïve decision tree…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20 / 22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153BA81E-B5E7-AFDF-5F91-4914FFD54A7D}"/>
                  </a:ext>
                </a:extLst>
              </p:cNvPr>
              <p:cNvSpPr/>
              <p:nvPr/>
            </p:nvSpPr>
            <p:spPr>
              <a:xfrm>
                <a:off x="5891561" y="2066693"/>
                <a:ext cx="408878" cy="408878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153BA81E-B5E7-AFDF-5F91-4914FFD54A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561" y="2066693"/>
                <a:ext cx="408878" cy="408878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AC1DA230-5DD7-BF9A-611F-E140A129B875}"/>
                  </a:ext>
                </a:extLst>
              </p:cNvPr>
              <p:cNvSpPr/>
              <p:nvPr/>
            </p:nvSpPr>
            <p:spPr>
              <a:xfrm>
                <a:off x="2995961" y="2798956"/>
                <a:ext cx="408878" cy="408878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AC1DA230-5DD7-BF9A-611F-E140A129B8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5961" y="2798956"/>
                <a:ext cx="408878" cy="40887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42F33BE5-D3C9-5ED4-0062-3302C5CD25C7}"/>
                  </a:ext>
                </a:extLst>
              </p:cNvPr>
              <p:cNvSpPr/>
              <p:nvPr/>
            </p:nvSpPr>
            <p:spPr>
              <a:xfrm>
                <a:off x="8787163" y="2798956"/>
                <a:ext cx="408878" cy="408878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42F33BE5-D3C9-5ED4-0062-3302C5CD25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7163" y="2798956"/>
                <a:ext cx="408878" cy="40887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1" name="组合 1030">
            <a:extLst>
              <a:ext uri="{FF2B5EF4-FFF2-40B4-BE49-F238E27FC236}">
                <a16:creationId xmlns:a16="http://schemas.microsoft.com/office/drawing/2014/main" id="{BE1326BB-4E5E-DE22-138F-866E198336EB}"/>
              </a:ext>
            </a:extLst>
          </p:cNvPr>
          <p:cNvGrpSpPr/>
          <p:nvPr/>
        </p:nvGrpSpPr>
        <p:grpSpPr>
          <a:xfrm>
            <a:off x="3200400" y="2264634"/>
            <a:ext cx="2751040" cy="534322"/>
            <a:chOff x="3200400" y="2264634"/>
            <a:chExt cx="2751040" cy="534322"/>
          </a:xfrm>
        </p:grpSpPr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C62D61E4-0F5B-7E91-3027-D8628D9815E8}"/>
                </a:ext>
              </a:extLst>
            </p:cNvPr>
            <p:cNvCxnSpPr>
              <a:stCxn id="5" idx="3"/>
              <a:endCxn id="6" idx="0"/>
            </p:cNvCxnSpPr>
            <p:nvPr/>
          </p:nvCxnSpPr>
          <p:spPr>
            <a:xfrm flipH="1">
              <a:off x="3200400" y="2415692"/>
              <a:ext cx="2751040" cy="3832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F8184BA5-CC66-2803-D8D8-4457D1A01EE2}"/>
                    </a:ext>
                  </a:extLst>
                </p:cNvPr>
                <p:cNvSpPr txBox="1"/>
                <p:nvPr/>
              </p:nvSpPr>
              <p:spPr>
                <a:xfrm>
                  <a:off x="4486509" y="2264634"/>
                  <a:ext cx="26762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F8184BA5-CC66-2803-D8D8-4457D1A01E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6509" y="2264634"/>
                  <a:ext cx="267629" cy="369332"/>
                </a:xfrm>
                <a:prstGeom prst="rect">
                  <a:avLst/>
                </a:prstGeom>
                <a:blipFill>
                  <a:blip r:embed="rId17"/>
                  <a:stretch>
                    <a:fillRect r="-1136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38" name="组合 1037">
            <a:extLst>
              <a:ext uri="{FF2B5EF4-FFF2-40B4-BE49-F238E27FC236}">
                <a16:creationId xmlns:a16="http://schemas.microsoft.com/office/drawing/2014/main" id="{F0290AD0-83A2-D603-31B4-E9FE7B078935}"/>
              </a:ext>
            </a:extLst>
          </p:cNvPr>
          <p:cNvGrpSpPr/>
          <p:nvPr/>
        </p:nvGrpSpPr>
        <p:grpSpPr>
          <a:xfrm>
            <a:off x="6240560" y="2312020"/>
            <a:ext cx="2606482" cy="546815"/>
            <a:chOff x="4970120" y="1910807"/>
            <a:chExt cx="3290727" cy="546815"/>
          </a:xfrm>
        </p:grpSpPr>
        <p:cxnSp>
          <p:nvCxnSpPr>
            <p:cNvPr id="1039" name="直接箭头连接符 1038">
              <a:extLst>
                <a:ext uri="{FF2B5EF4-FFF2-40B4-BE49-F238E27FC236}">
                  <a16:creationId xmlns:a16="http://schemas.microsoft.com/office/drawing/2014/main" id="{29012A0B-3D75-833F-5342-7266D7DBEAA3}"/>
                </a:ext>
              </a:extLst>
            </p:cNvPr>
            <p:cNvCxnSpPr>
              <a:cxnSpLocks/>
              <a:stCxn id="5" idx="5"/>
              <a:endCxn id="7" idx="1"/>
            </p:cNvCxnSpPr>
            <p:nvPr/>
          </p:nvCxnSpPr>
          <p:spPr>
            <a:xfrm>
              <a:off x="4970120" y="2014479"/>
              <a:ext cx="3290727" cy="44314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0" name="文本框 1039">
                  <a:extLst>
                    <a:ext uri="{FF2B5EF4-FFF2-40B4-BE49-F238E27FC236}">
                      <a16:creationId xmlns:a16="http://schemas.microsoft.com/office/drawing/2014/main" id="{343589B4-38A9-19B8-4D97-F5CB8DAE377D}"/>
                    </a:ext>
                  </a:extLst>
                </p:cNvPr>
                <p:cNvSpPr txBox="1"/>
                <p:nvPr/>
              </p:nvSpPr>
              <p:spPr>
                <a:xfrm>
                  <a:off x="6472214" y="1910807"/>
                  <a:ext cx="2676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40" name="文本框 1039">
                  <a:extLst>
                    <a:ext uri="{FF2B5EF4-FFF2-40B4-BE49-F238E27FC236}">
                      <a16:creationId xmlns:a16="http://schemas.microsoft.com/office/drawing/2014/main" id="{343589B4-38A9-19B8-4D97-F5CB8DAE37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2214" y="1910807"/>
                  <a:ext cx="267630" cy="369332"/>
                </a:xfrm>
                <a:prstGeom prst="rect">
                  <a:avLst/>
                </a:prstGeom>
                <a:blipFill>
                  <a:blip r:embed="rId26"/>
                  <a:stretch>
                    <a:fillRect r="-4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93FF6E7-7969-E3F3-9CB0-FEE6AD051E2E}"/>
              </a:ext>
            </a:extLst>
          </p:cNvPr>
          <p:cNvGrpSpPr/>
          <p:nvPr/>
        </p:nvGrpSpPr>
        <p:grpSpPr>
          <a:xfrm>
            <a:off x="1490548" y="3042637"/>
            <a:ext cx="9210904" cy="916408"/>
            <a:chOff x="1490548" y="3042637"/>
            <a:chExt cx="9210904" cy="9164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椭圆 8">
                  <a:extLst>
                    <a:ext uri="{FF2B5EF4-FFF2-40B4-BE49-F238E27FC236}">
                      <a16:creationId xmlns:a16="http://schemas.microsoft.com/office/drawing/2014/main" id="{9357D6F3-C8C0-DA05-0D43-AD3BBB3A030E}"/>
                    </a:ext>
                  </a:extLst>
                </p:cNvPr>
                <p:cNvSpPr/>
                <p:nvPr/>
              </p:nvSpPr>
              <p:spPr>
                <a:xfrm>
                  <a:off x="1490548" y="3550167"/>
                  <a:ext cx="408878" cy="408878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" name="椭圆 8">
                  <a:extLst>
                    <a:ext uri="{FF2B5EF4-FFF2-40B4-BE49-F238E27FC236}">
                      <a16:creationId xmlns:a16="http://schemas.microsoft.com/office/drawing/2014/main" id="{9357D6F3-C8C0-DA05-0D43-AD3BBB3A03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0548" y="3550167"/>
                  <a:ext cx="408878" cy="408878"/>
                </a:xfrm>
                <a:prstGeom prst="ellipse">
                  <a:avLst/>
                </a:prstGeom>
                <a:blipFill>
                  <a:blip r:embed="rId27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椭圆 9">
                  <a:extLst>
                    <a:ext uri="{FF2B5EF4-FFF2-40B4-BE49-F238E27FC236}">
                      <a16:creationId xmlns:a16="http://schemas.microsoft.com/office/drawing/2014/main" id="{9B329AA2-FACE-5039-801A-9F19DCD26D56}"/>
                    </a:ext>
                  </a:extLst>
                </p:cNvPr>
                <p:cNvSpPr/>
                <p:nvPr/>
              </p:nvSpPr>
              <p:spPr>
                <a:xfrm>
                  <a:off x="4549699" y="3550167"/>
                  <a:ext cx="408878" cy="408878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椭圆 9">
                  <a:extLst>
                    <a:ext uri="{FF2B5EF4-FFF2-40B4-BE49-F238E27FC236}">
                      <a16:creationId xmlns:a16="http://schemas.microsoft.com/office/drawing/2014/main" id="{9B329AA2-FACE-5039-801A-9F19DCD26D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9699" y="3550167"/>
                  <a:ext cx="408878" cy="408878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椭圆 10">
                  <a:extLst>
                    <a:ext uri="{FF2B5EF4-FFF2-40B4-BE49-F238E27FC236}">
                      <a16:creationId xmlns:a16="http://schemas.microsoft.com/office/drawing/2014/main" id="{408B0623-9BFF-4F01-1193-73005F49226C}"/>
                    </a:ext>
                  </a:extLst>
                </p:cNvPr>
                <p:cNvSpPr/>
                <p:nvPr/>
              </p:nvSpPr>
              <p:spPr>
                <a:xfrm>
                  <a:off x="7233425" y="3550167"/>
                  <a:ext cx="408878" cy="408878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椭圆 10">
                  <a:extLst>
                    <a:ext uri="{FF2B5EF4-FFF2-40B4-BE49-F238E27FC236}">
                      <a16:creationId xmlns:a16="http://schemas.microsoft.com/office/drawing/2014/main" id="{408B0623-9BFF-4F01-1193-73005F4922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3425" y="3550167"/>
                  <a:ext cx="408878" cy="408878"/>
                </a:xfrm>
                <a:prstGeom prst="ellipse">
                  <a:avLst/>
                </a:prstGeom>
                <a:blipFill>
                  <a:blip r:embed="rId29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4D7E91EF-D3AA-6EF2-0F49-D7DA144CDAAE}"/>
                    </a:ext>
                  </a:extLst>
                </p:cNvPr>
                <p:cNvSpPr/>
                <p:nvPr/>
              </p:nvSpPr>
              <p:spPr>
                <a:xfrm>
                  <a:off x="10292574" y="3550167"/>
                  <a:ext cx="408878" cy="408878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4D7E91EF-D3AA-6EF2-0F49-D7DA144CDA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92574" y="3550167"/>
                  <a:ext cx="408878" cy="408878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5EAC65D-2D4B-53E4-C95E-AF45415B75C1}"/>
                </a:ext>
              </a:extLst>
            </p:cNvPr>
            <p:cNvGrpSpPr/>
            <p:nvPr/>
          </p:nvGrpSpPr>
          <p:grpSpPr>
            <a:xfrm>
              <a:off x="1839547" y="3059668"/>
              <a:ext cx="1216293" cy="550378"/>
              <a:chOff x="2677749" y="1887400"/>
              <a:chExt cx="1216293" cy="550378"/>
            </a:xfrm>
          </p:grpSpPr>
          <p:cxnSp>
            <p:nvCxnSpPr>
              <p:cNvPr id="4" name="直接箭头连接符 3">
                <a:extLst>
                  <a:ext uri="{FF2B5EF4-FFF2-40B4-BE49-F238E27FC236}">
                    <a16:creationId xmlns:a16="http://schemas.microsoft.com/office/drawing/2014/main" id="{95D2359A-7598-462A-B921-FF5E39F1D357}"/>
                  </a:ext>
                </a:extLst>
              </p:cNvPr>
              <p:cNvCxnSpPr>
                <a:cxnSpLocks/>
                <a:stCxn id="6" idx="3"/>
                <a:endCxn id="9" idx="7"/>
              </p:cNvCxnSpPr>
              <p:nvPr/>
            </p:nvCxnSpPr>
            <p:spPr>
              <a:xfrm flipH="1">
                <a:off x="2677749" y="1975687"/>
                <a:ext cx="1216293" cy="46209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文本框 7">
                    <a:extLst>
                      <a:ext uri="{FF2B5EF4-FFF2-40B4-BE49-F238E27FC236}">
                        <a16:creationId xmlns:a16="http://schemas.microsoft.com/office/drawing/2014/main" id="{E0686773-A998-18B8-871F-D6BCE5591031}"/>
                      </a:ext>
                    </a:extLst>
                  </p:cNvPr>
                  <p:cNvSpPr txBox="1"/>
                  <p:nvPr/>
                </p:nvSpPr>
                <p:spPr>
                  <a:xfrm>
                    <a:off x="3137210" y="1887400"/>
                    <a:ext cx="26762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8" name="文本框 7">
                    <a:extLst>
                      <a:ext uri="{FF2B5EF4-FFF2-40B4-BE49-F238E27FC236}">
                        <a16:creationId xmlns:a16="http://schemas.microsoft.com/office/drawing/2014/main" id="{E0686773-A998-18B8-871F-D6BCE559103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37210" y="1887400"/>
                    <a:ext cx="267629" cy="369332"/>
                  </a:xfrm>
                  <a:prstGeom prst="rect">
                    <a:avLst/>
                  </a:prstGeom>
                  <a:blipFill>
                    <a:blip r:embed="rId31"/>
                    <a:stretch>
                      <a:fillRect r="-1363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4B3C89E6-08B9-EE76-C6AF-59DF5D0CB035}"/>
                </a:ext>
              </a:extLst>
            </p:cNvPr>
            <p:cNvGrpSpPr/>
            <p:nvPr/>
          </p:nvGrpSpPr>
          <p:grpSpPr>
            <a:xfrm>
              <a:off x="3344960" y="3059668"/>
              <a:ext cx="1264618" cy="550378"/>
              <a:chOff x="3156004" y="1568068"/>
              <a:chExt cx="1264618" cy="550378"/>
            </a:xfrm>
          </p:grpSpPr>
          <p:cxnSp>
            <p:nvCxnSpPr>
              <p:cNvPr id="18" name="直接箭头连接符 17">
                <a:extLst>
                  <a:ext uri="{FF2B5EF4-FFF2-40B4-BE49-F238E27FC236}">
                    <a16:creationId xmlns:a16="http://schemas.microsoft.com/office/drawing/2014/main" id="{5335B197-182F-EA12-21AE-8FB6726188C3}"/>
                  </a:ext>
                </a:extLst>
              </p:cNvPr>
              <p:cNvCxnSpPr>
                <a:cxnSpLocks/>
                <a:stCxn id="6" idx="5"/>
                <a:endCxn id="10" idx="1"/>
              </p:cNvCxnSpPr>
              <p:nvPr/>
            </p:nvCxnSpPr>
            <p:spPr>
              <a:xfrm>
                <a:off x="3156004" y="1656355"/>
                <a:ext cx="1264618" cy="46209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FDF7A62D-B997-D8AB-7234-B5F724C8F6C4}"/>
                      </a:ext>
                    </a:extLst>
                  </p:cNvPr>
                  <p:cNvSpPr txBox="1"/>
                  <p:nvPr/>
                </p:nvSpPr>
                <p:spPr>
                  <a:xfrm>
                    <a:off x="3664550" y="1568068"/>
                    <a:ext cx="26762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FDF7A62D-B997-D8AB-7234-B5F724C8F6C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64550" y="1568068"/>
                    <a:ext cx="267629" cy="369332"/>
                  </a:xfrm>
                  <a:prstGeom prst="rect">
                    <a:avLst/>
                  </a:prstGeom>
                  <a:blipFill>
                    <a:blip r:embed="rId32"/>
                    <a:stretch>
                      <a:fillRect r="-1363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C914A7D-5B8F-1983-49E1-02AA3E0C2227}"/>
                </a:ext>
              </a:extLst>
            </p:cNvPr>
            <p:cNvGrpSpPr/>
            <p:nvPr/>
          </p:nvGrpSpPr>
          <p:grpSpPr>
            <a:xfrm>
              <a:off x="7582424" y="3042637"/>
              <a:ext cx="1264618" cy="567409"/>
              <a:chOff x="2629424" y="1837392"/>
              <a:chExt cx="1264618" cy="567409"/>
            </a:xfrm>
          </p:grpSpPr>
          <p:cxnSp>
            <p:nvCxnSpPr>
              <p:cNvPr id="16" name="直接箭头连接符 15">
                <a:extLst>
                  <a:ext uri="{FF2B5EF4-FFF2-40B4-BE49-F238E27FC236}">
                    <a16:creationId xmlns:a16="http://schemas.microsoft.com/office/drawing/2014/main" id="{6D298DBB-5BDD-2624-1A7A-0C26C8FBEFE5}"/>
                  </a:ext>
                </a:extLst>
              </p:cNvPr>
              <p:cNvCxnSpPr>
                <a:cxnSpLocks/>
                <a:stCxn id="7" idx="3"/>
                <a:endCxn id="11" idx="7"/>
              </p:cNvCxnSpPr>
              <p:nvPr/>
            </p:nvCxnSpPr>
            <p:spPr>
              <a:xfrm flipH="1">
                <a:off x="2629424" y="1942710"/>
                <a:ext cx="1264618" cy="46209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文本框 19">
                    <a:extLst>
                      <a:ext uri="{FF2B5EF4-FFF2-40B4-BE49-F238E27FC236}">
                        <a16:creationId xmlns:a16="http://schemas.microsoft.com/office/drawing/2014/main" id="{C928F0D3-CF1C-398D-0102-4AE7F506ABFE}"/>
                      </a:ext>
                    </a:extLst>
                  </p:cNvPr>
                  <p:cNvSpPr txBox="1"/>
                  <p:nvPr/>
                </p:nvSpPr>
                <p:spPr>
                  <a:xfrm>
                    <a:off x="3130066" y="1837392"/>
                    <a:ext cx="26762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0" name="文本框 19">
                    <a:extLst>
                      <a:ext uri="{FF2B5EF4-FFF2-40B4-BE49-F238E27FC236}">
                        <a16:creationId xmlns:a16="http://schemas.microsoft.com/office/drawing/2014/main" id="{C928F0D3-CF1C-398D-0102-4AE7F506ABF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30066" y="1837392"/>
                    <a:ext cx="267629" cy="369332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 r="-1136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AF7F1139-88DE-8476-8C27-6B72C7E8FDAE}"/>
                </a:ext>
              </a:extLst>
            </p:cNvPr>
            <p:cNvGrpSpPr/>
            <p:nvPr/>
          </p:nvGrpSpPr>
          <p:grpSpPr>
            <a:xfrm>
              <a:off x="9136162" y="3064069"/>
              <a:ext cx="1216291" cy="545977"/>
              <a:chOff x="3156004" y="1539492"/>
              <a:chExt cx="1216291" cy="545977"/>
            </a:xfrm>
          </p:grpSpPr>
          <p:cxnSp>
            <p:nvCxnSpPr>
              <p:cNvPr id="22" name="直接箭头连接符 21">
                <a:extLst>
                  <a:ext uri="{FF2B5EF4-FFF2-40B4-BE49-F238E27FC236}">
                    <a16:creationId xmlns:a16="http://schemas.microsoft.com/office/drawing/2014/main" id="{6A66D9C6-E844-C52D-0883-8D7B24161F89}"/>
                  </a:ext>
                </a:extLst>
              </p:cNvPr>
              <p:cNvCxnSpPr>
                <a:cxnSpLocks/>
                <a:stCxn id="7" idx="5"/>
                <a:endCxn id="14" idx="1"/>
              </p:cNvCxnSpPr>
              <p:nvPr/>
            </p:nvCxnSpPr>
            <p:spPr>
              <a:xfrm>
                <a:off x="3156004" y="1623378"/>
                <a:ext cx="1216291" cy="46209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文本框 22">
                    <a:extLst>
                      <a:ext uri="{FF2B5EF4-FFF2-40B4-BE49-F238E27FC236}">
                        <a16:creationId xmlns:a16="http://schemas.microsoft.com/office/drawing/2014/main" id="{FD8C1908-64BF-05BF-7F7B-51B38B1E7822}"/>
                      </a:ext>
                    </a:extLst>
                  </p:cNvPr>
                  <p:cNvSpPr txBox="1"/>
                  <p:nvPr/>
                </p:nvSpPr>
                <p:spPr>
                  <a:xfrm>
                    <a:off x="3664550" y="1539492"/>
                    <a:ext cx="26762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3" name="文本框 22">
                    <a:extLst>
                      <a:ext uri="{FF2B5EF4-FFF2-40B4-BE49-F238E27FC236}">
                        <a16:creationId xmlns:a16="http://schemas.microsoft.com/office/drawing/2014/main" id="{FD8C1908-64BF-05BF-7F7B-51B38B1E782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64550" y="1539492"/>
                    <a:ext cx="267629" cy="369332"/>
                  </a:xfrm>
                  <a:prstGeom prst="rect">
                    <a:avLst/>
                  </a:prstGeom>
                  <a:blipFill>
                    <a:blip r:embed="rId34"/>
                    <a:stretch>
                      <a:fillRect r="-1363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42F83CA6-AFED-83BB-BB24-20BDB600F7FC}"/>
              </a:ext>
            </a:extLst>
          </p:cNvPr>
          <p:cNvGrpSpPr/>
          <p:nvPr/>
        </p:nvGrpSpPr>
        <p:grpSpPr>
          <a:xfrm>
            <a:off x="823330" y="3816991"/>
            <a:ext cx="10530470" cy="959810"/>
            <a:chOff x="823330" y="3816991"/>
            <a:chExt cx="10530470" cy="9598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40ABA6B4-9B09-E668-B713-9634E31BA0C6}"/>
                    </a:ext>
                  </a:extLst>
                </p:cNvPr>
                <p:cNvSpPr/>
                <p:nvPr/>
              </p:nvSpPr>
              <p:spPr>
                <a:xfrm>
                  <a:off x="823330" y="4367923"/>
                  <a:ext cx="408878" cy="408878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40ABA6B4-9B09-E668-B713-9634E31BA0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330" y="4367923"/>
                  <a:ext cx="408878" cy="408878"/>
                </a:xfrm>
                <a:prstGeom prst="ellipse">
                  <a:avLst/>
                </a:prstGeom>
                <a:blipFill>
                  <a:blip r:embed="rId35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椭圆 27">
                  <a:extLst>
                    <a:ext uri="{FF2B5EF4-FFF2-40B4-BE49-F238E27FC236}">
                      <a16:creationId xmlns:a16="http://schemas.microsoft.com/office/drawing/2014/main" id="{BECCF2AE-75D7-6AA8-ED3C-0212DEB2257A}"/>
                    </a:ext>
                  </a:extLst>
                </p:cNvPr>
                <p:cNvSpPr/>
                <p:nvPr/>
              </p:nvSpPr>
              <p:spPr>
                <a:xfrm>
                  <a:off x="2157759" y="4367923"/>
                  <a:ext cx="408878" cy="408878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8" name="椭圆 27">
                  <a:extLst>
                    <a:ext uri="{FF2B5EF4-FFF2-40B4-BE49-F238E27FC236}">
                      <a16:creationId xmlns:a16="http://schemas.microsoft.com/office/drawing/2014/main" id="{BECCF2AE-75D7-6AA8-ED3C-0212DEB225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7759" y="4367923"/>
                  <a:ext cx="408878" cy="408878"/>
                </a:xfrm>
                <a:prstGeom prst="ellipse">
                  <a:avLst/>
                </a:prstGeom>
                <a:blipFill>
                  <a:blip r:embed="rId36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DE6342EB-334A-0170-6072-96BB84903971}"/>
                    </a:ext>
                  </a:extLst>
                </p:cNvPr>
                <p:cNvSpPr/>
                <p:nvPr/>
              </p:nvSpPr>
              <p:spPr>
                <a:xfrm>
                  <a:off x="3882481" y="4367923"/>
                  <a:ext cx="408878" cy="408878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DE6342EB-334A-0170-6072-96BB849039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2481" y="4367923"/>
                  <a:ext cx="408878" cy="408878"/>
                </a:xfrm>
                <a:prstGeom prst="ellipse">
                  <a:avLst/>
                </a:prstGeom>
                <a:blipFill>
                  <a:blip r:embed="rId37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椭圆 30">
                  <a:extLst>
                    <a:ext uri="{FF2B5EF4-FFF2-40B4-BE49-F238E27FC236}">
                      <a16:creationId xmlns:a16="http://schemas.microsoft.com/office/drawing/2014/main" id="{C167CA13-2506-A44A-1CB3-6435E8F0D355}"/>
                    </a:ext>
                  </a:extLst>
                </p:cNvPr>
                <p:cNvSpPr/>
                <p:nvPr/>
              </p:nvSpPr>
              <p:spPr>
                <a:xfrm>
                  <a:off x="5216910" y="4367923"/>
                  <a:ext cx="408878" cy="408878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1" name="椭圆 30">
                  <a:extLst>
                    <a:ext uri="{FF2B5EF4-FFF2-40B4-BE49-F238E27FC236}">
                      <a16:creationId xmlns:a16="http://schemas.microsoft.com/office/drawing/2014/main" id="{C167CA13-2506-A44A-1CB3-6435E8F0D3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6910" y="4367923"/>
                  <a:ext cx="408878" cy="408878"/>
                </a:xfrm>
                <a:prstGeom prst="ellipse">
                  <a:avLst/>
                </a:prstGeom>
                <a:blipFill>
                  <a:blip r:embed="rId38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椭圆 36">
                  <a:extLst>
                    <a:ext uri="{FF2B5EF4-FFF2-40B4-BE49-F238E27FC236}">
                      <a16:creationId xmlns:a16="http://schemas.microsoft.com/office/drawing/2014/main" id="{6F56FF0D-47C6-3002-22BF-D25FF19A9043}"/>
                    </a:ext>
                  </a:extLst>
                </p:cNvPr>
                <p:cNvSpPr/>
                <p:nvPr/>
              </p:nvSpPr>
              <p:spPr>
                <a:xfrm>
                  <a:off x="6551339" y="4367923"/>
                  <a:ext cx="408878" cy="408878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7" name="椭圆 36">
                  <a:extLst>
                    <a:ext uri="{FF2B5EF4-FFF2-40B4-BE49-F238E27FC236}">
                      <a16:creationId xmlns:a16="http://schemas.microsoft.com/office/drawing/2014/main" id="{6F56FF0D-47C6-3002-22BF-D25FF19A90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1339" y="4367923"/>
                  <a:ext cx="408878" cy="408878"/>
                </a:xfrm>
                <a:prstGeom prst="ellipse">
                  <a:avLst/>
                </a:prstGeom>
                <a:blipFill>
                  <a:blip r:embed="rId39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56C29F78-B979-A991-2B63-B336489605A1}"/>
                    </a:ext>
                  </a:extLst>
                </p:cNvPr>
                <p:cNvSpPr/>
                <p:nvPr/>
              </p:nvSpPr>
              <p:spPr>
                <a:xfrm>
                  <a:off x="7885768" y="4367923"/>
                  <a:ext cx="408878" cy="408878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56C29F78-B979-A991-2B63-B336489605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5768" y="4367923"/>
                  <a:ext cx="408878" cy="408878"/>
                </a:xfrm>
                <a:prstGeom prst="ellipse">
                  <a:avLst/>
                </a:prstGeom>
                <a:blipFill>
                  <a:blip r:embed="rId40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椭圆 39">
                  <a:extLst>
                    <a:ext uri="{FF2B5EF4-FFF2-40B4-BE49-F238E27FC236}">
                      <a16:creationId xmlns:a16="http://schemas.microsoft.com/office/drawing/2014/main" id="{15FD6705-0109-6E1B-1725-1A912DF01D07}"/>
                    </a:ext>
                  </a:extLst>
                </p:cNvPr>
                <p:cNvSpPr/>
                <p:nvPr/>
              </p:nvSpPr>
              <p:spPr>
                <a:xfrm>
                  <a:off x="9610493" y="4367923"/>
                  <a:ext cx="408878" cy="408878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0" name="椭圆 39">
                  <a:extLst>
                    <a:ext uri="{FF2B5EF4-FFF2-40B4-BE49-F238E27FC236}">
                      <a16:creationId xmlns:a16="http://schemas.microsoft.com/office/drawing/2014/main" id="{15FD6705-0109-6E1B-1725-1A912DF01D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0493" y="4367923"/>
                  <a:ext cx="408878" cy="408878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椭圆 40">
                  <a:extLst>
                    <a:ext uri="{FF2B5EF4-FFF2-40B4-BE49-F238E27FC236}">
                      <a16:creationId xmlns:a16="http://schemas.microsoft.com/office/drawing/2014/main" id="{E3A5110C-287E-BDD1-B88E-134457B809FD}"/>
                    </a:ext>
                  </a:extLst>
                </p:cNvPr>
                <p:cNvSpPr/>
                <p:nvPr/>
              </p:nvSpPr>
              <p:spPr>
                <a:xfrm>
                  <a:off x="10944922" y="4367923"/>
                  <a:ext cx="408878" cy="408878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1" name="椭圆 40">
                  <a:extLst>
                    <a:ext uri="{FF2B5EF4-FFF2-40B4-BE49-F238E27FC236}">
                      <a16:creationId xmlns:a16="http://schemas.microsoft.com/office/drawing/2014/main" id="{E3A5110C-287E-BDD1-B88E-134457B809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4922" y="4367923"/>
                  <a:ext cx="408878" cy="408878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2A73C084-7D27-77A4-486D-A9621095CEBE}"/>
                </a:ext>
              </a:extLst>
            </p:cNvPr>
            <p:cNvGrpSpPr/>
            <p:nvPr/>
          </p:nvGrpSpPr>
          <p:grpSpPr>
            <a:xfrm>
              <a:off x="1027769" y="3879142"/>
              <a:ext cx="522658" cy="488781"/>
              <a:chOff x="3081457" y="1787421"/>
              <a:chExt cx="522658" cy="488781"/>
            </a:xfrm>
          </p:grpSpPr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8CA0FCC2-20FA-CE2A-9BBB-00A5332DBE00}"/>
                  </a:ext>
                </a:extLst>
              </p:cNvPr>
              <p:cNvCxnSpPr>
                <a:cxnSpLocks/>
                <a:stCxn id="9" idx="3"/>
                <a:endCxn id="15" idx="0"/>
              </p:cNvCxnSpPr>
              <p:nvPr/>
            </p:nvCxnSpPr>
            <p:spPr>
              <a:xfrm flipH="1">
                <a:off x="3081457" y="1807445"/>
                <a:ext cx="522658" cy="46875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文本框 32">
                    <a:extLst>
                      <a:ext uri="{FF2B5EF4-FFF2-40B4-BE49-F238E27FC236}">
                        <a16:creationId xmlns:a16="http://schemas.microsoft.com/office/drawing/2014/main" id="{BCE860AD-9104-CEEB-532B-75525DAA0BB2}"/>
                      </a:ext>
                    </a:extLst>
                  </p:cNvPr>
                  <p:cNvSpPr txBox="1"/>
                  <p:nvPr/>
                </p:nvSpPr>
                <p:spPr>
                  <a:xfrm>
                    <a:off x="3092084" y="1787421"/>
                    <a:ext cx="26762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33" name="文本框 32">
                    <a:extLst>
                      <a:ext uri="{FF2B5EF4-FFF2-40B4-BE49-F238E27FC236}">
                        <a16:creationId xmlns:a16="http://schemas.microsoft.com/office/drawing/2014/main" id="{BCE860AD-9104-CEEB-532B-75525DAA0B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2084" y="1787421"/>
                    <a:ext cx="267629" cy="369332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 r="-1363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27889EDE-20D0-C1DA-0669-4318D6E308F9}"/>
                </a:ext>
              </a:extLst>
            </p:cNvPr>
            <p:cNvGrpSpPr/>
            <p:nvPr/>
          </p:nvGrpSpPr>
          <p:grpSpPr>
            <a:xfrm>
              <a:off x="1839547" y="3816991"/>
              <a:ext cx="522651" cy="550932"/>
              <a:chOff x="3740835" y="1572870"/>
              <a:chExt cx="522651" cy="550932"/>
            </a:xfrm>
          </p:grpSpPr>
          <p:cxnSp>
            <p:nvCxnSpPr>
              <p:cNvPr id="45" name="直接箭头连接符 44">
                <a:extLst>
                  <a:ext uri="{FF2B5EF4-FFF2-40B4-BE49-F238E27FC236}">
                    <a16:creationId xmlns:a16="http://schemas.microsoft.com/office/drawing/2014/main" id="{4E996337-5242-DA2F-90B1-69E33790649B}"/>
                  </a:ext>
                </a:extLst>
              </p:cNvPr>
              <p:cNvCxnSpPr>
                <a:cxnSpLocks/>
                <a:stCxn id="9" idx="5"/>
                <a:endCxn id="28" idx="0"/>
              </p:cNvCxnSpPr>
              <p:nvPr/>
            </p:nvCxnSpPr>
            <p:spPr>
              <a:xfrm>
                <a:off x="3740835" y="1655045"/>
                <a:ext cx="522651" cy="46875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文本框 46">
                    <a:extLst>
                      <a:ext uri="{FF2B5EF4-FFF2-40B4-BE49-F238E27FC236}">
                        <a16:creationId xmlns:a16="http://schemas.microsoft.com/office/drawing/2014/main" id="{7573FE35-877F-DB6D-8E81-EA48BEE77B9B}"/>
                      </a:ext>
                    </a:extLst>
                  </p:cNvPr>
                  <p:cNvSpPr txBox="1"/>
                  <p:nvPr/>
                </p:nvSpPr>
                <p:spPr>
                  <a:xfrm>
                    <a:off x="3906852" y="1572870"/>
                    <a:ext cx="26762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47" name="文本框 46">
                    <a:extLst>
                      <a:ext uri="{FF2B5EF4-FFF2-40B4-BE49-F238E27FC236}">
                        <a16:creationId xmlns:a16="http://schemas.microsoft.com/office/drawing/2014/main" id="{7573FE35-877F-DB6D-8E81-EA48BEE77B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06852" y="1572870"/>
                    <a:ext cx="267629" cy="369332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 r="-1136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34BCE413-6628-E4D0-B72C-15CB0B3CE6A9}"/>
                </a:ext>
              </a:extLst>
            </p:cNvPr>
            <p:cNvGrpSpPr/>
            <p:nvPr/>
          </p:nvGrpSpPr>
          <p:grpSpPr>
            <a:xfrm>
              <a:off x="4086920" y="3871931"/>
              <a:ext cx="522658" cy="495992"/>
              <a:chOff x="3066907" y="1765989"/>
              <a:chExt cx="522658" cy="495992"/>
            </a:xfrm>
          </p:grpSpPr>
          <p:cxnSp>
            <p:nvCxnSpPr>
              <p:cNvPr id="52" name="直接箭头连接符 51">
                <a:extLst>
                  <a:ext uri="{FF2B5EF4-FFF2-40B4-BE49-F238E27FC236}">
                    <a16:creationId xmlns:a16="http://schemas.microsoft.com/office/drawing/2014/main" id="{CA0948E9-1C94-893A-2337-B39B6CE9F51D}"/>
                  </a:ext>
                </a:extLst>
              </p:cNvPr>
              <p:cNvCxnSpPr>
                <a:cxnSpLocks/>
                <a:stCxn id="10" idx="3"/>
                <a:endCxn id="29" idx="0"/>
              </p:cNvCxnSpPr>
              <p:nvPr/>
            </p:nvCxnSpPr>
            <p:spPr>
              <a:xfrm flipH="1">
                <a:off x="3066907" y="1793224"/>
                <a:ext cx="522658" cy="46875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文本框 52">
                    <a:extLst>
                      <a:ext uri="{FF2B5EF4-FFF2-40B4-BE49-F238E27FC236}">
                        <a16:creationId xmlns:a16="http://schemas.microsoft.com/office/drawing/2014/main" id="{5CACC22B-CFF4-A494-BE0D-81772BC52A8D}"/>
                      </a:ext>
                    </a:extLst>
                  </p:cNvPr>
                  <p:cNvSpPr txBox="1"/>
                  <p:nvPr/>
                </p:nvSpPr>
                <p:spPr>
                  <a:xfrm>
                    <a:off x="3077796" y="1765989"/>
                    <a:ext cx="26762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53" name="文本框 52">
                    <a:extLst>
                      <a:ext uri="{FF2B5EF4-FFF2-40B4-BE49-F238E27FC236}">
                        <a16:creationId xmlns:a16="http://schemas.microsoft.com/office/drawing/2014/main" id="{5CACC22B-CFF4-A494-BE0D-81772BC52A8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7796" y="1765989"/>
                    <a:ext cx="267629" cy="369332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 r="-1363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9BCE4C8B-EAD4-5DC1-D054-9681CA2C5C57}"/>
                </a:ext>
              </a:extLst>
            </p:cNvPr>
            <p:cNvGrpSpPr/>
            <p:nvPr/>
          </p:nvGrpSpPr>
          <p:grpSpPr>
            <a:xfrm>
              <a:off x="4898698" y="3824068"/>
              <a:ext cx="522651" cy="543855"/>
              <a:chOff x="3726285" y="1565726"/>
              <a:chExt cx="522651" cy="543855"/>
            </a:xfrm>
          </p:grpSpPr>
          <p:cxnSp>
            <p:nvCxnSpPr>
              <p:cNvPr id="55" name="直接箭头连接符 54">
                <a:extLst>
                  <a:ext uri="{FF2B5EF4-FFF2-40B4-BE49-F238E27FC236}">
                    <a16:creationId xmlns:a16="http://schemas.microsoft.com/office/drawing/2014/main" id="{9FDC4F81-1D76-DA3E-8AB7-9B34B60F5979}"/>
                  </a:ext>
                </a:extLst>
              </p:cNvPr>
              <p:cNvCxnSpPr>
                <a:cxnSpLocks/>
                <a:stCxn id="10" idx="5"/>
                <a:endCxn id="31" idx="0"/>
              </p:cNvCxnSpPr>
              <p:nvPr/>
            </p:nvCxnSpPr>
            <p:spPr>
              <a:xfrm>
                <a:off x="3726285" y="1640824"/>
                <a:ext cx="522651" cy="46875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文本框 55">
                    <a:extLst>
                      <a:ext uri="{FF2B5EF4-FFF2-40B4-BE49-F238E27FC236}">
                        <a16:creationId xmlns:a16="http://schemas.microsoft.com/office/drawing/2014/main" id="{551B7937-1FE9-0AC0-FBA3-54290EDB8C4A}"/>
                      </a:ext>
                    </a:extLst>
                  </p:cNvPr>
                  <p:cNvSpPr txBox="1"/>
                  <p:nvPr/>
                </p:nvSpPr>
                <p:spPr>
                  <a:xfrm>
                    <a:off x="3892564" y="1565726"/>
                    <a:ext cx="26762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56" name="文本框 55">
                    <a:extLst>
                      <a:ext uri="{FF2B5EF4-FFF2-40B4-BE49-F238E27FC236}">
                        <a16:creationId xmlns:a16="http://schemas.microsoft.com/office/drawing/2014/main" id="{551B7937-1FE9-0AC0-FBA3-54290EDB8C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92564" y="1565726"/>
                    <a:ext cx="267629" cy="369332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 r="-1136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24" name="组合 1023">
              <a:extLst>
                <a:ext uri="{FF2B5EF4-FFF2-40B4-BE49-F238E27FC236}">
                  <a16:creationId xmlns:a16="http://schemas.microsoft.com/office/drawing/2014/main" id="{A77902FA-AEC5-06FF-C48F-AFCFB9B53EC7}"/>
                </a:ext>
              </a:extLst>
            </p:cNvPr>
            <p:cNvGrpSpPr/>
            <p:nvPr/>
          </p:nvGrpSpPr>
          <p:grpSpPr>
            <a:xfrm>
              <a:off x="6755778" y="3870609"/>
              <a:ext cx="537526" cy="497314"/>
              <a:chOff x="3045415" y="1773133"/>
              <a:chExt cx="537526" cy="497314"/>
            </a:xfrm>
          </p:grpSpPr>
          <p:cxnSp>
            <p:nvCxnSpPr>
              <p:cNvPr id="1029" name="直接箭头连接符 1028">
                <a:extLst>
                  <a:ext uri="{FF2B5EF4-FFF2-40B4-BE49-F238E27FC236}">
                    <a16:creationId xmlns:a16="http://schemas.microsoft.com/office/drawing/2014/main" id="{E1965560-283D-F463-FD02-97A59021B0FC}"/>
                  </a:ext>
                </a:extLst>
              </p:cNvPr>
              <p:cNvCxnSpPr>
                <a:cxnSpLocks/>
                <a:stCxn id="11" idx="3"/>
                <a:endCxn id="37" idx="0"/>
              </p:cNvCxnSpPr>
              <p:nvPr/>
            </p:nvCxnSpPr>
            <p:spPr>
              <a:xfrm flipH="1">
                <a:off x="3045415" y="1801690"/>
                <a:ext cx="537526" cy="46875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2" name="文本框 1031">
                    <a:extLst>
                      <a:ext uri="{FF2B5EF4-FFF2-40B4-BE49-F238E27FC236}">
                        <a16:creationId xmlns:a16="http://schemas.microsoft.com/office/drawing/2014/main" id="{A9CFE296-40E1-EDB4-6D0F-88B86C636BAD}"/>
                      </a:ext>
                    </a:extLst>
                  </p:cNvPr>
                  <p:cNvSpPr txBox="1"/>
                  <p:nvPr/>
                </p:nvSpPr>
                <p:spPr>
                  <a:xfrm>
                    <a:off x="3077796" y="1773133"/>
                    <a:ext cx="26762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032" name="文本框 1031">
                    <a:extLst>
                      <a:ext uri="{FF2B5EF4-FFF2-40B4-BE49-F238E27FC236}">
                        <a16:creationId xmlns:a16="http://schemas.microsoft.com/office/drawing/2014/main" id="{A9CFE296-40E1-EDB4-6D0F-88B86C636BA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7796" y="1773133"/>
                    <a:ext cx="267629" cy="369332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r="-1395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33" name="组合 1032">
              <a:extLst>
                <a:ext uri="{FF2B5EF4-FFF2-40B4-BE49-F238E27FC236}">
                  <a16:creationId xmlns:a16="http://schemas.microsoft.com/office/drawing/2014/main" id="{05229CB3-D89A-4402-8D10-5C883097AC5C}"/>
                </a:ext>
              </a:extLst>
            </p:cNvPr>
            <p:cNvGrpSpPr/>
            <p:nvPr/>
          </p:nvGrpSpPr>
          <p:grpSpPr>
            <a:xfrm>
              <a:off x="7582424" y="3822746"/>
              <a:ext cx="507783" cy="545177"/>
              <a:chOff x="3719661" y="1572870"/>
              <a:chExt cx="507783" cy="545177"/>
            </a:xfrm>
          </p:grpSpPr>
          <p:cxnSp>
            <p:nvCxnSpPr>
              <p:cNvPr id="1034" name="直接箭头连接符 1033">
                <a:extLst>
                  <a:ext uri="{FF2B5EF4-FFF2-40B4-BE49-F238E27FC236}">
                    <a16:creationId xmlns:a16="http://schemas.microsoft.com/office/drawing/2014/main" id="{22A72D93-7B1C-6AF3-64C0-44B26CA71AD1}"/>
                  </a:ext>
                </a:extLst>
              </p:cNvPr>
              <p:cNvCxnSpPr>
                <a:cxnSpLocks/>
                <a:stCxn id="11" idx="5"/>
                <a:endCxn id="39" idx="0"/>
              </p:cNvCxnSpPr>
              <p:nvPr/>
            </p:nvCxnSpPr>
            <p:spPr>
              <a:xfrm>
                <a:off x="3719661" y="1649290"/>
                <a:ext cx="507783" cy="46875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5" name="文本框 1034">
                    <a:extLst>
                      <a:ext uri="{FF2B5EF4-FFF2-40B4-BE49-F238E27FC236}">
                        <a16:creationId xmlns:a16="http://schemas.microsoft.com/office/drawing/2014/main" id="{1DC32573-63BC-C450-3B43-DA6C1B183D39}"/>
                      </a:ext>
                    </a:extLst>
                  </p:cNvPr>
                  <p:cNvSpPr txBox="1"/>
                  <p:nvPr/>
                </p:nvSpPr>
                <p:spPr>
                  <a:xfrm>
                    <a:off x="3899708" y="1572870"/>
                    <a:ext cx="26762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035" name="文本框 1034">
                    <a:extLst>
                      <a:ext uri="{FF2B5EF4-FFF2-40B4-BE49-F238E27FC236}">
                        <a16:creationId xmlns:a16="http://schemas.microsoft.com/office/drawing/2014/main" id="{1DC32573-63BC-C450-3B43-DA6C1B183D3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99708" y="1572870"/>
                    <a:ext cx="267629" cy="369332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r="-1363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36" name="组合 1035">
              <a:extLst>
                <a:ext uri="{FF2B5EF4-FFF2-40B4-BE49-F238E27FC236}">
                  <a16:creationId xmlns:a16="http://schemas.microsoft.com/office/drawing/2014/main" id="{ABC54947-002B-DE89-873F-87DA681CECD1}"/>
                </a:ext>
              </a:extLst>
            </p:cNvPr>
            <p:cNvGrpSpPr/>
            <p:nvPr/>
          </p:nvGrpSpPr>
          <p:grpSpPr>
            <a:xfrm>
              <a:off x="9814932" y="3868610"/>
              <a:ext cx="537521" cy="499313"/>
              <a:chOff x="3055117" y="1751701"/>
              <a:chExt cx="537521" cy="499313"/>
            </a:xfrm>
          </p:grpSpPr>
          <p:cxnSp>
            <p:nvCxnSpPr>
              <p:cNvPr id="1037" name="直接箭头连接符 1036">
                <a:extLst>
                  <a:ext uri="{FF2B5EF4-FFF2-40B4-BE49-F238E27FC236}">
                    <a16:creationId xmlns:a16="http://schemas.microsoft.com/office/drawing/2014/main" id="{4525B2F7-F2CC-3D00-93A2-878290C140CA}"/>
                  </a:ext>
                </a:extLst>
              </p:cNvPr>
              <p:cNvCxnSpPr>
                <a:cxnSpLocks/>
                <a:stCxn id="14" idx="3"/>
                <a:endCxn id="40" idx="0"/>
              </p:cNvCxnSpPr>
              <p:nvPr/>
            </p:nvCxnSpPr>
            <p:spPr>
              <a:xfrm flipH="1">
                <a:off x="3055117" y="1782257"/>
                <a:ext cx="537521" cy="46875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1" name="文本框 1040">
                    <a:extLst>
                      <a:ext uri="{FF2B5EF4-FFF2-40B4-BE49-F238E27FC236}">
                        <a16:creationId xmlns:a16="http://schemas.microsoft.com/office/drawing/2014/main" id="{BFC84602-DA29-33E3-796F-00C903AE6DF7}"/>
                      </a:ext>
                    </a:extLst>
                  </p:cNvPr>
                  <p:cNvSpPr txBox="1"/>
                  <p:nvPr/>
                </p:nvSpPr>
                <p:spPr>
                  <a:xfrm>
                    <a:off x="3084940" y="1751701"/>
                    <a:ext cx="26762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041" name="文本框 1040">
                    <a:extLst>
                      <a:ext uri="{FF2B5EF4-FFF2-40B4-BE49-F238E27FC236}">
                        <a16:creationId xmlns:a16="http://schemas.microsoft.com/office/drawing/2014/main" id="{BFC84602-DA29-33E3-796F-00C903AE6D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84940" y="1751701"/>
                    <a:ext cx="267629" cy="369332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 r="-1136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42" name="组合 1041">
              <a:extLst>
                <a:ext uri="{FF2B5EF4-FFF2-40B4-BE49-F238E27FC236}">
                  <a16:creationId xmlns:a16="http://schemas.microsoft.com/office/drawing/2014/main" id="{371A2F70-0BDC-6655-A65F-D00B4DE9DBF2}"/>
                </a:ext>
              </a:extLst>
            </p:cNvPr>
            <p:cNvGrpSpPr/>
            <p:nvPr/>
          </p:nvGrpSpPr>
          <p:grpSpPr>
            <a:xfrm>
              <a:off x="10641573" y="3835035"/>
              <a:ext cx="507788" cy="532888"/>
              <a:chOff x="3729358" y="1565726"/>
              <a:chExt cx="507788" cy="532888"/>
            </a:xfrm>
          </p:grpSpPr>
          <p:cxnSp>
            <p:nvCxnSpPr>
              <p:cNvPr id="1043" name="直接箭头连接符 1042">
                <a:extLst>
                  <a:ext uri="{FF2B5EF4-FFF2-40B4-BE49-F238E27FC236}">
                    <a16:creationId xmlns:a16="http://schemas.microsoft.com/office/drawing/2014/main" id="{75560EAF-376C-5C91-FFE2-C062B85BC3F1}"/>
                  </a:ext>
                </a:extLst>
              </p:cNvPr>
              <p:cNvCxnSpPr>
                <a:cxnSpLocks/>
                <a:stCxn id="14" idx="5"/>
                <a:endCxn id="41" idx="0"/>
              </p:cNvCxnSpPr>
              <p:nvPr/>
            </p:nvCxnSpPr>
            <p:spPr>
              <a:xfrm>
                <a:off x="3729358" y="1629857"/>
                <a:ext cx="507788" cy="46875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4" name="文本框 1043">
                    <a:extLst>
                      <a:ext uri="{FF2B5EF4-FFF2-40B4-BE49-F238E27FC236}">
                        <a16:creationId xmlns:a16="http://schemas.microsoft.com/office/drawing/2014/main" id="{3E8C1E4B-1E53-7E75-4148-45EF65898BA7}"/>
                      </a:ext>
                    </a:extLst>
                  </p:cNvPr>
                  <p:cNvSpPr txBox="1"/>
                  <p:nvPr/>
                </p:nvSpPr>
                <p:spPr>
                  <a:xfrm>
                    <a:off x="3913996" y="1565726"/>
                    <a:ext cx="26762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044" name="文本框 1043">
                    <a:extLst>
                      <a:ext uri="{FF2B5EF4-FFF2-40B4-BE49-F238E27FC236}">
                        <a16:creationId xmlns:a16="http://schemas.microsoft.com/office/drawing/2014/main" id="{3E8C1E4B-1E53-7E75-4148-45EF65898B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13996" y="1565726"/>
                    <a:ext cx="267629" cy="369332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 r="-1136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3AE04528-41EA-9B64-1B6D-DA0C6BC0A524}"/>
              </a:ext>
            </a:extLst>
          </p:cNvPr>
          <p:cNvGrpSpPr/>
          <p:nvPr/>
        </p:nvGrpSpPr>
        <p:grpSpPr>
          <a:xfrm>
            <a:off x="371703" y="5638388"/>
            <a:ext cx="11390975" cy="584775"/>
            <a:chOff x="371703" y="5638388"/>
            <a:chExt cx="11390975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20599CB0-D651-43AB-68F2-F29B5CB7F622}"/>
                    </a:ext>
                  </a:extLst>
                </p:cNvPr>
                <p:cNvSpPr/>
                <p:nvPr/>
              </p:nvSpPr>
              <p:spPr>
                <a:xfrm>
                  <a:off x="371703" y="5769260"/>
                  <a:ext cx="408878" cy="408878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20599CB0-D651-43AB-68F2-F29B5CB7F6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703" y="5769260"/>
                  <a:ext cx="408878" cy="408878"/>
                </a:xfrm>
                <a:prstGeom prst="ellipse">
                  <a:avLst/>
                </a:prstGeom>
                <a:blipFill>
                  <a:blip r:embed="rId51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椭圆 61">
                  <a:extLst>
                    <a:ext uri="{FF2B5EF4-FFF2-40B4-BE49-F238E27FC236}">
                      <a16:creationId xmlns:a16="http://schemas.microsoft.com/office/drawing/2014/main" id="{446C7D0B-32BD-0495-D5B4-C3254F73B2F3}"/>
                    </a:ext>
                  </a:extLst>
                </p:cNvPr>
                <p:cNvSpPr/>
                <p:nvPr/>
              </p:nvSpPr>
              <p:spPr>
                <a:xfrm>
                  <a:off x="1081670" y="5769260"/>
                  <a:ext cx="408878" cy="408878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2" name="椭圆 61">
                  <a:extLst>
                    <a:ext uri="{FF2B5EF4-FFF2-40B4-BE49-F238E27FC236}">
                      <a16:creationId xmlns:a16="http://schemas.microsoft.com/office/drawing/2014/main" id="{446C7D0B-32BD-0495-D5B4-C3254F73B2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1670" y="5769260"/>
                  <a:ext cx="408878" cy="408878"/>
                </a:xfrm>
                <a:prstGeom prst="ellipse">
                  <a:avLst/>
                </a:prstGeom>
                <a:blipFill>
                  <a:blip r:embed="rId52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椭圆 62">
                  <a:extLst>
                    <a:ext uri="{FF2B5EF4-FFF2-40B4-BE49-F238E27FC236}">
                      <a16:creationId xmlns:a16="http://schemas.microsoft.com/office/drawing/2014/main" id="{4EB8E789-6788-D35C-467C-F11933D725C3}"/>
                    </a:ext>
                  </a:extLst>
                </p:cNvPr>
                <p:cNvSpPr/>
                <p:nvPr/>
              </p:nvSpPr>
              <p:spPr>
                <a:xfrm>
                  <a:off x="1791637" y="5769260"/>
                  <a:ext cx="408878" cy="408878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3" name="椭圆 62">
                  <a:extLst>
                    <a:ext uri="{FF2B5EF4-FFF2-40B4-BE49-F238E27FC236}">
                      <a16:creationId xmlns:a16="http://schemas.microsoft.com/office/drawing/2014/main" id="{4EB8E789-6788-D35C-467C-F11933D725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1637" y="5769260"/>
                  <a:ext cx="408878" cy="408878"/>
                </a:xfrm>
                <a:prstGeom prst="ellipse">
                  <a:avLst/>
                </a:prstGeom>
                <a:blipFill>
                  <a:blip r:embed="rId5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5" name="椭圆 1024">
                  <a:extLst>
                    <a:ext uri="{FF2B5EF4-FFF2-40B4-BE49-F238E27FC236}">
                      <a16:creationId xmlns:a16="http://schemas.microsoft.com/office/drawing/2014/main" id="{D84AA51A-E478-2AF1-4879-F57FBF57AC56}"/>
                    </a:ext>
                  </a:extLst>
                </p:cNvPr>
                <p:cNvSpPr/>
                <p:nvPr/>
              </p:nvSpPr>
              <p:spPr>
                <a:xfrm>
                  <a:off x="2501604" y="5769260"/>
                  <a:ext cx="408878" cy="408878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25" name="椭圆 1024">
                  <a:extLst>
                    <a:ext uri="{FF2B5EF4-FFF2-40B4-BE49-F238E27FC236}">
                      <a16:creationId xmlns:a16="http://schemas.microsoft.com/office/drawing/2014/main" id="{D84AA51A-E478-2AF1-4879-F57FBF57AC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1604" y="5769260"/>
                  <a:ext cx="408878" cy="408878"/>
                </a:xfrm>
                <a:prstGeom prst="ellipse">
                  <a:avLst/>
                </a:prstGeom>
                <a:blipFill>
                  <a:blip r:embed="rId5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6" name="椭圆 1025">
                  <a:extLst>
                    <a:ext uri="{FF2B5EF4-FFF2-40B4-BE49-F238E27FC236}">
                      <a16:creationId xmlns:a16="http://schemas.microsoft.com/office/drawing/2014/main" id="{CA432601-6EAE-21E7-803C-8AAB427AE7F9}"/>
                    </a:ext>
                  </a:extLst>
                </p:cNvPr>
                <p:cNvSpPr/>
                <p:nvPr/>
              </p:nvSpPr>
              <p:spPr>
                <a:xfrm>
                  <a:off x="9223899" y="5769260"/>
                  <a:ext cx="408878" cy="408878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26" name="椭圆 1025">
                  <a:extLst>
                    <a:ext uri="{FF2B5EF4-FFF2-40B4-BE49-F238E27FC236}">
                      <a16:creationId xmlns:a16="http://schemas.microsoft.com/office/drawing/2014/main" id="{CA432601-6EAE-21E7-803C-8AAB427AE7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3899" y="5769260"/>
                  <a:ext cx="408878" cy="408878"/>
                </a:xfrm>
                <a:prstGeom prst="ellipse">
                  <a:avLst/>
                </a:prstGeom>
                <a:blipFill>
                  <a:blip r:embed="rId55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7" name="椭圆 1026">
                  <a:extLst>
                    <a:ext uri="{FF2B5EF4-FFF2-40B4-BE49-F238E27FC236}">
                      <a16:creationId xmlns:a16="http://schemas.microsoft.com/office/drawing/2014/main" id="{129CD985-0AC3-FBBD-8B9B-EEF77C4E30B5}"/>
                    </a:ext>
                  </a:extLst>
                </p:cNvPr>
                <p:cNvSpPr/>
                <p:nvPr/>
              </p:nvSpPr>
              <p:spPr>
                <a:xfrm>
                  <a:off x="9933866" y="5769260"/>
                  <a:ext cx="408878" cy="408878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27" name="椭圆 1026">
                  <a:extLst>
                    <a:ext uri="{FF2B5EF4-FFF2-40B4-BE49-F238E27FC236}">
                      <a16:creationId xmlns:a16="http://schemas.microsoft.com/office/drawing/2014/main" id="{129CD985-0AC3-FBBD-8B9B-EEF77C4E30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33866" y="5769260"/>
                  <a:ext cx="408878" cy="408878"/>
                </a:xfrm>
                <a:prstGeom prst="ellipse">
                  <a:avLst/>
                </a:prstGeom>
                <a:blipFill>
                  <a:blip r:embed="rId56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8" name="椭圆 1027">
                  <a:extLst>
                    <a:ext uri="{FF2B5EF4-FFF2-40B4-BE49-F238E27FC236}">
                      <a16:creationId xmlns:a16="http://schemas.microsoft.com/office/drawing/2014/main" id="{E1AD9A59-996C-B8B9-533B-8F64E5226864}"/>
                    </a:ext>
                  </a:extLst>
                </p:cNvPr>
                <p:cNvSpPr/>
                <p:nvPr/>
              </p:nvSpPr>
              <p:spPr>
                <a:xfrm>
                  <a:off x="10643833" y="5769260"/>
                  <a:ext cx="408878" cy="408878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28" name="椭圆 1027">
                  <a:extLst>
                    <a:ext uri="{FF2B5EF4-FFF2-40B4-BE49-F238E27FC236}">
                      <a16:creationId xmlns:a16="http://schemas.microsoft.com/office/drawing/2014/main" id="{E1AD9A59-996C-B8B9-533B-8F64E52268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43833" y="5769260"/>
                  <a:ext cx="408878" cy="408878"/>
                </a:xfrm>
                <a:prstGeom prst="ellipse">
                  <a:avLst/>
                </a:prstGeom>
                <a:blipFill>
                  <a:blip r:embed="rId57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0" name="椭圆 1029">
                  <a:extLst>
                    <a:ext uri="{FF2B5EF4-FFF2-40B4-BE49-F238E27FC236}">
                      <a16:creationId xmlns:a16="http://schemas.microsoft.com/office/drawing/2014/main" id="{B9F968AA-E635-3B7A-E174-49B46AF40CDF}"/>
                    </a:ext>
                  </a:extLst>
                </p:cNvPr>
                <p:cNvSpPr/>
                <p:nvPr/>
              </p:nvSpPr>
              <p:spPr>
                <a:xfrm>
                  <a:off x="11353800" y="5769260"/>
                  <a:ext cx="408878" cy="408878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30" name="椭圆 1029">
                  <a:extLst>
                    <a:ext uri="{FF2B5EF4-FFF2-40B4-BE49-F238E27FC236}">
                      <a16:creationId xmlns:a16="http://schemas.microsoft.com/office/drawing/2014/main" id="{B9F968AA-E635-3B7A-E174-49B46AF40C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53800" y="5769260"/>
                  <a:ext cx="408878" cy="408878"/>
                </a:xfrm>
                <a:prstGeom prst="ellipse">
                  <a:avLst/>
                </a:prstGeom>
                <a:blipFill>
                  <a:blip r:embed="rId58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6" name="文本框 1055">
                  <a:extLst>
                    <a:ext uri="{FF2B5EF4-FFF2-40B4-BE49-F238E27FC236}">
                      <a16:creationId xmlns:a16="http://schemas.microsoft.com/office/drawing/2014/main" id="{C1846717-D9D7-DF1D-29F8-6B6B0EA14EEE}"/>
                    </a:ext>
                  </a:extLst>
                </p:cNvPr>
                <p:cNvSpPr txBox="1"/>
                <p:nvPr/>
              </p:nvSpPr>
              <p:spPr>
                <a:xfrm>
                  <a:off x="5336144" y="5638388"/>
                  <a:ext cx="1672649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……</m:t>
                        </m:r>
                      </m:oMath>
                    </m:oMathPara>
                  </a14:m>
                  <a:endParaRPr lang="zh-CN" altLang="en-US" sz="3200" dirty="0"/>
                </a:p>
              </p:txBody>
            </p:sp>
          </mc:Choice>
          <mc:Fallback xmlns="">
            <p:sp>
              <p:nvSpPr>
                <p:cNvPr id="1056" name="文本框 1055">
                  <a:extLst>
                    <a:ext uri="{FF2B5EF4-FFF2-40B4-BE49-F238E27FC236}">
                      <a16:creationId xmlns:a16="http://schemas.microsoft.com/office/drawing/2014/main" id="{C1846717-D9D7-DF1D-29F8-6B6B0EA14E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6144" y="5638388"/>
                  <a:ext cx="1672649" cy="584775"/>
                </a:xfrm>
                <a:prstGeom prst="rect">
                  <a:avLst/>
                </a:prstGeom>
                <a:blipFill>
                  <a:blip r:embed="rId5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0132B52-74CD-53C0-B8E3-CE54C98F8890}"/>
                  </a:ext>
                </a:extLst>
              </p:cNvPr>
              <p:cNvSpPr txBox="1"/>
              <p:nvPr/>
            </p:nvSpPr>
            <p:spPr>
              <a:xfrm>
                <a:off x="9223899" y="1582051"/>
                <a:ext cx="2307701" cy="46166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…has size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~2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0132B52-74CD-53C0-B8E3-CE54C98F8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899" y="1582051"/>
                <a:ext cx="2307701" cy="461665"/>
              </a:xfrm>
              <a:prstGeom prst="rect">
                <a:avLst/>
              </a:prstGeom>
              <a:blipFill>
                <a:blip r:embed="rId60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678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8B35B7-ABCB-4F32-A39B-836B64E8852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Compressing layers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21 / 22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CD75C27-005B-B92B-E151-7DC3029494B1}"/>
                  </a:ext>
                </a:extLst>
              </p:cNvPr>
              <p:cNvSpPr txBox="1"/>
              <p:nvPr/>
            </p:nvSpPr>
            <p:spPr>
              <a:xfrm>
                <a:off x="478023" y="2199856"/>
                <a:ext cx="1379850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Layer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nodes)</a:t>
                </a:r>
                <a:endParaRPr lang="zh-CN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CD75C27-005B-B92B-E151-7DC3029494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23" y="2199856"/>
                <a:ext cx="1379850" cy="615553"/>
              </a:xfrm>
              <a:prstGeom prst="rect">
                <a:avLst/>
              </a:prstGeom>
              <a:blipFill>
                <a:blip r:embed="rId3"/>
                <a:stretch>
                  <a:fillRect t="-5941" r="-2203" b="-118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组合 4">
            <a:extLst>
              <a:ext uri="{FF2B5EF4-FFF2-40B4-BE49-F238E27FC236}">
                <a16:creationId xmlns:a16="http://schemas.microsoft.com/office/drawing/2014/main" id="{FE18DB0B-56B3-613F-4522-3A31A626C897}"/>
              </a:ext>
            </a:extLst>
          </p:cNvPr>
          <p:cNvGrpSpPr/>
          <p:nvPr/>
        </p:nvGrpSpPr>
        <p:grpSpPr>
          <a:xfrm>
            <a:off x="3137209" y="2345474"/>
            <a:ext cx="2438401" cy="319668"/>
            <a:chOff x="3137209" y="2345474"/>
            <a:chExt cx="2438401" cy="319668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F70CB90E-0C9D-CBFD-421D-53DC4B442695}"/>
                </a:ext>
              </a:extLst>
            </p:cNvPr>
            <p:cNvSpPr/>
            <p:nvPr/>
          </p:nvSpPr>
          <p:spPr>
            <a:xfrm>
              <a:off x="3137209" y="2345474"/>
              <a:ext cx="2438401" cy="3196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EAEF6DFC-342F-CA9E-2832-CAB7DD8C0124}"/>
                </a:ext>
              </a:extLst>
            </p:cNvPr>
            <p:cNvSpPr/>
            <p:nvPr/>
          </p:nvSpPr>
          <p:spPr>
            <a:xfrm>
              <a:off x="3242680" y="2364834"/>
              <a:ext cx="280947" cy="280947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B6E1FAA5-7E2C-E2ED-3539-10A52247A75A}"/>
                </a:ext>
              </a:extLst>
            </p:cNvPr>
            <p:cNvSpPr/>
            <p:nvPr/>
          </p:nvSpPr>
          <p:spPr>
            <a:xfrm>
              <a:off x="3629098" y="2367160"/>
              <a:ext cx="280947" cy="280947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78CE6110-E7F1-FC3B-D34B-513E6DFEB754}"/>
                </a:ext>
              </a:extLst>
            </p:cNvPr>
            <p:cNvSpPr/>
            <p:nvPr/>
          </p:nvSpPr>
          <p:spPr>
            <a:xfrm>
              <a:off x="4015516" y="2372269"/>
              <a:ext cx="280947" cy="280947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29088CA1-752E-54CA-CE1E-FC82A021CD9B}"/>
                </a:ext>
              </a:extLst>
            </p:cNvPr>
            <p:cNvSpPr/>
            <p:nvPr/>
          </p:nvSpPr>
          <p:spPr>
            <a:xfrm>
              <a:off x="4401906" y="2360705"/>
              <a:ext cx="280947" cy="280947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A7BA684-4C53-EB00-C22E-A4BA4B5AAE14}"/>
                </a:ext>
              </a:extLst>
            </p:cNvPr>
            <p:cNvSpPr/>
            <p:nvPr/>
          </p:nvSpPr>
          <p:spPr>
            <a:xfrm>
              <a:off x="4802263" y="2364831"/>
              <a:ext cx="280947" cy="280947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3FA3F09F-0636-36BC-5CFC-C9FB3A7FF194}"/>
                </a:ext>
              </a:extLst>
            </p:cNvPr>
            <p:cNvSpPr/>
            <p:nvPr/>
          </p:nvSpPr>
          <p:spPr>
            <a:xfrm>
              <a:off x="5174742" y="2364832"/>
              <a:ext cx="280947" cy="280947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426586AC-8FB3-B156-A904-E917965509F4}"/>
              </a:ext>
            </a:extLst>
          </p:cNvPr>
          <p:cNvGrpSpPr/>
          <p:nvPr/>
        </p:nvGrpSpPr>
        <p:grpSpPr>
          <a:xfrm>
            <a:off x="2008050" y="3109332"/>
            <a:ext cx="4787711" cy="319668"/>
            <a:chOff x="2008050" y="3109332"/>
            <a:chExt cx="4787711" cy="319668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A671313-96D1-D6A2-C5D3-9BDABA6291C8}"/>
                </a:ext>
              </a:extLst>
            </p:cNvPr>
            <p:cNvSpPr/>
            <p:nvPr/>
          </p:nvSpPr>
          <p:spPr>
            <a:xfrm>
              <a:off x="2008050" y="3109332"/>
              <a:ext cx="4787711" cy="3196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CDF42F0-0F53-C26D-F209-02EFED10F4EC}"/>
                </a:ext>
              </a:extLst>
            </p:cNvPr>
            <p:cNvSpPr/>
            <p:nvPr/>
          </p:nvSpPr>
          <p:spPr>
            <a:xfrm>
              <a:off x="2113521" y="3128692"/>
              <a:ext cx="280947" cy="280947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3C6F42B4-7B3D-9EE6-01C1-E9F62BA8D648}"/>
                </a:ext>
              </a:extLst>
            </p:cNvPr>
            <p:cNvSpPr/>
            <p:nvPr/>
          </p:nvSpPr>
          <p:spPr>
            <a:xfrm>
              <a:off x="2499939" y="3131018"/>
              <a:ext cx="280947" cy="280947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33AC474E-C4F2-7655-F4F9-8635184CD687}"/>
                </a:ext>
              </a:extLst>
            </p:cNvPr>
            <p:cNvSpPr/>
            <p:nvPr/>
          </p:nvSpPr>
          <p:spPr>
            <a:xfrm>
              <a:off x="2886357" y="3136127"/>
              <a:ext cx="280947" cy="280947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A89D554D-D6CC-0B2B-5741-8D50DD5F4687}"/>
                </a:ext>
              </a:extLst>
            </p:cNvPr>
            <p:cNvSpPr/>
            <p:nvPr/>
          </p:nvSpPr>
          <p:spPr>
            <a:xfrm>
              <a:off x="3272747" y="3124563"/>
              <a:ext cx="280947" cy="280947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48508616-8000-7B78-4F74-4D6A01A18D32}"/>
                </a:ext>
              </a:extLst>
            </p:cNvPr>
            <p:cNvSpPr/>
            <p:nvPr/>
          </p:nvSpPr>
          <p:spPr>
            <a:xfrm>
              <a:off x="3673104" y="3128689"/>
              <a:ext cx="280947" cy="280947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1878B226-E4E9-FD99-3549-CBEE36ACDBD8}"/>
                </a:ext>
              </a:extLst>
            </p:cNvPr>
            <p:cNvSpPr/>
            <p:nvPr/>
          </p:nvSpPr>
          <p:spPr>
            <a:xfrm>
              <a:off x="4045583" y="3128690"/>
              <a:ext cx="280947" cy="280947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F05EDCB0-C5F7-EC06-6146-FA795B491104}"/>
                </a:ext>
              </a:extLst>
            </p:cNvPr>
            <p:cNvSpPr/>
            <p:nvPr/>
          </p:nvSpPr>
          <p:spPr>
            <a:xfrm>
              <a:off x="4416195" y="3124566"/>
              <a:ext cx="280947" cy="280947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E19FBB12-4F14-91E1-CA61-7C4F541077BD}"/>
                </a:ext>
              </a:extLst>
            </p:cNvPr>
            <p:cNvSpPr/>
            <p:nvPr/>
          </p:nvSpPr>
          <p:spPr>
            <a:xfrm>
              <a:off x="4802613" y="3126892"/>
              <a:ext cx="280947" cy="280947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8939E308-D3F5-4554-072F-35F662DB4337}"/>
                </a:ext>
              </a:extLst>
            </p:cNvPr>
            <p:cNvSpPr/>
            <p:nvPr/>
          </p:nvSpPr>
          <p:spPr>
            <a:xfrm>
              <a:off x="5189031" y="3132001"/>
              <a:ext cx="280947" cy="280947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512B767C-F453-C997-7E99-545E6AC9DDFC}"/>
                </a:ext>
              </a:extLst>
            </p:cNvPr>
            <p:cNvSpPr/>
            <p:nvPr/>
          </p:nvSpPr>
          <p:spPr>
            <a:xfrm>
              <a:off x="5575421" y="3120437"/>
              <a:ext cx="280947" cy="280947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BD426138-21D7-E6B4-EEB5-5504AD8E0B76}"/>
                </a:ext>
              </a:extLst>
            </p:cNvPr>
            <p:cNvSpPr/>
            <p:nvPr/>
          </p:nvSpPr>
          <p:spPr>
            <a:xfrm>
              <a:off x="5975778" y="3124563"/>
              <a:ext cx="280947" cy="280947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B161B8BB-DCE2-716D-CE6B-B9D411B45400}"/>
                </a:ext>
              </a:extLst>
            </p:cNvPr>
            <p:cNvSpPr/>
            <p:nvPr/>
          </p:nvSpPr>
          <p:spPr>
            <a:xfrm>
              <a:off x="6348257" y="3124564"/>
              <a:ext cx="280947" cy="280947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6DDFC5CE-5C27-F437-D7B0-7994EF3B60ED}"/>
                  </a:ext>
                </a:extLst>
              </p:cNvPr>
              <p:cNvSpPr txBox="1"/>
              <p:nvPr/>
            </p:nvSpPr>
            <p:spPr>
              <a:xfrm>
                <a:off x="356446" y="2953133"/>
                <a:ext cx="1504603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Layer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+0.5</m:t>
                    </m:r>
                  </m:oMath>
                </a14:m>
                <a:endParaRPr lang="en-US" altLang="zh-CN" dirty="0"/>
              </a:p>
              <a:p>
                <a:pPr algn="r"/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nodes)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6DDFC5CE-5C27-F437-D7B0-7994EF3B6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46" y="2953133"/>
                <a:ext cx="1504603" cy="615553"/>
              </a:xfrm>
              <a:prstGeom prst="rect">
                <a:avLst/>
              </a:prstGeom>
              <a:blipFill>
                <a:blip r:embed="rId4"/>
                <a:stretch>
                  <a:fillRect l="-810" t="-5941" r="-2429" b="-118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6">
            <a:extLst>
              <a:ext uri="{FF2B5EF4-FFF2-40B4-BE49-F238E27FC236}">
                <a16:creationId xmlns:a16="http://schemas.microsoft.com/office/drawing/2014/main" id="{C9FEBAED-A1A1-4FEC-B22B-B0ADBF104FD0}"/>
              </a:ext>
            </a:extLst>
          </p:cNvPr>
          <p:cNvGrpSpPr/>
          <p:nvPr/>
        </p:nvGrpSpPr>
        <p:grpSpPr>
          <a:xfrm>
            <a:off x="3746580" y="2641652"/>
            <a:ext cx="1201932" cy="487038"/>
            <a:chOff x="3746580" y="2641652"/>
            <a:chExt cx="1201932" cy="487038"/>
          </a:xfrm>
        </p:grpSpPr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D38AE3BD-8C34-F66C-AC74-0112A1B9A75F}"/>
                </a:ext>
              </a:extLst>
            </p:cNvPr>
            <p:cNvGrpSpPr/>
            <p:nvPr/>
          </p:nvGrpSpPr>
          <p:grpSpPr>
            <a:xfrm>
              <a:off x="3746580" y="2643712"/>
              <a:ext cx="409410" cy="484977"/>
              <a:chOff x="5038618" y="190443"/>
              <a:chExt cx="409410" cy="484977"/>
            </a:xfrm>
          </p:grpSpPr>
          <p:cxnSp>
            <p:nvCxnSpPr>
              <p:cNvPr id="45" name="直接箭头连接符 44">
                <a:extLst>
                  <a:ext uri="{FF2B5EF4-FFF2-40B4-BE49-F238E27FC236}">
                    <a16:creationId xmlns:a16="http://schemas.microsoft.com/office/drawing/2014/main" id="{87CCEB53-9FF2-10EF-3702-B27CC34A7C54}"/>
                  </a:ext>
                </a:extLst>
              </p:cNvPr>
              <p:cNvCxnSpPr>
                <a:cxnSpLocks/>
                <a:stCxn id="16" idx="4"/>
                <a:endCxn id="25" idx="0"/>
              </p:cNvCxnSpPr>
              <p:nvPr/>
            </p:nvCxnSpPr>
            <p:spPr>
              <a:xfrm flipH="1">
                <a:off x="5105616" y="199947"/>
                <a:ext cx="342412" cy="4754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文本框 46">
                    <a:extLst>
                      <a:ext uri="{FF2B5EF4-FFF2-40B4-BE49-F238E27FC236}">
                        <a16:creationId xmlns:a16="http://schemas.microsoft.com/office/drawing/2014/main" id="{D214CAFB-7620-CA80-D8C5-E2D0070BF8CC}"/>
                      </a:ext>
                    </a:extLst>
                  </p:cNvPr>
                  <p:cNvSpPr txBox="1"/>
                  <p:nvPr/>
                </p:nvSpPr>
                <p:spPr>
                  <a:xfrm>
                    <a:off x="5038618" y="190443"/>
                    <a:ext cx="267629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zh-CN" altLang="en-US" sz="1600" dirty="0"/>
                  </a:p>
                </p:txBody>
              </p:sp>
            </mc:Choice>
            <mc:Fallback xmlns="">
              <p:sp>
                <p:nvSpPr>
                  <p:cNvPr id="47" name="文本框 46">
                    <a:extLst>
                      <a:ext uri="{FF2B5EF4-FFF2-40B4-BE49-F238E27FC236}">
                        <a16:creationId xmlns:a16="http://schemas.microsoft.com/office/drawing/2014/main" id="{D214CAFB-7620-CA80-D8C5-E2D0070BF8C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38618" y="190443"/>
                    <a:ext cx="267629" cy="33855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232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8C05C7C3-44A4-4006-86F0-0E5CBC48DCBA}"/>
                </a:ext>
              </a:extLst>
            </p:cNvPr>
            <p:cNvGrpSpPr/>
            <p:nvPr/>
          </p:nvGrpSpPr>
          <p:grpSpPr>
            <a:xfrm>
              <a:off x="4130600" y="2653216"/>
              <a:ext cx="267629" cy="475474"/>
              <a:chOff x="5270238" y="47547"/>
              <a:chExt cx="267629" cy="475474"/>
            </a:xfrm>
          </p:grpSpPr>
          <p:cxnSp>
            <p:nvCxnSpPr>
              <p:cNvPr id="51" name="直接箭头连接符 50">
                <a:extLst>
                  <a:ext uri="{FF2B5EF4-FFF2-40B4-BE49-F238E27FC236}">
                    <a16:creationId xmlns:a16="http://schemas.microsoft.com/office/drawing/2014/main" id="{5A2B0DE5-0C60-B2F3-8DE0-3E2801470578}"/>
                  </a:ext>
                </a:extLst>
              </p:cNvPr>
              <p:cNvCxnSpPr>
                <a:cxnSpLocks/>
                <a:stCxn id="16" idx="4"/>
                <a:endCxn id="26" idx="0"/>
              </p:cNvCxnSpPr>
              <p:nvPr/>
            </p:nvCxnSpPr>
            <p:spPr>
              <a:xfrm>
                <a:off x="5295628" y="47547"/>
                <a:ext cx="30067" cy="47547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文本框 51">
                    <a:extLst>
                      <a:ext uri="{FF2B5EF4-FFF2-40B4-BE49-F238E27FC236}">
                        <a16:creationId xmlns:a16="http://schemas.microsoft.com/office/drawing/2014/main" id="{BB060ED1-4A53-33F4-F6EE-7102B0F7F206}"/>
                      </a:ext>
                    </a:extLst>
                  </p:cNvPr>
                  <p:cNvSpPr txBox="1"/>
                  <p:nvPr/>
                </p:nvSpPr>
                <p:spPr>
                  <a:xfrm>
                    <a:off x="5270238" y="98974"/>
                    <a:ext cx="267629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zh-CN" altLang="en-US" sz="1600" dirty="0"/>
                  </a:p>
                </p:txBody>
              </p:sp>
            </mc:Choice>
            <mc:Fallback xmlns="">
              <p:sp>
                <p:nvSpPr>
                  <p:cNvPr id="52" name="文本框 51">
                    <a:extLst>
                      <a:ext uri="{FF2B5EF4-FFF2-40B4-BE49-F238E27FC236}">
                        <a16:creationId xmlns:a16="http://schemas.microsoft.com/office/drawing/2014/main" id="{BB060ED1-4A53-33F4-F6EE-7102B0F7F20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70238" y="98974"/>
                    <a:ext cx="267629" cy="33855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232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4B54DC5F-73E0-81F6-A198-35191C7F50CF}"/>
                </a:ext>
              </a:extLst>
            </p:cNvPr>
            <p:cNvGrpSpPr/>
            <p:nvPr/>
          </p:nvGrpSpPr>
          <p:grpSpPr>
            <a:xfrm>
              <a:off x="4319618" y="2641652"/>
              <a:ext cx="267629" cy="482914"/>
              <a:chOff x="4827339" y="168757"/>
              <a:chExt cx="267629" cy="482914"/>
            </a:xfrm>
          </p:grpSpPr>
          <p:cxnSp>
            <p:nvCxnSpPr>
              <p:cNvPr id="56" name="直接箭头连接符 55">
                <a:extLst>
                  <a:ext uri="{FF2B5EF4-FFF2-40B4-BE49-F238E27FC236}">
                    <a16:creationId xmlns:a16="http://schemas.microsoft.com/office/drawing/2014/main" id="{8E90D6B3-944F-9563-5648-EAA0C92F7D2B}"/>
                  </a:ext>
                </a:extLst>
              </p:cNvPr>
              <p:cNvCxnSpPr>
                <a:cxnSpLocks/>
                <a:stCxn id="17" idx="4"/>
                <a:endCxn id="27" idx="0"/>
              </p:cNvCxnSpPr>
              <p:nvPr/>
            </p:nvCxnSpPr>
            <p:spPr>
              <a:xfrm>
                <a:off x="5050101" y="168757"/>
                <a:ext cx="14289" cy="48291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文本框 56">
                    <a:extLst>
                      <a:ext uri="{FF2B5EF4-FFF2-40B4-BE49-F238E27FC236}">
                        <a16:creationId xmlns:a16="http://schemas.microsoft.com/office/drawing/2014/main" id="{34459E6E-8F34-8019-35B6-D287541C4769}"/>
                      </a:ext>
                    </a:extLst>
                  </p:cNvPr>
                  <p:cNvSpPr txBox="1"/>
                  <p:nvPr/>
                </p:nvSpPr>
                <p:spPr>
                  <a:xfrm>
                    <a:off x="4827339" y="219404"/>
                    <a:ext cx="267629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zh-CN" altLang="en-US" sz="1600" dirty="0"/>
                  </a:p>
                </p:txBody>
              </p:sp>
            </mc:Choice>
            <mc:Fallback xmlns="">
              <p:sp>
                <p:nvSpPr>
                  <p:cNvPr id="57" name="文本框 56">
                    <a:extLst>
                      <a:ext uri="{FF2B5EF4-FFF2-40B4-BE49-F238E27FC236}">
                        <a16:creationId xmlns:a16="http://schemas.microsoft.com/office/drawing/2014/main" id="{34459E6E-8F34-8019-35B6-D287541C476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27339" y="219404"/>
                    <a:ext cx="267629" cy="33855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103C93F-BC8B-3BAA-519E-09C59CF05BCD}"/>
                </a:ext>
              </a:extLst>
            </p:cNvPr>
            <p:cNvGrpSpPr/>
            <p:nvPr/>
          </p:nvGrpSpPr>
          <p:grpSpPr>
            <a:xfrm>
              <a:off x="4542380" y="2641652"/>
              <a:ext cx="406132" cy="485240"/>
              <a:chOff x="4897701" y="16357"/>
              <a:chExt cx="406132" cy="485240"/>
            </a:xfrm>
          </p:grpSpPr>
          <p:cxnSp>
            <p:nvCxnSpPr>
              <p:cNvPr id="1024" name="直接箭头连接符 1023">
                <a:extLst>
                  <a:ext uri="{FF2B5EF4-FFF2-40B4-BE49-F238E27FC236}">
                    <a16:creationId xmlns:a16="http://schemas.microsoft.com/office/drawing/2014/main" id="{411E52B8-DFBA-7A0E-6732-D3FA1E9E3667}"/>
                  </a:ext>
                </a:extLst>
              </p:cNvPr>
              <p:cNvCxnSpPr>
                <a:cxnSpLocks/>
                <a:stCxn id="17" idx="4"/>
                <a:endCxn id="30" idx="0"/>
              </p:cNvCxnSpPr>
              <p:nvPr/>
            </p:nvCxnSpPr>
            <p:spPr>
              <a:xfrm>
                <a:off x="4897701" y="16357"/>
                <a:ext cx="400707" cy="48524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9" name="文本框 1028">
                    <a:extLst>
                      <a:ext uri="{FF2B5EF4-FFF2-40B4-BE49-F238E27FC236}">
                        <a16:creationId xmlns:a16="http://schemas.microsoft.com/office/drawing/2014/main" id="{9B9F44B6-4CE2-51F3-760A-62768B2641DA}"/>
                      </a:ext>
                    </a:extLst>
                  </p:cNvPr>
                  <p:cNvSpPr txBox="1"/>
                  <p:nvPr/>
                </p:nvSpPr>
                <p:spPr>
                  <a:xfrm>
                    <a:off x="5036204" y="49047"/>
                    <a:ext cx="267629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zh-CN" altLang="en-US" sz="1600" dirty="0"/>
                  </a:p>
                </p:txBody>
              </p:sp>
            </mc:Choice>
            <mc:Fallback xmlns="">
              <p:sp>
                <p:nvSpPr>
                  <p:cNvPr id="1029" name="文本框 1028">
                    <a:extLst>
                      <a:ext uri="{FF2B5EF4-FFF2-40B4-BE49-F238E27FC236}">
                        <a16:creationId xmlns:a16="http://schemas.microsoft.com/office/drawing/2014/main" id="{9B9F44B6-4CE2-51F3-760A-62768B2641D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36204" y="49047"/>
                    <a:ext cx="267629" cy="33855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6" name="文本框 1035">
                <a:extLst>
                  <a:ext uri="{FF2B5EF4-FFF2-40B4-BE49-F238E27FC236}">
                    <a16:creationId xmlns:a16="http://schemas.microsoft.com/office/drawing/2014/main" id="{FF8AAD41-FFA0-633A-7802-EA8329C28AB6}"/>
                  </a:ext>
                </a:extLst>
              </p:cNvPr>
              <p:cNvSpPr txBox="1"/>
              <p:nvPr/>
            </p:nvSpPr>
            <p:spPr>
              <a:xfrm>
                <a:off x="478023" y="3748389"/>
                <a:ext cx="1379850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Layer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nodes)</a:t>
                </a:r>
                <a:endParaRPr lang="zh-CN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36" name="文本框 1035">
                <a:extLst>
                  <a:ext uri="{FF2B5EF4-FFF2-40B4-BE49-F238E27FC236}">
                    <a16:creationId xmlns:a16="http://schemas.microsoft.com/office/drawing/2014/main" id="{FF8AAD41-FFA0-633A-7802-EA8329C28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23" y="3748389"/>
                <a:ext cx="1379850" cy="615553"/>
              </a:xfrm>
              <a:prstGeom prst="rect">
                <a:avLst/>
              </a:prstGeom>
              <a:blipFill>
                <a:blip r:embed="rId9"/>
                <a:stretch>
                  <a:fillRect t="-5941" r="-2203" b="-118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合 8">
            <a:extLst>
              <a:ext uri="{FF2B5EF4-FFF2-40B4-BE49-F238E27FC236}">
                <a16:creationId xmlns:a16="http://schemas.microsoft.com/office/drawing/2014/main" id="{4144EFB6-F0B3-3F3D-59C6-8E48EE9B7245}"/>
              </a:ext>
            </a:extLst>
          </p:cNvPr>
          <p:cNvGrpSpPr/>
          <p:nvPr/>
        </p:nvGrpSpPr>
        <p:grpSpPr>
          <a:xfrm>
            <a:off x="3137020" y="3900462"/>
            <a:ext cx="2438401" cy="319668"/>
            <a:chOff x="3137020" y="3900462"/>
            <a:chExt cx="2438401" cy="319668"/>
          </a:xfrm>
        </p:grpSpPr>
        <p:sp>
          <p:nvSpPr>
            <p:cNvPr id="1034" name="矩形 1033">
              <a:extLst>
                <a:ext uri="{FF2B5EF4-FFF2-40B4-BE49-F238E27FC236}">
                  <a16:creationId xmlns:a16="http://schemas.microsoft.com/office/drawing/2014/main" id="{980E551B-1ECE-1338-477D-B30DF86C2A6F}"/>
                </a:ext>
              </a:extLst>
            </p:cNvPr>
            <p:cNvSpPr/>
            <p:nvPr/>
          </p:nvSpPr>
          <p:spPr>
            <a:xfrm>
              <a:off x="3137020" y="3900462"/>
              <a:ext cx="2438401" cy="3196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5" name="椭圆 1034">
              <a:extLst>
                <a:ext uri="{FF2B5EF4-FFF2-40B4-BE49-F238E27FC236}">
                  <a16:creationId xmlns:a16="http://schemas.microsoft.com/office/drawing/2014/main" id="{357EC909-2557-CED1-1BE0-7E0B22C5B0C3}"/>
                </a:ext>
              </a:extLst>
            </p:cNvPr>
            <p:cNvSpPr/>
            <p:nvPr/>
          </p:nvSpPr>
          <p:spPr>
            <a:xfrm>
              <a:off x="3242491" y="3919822"/>
              <a:ext cx="280947" cy="280947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37" name="椭圆 1036">
              <a:extLst>
                <a:ext uri="{FF2B5EF4-FFF2-40B4-BE49-F238E27FC236}">
                  <a16:creationId xmlns:a16="http://schemas.microsoft.com/office/drawing/2014/main" id="{E483EC42-4426-99B3-E787-0652F65D6B6F}"/>
                </a:ext>
              </a:extLst>
            </p:cNvPr>
            <p:cNvSpPr/>
            <p:nvPr/>
          </p:nvSpPr>
          <p:spPr>
            <a:xfrm>
              <a:off x="3628909" y="3922148"/>
              <a:ext cx="280947" cy="280947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41" name="椭圆 1040">
              <a:extLst>
                <a:ext uri="{FF2B5EF4-FFF2-40B4-BE49-F238E27FC236}">
                  <a16:creationId xmlns:a16="http://schemas.microsoft.com/office/drawing/2014/main" id="{3700F18A-E556-2F3B-5B15-4C4EE0FF3590}"/>
                </a:ext>
              </a:extLst>
            </p:cNvPr>
            <p:cNvSpPr/>
            <p:nvPr/>
          </p:nvSpPr>
          <p:spPr>
            <a:xfrm>
              <a:off x="4015327" y="3927257"/>
              <a:ext cx="280947" cy="280947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42" name="椭圆 1041">
              <a:extLst>
                <a:ext uri="{FF2B5EF4-FFF2-40B4-BE49-F238E27FC236}">
                  <a16:creationId xmlns:a16="http://schemas.microsoft.com/office/drawing/2014/main" id="{93A988F8-DF60-8BB8-C15C-0854C95B85B4}"/>
                </a:ext>
              </a:extLst>
            </p:cNvPr>
            <p:cNvSpPr/>
            <p:nvPr/>
          </p:nvSpPr>
          <p:spPr>
            <a:xfrm>
              <a:off x="4401717" y="3915693"/>
              <a:ext cx="280947" cy="280947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43" name="椭圆 1042">
              <a:extLst>
                <a:ext uri="{FF2B5EF4-FFF2-40B4-BE49-F238E27FC236}">
                  <a16:creationId xmlns:a16="http://schemas.microsoft.com/office/drawing/2014/main" id="{17171E83-9C01-A335-A0B2-5CEDBA00FC5E}"/>
                </a:ext>
              </a:extLst>
            </p:cNvPr>
            <p:cNvSpPr/>
            <p:nvPr/>
          </p:nvSpPr>
          <p:spPr>
            <a:xfrm>
              <a:off x="4802074" y="3919819"/>
              <a:ext cx="280947" cy="280947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44" name="椭圆 1043">
              <a:extLst>
                <a:ext uri="{FF2B5EF4-FFF2-40B4-BE49-F238E27FC236}">
                  <a16:creationId xmlns:a16="http://schemas.microsoft.com/office/drawing/2014/main" id="{757322A0-8FAD-3A88-7B8F-32BB57B2FB92}"/>
                </a:ext>
              </a:extLst>
            </p:cNvPr>
            <p:cNvSpPr/>
            <p:nvPr/>
          </p:nvSpPr>
          <p:spPr>
            <a:xfrm>
              <a:off x="5174553" y="3919820"/>
              <a:ext cx="280947" cy="280947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45" name="箭头: 下 1044">
            <a:extLst>
              <a:ext uri="{FF2B5EF4-FFF2-40B4-BE49-F238E27FC236}">
                <a16:creationId xmlns:a16="http://schemas.microsoft.com/office/drawing/2014/main" id="{DD6C1DA5-BA2D-7632-5D0C-FAEE7448E0D5}"/>
              </a:ext>
            </a:extLst>
          </p:cNvPr>
          <p:cNvSpPr/>
          <p:nvPr/>
        </p:nvSpPr>
        <p:spPr>
          <a:xfrm>
            <a:off x="4296274" y="3429000"/>
            <a:ext cx="246106" cy="444190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6" name="文本框 1045">
                <a:extLst>
                  <a:ext uri="{FF2B5EF4-FFF2-40B4-BE49-F238E27FC236}">
                    <a16:creationId xmlns:a16="http://schemas.microsoft.com/office/drawing/2014/main" id="{A829E3C1-DD69-190A-34CC-D9AE702B7D0E}"/>
                  </a:ext>
                </a:extLst>
              </p:cNvPr>
              <p:cNvSpPr txBox="1"/>
              <p:nvPr/>
            </p:nvSpPr>
            <p:spPr>
              <a:xfrm>
                <a:off x="4437009" y="3472221"/>
                <a:ext cx="11384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¬</m:t>
                      </m:r>
                      <m:r>
                        <m:rPr>
                          <m:sty m:val="p"/>
                        </m:rP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rwPHP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46" name="文本框 1045">
                <a:extLst>
                  <a:ext uri="{FF2B5EF4-FFF2-40B4-BE49-F238E27FC236}">
                    <a16:creationId xmlns:a16="http://schemas.microsoft.com/office/drawing/2014/main" id="{A829E3C1-DD69-190A-34CC-D9AE702B7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009" y="3472221"/>
                <a:ext cx="113841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7" name="对话气泡: 圆角矩形 1046">
                <a:extLst>
                  <a:ext uri="{FF2B5EF4-FFF2-40B4-BE49-F238E27FC236}">
                    <a16:creationId xmlns:a16="http://schemas.microsoft.com/office/drawing/2014/main" id="{78534CB5-E292-4E61-1052-126B22FFA544}"/>
                  </a:ext>
                </a:extLst>
              </p:cNvPr>
              <p:cNvSpPr/>
              <p:nvPr/>
            </p:nvSpPr>
            <p:spPr>
              <a:xfrm>
                <a:off x="3543684" y="5286992"/>
                <a:ext cx="3707844" cy="941633"/>
              </a:xfrm>
              <a:prstGeom prst="wedgeRoundRectCallout">
                <a:avLst>
                  <a:gd name="adj1" fmla="val -66482"/>
                  <a:gd name="adj2" fmla="val -61517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Task: select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nodes from these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nodes in layer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+0.5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so that </a:t>
                </a:r>
                <a:r>
                  <a:rPr lang="en-US" altLang="zh-CN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all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the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nodes are selected (!!!)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47" name="对话气泡: 圆角矩形 1046">
                <a:extLst>
                  <a:ext uri="{FF2B5EF4-FFF2-40B4-BE49-F238E27FC236}">
                    <a16:creationId xmlns:a16="http://schemas.microsoft.com/office/drawing/2014/main" id="{78534CB5-E292-4E61-1052-126B22FFA5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684" y="5286992"/>
                <a:ext cx="3707844" cy="941633"/>
              </a:xfrm>
              <a:prstGeom prst="wedgeRoundRectCallout">
                <a:avLst>
                  <a:gd name="adj1" fmla="val -66482"/>
                  <a:gd name="adj2" fmla="val -61517"/>
                  <a:gd name="adj3" fmla="val 16667"/>
                </a:avLst>
              </a:prstGeom>
              <a:blipFill>
                <a:blip r:embed="rId11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8" name="文本框 1047">
                <a:extLst>
                  <a:ext uri="{FF2B5EF4-FFF2-40B4-BE49-F238E27FC236}">
                    <a16:creationId xmlns:a16="http://schemas.microsoft.com/office/drawing/2014/main" id="{CEE3F958-8098-506D-4D60-F2F2708B9FA7}"/>
                  </a:ext>
                </a:extLst>
              </p:cNvPr>
              <p:cNvSpPr txBox="1"/>
              <p:nvPr/>
            </p:nvSpPr>
            <p:spPr>
              <a:xfrm>
                <a:off x="6964814" y="2019283"/>
                <a:ext cx="4920186" cy="111684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RECALL</a:t>
                </a:r>
                <a:endPara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There are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such that for every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48" name="文本框 1047">
                <a:extLst>
                  <a:ext uri="{FF2B5EF4-FFF2-40B4-BE49-F238E27FC236}">
                    <a16:creationId xmlns:a16="http://schemas.microsoft.com/office/drawing/2014/main" id="{CEE3F958-8098-506D-4D60-F2F2708B9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4814" y="2019283"/>
                <a:ext cx="4920186" cy="111684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9" name="对话气泡: 圆角矩形 1048">
                <a:extLst>
                  <a:ext uri="{FF2B5EF4-FFF2-40B4-BE49-F238E27FC236}">
                    <a16:creationId xmlns:a16="http://schemas.microsoft.com/office/drawing/2014/main" id="{5833FE12-4211-DA07-4CEF-E55EFC01DAC8}"/>
                  </a:ext>
                </a:extLst>
              </p:cNvPr>
              <p:cNvSpPr/>
              <p:nvPr/>
            </p:nvSpPr>
            <p:spPr>
              <a:xfrm>
                <a:off x="5789723" y="3766312"/>
                <a:ext cx="4147302" cy="1063083"/>
              </a:xfrm>
              <a:prstGeom prst="wedgeRoundRectCallout">
                <a:avLst>
                  <a:gd name="adj1" fmla="val 45977"/>
                  <a:gd name="adj2" fmla="val 78667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Choose the nodes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,…,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ctr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For each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, the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altLang="zh-CN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node appears in the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altLang="zh-CN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position.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49" name="对话气泡: 圆角矩形 1048">
                <a:extLst>
                  <a:ext uri="{FF2B5EF4-FFF2-40B4-BE49-F238E27FC236}">
                    <a16:creationId xmlns:a16="http://schemas.microsoft.com/office/drawing/2014/main" id="{5833FE12-4211-DA07-4CEF-E55EFC01D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9723" y="3766312"/>
                <a:ext cx="4147302" cy="1063083"/>
              </a:xfrm>
              <a:prstGeom prst="wedgeRoundRectCallout">
                <a:avLst>
                  <a:gd name="adj1" fmla="val 45977"/>
                  <a:gd name="adj2" fmla="val 78667"/>
                  <a:gd name="adj3" fmla="val 16667"/>
                </a:avLst>
              </a:prstGeom>
              <a:blipFill>
                <a:blip r:embed="rId1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EF7FD901-2356-EB4D-1FF4-F73686C374F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7948" y="4302494"/>
            <a:ext cx="1938172" cy="24993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3EB57BE-9276-848A-7F01-B437E423C9E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89661" y="4051320"/>
            <a:ext cx="2095339" cy="2626221"/>
          </a:xfrm>
          <a:prstGeom prst="rect">
            <a:avLst/>
          </a:prstGeom>
        </p:spPr>
      </p:pic>
      <p:pic>
        <p:nvPicPr>
          <p:cNvPr id="28" name="图片 27" descr="形状&#10;&#10;描述已自动生成">
            <a:extLst>
              <a:ext uri="{FF2B5EF4-FFF2-40B4-BE49-F238E27FC236}">
                <a16:creationId xmlns:a16="http://schemas.microsoft.com/office/drawing/2014/main" id="{A27F81A8-2DC3-2EAF-8C37-652B8173929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704" y="3049994"/>
            <a:ext cx="1225436" cy="1247859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735E2E78-85EE-A71C-AA7F-848BFAB3D3DA}"/>
              </a:ext>
            </a:extLst>
          </p:cNvPr>
          <p:cNvSpPr txBox="1"/>
          <p:nvPr/>
        </p:nvSpPr>
        <p:spPr>
          <a:xfrm>
            <a:off x="5878261" y="6657945"/>
            <a:ext cx="414087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https://pixabay.com/vectors/bulb-electricity-halo-idea-light-1293332/</a:t>
            </a:r>
            <a:endParaRPr lang="zh-CN" altLang="en-US" sz="700" dirty="0">
              <a:solidFill>
                <a:schemeClr val="bg2">
                  <a:lumMod val="90000"/>
                </a:schemeClr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3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6" grpId="0"/>
      <p:bldP spid="1036" grpId="0"/>
      <p:bldP spid="1045" grpId="0" animBg="1"/>
      <p:bldP spid="1046" grpId="0"/>
      <p:bldP spid="1047" grpId="0" animBg="1"/>
      <p:bldP spid="1048" grpId="0" animBg="1"/>
      <p:bldP spid="104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8B35B7-ABCB-4F32-A39B-836B64E8852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The compressed decision DAG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22 / 22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4B9A76A9-D617-C521-974C-2BC2BED300F2}"/>
              </a:ext>
            </a:extLst>
          </p:cNvPr>
          <p:cNvSpPr/>
          <p:nvPr/>
        </p:nvSpPr>
        <p:spPr>
          <a:xfrm>
            <a:off x="2349190" y="2022088"/>
            <a:ext cx="141249" cy="14124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BABF8A9-F7EE-8B3F-F2C5-A28DBD208AB7}"/>
              </a:ext>
            </a:extLst>
          </p:cNvPr>
          <p:cNvSpPr/>
          <p:nvPr/>
        </p:nvSpPr>
        <p:spPr>
          <a:xfrm>
            <a:off x="2137317" y="2293434"/>
            <a:ext cx="141249" cy="14124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D88126D8-941B-E46E-639B-7C1605BB50E6}"/>
              </a:ext>
            </a:extLst>
          </p:cNvPr>
          <p:cNvSpPr/>
          <p:nvPr/>
        </p:nvSpPr>
        <p:spPr>
          <a:xfrm>
            <a:off x="2542478" y="2293433"/>
            <a:ext cx="141249" cy="14124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601F2EB9-8277-1E7F-DCDB-1EE6B3B9E1AB}"/>
              </a:ext>
            </a:extLst>
          </p:cNvPr>
          <p:cNvSpPr/>
          <p:nvPr/>
        </p:nvSpPr>
        <p:spPr>
          <a:xfrm>
            <a:off x="1854820" y="2549911"/>
            <a:ext cx="141249" cy="14124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767EA27-416B-2AA0-C5CB-45A9A2B4513B}"/>
              </a:ext>
            </a:extLst>
          </p:cNvPr>
          <p:cNvSpPr/>
          <p:nvPr/>
        </p:nvSpPr>
        <p:spPr>
          <a:xfrm>
            <a:off x="2170771" y="2549911"/>
            <a:ext cx="141249" cy="14124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17F8A901-10D9-27A7-1C93-F2565AC0AF37}"/>
              </a:ext>
            </a:extLst>
          </p:cNvPr>
          <p:cNvSpPr/>
          <p:nvPr/>
        </p:nvSpPr>
        <p:spPr>
          <a:xfrm>
            <a:off x="2486722" y="2549911"/>
            <a:ext cx="141249" cy="14124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B118237D-EC4D-EEBF-50A3-6494D9C6B6CE}"/>
              </a:ext>
            </a:extLst>
          </p:cNvPr>
          <p:cNvSpPr/>
          <p:nvPr/>
        </p:nvSpPr>
        <p:spPr>
          <a:xfrm>
            <a:off x="2802673" y="2549911"/>
            <a:ext cx="141249" cy="14124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062E150-839E-F701-BF3A-032B90289D97}"/>
              </a:ext>
            </a:extLst>
          </p:cNvPr>
          <p:cNvSpPr/>
          <p:nvPr/>
        </p:nvSpPr>
        <p:spPr>
          <a:xfrm>
            <a:off x="1618784" y="3267307"/>
            <a:ext cx="1602060" cy="141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BE9F113F-DF38-0C2A-37B5-D0D2B4DBDA44}"/>
                  </a:ext>
                </a:extLst>
              </p:cNvPr>
              <p:cNvSpPr txBox="1"/>
              <p:nvPr/>
            </p:nvSpPr>
            <p:spPr>
              <a:xfrm>
                <a:off x="3932663" y="3168654"/>
                <a:ext cx="118946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</a:rPr>
                        <m:t>width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BE9F113F-DF38-0C2A-37B5-D0D2B4DBD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663" y="3168654"/>
                <a:ext cx="1189463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 28">
            <a:extLst>
              <a:ext uri="{FF2B5EF4-FFF2-40B4-BE49-F238E27FC236}">
                <a16:creationId xmlns:a16="http://schemas.microsoft.com/office/drawing/2014/main" id="{87B19A12-5DA9-C043-B2D8-131A2FFE459F}"/>
              </a:ext>
            </a:extLst>
          </p:cNvPr>
          <p:cNvSpPr/>
          <p:nvPr/>
        </p:nvSpPr>
        <p:spPr>
          <a:xfrm>
            <a:off x="1011042" y="3598707"/>
            <a:ext cx="2824978" cy="141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4BCBD66-9A58-9D1A-CA16-4881121E76D3}"/>
                  </a:ext>
                </a:extLst>
              </p:cNvPr>
              <p:cNvSpPr txBox="1"/>
              <p:nvPr/>
            </p:nvSpPr>
            <p:spPr>
              <a:xfrm>
                <a:off x="3836020" y="3500054"/>
                <a:ext cx="13827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</a:rPr>
                        <m:t>width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4BCBD66-9A58-9D1A-CA16-4881121E7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020" y="3500054"/>
                <a:ext cx="1382751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矩形 36">
            <a:extLst>
              <a:ext uri="{FF2B5EF4-FFF2-40B4-BE49-F238E27FC236}">
                <a16:creationId xmlns:a16="http://schemas.microsoft.com/office/drawing/2014/main" id="{53F63FF3-764E-B576-90AA-E9DC30E6BB13}"/>
              </a:ext>
            </a:extLst>
          </p:cNvPr>
          <p:cNvSpPr/>
          <p:nvPr/>
        </p:nvSpPr>
        <p:spPr>
          <a:xfrm>
            <a:off x="1618784" y="3976719"/>
            <a:ext cx="1602060" cy="141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5D7BE251-7209-47BF-E846-200E3CDC9B3E}"/>
                  </a:ext>
                </a:extLst>
              </p:cNvPr>
              <p:cNvSpPr txBox="1"/>
              <p:nvPr/>
            </p:nvSpPr>
            <p:spPr>
              <a:xfrm>
                <a:off x="3932663" y="3878066"/>
                <a:ext cx="118946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</a:rPr>
                        <m:t>width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5D7BE251-7209-47BF-E846-200E3CDC9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663" y="3878066"/>
                <a:ext cx="1189463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矩形 38">
            <a:extLst>
              <a:ext uri="{FF2B5EF4-FFF2-40B4-BE49-F238E27FC236}">
                <a16:creationId xmlns:a16="http://schemas.microsoft.com/office/drawing/2014/main" id="{81255368-D8C5-287B-D828-EFB517E6172B}"/>
              </a:ext>
            </a:extLst>
          </p:cNvPr>
          <p:cNvSpPr/>
          <p:nvPr/>
        </p:nvSpPr>
        <p:spPr>
          <a:xfrm>
            <a:off x="1011042" y="4308119"/>
            <a:ext cx="2824978" cy="141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7721F23E-38F8-C58B-04C7-AC04761F00B8}"/>
                  </a:ext>
                </a:extLst>
              </p:cNvPr>
              <p:cNvSpPr txBox="1"/>
              <p:nvPr/>
            </p:nvSpPr>
            <p:spPr>
              <a:xfrm>
                <a:off x="3836020" y="4209466"/>
                <a:ext cx="13827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</a:rPr>
                        <m:t>width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7721F23E-38F8-C58B-04C7-AC04761F0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020" y="4209466"/>
                <a:ext cx="1382751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矩形 40">
            <a:extLst>
              <a:ext uri="{FF2B5EF4-FFF2-40B4-BE49-F238E27FC236}">
                <a16:creationId xmlns:a16="http://schemas.microsoft.com/office/drawing/2014/main" id="{9F16EB86-2BAE-6D6C-BDDE-54D46B2EFCFA}"/>
              </a:ext>
            </a:extLst>
          </p:cNvPr>
          <p:cNvSpPr/>
          <p:nvPr/>
        </p:nvSpPr>
        <p:spPr>
          <a:xfrm>
            <a:off x="1618784" y="5135929"/>
            <a:ext cx="1602060" cy="141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19E0FC6C-C0CD-7817-B07D-B249C150903C}"/>
                  </a:ext>
                </a:extLst>
              </p:cNvPr>
              <p:cNvSpPr txBox="1"/>
              <p:nvPr/>
            </p:nvSpPr>
            <p:spPr>
              <a:xfrm>
                <a:off x="3932663" y="5037276"/>
                <a:ext cx="118946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</a:rPr>
                        <m:t>width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19E0FC6C-C0CD-7817-B07D-B249C1509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663" y="5037276"/>
                <a:ext cx="1189463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矩形 42">
            <a:extLst>
              <a:ext uri="{FF2B5EF4-FFF2-40B4-BE49-F238E27FC236}">
                <a16:creationId xmlns:a16="http://schemas.microsoft.com/office/drawing/2014/main" id="{D07F4B15-C4D0-EC7D-0ABD-D92C3AA9AF4D}"/>
              </a:ext>
            </a:extLst>
          </p:cNvPr>
          <p:cNvSpPr/>
          <p:nvPr/>
        </p:nvSpPr>
        <p:spPr>
          <a:xfrm>
            <a:off x="1011042" y="5467329"/>
            <a:ext cx="2824978" cy="141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35E6B6B-EE9D-BE1D-DF73-57D9605F35C6}"/>
                  </a:ext>
                </a:extLst>
              </p:cNvPr>
              <p:cNvSpPr txBox="1"/>
              <p:nvPr/>
            </p:nvSpPr>
            <p:spPr>
              <a:xfrm>
                <a:off x="3836020" y="5368676"/>
                <a:ext cx="13827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</a:rPr>
                        <m:t>width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35E6B6B-EE9D-BE1D-DF73-57D9605F3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020" y="5368676"/>
                <a:ext cx="1382751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矩形 47">
            <a:extLst>
              <a:ext uri="{FF2B5EF4-FFF2-40B4-BE49-F238E27FC236}">
                <a16:creationId xmlns:a16="http://schemas.microsoft.com/office/drawing/2014/main" id="{207BCE11-919A-9A9C-FBAB-BB26831FACCE}"/>
              </a:ext>
            </a:extLst>
          </p:cNvPr>
          <p:cNvSpPr/>
          <p:nvPr/>
        </p:nvSpPr>
        <p:spPr>
          <a:xfrm>
            <a:off x="1618784" y="5807385"/>
            <a:ext cx="1602060" cy="141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D98E3A5F-3DEA-6EE4-CDFD-BCA8099CF4F0}"/>
                  </a:ext>
                </a:extLst>
              </p:cNvPr>
              <p:cNvSpPr txBox="1"/>
              <p:nvPr/>
            </p:nvSpPr>
            <p:spPr>
              <a:xfrm>
                <a:off x="3932663" y="5708732"/>
                <a:ext cx="118946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</a:rPr>
                        <m:t>width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D98E3A5F-3DEA-6EE4-CDFD-BCA8099CF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663" y="5708732"/>
                <a:ext cx="1189463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对话气泡: 圆角矩形 52">
                <a:extLst>
                  <a:ext uri="{FF2B5EF4-FFF2-40B4-BE49-F238E27FC236}">
                    <a16:creationId xmlns:a16="http://schemas.microsoft.com/office/drawing/2014/main" id="{9EFFA625-9CF6-F4B8-68FF-F1842468399F}"/>
                  </a:ext>
                </a:extLst>
              </p:cNvPr>
              <p:cNvSpPr/>
              <p:nvPr/>
            </p:nvSpPr>
            <p:spPr>
              <a:xfrm>
                <a:off x="5508347" y="2093808"/>
                <a:ext cx="5769254" cy="1413400"/>
              </a:xfrm>
              <a:prstGeom prst="wedgeRoundRectCallout">
                <a:avLst>
                  <a:gd name="adj1" fmla="val 15860"/>
                  <a:gd name="adj2" fmla="val 22670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Given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violating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rwPHP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(meaning that for every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we can create this decision DAG of size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solving </a:t>
                </a:r>
                <a:r>
                  <a:rPr lang="en-US" altLang="zh-CN" sz="2000" b="1" u="sng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ALL and ANY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problem.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3" name="对话气泡: 圆角矩形 52">
                <a:extLst>
                  <a:ext uri="{FF2B5EF4-FFF2-40B4-BE49-F238E27FC236}">
                    <a16:creationId xmlns:a16="http://schemas.microsoft.com/office/drawing/2014/main" id="{9EFFA625-9CF6-F4B8-68FF-F184246839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347" y="2093808"/>
                <a:ext cx="5769254" cy="1413400"/>
              </a:xfrm>
              <a:prstGeom prst="wedgeRoundRectCallout">
                <a:avLst>
                  <a:gd name="adj1" fmla="val 15860"/>
                  <a:gd name="adj2" fmla="val 22670"/>
                  <a:gd name="adj3" fmla="val 16667"/>
                </a:avLst>
              </a:prstGeom>
              <a:blipFill>
                <a:blip r:embed="rId10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对话气泡: 圆角矩形 58">
                <a:extLst>
                  <a:ext uri="{FF2B5EF4-FFF2-40B4-BE49-F238E27FC236}">
                    <a16:creationId xmlns:a16="http://schemas.microsoft.com/office/drawing/2014/main" id="{8CA0557D-0561-7857-0608-5DA2FB3F06D3}"/>
                  </a:ext>
                </a:extLst>
              </p:cNvPr>
              <p:cNvSpPr/>
              <p:nvPr/>
            </p:nvSpPr>
            <p:spPr>
              <a:xfrm>
                <a:off x="5626851" y="4343777"/>
                <a:ext cx="5532245" cy="1047966"/>
              </a:xfrm>
              <a:prstGeom prst="wedgeRoundRectCallout">
                <a:avLst>
                  <a:gd name="adj1" fmla="val 19073"/>
                  <a:gd name="adj2" fmla="val 14308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In reality, such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i="1" u="sng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cannot exist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 But given any step that the resolution proof is wrong, we can </a:t>
                </a:r>
                <a:r>
                  <a:rPr lang="en-US" altLang="zh-CN" sz="20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spot out some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such that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对话气泡: 圆角矩形 58">
                <a:extLst>
                  <a:ext uri="{FF2B5EF4-FFF2-40B4-BE49-F238E27FC236}">
                    <a16:creationId xmlns:a16="http://schemas.microsoft.com/office/drawing/2014/main" id="{8CA0557D-0561-7857-0608-5DA2FB3F06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6851" y="4343777"/>
                <a:ext cx="5532245" cy="1047966"/>
              </a:xfrm>
              <a:prstGeom prst="wedgeRoundRectCallout">
                <a:avLst>
                  <a:gd name="adj1" fmla="val 19073"/>
                  <a:gd name="adj2" fmla="val 14308"/>
                  <a:gd name="adj3" fmla="val 16667"/>
                </a:avLst>
              </a:prstGeom>
              <a:blipFill>
                <a:blip r:embed="rId11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449A30EC-2CBA-536A-B1A3-BEC7AC7D5E3E}"/>
                  </a:ext>
                </a:extLst>
              </p:cNvPr>
              <p:cNvSpPr txBox="1"/>
              <p:nvPr/>
            </p:nvSpPr>
            <p:spPr>
              <a:xfrm>
                <a:off x="6660998" y="5613265"/>
                <a:ext cx="3471985" cy="70788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This is a reduction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rwPHP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to the refuter problem!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449A30EC-2CBA-536A-B1A3-BEC7AC7D5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998" y="5613265"/>
                <a:ext cx="3471985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6AFCBF07-D311-4885-370D-DBEC9CFAA99A}"/>
              </a:ext>
            </a:extLst>
          </p:cNvPr>
          <p:cNvCxnSpPr>
            <a:stCxn id="5" idx="3"/>
            <a:endCxn id="6" idx="7"/>
          </p:cNvCxnSpPr>
          <p:nvPr/>
        </p:nvCxnSpPr>
        <p:spPr>
          <a:xfrm flipH="1">
            <a:off x="2257881" y="2142652"/>
            <a:ext cx="111994" cy="1714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E786F9A4-4652-AA6F-3572-3F0A148A7EFB}"/>
              </a:ext>
            </a:extLst>
          </p:cNvPr>
          <p:cNvCxnSpPr>
            <a:cxnSpLocks/>
            <a:stCxn id="5" idx="5"/>
            <a:endCxn id="7" idx="1"/>
          </p:cNvCxnSpPr>
          <p:nvPr/>
        </p:nvCxnSpPr>
        <p:spPr>
          <a:xfrm>
            <a:off x="2469754" y="2142652"/>
            <a:ext cx="93409" cy="17146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1707D145-B447-AE70-0E9B-786FF4232B1B}"/>
              </a:ext>
            </a:extLst>
          </p:cNvPr>
          <p:cNvCxnSpPr>
            <a:cxnSpLocks/>
            <a:stCxn id="6" idx="3"/>
            <a:endCxn id="9" idx="7"/>
          </p:cNvCxnSpPr>
          <p:nvPr/>
        </p:nvCxnSpPr>
        <p:spPr>
          <a:xfrm flipH="1">
            <a:off x="1975384" y="2413998"/>
            <a:ext cx="182618" cy="15659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A54776EF-7270-13EF-2580-6FDB3C2551E7}"/>
              </a:ext>
            </a:extLst>
          </p:cNvPr>
          <p:cNvCxnSpPr>
            <a:cxnSpLocks/>
            <a:stCxn id="6" idx="4"/>
            <a:endCxn id="10" idx="0"/>
          </p:cNvCxnSpPr>
          <p:nvPr/>
        </p:nvCxnSpPr>
        <p:spPr>
          <a:xfrm>
            <a:off x="2207942" y="2434683"/>
            <a:ext cx="33454" cy="11522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16AEF1B2-EE62-26E2-0D32-9D541E9EA417}"/>
              </a:ext>
            </a:extLst>
          </p:cNvPr>
          <p:cNvCxnSpPr>
            <a:cxnSpLocks/>
            <a:stCxn id="7" idx="3"/>
            <a:endCxn id="11" idx="0"/>
          </p:cNvCxnSpPr>
          <p:nvPr/>
        </p:nvCxnSpPr>
        <p:spPr>
          <a:xfrm flipH="1">
            <a:off x="2557347" y="2413997"/>
            <a:ext cx="5816" cy="13591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3E7BC353-8D0C-8027-1AC3-2ABA674CBA41}"/>
              </a:ext>
            </a:extLst>
          </p:cNvPr>
          <p:cNvCxnSpPr>
            <a:cxnSpLocks/>
            <a:stCxn id="7" idx="5"/>
            <a:endCxn id="14" idx="1"/>
          </p:cNvCxnSpPr>
          <p:nvPr/>
        </p:nvCxnSpPr>
        <p:spPr>
          <a:xfrm>
            <a:off x="2663042" y="2413997"/>
            <a:ext cx="160316" cy="1565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C138A2BE-4693-A00B-DF19-785A00399703}"/>
                  </a:ext>
                </a:extLst>
              </p:cNvPr>
              <p:cNvSpPr txBox="1"/>
              <p:nvPr/>
            </p:nvSpPr>
            <p:spPr>
              <a:xfrm>
                <a:off x="2241395" y="2830702"/>
                <a:ext cx="461665" cy="29285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C138A2BE-4693-A00B-DF19-785A00399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395" y="2830702"/>
                <a:ext cx="461665" cy="29285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10F23D6A-C727-1E76-1D94-A74CFD076B53}"/>
                  </a:ext>
                </a:extLst>
              </p:cNvPr>
              <p:cNvSpPr txBox="1"/>
              <p:nvPr/>
            </p:nvSpPr>
            <p:spPr>
              <a:xfrm>
                <a:off x="2257881" y="4658283"/>
                <a:ext cx="461665" cy="29285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10F23D6A-C727-1E76-1D94-A74CFD076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881" y="4658283"/>
                <a:ext cx="461665" cy="29285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5EFC878E-0394-B521-CA01-4E3DF87FEA32}"/>
              </a:ext>
            </a:extLst>
          </p:cNvPr>
          <p:cNvSpPr txBox="1"/>
          <p:nvPr/>
        </p:nvSpPr>
        <p:spPr>
          <a:xfrm>
            <a:off x="8565440" y="3546220"/>
            <a:ext cx="3135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Hence a moderate-size resolution proof of ANY theorem!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29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4" grpId="0" animBg="1"/>
      <p:bldP spid="15" grpId="0" animBg="1"/>
      <p:bldP spid="28" grpId="0"/>
      <p:bldP spid="29" grpId="0" animBg="1"/>
      <p:bldP spid="31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6" grpId="0"/>
      <p:bldP spid="48" grpId="0" animBg="1"/>
      <p:bldP spid="49" grpId="0"/>
      <p:bldP spid="53" grpId="0" animBg="1"/>
      <p:bldP spid="59" grpId="0" animBg="1"/>
      <p:bldP spid="60" grpId="0" animBg="1"/>
      <p:bldP spid="32" grpId="0"/>
      <p:bldP spid="33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38B35B7-ABCB-4F32-A39B-836B64E8852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𝐫𝐰𝐏𝐇𝐏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𝐏𝐋𝐒</m:t>
                          </m:r>
                        </m:e>
                      </m:d>
                    </m:oMath>
                  </m:oMathPara>
                </a14:m>
                <a:endParaRPr lang="zh-CN" alt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38B35B7-ABCB-4F32-A39B-836B64E885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23 / 26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325A55B-98F3-273C-6956-1C8B6D4EB82D}"/>
              </a:ext>
            </a:extLst>
          </p:cNvPr>
          <p:cNvSpPr/>
          <p:nvPr/>
        </p:nvSpPr>
        <p:spPr>
          <a:xfrm>
            <a:off x="125737" y="1841795"/>
            <a:ext cx="6593681" cy="1914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Dictionary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9">
                <a:extLst>
                  <a:ext uri="{FF2B5EF4-FFF2-40B4-BE49-F238E27FC236}">
                    <a16:creationId xmlns:a16="http://schemas.microsoft.com/office/drawing/2014/main" id="{D4D1A36E-278B-95A4-8B91-AD33DDC197C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00363" y="2297142"/>
              <a:ext cx="6240463" cy="1280160"/>
            </p:xfrm>
            <a:graphic>
              <a:graphicData uri="http://schemas.openxmlformats.org/drawingml/2006/table">
                <a:tbl>
                  <a:tblPr firstCol="1" bandCol="1">
                    <a:tableStyleId>{16D9F66E-5EB9-4882-86FB-DCBF35E3C3E4}</a:tableStyleId>
                  </a:tblPr>
                  <a:tblGrid>
                    <a:gridCol w="1360535">
                      <a:extLst>
                        <a:ext uri="{9D8B030D-6E8A-4147-A177-3AD203B41FA5}">
                          <a16:colId xmlns:a16="http://schemas.microsoft.com/office/drawing/2014/main" val="1378316276"/>
                        </a:ext>
                      </a:extLst>
                    </a:gridCol>
                    <a:gridCol w="4879928">
                      <a:extLst>
                        <a:ext uri="{9D8B030D-6E8A-4147-A177-3AD203B41FA5}">
                          <a16:colId xmlns:a16="http://schemas.microsoft.com/office/drawing/2014/main" val="204058475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800" b="1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𝐫𝐰𝐏𝐇𝐏</m:t>
                                </m:r>
                              </m:oMath>
                            </m:oMathPara>
                          </a14:m>
                          <a:endParaRPr lang="zh-CN" altLang="en-US" i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</a:t>
                          </a:r>
                          <a:r>
                            <a:rPr lang="en-US" altLang="zh-CN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etraction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eak </a:t>
                          </a:r>
                          <a:r>
                            <a:rPr lang="en-US" altLang="zh-CN" sz="2000" dirty="0" err="1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</a:t>
                          </a:r>
                          <a:r>
                            <a:rPr lang="en-US" altLang="zh-CN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igeon</a:t>
                          </a:r>
                          <a:r>
                            <a:rPr lang="en-US" altLang="zh-CN" sz="2000" dirty="0" err="1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</a:t>
                          </a:r>
                          <a:r>
                            <a:rPr lang="en-US" altLang="zh-CN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ole</a:t>
                          </a:r>
                          <a:r>
                            <a:rPr lang="en-US" altLang="zh-CN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</a:t>
                          </a:r>
                          <a:r>
                            <a:rPr lang="en-US" altLang="zh-CN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rinciple</a:t>
                          </a:r>
                        </a:p>
                        <a:p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There’s no bijection between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oMath>
                          </a14:m>
                          <a:r>
                            <a:rPr lang="zh-CN" altLang="en-US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and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oMath>
                          </a14:m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1122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800" b="1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𝐏𝐋𝐒</m:t>
                                </m:r>
                              </m:oMath>
                            </m:oMathPara>
                          </a14:m>
                          <a:endParaRPr lang="zh-CN" altLang="en-US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</a:t>
                          </a:r>
                          <a:r>
                            <a:rPr lang="en-US" altLang="zh-CN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olynomial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ocal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earch</a:t>
                          </a:r>
                        </a:p>
                        <a:p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Every non-empty subset of</a:t>
                          </a:r>
                          <a:r>
                            <a:rPr lang="en-US" altLang="zh-CN" sz="160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1600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b="0" i="1" baseline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oMath>
                          </a14:m>
                          <a:r>
                            <a:rPr lang="zh-CN" altLang="en-US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has a least element.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08099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9">
                <a:extLst>
                  <a:ext uri="{FF2B5EF4-FFF2-40B4-BE49-F238E27FC236}">
                    <a16:creationId xmlns:a16="http://schemas.microsoft.com/office/drawing/2014/main" id="{D4D1A36E-278B-95A4-8B91-AD33DDC197C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0845794"/>
                  </p:ext>
                </p:extLst>
              </p:nvPr>
            </p:nvGraphicFramePr>
            <p:xfrm>
              <a:off x="300363" y="2297142"/>
              <a:ext cx="6240463" cy="1280160"/>
            </p:xfrm>
            <a:graphic>
              <a:graphicData uri="http://schemas.openxmlformats.org/drawingml/2006/table">
                <a:tbl>
                  <a:tblPr firstCol="1" bandCol="1">
                    <a:tableStyleId>{16D9F66E-5EB9-4882-86FB-DCBF35E3C3E4}</a:tableStyleId>
                  </a:tblPr>
                  <a:tblGrid>
                    <a:gridCol w="1360535">
                      <a:extLst>
                        <a:ext uri="{9D8B030D-6E8A-4147-A177-3AD203B41FA5}">
                          <a16:colId xmlns:a16="http://schemas.microsoft.com/office/drawing/2014/main" val="1378316276"/>
                        </a:ext>
                      </a:extLst>
                    </a:gridCol>
                    <a:gridCol w="4879928">
                      <a:extLst>
                        <a:ext uri="{9D8B030D-6E8A-4147-A177-3AD203B41FA5}">
                          <a16:colId xmlns:a16="http://schemas.microsoft.com/office/drawing/2014/main" val="2040584757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48" t="-3774" r="-360538" b="-1113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7965" t="-3774" r="-375" b="-1113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11223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48" t="-104762" r="-360538" b="-123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7965" t="-104762" r="-375" b="-123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080993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82C17E2-55B9-ACF7-D812-DAE83922C297}"/>
                  </a:ext>
                </a:extLst>
              </p:cNvPr>
              <p:cNvSpPr txBox="1"/>
              <p:nvPr/>
            </p:nvSpPr>
            <p:spPr>
              <a:xfrm>
                <a:off x="545074" y="3898422"/>
                <a:ext cx="5143500" cy="10513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𝐫𝐰𝐏𝐇𝐏</m:t>
                      </m:r>
                    </m:oMath>
                  </m:oMathPara>
                </a14:m>
                <a:endParaRPr lang="en-US" altLang="zh-CN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Input: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functions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Output: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such that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82C17E2-55B9-ACF7-D812-DAE83922C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074" y="3898422"/>
                <a:ext cx="5143500" cy="10513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16" name="组合 4115">
            <a:extLst>
              <a:ext uri="{FF2B5EF4-FFF2-40B4-BE49-F238E27FC236}">
                <a16:creationId xmlns:a16="http://schemas.microsoft.com/office/drawing/2014/main" id="{61C0ABB0-12CA-86C5-3F8D-772199F85102}"/>
              </a:ext>
            </a:extLst>
          </p:cNvPr>
          <p:cNvGrpSpPr/>
          <p:nvPr/>
        </p:nvGrpSpPr>
        <p:grpSpPr>
          <a:xfrm>
            <a:off x="1126273" y="5083479"/>
            <a:ext cx="1350165" cy="1783081"/>
            <a:chOff x="6977536" y="3818122"/>
            <a:chExt cx="1350165" cy="1783081"/>
          </a:xfrm>
        </p:grpSpPr>
        <p:sp>
          <p:nvSpPr>
            <p:cNvPr id="4110" name="椭圆 4109">
              <a:extLst>
                <a:ext uri="{FF2B5EF4-FFF2-40B4-BE49-F238E27FC236}">
                  <a16:creationId xmlns:a16="http://schemas.microsoft.com/office/drawing/2014/main" id="{D3444878-3E02-2AB5-4B11-389C14BC87E1}"/>
                </a:ext>
              </a:extLst>
            </p:cNvPr>
            <p:cNvSpPr/>
            <p:nvPr/>
          </p:nvSpPr>
          <p:spPr>
            <a:xfrm>
              <a:off x="7515698" y="4994864"/>
              <a:ext cx="271462" cy="271462"/>
            </a:xfrm>
            <a:prstGeom prst="ellipse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11" name="椭圆 4110">
              <a:extLst>
                <a:ext uri="{FF2B5EF4-FFF2-40B4-BE49-F238E27FC236}">
                  <a16:creationId xmlns:a16="http://schemas.microsoft.com/office/drawing/2014/main" id="{0225B0C2-BA8B-118D-11D7-B5626D411992}"/>
                </a:ext>
              </a:extLst>
            </p:cNvPr>
            <p:cNvSpPr/>
            <p:nvPr/>
          </p:nvSpPr>
          <p:spPr>
            <a:xfrm>
              <a:off x="6977536" y="3818122"/>
              <a:ext cx="271462" cy="271462"/>
            </a:xfrm>
            <a:prstGeom prst="ellipse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12" name="椭圆 4111">
              <a:extLst>
                <a:ext uri="{FF2B5EF4-FFF2-40B4-BE49-F238E27FC236}">
                  <a16:creationId xmlns:a16="http://schemas.microsoft.com/office/drawing/2014/main" id="{11AF4A0C-409C-ACAA-BA07-1FEFFCAD052F}"/>
                </a:ext>
              </a:extLst>
            </p:cNvPr>
            <p:cNvSpPr/>
            <p:nvPr/>
          </p:nvSpPr>
          <p:spPr>
            <a:xfrm>
              <a:off x="8056239" y="4406493"/>
              <a:ext cx="271462" cy="271462"/>
            </a:xfrm>
            <a:prstGeom prst="ellipse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113" name="直接箭头连接符 4112">
              <a:extLst>
                <a:ext uri="{FF2B5EF4-FFF2-40B4-BE49-F238E27FC236}">
                  <a16:creationId xmlns:a16="http://schemas.microsoft.com/office/drawing/2014/main" id="{20C4B5C7-9FC1-38CB-1A19-337B7F7BB0DD}"/>
                </a:ext>
              </a:extLst>
            </p:cNvPr>
            <p:cNvCxnSpPr>
              <a:cxnSpLocks/>
              <a:stCxn id="4110" idx="0"/>
              <a:endCxn id="4112" idx="3"/>
            </p:cNvCxnSpPr>
            <p:nvPr/>
          </p:nvCxnSpPr>
          <p:spPr>
            <a:xfrm flipV="1">
              <a:off x="7651429" y="4638200"/>
              <a:ext cx="444565" cy="35666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4" name="直接箭头连接符 4113">
              <a:extLst>
                <a:ext uri="{FF2B5EF4-FFF2-40B4-BE49-F238E27FC236}">
                  <a16:creationId xmlns:a16="http://schemas.microsoft.com/office/drawing/2014/main" id="{4C943F50-C7DB-D936-44B4-050C2DF38564}"/>
                </a:ext>
              </a:extLst>
            </p:cNvPr>
            <p:cNvCxnSpPr>
              <a:cxnSpLocks/>
              <a:stCxn id="4112" idx="1"/>
              <a:endCxn id="4111" idx="5"/>
            </p:cNvCxnSpPr>
            <p:nvPr/>
          </p:nvCxnSpPr>
          <p:spPr>
            <a:xfrm flipH="1" flipV="1">
              <a:off x="7209243" y="4049829"/>
              <a:ext cx="886751" cy="396419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15" name="文本框 4114">
                  <a:extLst>
                    <a:ext uri="{FF2B5EF4-FFF2-40B4-BE49-F238E27FC236}">
                      <a16:creationId xmlns:a16="http://schemas.microsoft.com/office/drawing/2014/main" id="{7EDFC7DE-D8F1-13FD-537F-BD18E0E46E29}"/>
                    </a:ext>
                  </a:extLst>
                </p:cNvPr>
                <p:cNvSpPr txBox="1"/>
                <p:nvPr/>
              </p:nvSpPr>
              <p:spPr>
                <a:xfrm>
                  <a:off x="7452430" y="5231871"/>
                  <a:ext cx="39323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115" name="文本框 4114">
                  <a:extLst>
                    <a:ext uri="{FF2B5EF4-FFF2-40B4-BE49-F238E27FC236}">
                      <a16:creationId xmlns:a16="http://schemas.microsoft.com/office/drawing/2014/main" id="{7EDFC7DE-D8F1-13FD-537F-BD18E0E46E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2430" y="5231871"/>
                  <a:ext cx="3932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17" name="文本框 4116">
                <a:extLst>
                  <a:ext uri="{FF2B5EF4-FFF2-40B4-BE49-F238E27FC236}">
                    <a16:creationId xmlns:a16="http://schemas.microsoft.com/office/drawing/2014/main" id="{92BB0B1F-AF69-35AB-BE65-7A1946FF24E4}"/>
                  </a:ext>
                </a:extLst>
              </p:cNvPr>
              <p:cNvSpPr txBox="1"/>
              <p:nvPr/>
            </p:nvSpPr>
            <p:spPr>
              <a:xfrm>
                <a:off x="6503426" y="3898891"/>
                <a:ext cx="5143500" cy="178606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𝐏𝐋𝐒</m:t>
                      </m:r>
                    </m:oMath>
                  </m:oMathPara>
                </a14:m>
                <a:endParaRPr lang="en-US" altLang="zh-CN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Input: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function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Output: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satisfying one of the following: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altLang="zh-CN" sz="16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17" name="文本框 4116">
                <a:extLst>
                  <a:ext uri="{FF2B5EF4-FFF2-40B4-BE49-F238E27FC236}">
                    <a16:creationId xmlns:a16="http://schemas.microsoft.com/office/drawing/2014/main" id="{92BB0B1F-AF69-35AB-BE65-7A1946FF2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426" y="3898891"/>
                <a:ext cx="5143500" cy="17860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35" name="组合 4134">
            <a:extLst>
              <a:ext uri="{FF2B5EF4-FFF2-40B4-BE49-F238E27FC236}">
                <a16:creationId xmlns:a16="http://schemas.microsoft.com/office/drawing/2014/main" id="{7AFEF352-1134-F3B7-8D1E-2CBDA2FEA231}"/>
              </a:ext>
            </a:extLst>
          </p:cNvPr>
          <p:cNvGrpSpPr/>
          <p:nvPr/>
        </p:nvGrpSpPr>
        <p:grpSpPr>
          <a:xfrm>
            <a:off x="6880451" y="5798610"/>
            <a:ext cx="4002371" cy="751210"/>
            <a:chOff x="6488608" y="6045191"/>
            <a:chExt cx="4002371" cy="751210"/>
          </a:xfrm>
        </p:grpSpPr>
        <p:sp>
          <p:nvSpPr>
            <p:cNvPr id="4118" name="椭圆 4117">
              <a:extLst>
                <a:ext uri="{FF2B5EF4-FFF2-40B4-BE49-F238E27FC236}">
                  <a16:creationId xmlns:a16="http://schemas.microsoft.com/office/drawing/2014/main" id="{822691B3-5EDB-342E-60E6-36D74D459A1C}"/>
                </a:ext>
              </a:extLst>
            </p:cNvPr>
            <p:cNvSpPr/>
            <p:nvPr/>
          </p:nvSpPr>
          <p:spPr>
            <a:xfrm>
              <a:off x="6488608" y="6283167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19" name="椭圆 4118">
              <a:extLst>
                <a:ext uri="{FF2B5EF4-FFF2-40B4-BE49-F238E27FC236}">
                  <a16:creationId xmlns:a16="http://schemas.microsoft.com/office/drawing/2014/main" id="{A54335E9-5AD9-29F1-8E2C-8CFF1CB86392}"/>
                </a:ext>
              </a:extLst>
            </p:cNvPr>
            <p:cNvSpPr/>
            <p:nvPr/>
          </p:nvSpPr>
          <p:spPr>
            <a:xfrm>
              <a:off x="7019438" y="6278358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20" name="椭圆 4119">
              <a:extLst>
                <a:ext uri="{FF2B5EF4-FFF2-40B4-BE49-F238E27FC236}">
                  <a16:creationId xmlns:a16="http://schemas.microsoft.com/office/drawing/2014/main" id="{190E9F4D-F9FD-8228-A8A5-74ED9AC1FA42}"/>
                </a:ext>
              </a:extLst>
            </p:cNvPr>
            <p:cNvSpPr/>
            <p:nvPr/>
          </p:nvSpPr>
          <p:spPr>
            <a:xfrm>
              <a:off x="7555301" y="6283167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21" name="椭圆 4120">
              <a:extLst>
                <a:ext uri="{FF2B5EF4-FFF2-40B4-BE49-F238E27FC236}">
                  <a16:creationId xmlns:a16="http://schemas.microsoft.com/office/drawing/2014/main" id="{9D1937DB-4DA2-D384-B698-E7A9440FB85E}"/>
                </a:ext>
              </a:extLst>
            </p:cNvPr>
            <p:cNvSpPr/>
            <p:nvPr/>
          </p:nvSpPr>
          <p:spPr>
            <a:xfrm>
              <a:off x="8086131" y="6278358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22" name="椭圆 4121">
              <a:extLst>
                <a:ext uri="{FF2B5EF4-FFF2-40B4-BE49-F238E27FC236}">
                  <a16:creationId xmlns:a16="http://schemas.microsoft.com/office/drawing/2014/main" id="{E3F86C97-24CA-9261-DD71-36B04C537B82}"/>
                </a:ext>
              </a:extLst>
            </p:cNvPr>
            <p:cNvSpPr/>
            <p:nvPr/>
          </p:nvSpPr>
          <p:spPr>
            <a:xfrm>
              <a:off x="8621994" y="6283167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23" name="椭圆 4122">
              <a:extLst>
                <a:ext uri="{FF2B5EF4-FFF2-40B4-BE49-F238E27FC236}">
                  <a16:creationId xmlns:a16="http://schemas.microsoft.com/office/drawing/2014/main" id="{DF8A78E9-1CA3-2F8D-AD2E-879D186F301A}"/>
                </a:ext>
              </a:extLst>
            </p:cNvPr>
            <p:cNvSpPr/>
            <p:nvPr/>
          </p:nvSpPr>
          <p:spPr>
            <a:xfrm>
              <a:off x="9152824" y="6278358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24" name="椭圆 4123">
              <a:extLst>
                <a:ext uri="{FF2B5EF4-FFF2-40B4-BE49-F238E27FC236}">
                  <a16:creationId xmlns:a16="http://schemas.microsoft.com/office/drawing/2014/main" id="{0AF5F9C3-A260-E117-2E61-ABCC205AD3C9}"/>
                </a:ext>
              </a:extLst>
            </p:cNvPr>
            <p:cNvSpPr/>
            <p:nvPr/>
          </p:nvSpPr>
          <p:spPr>
            <a:xfrm>
              <a:off x="9688687" y="6283167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25" name="椭圆 4124">
              <a:extLst>
                <a:ext uri="{FF2B5EF4-FFF2-40B4-BE49-F238E27FC236}">
                  <a16:creationId xmlns:a16="http://schemas.microsoft.com/office/drawing/2014/main" id="{96C50B63-6728-4342-71F0-6076F52130FC}"/>
                </a:ext>
              </a:extLst>
            </p:cNvPr>
            <p:cNvSpPr/>
            <p:nvPr/>
          </p:nvSpPr>
          <p:spPr>
            <a:xfrm>
              <a:off x="10219517" y="6278358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26" name="任意多边形: 形状 4125">
              <a:extLst>
                <a:ext uri="{FF2B5EF4-FFF2-40B4-BE49-F238E27FC236}">
                  <a16:creationId xmlns:a16="http://schemas.microsoft.com/office/drawing/2014/main" id="{666FE000-03A6-34B8-8284-661FAA50E639}"/>
                </a:ext>
              </a:extLst>
            </p:cNvPr>
            <p:cNvSpPr/>
            <p:nvPr/>
          </p:nvSpPr>
          <p:spPr>
            <a:xfrm>
              <a:off x="6618514" y="6197499"/>
              <a:ext cx="537029" cy="94444"/>
            </a:xfrm>
            <a:custGeom>
              <a:avLst/>
              <a:gdLst>
                <a:gd name="connsiteX0" fmla="*/ 0 w 537029"/>
                <a:gd name="connsiteY0" fmla="*/ 94444 h 94444"/>
                <a:gd name="connsiteX1" fmla="*/ 290286 w 537029"/>
                <a:gd name="connsiteY1" fmla="*/ 101 h 94444"/>
                <a:gd name="connsiteX2" fmla="*/ 537029 w 537029"/>
                <a:gd name="connsiteY2" fmla="*/ 79930 h 9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7029" h="94444">
                  <a:moveTo>
                    <a:pt x="0" y="94444"/>
                  </a:moveTo>
                  <a:cubicBezTo>
                    <a:pt x="100390" y="48482"/>
                    <a:pt x="200781" y="2520"/>
                    <a:pt x="290286" y="101"/>
                  </a:cubicBezTo>
                  <a:cubicBezTo>
                    <a:pt x="379791" y="-2318"/>
                    <a:pt x="458410" y="38806"/>
                    <a:pt x="537029" y="7993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27" name="任意多边形: 形状 4126">
              <a:extLst>
                <a:ext uri="{FF2B5EF4-FFF2-40B4-BE49-F238E27FC236}">
                  <a16:creationId xmlns:a16="http://schemas.microsoft.com/office/drawing/2014/main" id="{C60F01C5-F417-9FBF-B823-B92FD5DD8DC6}"/>
                </a:ext>
              </a:extLst>
            </p:cNvPr>
            <p:cNvSpPr/>
            <p:nvPr/>
          </p:nvSpPr>
          <p:spPr>
            <a:xfrm>
              <a:off x="7148286" y="6045191"/>
              <a:ext cx="1088571" cy="239495"/>
            </a:xfrm>
            <a:custGeom>
              <a:avLst/>
              <a:gdLst>
                <a:gd name="connsiteX0" fmla="*/ 0 w 1088571"/>
                <a:gd name="connsiteY0" fmla="*/ 232238 h 239495"/>
                <a:gd name="connsiteX1" fmla="*/ 508000 w 1088571"/>
                <a:gd name="connsiteY1" fmla="*/ 9 h 239495"/>
                <a:gd name="connsiteX2" fmla="*/ 1088571 w 1088571"/>
                <a:gd name="connsiteY2" fmla="*/ 239495 h 23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8571" h="239495">
                  <a:moveTo>
                    <a:pt x="0" y="232238"/>
                  </a:moveTo>
                  <a:cubicBezTo>
                    <a:pt x="163286" y="115519"/>
                    <a:pt x="326572" y="-1200"/>
                    <a:pt x="508000" y="9"/>
                  </a:cubicBezTo>
                  <a:cubicBezTo>
                    <a:pt x="689428" y="1218"/>
                    <a:pt x="888999" y="120356"/>
                    <a:pt x="1088571" y="239495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29" name="任意多边形: 形状 4128">
              <a:extLst>
                <a:ext uri="{FF2B5EF4-FFF2-40B4-BE49-F238E27FC236}">
                  <a16:creationId xmlns:a16="http://schemas.microsoft.com/office/drawing/2014/main" id="{0434BE54-27B9-4F31-04CA-A5E39FB52F9F}"/>
                </a:ext>
              </a:extLst>
            </p:cNvPr>
            <p:cNvSpPr/>
            <p:nvPr/>
          </p:nvSpPr>
          <p:spPr>
            <a:xfrm>
              <a:off x="7598409" y="6574971"/>
              <a:ext cx="253639" cy="221430"/>
            </a:xfrm>
            <a:custGeom>
              <a:avLst/>
              <a:gdLst>
                <a:gd name="connsiteX0" fmla="*/ 86905 w 253639"/>
                <a:gd name="connsiteY0" fmla="*/ 0 h 221430"/>
                <a:gd name="connsiteX1" fmla="*/ 7077 w 253639"/>
                <a:gd name="connsiteY1" fmla="*/ 203200 h 221430"/>
                <a:gd name="connsiteX2" fmla="*/ 246562 w 253639"/>
                <a:gd name="connsiteY2" fmla="*/ 188686 h 221430"/>
                <a:gd name="connsiteX3" fmla="*/ 166734 w 253639"/>
                <a:gd name="connsiteY3" fmla="*/ 0 h 22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639" h="221430">
                  <a:moveTo>
                    <a:pt x="86905" y="0"/>
                  </a:moveTo>
                  <a:cubicBezTo>
                    <a:pt x="33686" y="85876"/>
                    <a:pt x="-19532" y="171753"/>
                    <a:pt x="7077" y="203200"/>
                  </a:cubicBezTo>
                  <a:cubicBezTo>
                    <a:pt x="33686" y="234647"/>
                    <a:pt x="219953" y="222553"/>
                    <a:pt x="246562" y="188686"/>
                  </a:cubicBezTo>
                  <a:cubicBezTo>
                    <a:pt x="273172" y="154819"/>
                    <a:pt x="219953" y="77409"/>
                    <a:pt x="166734" y="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30" name="任意多边形: 形状 4129">
              <a:extLst>
                <a:ext uri="{FF2B5EF4-FFF2-40B4-BE49-F238E27FC236}">
                  <a16:creationId xmlns:a16="http://schemas.microsoft.com/office/drawing/2014/main" id="{0F9C6782-9C4E-68D2-B695-C77C083505D0}"/>
                </a:ext>
              </a:extLst>
            </p:cNvPr>
            <p:cNvSpPr/>
            <p:nvPr/>
          </p:nvSpPr>
          <p:spPr>
            <a:xfrm>
              <a:off x="8229600" y="6059673"/>
              <a:ext cx="1081314" cy="217756"/>
            </a:xfrm>
            <a:custGeom>
              <a:avLst/>
              <a:gdLst>
                <a:gd name="connsiteX0" fmla="*/ 0 w 1081314"/>
                <a:gd name="connsiteY0" fmla="*/ 203241 h 217756"/>
                <a:gd name="connsiteX1" fmla="*/ 493486 w 1081314"/>
                <a:gd name="connsiteY1" fmla="*/ 41 h 217756"/>
                <a:gd name="connsiteX2" fmla="*/ 1081314 w 1081314"/>
                <a:gd name="connsiteY2" fmla="*/ 217756 h 217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314" h="217756">
                  <a:moveTo>
                    <a:pt x="0" y="203241"/>
                  </a:moveTo>
                  <a:cubicBezTo>
                    <a:pt x="156633" y="100431"/>
                    <a:pt x="313267" y="-2378"/>
                    <a:pt x="493486" y="41"/>
                  </a:cubicBezTo>
                  <a:cubicBezTo>
                    <a:pt x="673705" y="2460"/>
                    <a:pt x="877509" y="110108"/>
                    <a:pt x="1081314" y="217756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31" name="任意多边形: 形状 4130">
              <a:extLst>
                <a:ext uri="{FF2B5EF4-FFF2-40B4-BE49-F238E27FC236}">
                  <a16:creationId xmlns:a16="http://schemas.microsoft.com/office/drawing/2014/main" id="{ACD49883-6102-058E-EDE8-9E6D531AC9BD}"/>
                </a:ext>
              </a:extLst>
            </p:cNvPr>
            <p:cNvSpPr/>
            <p:nvPr/>
          </p:nvSpPr>
          <p:spPr>
            <a:xfrm>
              <a:off x="9303657" y="6132272"/>
              <a:ext cx="551543" cy="159671"/>
            </a:xfrm>
            <a:custGeom>
              <a:avLst/>
              <a:gdLst>
                <a:gd name="connsiteX0" fmla="*/ 0 w 551543"/>
                <a:gd name="connsiteY0" fmla="*/ 152414 h 159671"/>
                <a:gd name="connsiteX1" fmla="*/ 268514 w 551543"/>
                <a:gd name="connsiteY1" fmla="*/ 14 h 159671"/>
                <a:gd name="connsiteX2" fmla="*/ 551543 w 551543"/>
                <a:gd name="connsiteY2" fmla="*/ 159671 h 15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1543" h="159671">
                  <a:moveTo>
                    <a:pt x="0" y="152414"/>
                  </a:moveTo>
                  <a:cubicBezTo>
                    <a:pt x="88295" y="75609"/>
                    <a:pt x="176590" y="-1195"/>
                    <a:pt x="268514" y="14"/>
                  </a:cubicBezTo>
                  <a:cubicBezTo>
                    <a:pt x="360438" y="1223"/>
                    <a:pt x="455990" y="80447"/>
                    <a:pt x="551543" y="159671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32" name="任意多边形: 形状 4131">
              <a:extLst>
                <a:ext uri="{FF2B5EF4-FFF2-40B4-BE49-F238E27FC236}">
                  <a16:creationId xmlns:a16="http://schemas.microsoft.com/office/drawing/2014/main" id="{C95BCF65-2499-7383-6880-F6D062F7DE95}"/>
                </a:ext>
              </a:extLst>
            </p:cNvPr>
            <p:cNvSpPr/>
            <p:nvPr/>
          </p:nvSpPr>
          <p:spPr>
            <a:xfrm>
              <a:off x="8655230" y="6567633"/>
              <a:ext cx="253639" cy="221430"/>
            </a:xfrm>
            <a:custGeom>
              <a:avLst/>
              <a:gdLst>
                <a:gd name="connsiteX0" fmla="*/ 86905 w 253639"/>
                <a:gd name="connsiteY0" fmla="*/ 0 h 221430"/>
                <a:gd name="connsiteX1" fmla="*/ 7077 w 253639"/>
                <a:gd name="connsiteY1" fmla="*/ 203200 h 221430"/>
                <a:gd name="connsiteX2" fmla="*/ 246562 w 253639"/>
                <a:gd name="connsiteY2" fmla="*/ 188686 h 221430"/>
                <a:gd name="connsiteX3" fmla="*/ 166734 w 253639"/>
                <a:gd name="connsiteY3" fmla="*/ 0 h 22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639" h="221430">
                  <a:moveTo>
                    <a:pt x="86905" y="0"/>
                  </a:moveTo>
                  <a:cubicBezTo>
                    <a:pt x="33686" y="85876"/>
                    <a:pt x="-19532" y="171753"/>
                    <a:pt x="7077" y="203200"/>
                  </a:cubicBezTo>
                  <a:cubicBezTo>
                    <a:pt x="33686" y="234647"/>
                    <a:pt x="219953" y="222553"/>
                    <a:pt x="246562" y="188686"/>
                  </a:cubicBezTo>
                  <a:cubicBezTo>
                    <a:pt x="273172" y="154819"/>
                    <a:pt x="219953" y="77409"/>
                    <a:pt x="166734" y="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33" name="任意多边形: 形状 4132">
              <a:extLst>
                <a:ext uri="{FF2B5EF4-FFF2-40B4-BE49-F238E27FC236}">
                  <a16:creationId xmlns:a16="http://schemas.microsoft.com/office/drawing/2014/main" id="{8EB0126F-DCFD-3716-1473-B14B0FD43272}"/>
                </a:ext>
              </a:extLst>
            </p:cNvPr>
            <p:cNvSpPr/>
            <p:nvPr/>
          </p:nvSpPr>
          <p:spPr>
            <a:xfrm>
              <a:off x="9723506" y="6556834"/>
              <a:ext cx="253639" cy="221430"/>
            </a:xfrm>
            <a:custGeom>
              <a:avLst/>
              <a:gdLst>
                <a:gd name="connsiteX0" fmla="*/ 86905 w 253639"/>
                <a:gd name="connsiteY0" fmla="*/ 0 h 221430"/>
                <a:gd name="connsiteX1" fmla="*/ 7077 w 253639"/>
                <a:gd name="connsiteY1" fmla="*/ 203200 h 221430"/>
                <a:gd name="connsiteX2" fmla="*/ 246562 w 253639"/>
                <a:gd name="connsiteY2" fmla="*/ 188686 h 221430"/>
                <a:gd name="connsiteX3" fmla="*/ 166734 w 253639"/>
                <a:gd name="connsiteY3" fmla="*/ 0 h 22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639" h="221430">
                  <a:moveTo>
                    <a:pt x="86905" y="0"/>
                  </a:moveTo>
                  <a:cubicBezTo>
                    <a:pt x="33686" y="85876"/>
                    <a:pt x="-19532" y="171753"/>
                    <a:pt x="7077" y="203200"/>
                  </a:cubicBezTo>
                  <a:cubicBezTo>
                    <a:pt x="33686" y="234647"/>
                    <a:pt x="219953" y="222553"/>
                    <a:pt x="246562" y="188686"/>
                  </a:cubicBezTo>
                  <a:cubicBezTo>
                    <a:pt x="273172" y="154819"/>
                    <a:pt x="219953" y="77409"/>
                    <a:pt x="166734" y="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34" name="任意多边形: 形状 4133">
              <a:extLst>
                <a:ext uri="{FF2B5EF4-FFF2-40B4-BE49-F238E27FC236}">
                  <a16:creationId xmlns:a16="http://schemas.microsoft.com/office/drawing/2014/main" id="{4B6A3D75-FE1D-2D7E-D773-1892DC876F96}"/>
                </a:ext>
              </a:extLst>
            </p:cNvPr>
            <p:cNvSpPr/>
            <p:nvPr/>
          </p:nvSpPr>
          <p:spPr>
            <a:xfrm>
              <a:off x="10237340" y="6574971"/>
              <a:ext cx="253639" cy="221430"/>
            </a:xfrm>
            <a:custGeom>
              <a:avLst/>
              <a:gdLst>
                <a:gd name="connsiteX0" fmla="*/ 86905 w 253639"/>
                <a:gd name="connsiteY0" fmla="*/ 0 h 221430"/>
                <a:gd name="connsiteX1" fmla="*/ 7077 w 253639"/>
                <a:gd name="connsiteY1" fmla="*/ 203200 h 221430"/>
                <a:gd name="connsiteX2" fmla="*/ 246562 w 253639"/>
                <a:gd name="connsiteY2" fmla="*/ 188686 h 221430"/>
                <a:gd name="connsiteX3" fmla="*/ 166734 w 253639"/>
                <a:gd name="connsiteY3" fmla="*/ 0 h 22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639" h="221430">
                  <a:moveTo>
                    <a:pt x="86905" y="0"/>
                  </a:moveTo>
                  <a:cubicBezTo>
                    <a:pt x="33686" y="85876"/>
                    <a:pt x="-19532" y="171753"/>
                    <a:pt x="7077" y="203200"/>
                  </a:cubicBezTo>
                  <a:cubicBezTo>
                    <a:pt x="33686" y="234647"/>
                    <a:pt x="219953" y="222553"/>
                    <a:pt x="246562" y="188686"/>
                  </a:cubicBezTo>
                  <a:cubicBezTo>
                    <a:pt x="273172" y="154819"/>
                    <a:pt x="219953" y="77409"/>
                    <a:pt x="166734" y="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140" name="组合 4139">
            <a:extLst>
              <a:ext uri="{FF2B5EF4-FFF2-40B4-BE49-F238E27FC236}">
                <a16:creationId xmlns:a16="http://schemas.microsoft.com/office/drawing/2014/main" id="{8FBBECD8-71CD-2121-E9BF-6DD6D565BBFC}"/>
              </a:ext>
            </a:extLst>
          </p:cNvPr>
          <p:cNvGrpSpPr/>
          <p:nvPr/>
        </p:nvGrpSpPr>
        <p:grpSpPr>
          <a:xfrm>
            <a:off x="9504430" y="5885691"/>
            <a:ext cx="864558" cy="735483"/>
            <a:chOff x="9784181" y="2272212"/>
            <a:chExt cx="864558" cy="735483"/>
          </a:xfrm>
        </p:grpSpPr>
        <p:sp>
          <p:nvSpPr>
            <p:cNvPr id="4136" name="椭圆 4135">
              <a:extLst>
                <a:ext uri="{FF2B5EF4-FFF2-40B4-BE49-F238E27FC236}">
                  <a16:creationId xmlns:a16="http://schemas.microsoft.com/office/drawing/2014/main" id="{50498613-DE46-50FE-CB0F-612A036A9B6F}"/>
                </a:ext>
              </a:extLst>
            </p:cNvPr>
            <p:cNvSpPr/>
            <p:nvPr/>
          </p:nvSpPr>
          <p:spPr>
            <a:xfrm>
              <a:off x="9824418" y="2418298"/>
              <a:ext cx="271462" cy="271462"/>
            </a:xfrm>
            <a:prstGeom prst="ellipse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37" name="任意多边形: 形状 4136">
              <a:extLst>
                <a:ext uri="{FF2B5EF4-FFF2-40B4-BE49-F238E27FC236}">
                  <a16:creationId xmlns:a16="http://schemas.microsoft.com/office/drawing/2014/main" id="{4608AED0-D1DE-E052-72B5-6B4257E8BC32}"/>
                </a:ext>
              </a:extLst>
            </p:cNvPr>
            <p:cNvSpPr/>
            <p:nvPr/>
          </p:nvSpPr>
          <p:spPr>
            <a:xfrm>
              <a:off x="9975251" y="2272212"/>
              <a:ext cx="551543" cy="159671"/>
            </a:xfrm>
            <a:custGeom>
              <a:avLst/>
              <a:gdLst>
                <a:gd name="connsiteX0" fmla="*/ 0 w 551543"/>
                <a:gd name="connsiteY0" fmla="*/ 152414 h 159671"/>
                <a:gd name="connsiteX1" fmla="*/ 268514 w 551543"/>
                <a:gd name="connsiteY1" fmla="*/ 14 h 159671"/>
                <a:gd name="connsiteX2" fmla="*/ 551543 w 551543"/>
                <a:gd name="connsiteY2" fmla="*/ 159671 h 15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1543" h="159671">
                  <a:moveTo>
                    <a:pt x="0" y="152414"/>
                  </a:moveTo>
                  <a:cubicBezTo>
                    <a:pt x="88295" y="75609"/>
                    <a:pt x="176590" y="-1195"/>
                    <a:pt x="268514" y="14"/>
                  </a:cubicBezTo>
                  <a:cubicBezTo>
                    <a:pt x="360438" y="1223"/>
                    <a:pt x="455990" y="80447"/>
                    <a:pt x="551543" y="159671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38" name="任意多边形: 形状 4137">
              <a:extLst>
                <a:ext uri="{FF2B5EF4-FFF2-40B4-BE49-F238E27FC236}">
                  <a16:creationId xmlns:a16="http://schemas.microsoft.com/office/drawing/2014/main" id="{21B3BC3D-1DD5-F7A9-65A3-B5B47DC394D2}"/>
                </a:ext>
              </a:extLst>
            </p:cNvPr>
            <p:cNvSpPr/>
            <p:nvPr/>
          </p:nvSpPr>
          <p:spPr>
            <a:xfrm>
              <a:off x="10395100" y="2696774"/>
              <a:ext cx="253639" cy="221430"/>
            </a:xfrm>
            <a:custGeom>
              <a:avLst/>
              <a:gdLst>
                <a:gd name="connsiteX0" fmla="*/ 86905 w 253639"/>
                <a:gd name="connsiteY0" fmla="*/ 0 h 221430"/>
                <a:gd name="connsiteX1" fmla="*/ 7077 w 253639"/>
                <a:gd name="connsiteY1" fmla="*/ 203200 h 221430"/>
                <a:gd name="connsiteX2" fmla="*/ 246562 w 253639"/>
                <a:gd name="connsiteY2" fmla="*/ 188686 h 221430"/>
                <a:gd name="connsiteX3" fmla="*/ 166734 w 253639"/>
                <a:gd name="connsiteY3" fmla="*/ 0 h 22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639" h="221430">
                  <a:moveTo>
                    <a:pt x="86905" y="0"/>
                  </a:moveTo>
                  <a:cubicBezTo>
                    <a:pt x="33686" y="85876"/>
                    <a:pt x="-19532" y="171753"/>
                    <a:pt x="7077" y="203200"/>
                  </a:cubicBezTo>
                  <a:cubicBezTo>
                    <a:pt x="33686" y="234647"/>
                    <a:pt x="219953" y="222553"/>
                    <a:pt x="246562" y="188686"/>
                  </a:cubicBezTo>
                  <a:cubicBezTo>
                    <a:pt x="273172" y="154819"/>
                    <a:pt x="219953" y="77409"/>
                    <a:pt x="166734" y="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39" name="文本框 4138">
                  <a:extLst>
                    <a:ext uri="{FF2B5EF4-FFF2-40B4-BE49-F238E27FC236}">
                      <a16:creationId xmlns:a16="http://schemas.microsoft.com/office/drawing/2014/main" id="{F07921F9-A3DF-569C-6232-E90DD1FF2343}"/>
                    </a:ext>
                  </a:extLst>
                </p:cNvPr>
                <p:cNvSpPr txBox="1"/>
                <p:nvPr/>
              </p:nvSpPr>
              <p:spPr>
                <a:xfrm>
                  <a:off x="9784181" y="2638363"/>
                  <a:ext cx="382140" cy="369332"/>
                </a:xfrm>
                <a:prstGeom prst="rect">
                  <a:avLst/>
                </a:prstGeom>
                <a:noFill/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139" name="文本框 4138">
                  <a:extLst>
                    <a:ext uri="{FF2B5EF4-FFF2-40B4-BE49-F238E27FC236}">
                      <a16:creationId xmlns:a16="http://schemas.microsoft.com/office/drawing/2014/main" id="{F07921F9-A3DF-569C-6232-E90DD1FF23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4181" y="2638363"/>
                  <a:ext cx="38214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41" name="文本框 4140">
                <a:extLst>
                  <a:ext uri="{FF2B5EF4-FFF2-40B4-BE49-F238E27FC236}">
                    <a16:creationId xmlns:a16="http://schemas.microsoft.com/office/drawing/2014/main" id="{490951AE-6E08-EB5C-1E43-6DF5CCAADDB3}"/>
                  </a:ext>
                </a:extLst>
              </p:cNvPr>
              <p:cNvSpPr txBox="1"/>
              <p:nvPr/>
            </p:nvSpPr>
            <p:spPr>
              <a:xfrm>
                <a:off x="7272771" y="2343503"/>
                <a:ext cx="4170631" cy="101566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𝐫𝐰𝐏𝐇𝐏</m:t>
                      </m:r>
                      <m:d>
                        <m:dPr>
                          <m:ctrlPr>
                            <a:rPr lang="en-US" altLang="zh-CN" sz="24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sz="2400" b="1" i="0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𝐏𝐋𝐒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Same 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rwPHP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, but every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needs a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𝐏𝐋𝐒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-oracle to compute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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41" name="文本框 4140">
                <a:extLst>
                  <a:ext uri="{FF2B5EF4-FFF2-40B4-BE49-F238E27FC236}">
                    <a16:creationId xmlns:a16="http://schemas.microsoft.com/office/drawing/2014/main" id="{490951AE-6E08-EB5C-1E43-6DF5CCAAD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2771" y="2343503"/>
                <a:ext cx="4170631" cy="101566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组合 4">
            <a:extLst>
              <a:ext uri="{FF2B5EF4-FFF2-40B4-BE49-F238E27FC236}">
                <a16:creationId xmlns:a16="http://schemas.microsoft.com/office/drawing/2014/main" id="{02C22902-9883-1DF3-9B53-77C4BCA8E1A1}"/>
              </a:ext>
            </a:extLst>
          </p:cNvPr>
          <p:cNvGrpSpPr/>
          <p:nvPr/>
        </p:nvGrpSpPr>
        <p:grpSpPr>
          <a:xfrm>
            <a:off x="298584" y="5083479"/>
            <a:ext cx="4868263" cy="1448204"/>
            <a:chOff x="298584" y="5083479"/>
            <a:chExt cx="4868263" cy="1448204"/>
          </a:xfrm>
        </p:grpSpPr>
        <p:grpSp>
          <p:nvGrpSpPr>
            <p:cNvPr id="4109" name="组合 4108">
              <a:extLst>
                <a:ext uri="{FF2B5EF4-FFF2-40B4-BE49-F238E27FC236}">
                  <a16:creationId xmlns:a16="http://schemas.microsoft.com/office/drawing/2014/main" id="{ED577263-5EBA-F713-7364-AF6BAC7C0D3B}"/>
                </a:ext>
              </a:extLst>
            </p:cNvPr>
            <p:cNvGrpSpPr/>
            <p:nvPr/>
          </p:nvGrpSpPr>
          <p:grpSpPr>
            <a:xfrm>
              <a:off x="1128251" y="5083479"/>
              <a:ext cx="4038596" cy="1448204"/>
              <a:chOff x="1035844" y="5316133"/>
              <a:chExt cx="4038596" cy="1448204"/>
            </a:xfrm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CA0D6793-D21A-3CB3-0B00-0911F2B971B6}"/>
                  </a:ext>
                </a:extLst>
              </p:cNvPr>
              <p:cNvSpPr/>
              <p:nvPr/>
            </p:nvSpPr>
            <p:spPr>
              <a:xfrm>
                <a:off x="1035844" y="6492875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4918867F-5DAF-5F1C-5ABD-8469E51196E5}"/>
                  </a:ext>
                </a:extLst>
              </p:cNvPr>
              <p:cNvSpPr/>
              <p:nvPr/>
            </p:nvSpPr>
            <p:spPr>
              <a:xfrm>
                <a:off x="1574006" y="6492875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7728DFAF-16B8-D820-83DA-4ED4A21B2DBF}"/>
                  </a:ext>
                </a:extLst>
              </p:cNvPr>
              <p:cNvSpPr/>
              <p:nvPr/>
            </p:nvSpPr>
            <p:spPr>
              <a:xfrm>
                <a:off x="2650330" y="6492875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81F3A898-633E-3606-86F1-46009882151A}"/>
                  </a:ext>
                </a:extLst>
              </p:cNvPr>
              <p:cNvSpPr/>
              <p:nvPr/>
            </p:nvSpPr>
            <p:spPr>
              <a:xfrm>
                <a:off x="2112168" y="6492875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126958ED-7F7B-6686-7176-595E73DBF171}"/>
                  </a:ext>
                </a:extLst>
              </p:cNvPr>
              <p:cNvSpPr/>
              <p:nvPr/>
            </p:nvSpPr>
            <p:spPr>
              <a:xfrm>
                <a:off x="3188492" y="6492875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92F409AC-5236-A242-73BE-2AB6582B10B7}"/>
                  </a:ext>
                </a:extLst>
              </p:cNvPr>
              <p:cNvSpPr/>
              <p:nvPr/>
            </p:nvSpPr>
            <p:spPr>
              <a:xfrm>
                <a:off x="3726654" y="6492875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82D21162-23F0-E1B7-08E9-416E74801231}"/>
                  </a:ext>
                </a:extLst>
              </p:cNvPr>
              <p:cNvSpPr/>
              <p:nvPr/>
            </p:nvSpPr>
            <p:spPr>
              <a:xfrm>
                <a:off x="4802978" y="6492875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988619F1-AB72-6B8E-3CF5-D9A3DA9D581A}"/>
                  </a:ext>
                </a:extLst>
              </p:cNvPr>
              <p:cNvSpPr/>
              <p:nvPr/>
            </p:nvSpPr>
            <p:spPr>
              <a:xfrm>
                <a:off x="4264816" y="6492875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3E8074A-1A55-404A-B107-4EFF67E8E3A4}"/>
                  </a:ext>
                </a:extLst>
              </p:cNvPr>
              <p:cNvSpPr/>
              <p:nvPr/>
            </p:nvSpPr>
            <p:spPr>
              <a:xfrm>
                <a:off x="1035844" y="5316133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19222B3A-CA29-19A4-B1F0-16B36C295897}"/>
                  </a:ext>
                </a:extLst>
              </p:cNvPr>
              <p:cNvSpPr/>
              <p:nvPr/>
            </p:nvSpPr>
            <p:spPr>
              <a:xfrm>
                <a:off x="1574006" y="5316133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5D5FEB08-5222-25E9-2CA7-C2515B0C0B7A}"/>
                  </a:ext>
                </a:extLst>
              </p:cNvPr>
              <p:cNvSpPr/>
              <p:nvPr/>
            </p:nvSpPr>
            <p:spPr>
              <a:xfrm>
                <a:off x="2650330" y="5316133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19FA8EAA-F93E-5998-3133-2843DB43B416}"/>
                  </a:ext>
                </a:extLst>
              </p:cNvPr>
              <p:cNvSpPr/>
              <p:nvPr/>
            </p:nvSpPr>
            <p:spPr>
              <a:xfrm>
                <a:off x="2112168" y="5316133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BE25D57A-1ADE-BD78-9708-1CDE79D0169D}"/>
                  </a:ext>
                </a:extLst>
              </p:cNvPr>
              <p:cNvSpPr/>
              <p:nvPr/>
            </p:nvSpPr>
            <p:spPr>
              <a:xfrm>
                <a:off x="3188492" y="5316133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64BF28C-7D3E-99C2-25D0-CC135DA22136}"/>
                  </a:ext>
                </a:extLst>
              </p:cNvPr>
              <p:cNvSpPr/>
              <p:nvPr/>
            </p:nvSpPr>
            <p:spPr>
              <a:xfrm>
                <a:off x="3726654" y="5316133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6F88F50C-D39E-2B7C-E475-62E5FC703A4E}"/>
                  </a:ext>
                </a:extLst>
              </p:cNvPr>
              <p:cNvSpPr/>
              <p:nvPr/>
            </p:nvSpPr>
            <p:spPr>
              <a:xfrm>
                <a:off x="4802978" y="5316133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C0A97D10-D732-C574-6A4A-C7EDAD550C75}"/>
                  </a:ext>
                </a:extLst>
              </p:cNvPr>
              <p:cNvSpPr/>
              <p:nvPr/>
            </p:nvSpPr>
            <p:spPr>
              <a:xfrm>
                <a:off x="4264816" y="5316133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9DECB87D-50B6-EB44-9EE4-50F60E247105}"/>
                  </a:ext>
                </a:extLst>
              </p:cNvPr>
              <p:cNvSpPr/>
              <p:nvPr/>
            </p:nvSpPr>
            <p:spPr>
              <a:xfrm>
                <a:off x="2652709" y="5904504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587709B8-782F-0D5A-1C1F-A7124800FBC9}"/>
                  </a:ext>
                </a:extLst>
              </p:cNvPr>
              <p:cNvSpPr/>
              <p:nvPr/>
            </p:nvSpPr>
            <p:spPr>
              <a:xfrm>
                <a:off x="2114547" y="5904504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342A17FD-F72A-2870-1AF6-BDA74CE0D921}"/>
                  </a:ext>
                </a:extLst>
              </p:cNvPr>
              <p:cNvSpPr/>
              <p:nvPr/>
            </p:nvSpPr>
            <p:spPr>
              <a:xfrm>
                <a:off x="3190871" y="5904504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AD41B53D-037C-C518-5DE4-10598A8EB1D3}"/>
                  </a:ext>
                </a:extLst>
              </p:cNvPr>
              <p:cNvSpPr/>
              <p:nvPr/>
            </p:nvSpPr>
            <p:spPr>
              <a:xfrm>
                <a:off x="3729033" y="5904504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0" name="直接箭头连接符 39">
                <a:extLst>
                  <a:ext uri="{FF2B5EF4-FFF2-40B4-BE49-F238E27FC236}">
                    <a16:creationId xmlns:a16="http://schemas.microsoft.com/office/drawing/2014/main" id="{F96670BE-B492-4957-3355-CAF0BDEB4BE8}"/>
                  </a:ext>
                </a:extLst>
              </p:cNvPr>
              <p:cNvCxnSpPr>
                <a:cxnSpLocks/>
                <a:stCxn id="14" idx="7"/>
                <a:endCxn id="32" idx="3"/>
              </p:cNvCxnSpPr>
              <p:nvPr/>
            </p:nvCxnSpPr>
            <p:spPr>
              <a:xfrm flipV="1">
                <a:off x="1267551" y="6136211"/>
                <a:ext cx="1424913" cy="39641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箭头连接符 42">
                <a:extLst>
                  <a:ext uri="{FF2B5EF4-FFF2-40B4-BE49-F238E27FC236}">
                    <a16:creationId xmlns:a16="http://schemas.microsoft.com/office/drawing/2014/main" id="{43709806-DEF7-3045-064B-249E26CC9D47}"/>
                  </a:ext>
                </a:extLst>
              </p:cNvPr>
              <p:cNvCxnSpPr>
                <a:cxnSpLocks/>
                <a:stCxn id="15" idx="0"/>
                <a:endCxn id="33" idx="3"/>
              </p:cNvCxnSpPr>
              <p:nvPr/>
            </p:nvCxnSpPr>
            <p:spPr>
              <a:xfrm flipV="1">
                <a:off x="1709737" y="6136211"/>
                <a:ext cx="444565" cy="35666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箭头连接符 45">
                <a:extLst>
                  <a:ext uri="{FF2B5EF4-FFF2-40B4-BE49-F238E27FC236}">
                    <a16:creationId xmlns:a16="http://schemas.microsoft.com/office/drawing/2014/main" id="{ADD7862F-A4E6-BCCC-028D-93949084C6F6}"/>
                  </a:ext>
                </a:extLst>
              </p:cNvPr>
              <p:cNvCxnSpPr>
                <a:cxnSpLocks/>
                <a:stCxn id="17" idx="7"/>
                <a:endCxn id="36" idx="3"/>
              </p:cNvCxnSpPr>
              <p:nvPr/>
            </p:nvCxnSpPr>
            <p:spPr>
              <a:xfrm flipV="1">
                <a:off x="2343875" y="6136211"/>
                <a:ext cx="886751" cy="39641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箭头连接符 48">
                <a:extLst>
                  <a:ext uri="{FF2B5EF4-FFF2-40B4-BE49-F238E27FC236}">
                    <a16:creationId xmlns:a16="http://schemas.microsoft.com/office/drawing/2014/main" id="{BDA21C08-ED27-A4CE-3CAB-F967343ED887}"/>
                  </a:ext>
                </a:extLst>
              </p:cNvPr>
              <p:cNvCxnSpPr>
                <a:cxnSpLocks/>
                <a:stCxn id="16" idx="0"/>
                <a:endCxn id="32" idx="4"/>
              </p:cNvCxnSpPr>
              <p:nvPr/>
            </p:nvCxnSpPr>
            <p:spPr>
              <a:xfrm flipV="1">
                <a:off x="2786061" y="6175966"/>
                <a:ext cx="2379" cy="31690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箭头连接符 51">
                <a:extLst>
                  <a:ext uri="{FF2B5EF4-FFF2-40B4-BE49-F238E27FC236}">
                    <a16:creationId xmlns:a16="http://schemas.microsoft.com/office/drawing/2014/main" id="{DBC673CC-C0B2-5DAD-8431-1AD482D93BA9}"/>
                  </a:ext>
                </a:extLst>
              </p:cNvPr>
              <p:cNvCxnSpPr>
                <a:cxnSpLocks/>
                <a:stCxn id="18" idx="1"/>
                <a:endCxn id="32" idx="5"/>
              </p:cNvCxnSpPr>
              <p:nvPr/>
            </p:nvCxnSpPr>
            <p:spPr>
              <a:xfrm flipH="1" flipV="1">
                <a:off x="2884416" y="6136211"/>
                <a:ext cx="343831" cy="39641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箭头连接符 54">
                <a:extLst>
                  <a:ext uri="{FF2B5EF4-FFF2-40B4-BE49-F238E27FC236}">
                    <a16:creationId xmlns:a16="http://schemas.microsoft.com/office/drawing/2014/main" id="{4793B8E4-45DC-E54B-57BF-5E2F89C4D03B}"/>
                  </a:ext>
                </a:extLst>
              </p:cNvPr>
              <p:cNvCxnSpPr>
                <a:cxnSpLocks/>
                <a:stCxn id="19" idx="0"/>
                <a:endCxn id="36" idx="5"/>
              </p:cNvCxnSpPr>
              <p:nvPr/>
            </p:nvCxnSpPr>
            <p:spPr>
              <a:xfrm flipH="1" flipV="1">
                <a:off x="3422578" y="6136211"/>
                <a:ext cx="439807" cy="35666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箭头连接符 57">
                <a:extLst>
                  <a:ext uri="{FF2B5EF4-FFF2-40B4-BE49-F238E27FC236}">
                    <a16:creationId xmlns:a16="http://schemas.microsoft.com/office/drawing/2014/main" id="{5C6E4E04-AF92-7398-55BB-935DEE020E07}"/>
                  </a:ext>
                </a:extLst>
              </p:cNvPr>
              <p:cNvCxnSpPr>
                <a:cxnSpLocks/>
                <a:stCxn id="21" idx="1"/>
                <a:endCxn id="37" idx="5"/>
              </p:cNvCxnSpPr>
              <p:nvPr/>
            </p:nvCxnSpPr>
            <p:spPr>
              <a:xfrm flipH="1" flipV="1">
                <a:off x="3960740" y="6136211"/>
                <a:ext cx="343831" cy="39641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箭头连接符 60">
                <a:extLst>
                  <a:ext uri="{FF2B5EF4-FFF2-40B4-BE49-F238E27FC236}">
                    <a16:creationId xmlns:a16="http://schemas.microsoft.com/office/drawing/2014/main" id="{43C1326A-E508-C8B4-97FB-1676B1FB978D}"/>
                  </a:ext>
                </a:extLst>
              </p:cNvPr>
              <p:cNvCxnSpPr>
                <a:cxnSpLocks/>
                <a:stCxn id="20" idx="0"/>
                <a:endCxn id="37" idx="6"/>
              </p:cNvCxnSpPr>
              <p:nvPr/>
            </p:nvCxnSpPr>
            <p:spPr>
              <a:xfrm flipH="1" flipV="1">
                <a:off x="4000495" y="6040235"/>
                <a:ext cx="938214" cy="45264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6" name="直接箭头连接符 4095">
                <a:extLst>
                  <a:ext uri="{FF2B5EF4-FFF2-40B4-BE49-F238E27FC236}">
                    <a16:creationId xmlns:a16="http://schemas.microsoft.com/office/drawing/2014/main" id="{560FA489-7B93-9C2B-485F-172D10C5F662}"/>
                  </a:ext>
                </a:extLst>
              </p:cNvPr>
              <p:cNvCxnSpPr>
                <a:cxnSpLocks/>
                <a:stCxn id="37" idx="0"/>
                <a:endCxn id="27" idx="4"/>
              </p:cNvCxnSpPr>
              <p:nvPr/>
            </p:nvCxnSpPr>
            <p:spPr>
              <a:xfrm flipH="1" flipV="1">
                <a:off x="3862385" y="5587595"/>
                <a:ext cx="2379" cy="316909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0" name="直接箭头连接符 4099">
                <a:extLst>
                  <a:ext uri="{FF2B5EF4-FFF2-40B4-BE49-F238E27FC236}">
                    <a16:creationId xmlns:a16="http://schemas.microsoft.com/office/drawing/2014/main" id="{6C4FECAF-29A4-D088-EFBF-619FF465D3EC}"/>
                  </a:ext>
                </a:extLst>
              </p:cNvPr>
              <p:cNvCxnSpPr>
                <a:cxnSpLocks/>
                <a:stCxn id="36" idx="1"/>
                <a:endCxn id="25" idx="4"/>
              </p:cNvCxnSpPr>
              <p:nvPr/>
            </p:nvCxnSpPr>
            <p:spPr>
              <a:xfrm flipH="1" flipV="1">
                <a:off x="2247899" y="5587595"/>
                <a:ext cx="982727" cy="356664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3" name="直接箭头连接符 4102">
                <a:extLst>
                  <a:ext uri="{FF2B5EF4-FFF2-40B4-BE49-F238E27FC236}">
                    <a16:creationId xmlns:a16="http://schemas.microsoft.com/office/drawing/2014/main" id="{CCAD6C1E-72C9-1E90-F260-9D1883DA62B9}"/>
                  </a:ext>
                </a:extLst>
              </p:cNvPr>
              <p:cNvCxnSpPr>
                <a:cxnSpLocks/>
                <a:stCxn id="32" idx="7"/>
                <a:endCxn id="26" idx="3"/>
              </p:cNvCxnSpPr>
              <p:nvPr/>
            </p:nvCxnSpPr>
            <p:spPr>
              <a:xfrm flipV="1">
                <a:off x="2884416" y="5547840"/>
                <a:ext cx="343831" cy="396419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6" name="直接箭头连接符 4105">
                <a:extLst>
                  <a:ext uri="{FF2B5EF4-FFF2-40B4-BE49-F238E27FC236}">
                    <a16:creationId xmlns:a16="http://schemas.microsoft.com/office/drawing/2014/main" id="{9BFA3A44-4686-5968-5DAD-8D6A456F2244}"/>
                  </a:ext>
                </a:extLst>
              </p:cNvPr>
              <p:cNvCxnSpPr>
                <a:cxnSpLocks/>
                <a:stCxn id="33" idx="1"/>
                <a:endCxn id="22" idx="5"/>
              </p:cNvCxnSpPr>
              <p:nvPr/>
            </p:nvCxnSpPr>
            <p:spPr>
              <a:xfrm flipH="1" flipV="1">
                <a:off x="1267551" y="5547840"/>
                <a:ext cx="886751" cy="396419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7CE79CB6-465F-E4F5-F576-C2FE93BA1E22}"/>
                    </a:ext>
                  </a:extLst>
                </p:cNvPr>
                <p:cNvSpPr txBox="1"/>
                <p:nvPr/>
              </p:nvSpPr>
              <p:spPr>
                <a:xfrm>
                  <a:off x="300363" y="5359330"/>
                  <a:ext cx="5378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7CE79CB6-465F-E4F5-F576-C2FE93BA1E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63" y="5359330"/>
                  <a:ext cx="537837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EBBA510A-E2C6-EE20-4BBE-D629C542A4DD}"/>
                    </a:ext>
                  </a:extLst>
                </p:cNvPr>
                <p:cNvSpPr txBox="1"/>
                <p:nvPr/>
              </p:nvSpPr>
              <p:spPr>
                <a:xfrm>
                  <a:off x="298584" y="5860696"/>
                  <a:ext cx="5378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EBBA510A-E2C6-EE20-4BBE-D629C542A4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584" y="5860696"/>
                  <a:ext cx="537837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063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4117" grpId="0" animBg="1"/>
      <p:bldP spid="41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38B35B7-ABCB-4F32-A39B-836B64E8852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𝐫𝐰𝐏𝐇𝐏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𝐏𝐋𝐒</m:t>
                          </m:r>
                        </m:e>
                      </m:d>
                    </m:oMath>
                  </m:oMathPara>
                </a14:m>
                <a:endParaRPr lang="zh-CN" alt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38B35B7-ABCB-4F32-A39B-836B64E885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24 / 26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3AE002B-5913-F1A0-09B2-A6D30FCD0761}"/>
              </a:ext>
            </a:extLst>
          </p:cNvPr>
          <p:cNvGrpSpPr/>
          <p:nvPr/>
        </p:nvGrpSpPr>
        <p:grpSpPr>
          <a:xfrm>
            <a:off x="2810203" y="2028249"/>
            <a:ext cx="6571593" cy="1898543"/>
            <a:chOff x="838199" y="2027129"/>
            <a:chExt cx="6571593" cy="18985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F5522F14-6B60-4BD7-2DEA-2D261FBF70D3}"/>
                    </a:ext>
                  </a:extLst>
                </p:cNvPr>
                <p:cNvSpPr/>
                <p:nvPr/>
              </p:nvSpPr>
              <p:spPr>
                <a:xfrm>
                  <a:off x="838199" y="2027129"/>
                  <a:ext cx="6571593" cy="1898543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t" anchorCtr="0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0" smtClean="0">
                            <a:latin typeface="Cambria Math" panose="02040503050406030204" pitchFamily="18" charset="0"/>
                          </a:rPr>
                          <m:t>𝐫𝐰𝐏𝐇𝐏</m:t>
                        </m:r>
                        <m:d>
                          <m:dPr>
                            <m:ctrlP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1" i="0" smtClean="0">
                                <a:latin typeface="Cambria Math" panose="02040503050406030204" pitchFamily="18" charset="0"/>
                              </a:rPr>
                              <m:t>𝐏𝐋𝐒</m:t>
                            </m:r>
                          </m:e>
                        </m:d>
                      </m:oMath>
                    </m:oMathPara>
                  </a14:m>
                  <a:endParaRPr lang="zh-CN" altLang="en-US" sz="2400" b="1" dirty="0"/>
                </a:p>
              </p:txBody>
            </p:sp>
          </mc:Choice>
          <mc:Fallback xmlns=""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F5522F14-6B60-4BD7-2DEA-2D261FBF70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199" y="2027129"/>
                  <a:ext cx="6571593" cy="18985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1A291966-46F3-4847-4711-EDA527125F78}"/>
                    </a:ext>
                  </a:extLst>
                </p:cNvPr>
                <p:cNvSpPr txBox="1"/>
                <p:nvPr/>
              </p:nvSpPr>
              <p:spPr>
                <a:xfrm>
                  <a:off x="936555" y="2404102"/>
                  <a:ext cx="3437728" cy="15215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Inputs</a:t>
                  </a:r>
                  <a:endParaRPr lang="en-US" altLang="zh-C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 function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</m:oMath>
                  </a14:m>
                  <a:endParaRPr lang="en-US" altLang="zh-C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𝑁</m:t>
                      </m:r>
                    </m:oMath>
                  </a14:m>
                  <a:r>
                    <a:rPr lang="zh-CN" alt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b="1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𝐏𝐋𝐒</m:t>
                      </m:r>
                    </m:oMath>
                  </a14:m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instances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…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sub>
                      </m:sSub>
                    </m:oMath>
                  </a14:m>
                  <a:endParaRPr lang="en-US" altLang="zh-C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e>
                      </m:d>
                    </m:oMath>
                  </a14:m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for every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e>
                      </m:d>
                    </m:oMath>
                  </a14:m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and valid answer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𝑗</m:t>
                      </m:r>
                    </m:oMath>
                  </a14:m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sub>
                      </m:sSub>
                    </m:oMath>
                  </a14:m>
                  <a:endParaRPr lang="en-US" altLang="zh-C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1A291966-46F3-4847-4711-EDA527125F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555" y="2404102"/>
                  <a:ext cx="3437728" cy="1521570"/>
                </a:xfrm>
                <a:prstGeom prst="rect">
                  <a:avLst/>
                </a:prstGeom>
                <a:blipFill>
                  <a:blip r:embed="rId5"/>
                  <a:stretch>
                    <a:fillRect l="-1596" t="-2000" b="-36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E6305805-C589-A35B-DE45-F1F0E805A846}"/>
                    </a:ext>
                  </a:extLst>
                </p:cNvPr>
                <p:cNvSpPr txBox="1"/>
                <p:nvPr/>
              </p:nvSpPr>
              <p:spPr>
                <a:xfrm>
                  <a:off x="4515236" y="2404102"/>
                  <a:ext cx="2775664" cy="12643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Outputs</a:t>
                  </a:r>
                  <a:endParaRPr lang="en-US" altLang="zh-C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n-US" altLang="zh-CN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 number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e>
                      </m:d>
                    </m:oMath>
                  </a14:m>
                  <a:endParaRPr lang="en-US" altLang="zh-CN" b="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 valid answer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𝑗</m:t>
                      </m:r>
                    </m:oMath>
                  </a14:m>
                  <a:r>
                    <a:rPr lang="en-US" altLang="zh-CN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sub>
                      </m:sSub>
                    </m:oMath>
                  </a14:m>
                  <a:endParaRPr lang="en-US" altLang="zh-CN" b="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Such that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𝑦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</m:oMath>
                  </a14:m>
                  <a:endParaRPr lang="en-US" altLang="zh-CN" b="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E6305805-C589-A35B-DE45-F1F0E805A8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15236" y="2404102"/>
                  <a:ext cx="2775664" cy="1264320"/>
                </a:xfrm>
                <a:prstGeom prst="rect">
                  <a:avLst/>
                </a:prstGeom>
                <a:blipFill>
                  <a:blip r:embed="rId6"/>
                  <a:stretch>
                    <a:fillRect l="-1978" t="-2404" b="-432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2DCFC4C1-09B3-0385-838C-D09E9B98A287}"/>
                </a:ext>
              </a:extLst>
            </p:cNvPr>
            <p:cNvCxnSpPr/>
            <p:nvPr/>
          </p:nvCxnSpPr>
          <p:spPr>
            <a:xfrm>
              <a:off x="4374283" y="2498834"/>
              <a:ext cx="0" cy="1426838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B6E7E782-854D-9F48-52FD-B78D2D5EB9D6}"/>
              </a:ext>
            </a:extLst>
          </p:cNvPr>
          <p:cNvGrpSpPr/>
          <p:nvPr/>
        </p:nvGrpSpPr>
        <p:grpSpPr>
          <a:xfrm>
            <a:off x="539854" y="4313336"/>
            <a:ext cx="4948129" cy="2236484"/>
            <a:chOff x="539854" y="4313336"/>
            <a:chExt cx="4948129" cy="22364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矩形 47">
                  <a:extLst>
                    <a:ext uri="{FF2B5EF4-FFF2-40B4-BE49-F238E27FC236}">
                      <a16:creationId xmlns:a16="http://schemas.microsoft.com/office/drawing/2014/main" id="{36E3468B-1A75-BFD0-FC5C-DE7EADB9C9DB}"/>
                    </a:ext>
                  </a:extLst>
                </p:cNvPr>
                <p:cNvSpPr/>
                <p:nvPr/>
              </p:nvSpPr>
              <p:spPr>
                <a:xfrm>
                  <a:off x="5216521" y="5173169"/>
                  <a:ext cx="271462" cy="102433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8" name="矩形 47">
                  <a:extLst>
                    <a:ext uri="{FF2B5EF4-FFF2-40B4-BE49-F238E27FC236}">
                      <a16:creationId xmlns:a16="http://schemas.microsoft.com/office/drawing/2014/main" id="{36E3468B-1A75-BFD0-FC5C-DE7EADB9C9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6521" y="5173169"/>
                  <a:ext cx="271462" cy="102433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矩形 37">
                  <a:extLst>
                    <a:ext uri="{FF2B5EF4-FFF2-40B4-BE49-F238E27FC236}">
                      <a16:creationId xmlns:a16="http://schemas.microsoft.com/office/drawing/2014/main" id="{D6AEB9DC-D6D2-1488-782E-DCC8615D6B1D}"/>
                    </a:ext>
                  </a:extLst>
                </p:cNvPr>
                <p:cNvSpPr/>
                <p:nvPr/>
              </p:nvSpPr>
              <p:spPr>
                <a:xfrm>
                  <a:off x="2028042" y="5173169"/>
                  <a:ext cx="271462" cy="102433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8" name="矩形 37">
                  <a:extLst>
                    <a:ext uri="{FF2B5EF4-FFF2-40B4-BE49-F238E27FC236}">
                      <a16:creationId xmlns:a16="http://schemas.microsoft.com/office/drawing/2014/main" id="{D6AEB9DC-D6D2-1488-782E-DCC8615D6B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8042" y="5173169"/>
                  <a:ext cx="271462" cy="102433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CA0D6793-D21A-3CB3-0B00-0911F2B971B6}"/>
                </a:ext>
              </a:extLst>
            </p:cNvPr>
            <p:cNvSpPr/>
            <p:nvPr/>
          </p:nvSpPr>
          <p:spPr>
            <a:xfrm>
              <a:off x="1449387" y="6278358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4918867F-5DAF-5F1C-5ABD-8469E51196E5}"/>
                </a:ext>
              </a:extLst>
            </p:cNvPr>
            <p:cNvSpPr/>
            <p:nvPr/>
          </p:nvSpPr>
          <p:spPr>
            <a:xfrm>
              <a:off x="1987549" y="6278358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7728DFAF-16B8-D820-83DA-4ED4A21B2DBF}"/>
                </a:ext>
              </a:extLst>
            </p:cNvPr>
            <p:cNvSpPr/>
            <p:nvPr/>
          </p:nvSpPr>
          <p:spPr>
            <a:xfrm>
              <a:off x="3063873" y="6278358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81F3A898-633E-3606-86F1-46009882151A}"/>
                </a:ext>
              </a:extLst>
            </p:cNvPr>
            <p:cNvSpPr/>
            <p:nvPr/>
          </p:nvSpPr>
          <p:spPr>
            <a:xfrm>
              <a:off x="2525711" y="6278358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126958ED-7F7B-6686-7176-595E73DBF171}"/>
                </a:ext>
              </a:extLst>
            </p:cNvPr>
            <p:cNvSpPr/>
            <p:nvPr/>
          </p:nvSpPr>
          <p:spPr>
            <a:xfrm>
              <a:off x="3602035" y="6278358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92F409AC-5236-A242-73BE-2AB6582B10B7}"/>
                </a:ext>
              </a:extLst>
            </p:cNvPr>
            <p:cNvSpPr/>
            <p:nvPr/>
          </p:nvSpPr>
          <p:spPr>
            <a:xfrm>
              <a:off x="4140197" y="6278358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82D21162-23F0-E1B7-08E9-416E74801231}"/>
                </a:ext>
              </a:extLst>
            </p:cNvPr>
            <p:cNvSpPr/>
            <p:nvPr/>
          </p:nvSpPr>
          <p:spPr>
            <a:xfrm>
              <a:off x="5216521" y="6278358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988619F1-AB72-6B8E-3CF5-D9A3DA9D581A}"/>
                </a:ext>
              </a:extLst>
            </p:cNvPr>
            <p:cNvSpPr/>
            <p:nvPr/>
          </p:nvSpPr>
          <p:spPr>
            <a:xfrm>
              <a:off x="4678359" y="6278358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C3E8074A-1A55-404A-B107-4EFF67E8E3A4}"/>
                </a:ext>
              </a:extLst>
            </p:cNvPr>
            <p:cNvSpPr/>
            <p:nvPr/>
          </p:nvSpPr>
          <p:spPr>
            <a:xfrm>
              <a:off x="1449387" y="4313336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19222B3A-CA29-19A4-B1F0-16B36C295897}"/>
                </a:ext>
              </a:extLst>
            </p:cNvPr>
            <p:cNvSpPr/>
            <p:nvPr/>
          </p:nvSpPr>
          <p:spPr>
            <a:xfrm>
              <a:off x="1987549" y="4313336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5D5FEB08-5222-25E9-2CA7-C2515B0C0B7A}"/>
                </a:ext>
              </a:extLst>
            </p:cNvPr>
            <p:cNvSpPr/>
            <p:nvPr/>
          </p:nvSpPr>
          <p:spPr>
            <a:xfrm>
              <a:off x="3063873" y="4313336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19FA8EAA-F93E-5998-3133-2843DB43B416}"/>
                </a:ext>
              </a:extLst>
            </p:cNvPr>
            <p:cNvSpPr/>
            <p:nvPr/>
          </p:nvSpPr>
          <p:spPr>
            <a:xfrm>
              <a:off x="2525711" y="4313336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BE25D57A-1ADE-BD78-9708-1CDE79D0169D}"/>
                </a:ext>
              </a:extLst>
            </p:cNvPr>
            <p:cNvSpPr/>
            <p:nvPr/>
          </p:nvSpPr>
          <p:spPr>
            <a:xfrm>
              <a:off x="3602035" y="4313336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964BF28C-7D3E-99C2-25D0-CC135DA22136}"/>
                </a:ext>
              </a:extLst>
            </p:cNvPr>
            <p:cNvSpPr/>
            <p:nvPr/>
          </p:nvSpPr>
          <p:spPr>
            <a:xfrm>
              <a:off x="4140197" y="4313336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6F88F50C-D39E-2B7C-E475-62E5FC703A4E}"/>
                </a:ext>
              </a:extLst>
            </p:cNvPr>
            <p:cNvSpPr/>
            <p:nvPr/>
          </p:nvSpPr>
          <p:spPr>
            <a:xfrm>
              <a:off x="5216521" y="4313336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0A97D10-D732-C574-6A4A-C7EDAD550C75}"/>
                </a:ext>
              </a:extLst>
            </p:cNvPr>
            <p:cNvSpPr/>
            <p:nvPr/>
          </p:nvSpPr>
          <p:spPr>
            <a:xfrm>
              <a:off x="4678359" y="4313336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9DECB87D-50B6-EB44-9EE4-50F60E247105}"/>
                </a:ext>
              </a:extLst>
            </p:cNvPr>
            <p:cNvSpPr/>
            <p:nvPr/>
          </p:nvSpPr>
          <p:spPr>
            <a:xfrm>
              <a:off x="3066252" y="4901707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587709B8-782F-0D5A-1C1F-A7124800FBC9}"/>
                </a:ext>
              </a:extLst>
            </p:cNvPr>
            <p:cNvSpPr/>
            <p:nvPr/>
          </p:nvSpPr>
          <p:spPr>
            <a:xfrm>
              <a:off x="2528090" y="4901707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342A17FD-F72A-2870-1AF6-BDA74CE0D921}"/>
                </a:ext>
              </a:extLst>
            </p:cNvPr>
            <p:cNvSpPr/>
            <p:nvPr/>
          </p:nvSpPr>
          <p:spPr>
            <a:xfrm>
              <a:off x="3604414" y="4901707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AD41B53D-037C-C518-5DE4-10598A8EB1D3}"/>
                </a:ext>
              </a:extLst>
            </p:cNvPr>
            <p:cNvSpPr/>
            <p:nvPr/>
          </p:nvSpPr>
          <p:spPr>
            <a:xfrm>
              <a:off x="4142576" y="4901707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096" name="直接箭头连接符 4095">
              <a:extLst>
                <a:ext uri="{FF2B5EF4-FFF2-40B4-BE49-F238E27FC236}">
                  <a16:creationId xmlns:a16="http://schemas.microsoft.com/office/drawing/2014/main" id="{560FA489-7B93-9C2B-485F-172D10C5F662}"/>
                </a:ext>
              </a:extLst>
            </p:cNvPr>
            <p:cNvCxnSpPr>
              <a:cxnSpLocks/>
              <a:stCxn id="37" idx="0"/>
              <a:endCxn id="27" idx="4"/>
            </p:cNvCxnSpPr>
            <p:nvPr/>
          </p:nvCxnSpPr>
          <p:spPr>
            <a:xfrm flipH="1" flipV="1">
              <a:off x="4275928" y="4584798"/>
              <a:ext cx="2379" cy="316909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0" name="直接箭头连接符 4099">
              <a:extLst>
                <a:ext uri="{FF2B5EF4-FFF2-40B4-BE49-F238E27FC236}">
                  <a16:creationId xmlns:a16="http://schemas.microsoft.com/office/drawing/2014/main" id="{6C4FECAF-29A4-D088-EFBF-619FF465D3EC}"/>
                </a:ext>
              </a:extLst>
            </p:cNvPr>
            <p:cNvCxnSpPr>
              <a:cxnSpLocks/>
              <a:stCxn id="36" idx="1"/>
              <a:endCxn id="25" idx="4"/>
            </p:cNvCxnSpPr>
            <p:nvPr/>
          </p:nvCxnSpPr>
          <p:spPr>
            <a:xfrm flipH="1" flipV="1">
              <a:off x="2661442" y="4584798"/>
              <a:ext cx="982727" cy="356664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3" name="直接箭头连接符 4102">
              <a:extLst>
                <a:ext uri="{FF2B5EF4-FFF2-40B4-BE49-F238E27FC236}">
                  <a16:creationId xmlns:a16="http://schemas.microsoft.com/office/drawing/2014/main" id="{CCAD6C1E-72C9-1E90-F260-9D1883DA62B9}"/>
                </a:ext>
              </a:extLst>
            </p:cNvPr>
            <p:cNvCxnSpPr>
              <a:cxnSpLocks/>
              <a:stCxn id="32" idx="7"/>
              <a:endCxn id="26" idx="3"/>
            </p:cNvCxnSpPr>
            <p:nvPr/>
          </p:nvCxnSpPr>
          <p:spPr>
            <a:xfrm flipV="1">
              <a:off x="3297959" y="4545043"/>
              <a:ext cx="343831" cy="396419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6" name="直接箭头连接符 4105">
              <a:extLst>
                <a:ext uri="{FF2B5EF4-FFF2-40B4-BE49-F238E27FC236}">
                  <a16:creationId xmlns:a16="http://schemas.microsoft.com/office/drawing/2014/main" id="{9BFA3A44-4686-5968-5DAD-8D6A456F2244}"/>
                </a:ext>
              </a:extLst>
            </p:cNvPr>
            <p:cNvCxnSpPr>
              <a:cxnSpLocks/>
              <a:stCxn id="33" idx="1"/>
              <a:endCxn id="22" idx="5"/>
            </p:cNvCxnSpPr>
            <p:nvPr/>
          </p:nvCxnSpPr>
          <p:spPr>
            <a:xfrm flipH="1" flipV="1">
              <a:off x="1681094" y="4545043"/>
              <a:ext cx="886751" cy="396419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0F1CDF16-16C0-4CC9-6E60-C000E1285599}"/>
                    </a:ext>
                  </a:extLst>
                </p:cNvPr>
                <p:cNvSpPr/>
                <p:nvPr/>
              </p:nvSpPr>
              <p:spPr>
                <a:xfrm>
                  <a:off x="1449388" y="5173169"/>
                  <a:ext cx="271462" cy="102433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0F1CDF16-16C0-4CC9-6E60-C000E128559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9388" y="5173169"/>
                  <a:ext cx="271462" cy="102433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525ABB60-9B3E-9340-E27D-E5174C3A2FA9}"/>
                </a:ext>
              </a:extLst>
            </p:cNvPr>
            <p:cNvCxnSpPr>
              <a:endCxn id="33" idx="3"/>
            </p:cNvCxnSpPr>
            <p:nvPr/>
          </p:nvCxnSpPr>
          <p:spPr>
            <a:xfrm flipV="1">
              <a:off x="1600200" y="5133414"/>
              <a:ext cx="967645" cy="3529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2109DE15-2248-BA99-4A2C-94C578113BB2}"/>
                </a:ext>
              </a:extLst>
            </p:cNvPr>
            <p:cNvCxnSpPr>
              <a:cxnSpLocks/>
              <a:endCxn id="36" idx="3"/>
            </p:cNvCxnSpPr>
            <p:nvPr/>
          </p:nvCxnSpPr>
          <p:spPr>
            <a:xfrm flipV="1">
              <a:off x="1639457" y="5133414"/>
              <a:ext cx="2004712" cy="83880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5D6B8EC8-13C3-7322-EB3F-B5E93E8E83E9}"/>
                </a:ext>
              </a:extLst>
            </p:cNvPr>
            <p:cNvCxnSpPr>
              <a:cxnSpLocks/>
              <a:endCxn id="32" idx="3"/>
            </p:cNvCxnSpPr>
            <p:nvPr/>
          </p:nvCxnSpPr>
          <p:spPr>
            <a:xfrm flipV="1">
              <a:off x="2119283" y="5133414"/>
              <a:ext cx="986724" cy="37104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AF6594D7-F789-6953-B81E-3A50EB56FACA}"/>
                </a:ext>
              </a:extLst>
            </p:cNvPr>
            <p:cNvCxnSpPr>
              <a:cxnSpLocks/>
              <a:endCxn id="32" idx="4"/>
            </p:cNvCxnSpPr>
            <p:nvPr/>
          </p:nvCxnSpPr>
          <p:spPr>
            <a:xfrm flipV="1">
              <a:off x="2163773" y="5173169"/>
              <a:ext cx="1038210" cy="71244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箭头连接符 49">
              <a:extLst>
                <a:ext uri="{FF2B5EF4-FFF2-40B4-BE49-F238E27FC236}">
                  <a16:creationId xmlns:a16="http://schemas.microsoft.com/office/drawing/2014/main" id="{9E89C3AD-10D2-58BC-3807-A19825ED2729}"/>
                </a:ext>
              </a:extLst>
            </p:cNvPr>
            <p:cNvCxnSpPr>
              <a:cxnSpLocks/>
              <a:endCxn id="37" idx="4"/>
            </p:cNvCxnSpPr>
            <p:nvPr/>
          </p:nvCxnSpPr>
          <p:spPr>
            <a:xfrm flipH="1" flipV="1">
              <a:off x="4278307" y="5173169"/>
              <a:ext cx="1073945" cy="79904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文本框 55">
                  <a:extLst>
                    <a:ext uri="{FF2B5EF4-FFF2-40B4-BE49-F238E27FC236}">
                      <a16:creationId xmlns:a16="http://schemas.microsoft.com/office/drawing/2014/main" id="{A578693D-4FFD-271F-35F2-109816715F09}"/>
                    </a:ext>
                  </a:extLst>
                </p:cNvPr>
                <p:cNvSpPr txBox="1"/>
                <p:nvPr/>
              </p:nvSpPr>
              <p:spPr>
                <a:xfrm>
                  <a:off x="539854" y="4616099"/>
                  <a:ext cx="44802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6" name="文本框 55">
                  <a:extLst>
                    <a:ext uri="{FF2B5EF4-FFF2-40B4-BE49-F238E27FC236}">
                      <a16:creationId xmlns:a16="http://schemas.microsoft.com/office/drawing/2014/main" id="{A578693D-4FFD-271F-35F2-109816715F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854" y="4616099"/>
                  <a:ext cx="448026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本框 56">
                  <a:extLst>
                    <a:ext uri="{FF2B5EF4-FFF2-40B4-BE49-F238E27FC236}">
                      <a16:creationId xmlns:a16="http://schemas.microsoft.com/office/drawing/2014/main" id="{AE3D5EC3-8381-101D-FEB2-81E4393EFB58}"/>
                    </a:ext>
                  </a:extLst>
                </p:cNvPr>
                <p:cNvSpPr txBox="1"/>
                <p:nvPr/>
              </p:nvSpPr>
              <p:spPr>
                <a:xfrm>
                  <a:off x="557293" y="5388027"/>
                  <a:ext cx="44802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7" name="文本框 56">
                  <a:extLst>
                    <a:ext uri="{FF2B5EF4-FFF2-40B4-BE49-F238E27FC236}">
                      <a16:creationId xmlns:a16="http://schemas.microsoft.com/office/drawing/2014/main" id="{AE3D5EC3-8381-101D-FEB2-81E4393EFB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293" y="5388027"/>
                  <a:ext cx="448026" cy="369332"/>
                </a:xfrm>
                <a:prstGeom prst="rect">
                  <a:avLst/>
                </a:prstGeom>
                <a:blipFill>
                  <a:blip r:embed="rId12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6A969CC0-7426-6A6D-63F6-ECE24DBE85B6}"/>
                    </a:ext>
                  </a:extLst>
                </p:cNvPr>
                <p:cNvSpPr txBox="1"/>
                <p:nvPr/>
              </p:nvSpPr>
              <p:spPr>
                <a:xfrm>
                  <a:off x="3252017" y="5487188"/>
                  <a:ext cx="8055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6A969CC0-7426-6A6D-63F6-ECE24DBE85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2017" y="5487188"/>
                  <a:ext cx="805530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97" name="组合 4096">
            <a:extLst>
              <a:ext uri="{FF2B5EF4-FFF2-40B4-BE49-F238E27FC236}">
                <a16:creationId xmlns:a16="http://schemas.microsoft.com/office/drawing/2014/main" id="{8C6368E2-9B61-6E83-1323-5ADF87949A52}"/>
              </a:ext>
            </a:extLst>
          </p:cNvPr>
          <p:cNvGrpSpPr/>
          <p:nvPr/>
        </p:nvGrpSpPr>
        <p:grpSpPr>
          <a:xfrm>
            <a:off x="5701724" y="5319143"/>
            <a:ext cx="4831626" cy="1132941"/>
            <a:chOff x="5701724" y="5319143"/>
            <a:chExt cx="4831626" cy="1132941"/>
          </a:xfrm>
        </p:grpSpPr>
        <p:sp>
          <p:nvSpPr>
            <p:cNvPr id="59" name="对话气泡: 椭圆形 58">
              <a:extLst>
                <a:ext uri="{FF2B5EF4-FFF2-40B4-BE49-F238E27FC236}">
                  <a16:creationId xmlns:a16="http://schemas.microsoft.com/office/drawing/2014/main" id="{0FF7E356-467A-E0F7-BCE6-E46B5F53EF31}"/>
                </a:ext>
              </a:extLst>
            </p:cNvPr>
            <p:cNvSpPr/>
            <p:nvPr/>
          </p:nvSpPr>
          <p:spPr>
            <a:xfrm>
              <a:off x="5701724" y="5319143"/>
              <a:ext cx="4831626" cy="1132941"/>
            </a:xfrm>
            <a:prstGeom prst="wedgeEllipseCallout">
              <a:avLst>
                <a:gd name="adj1" fmla="val -56563"/>
                <a:gd name="adj2" fmla="val -30734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135" name="组合 4134">
              <a:extLst>
                <a:ext uri="{FF2B5EF4-FFF2-40B4-BE49-F238E27FC236}">
                  <a16:creationId xmlns:a16="http://schemas.microsoft.com/office/drawing/2014/main" id="{7AFEF352-1134-F3B7-8D1E-2CBDA2FEA231}"/>
                </a:ext>
              </a:extLst>
            </p:cNvPr>
            <p:cNvGrpSpPr/>
            <p:nvPr/>
          </p:nvGrpSpPr>
          <p:grpSpPr>
            <a:xfrm>
              <a:off x="6069207" y="5455525"/>
              <a:ext cx="4002371" cy="751210"/>
              <a:chOff x="6488608" y="6045191"/>
              <a:chExt cx="4002371" cy="751210"/>
            </a:xfrm>
          </p:grpSpPr>
          <p:sp>
            <p:nvSpPr>
              <p:cNvPr id="4118" name="椭圆 4117">
                <a:extLst>
                  <a:ext uri="{FF2B5EF4-FFF2-40B4-BE49-F238E27FC236}">
                    <a16:creationId xmlns:a16="http://schemas.microsoft.com/office/drawing/2014/main" id="{822691B3-5EDB-342E-60E6-36D74D459A1C}"/>
                  </a:ext>
                </a:extLst>
              </p:cNvPr>
              <p:cNvSpPr/>
              <p:nvPr/>
            </p:nvSpPr>
            <p:spPr>
              <a:xfrm>
                <a:off x="6488608" y="6283167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19" name="椭圆 4118">
                <a:extLst>
                  <a:ext uri="{FF2B5EF4-FFF2-40B4-BE49-F238E27FC236}">
                    <a16:creationId xmlns:a16="http://schemas.microsoft.com/office/drawing/2014/main" id="{A54335E9-5AD9-29F1-8E2C-8CFF1CB86392}"/>
                  </a:ext>
                </a:extLst>
              </p:cNvPr>
              <p:cNvSpPr/>
              <p:nvPr/>
            </p:nvSpPr>
            <p:spPr>
              <a:xfrm>
                <a:off x="7019438" y="6278358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20" name="椭圆 4119">
                <a:extLst>
                  <a:ext uri="{FF2B5EF4-FFF2-40B4-BE49-F238E27FC236}">
                    <a16:creationId xmlns:a16="http://schemas.microsoft.com/office/drawing/2014/main" id="{190E9F4D-F9FD-8228-A8A5-74ED9AC1FA42}"/>
                  </a:ext>
                </a:extLst>
              </p:cNvPr>
              <p:cNvSpPr/>
              <p:nvPr/>
            </p:nvSpPr>
            <p:spPr>
              <a:xfrm>
                <a:off x="7555301" y="6283167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21" name="椭圆 4120">
                <a:extLst>
                  <a:ext uri="{FF2B5EF4-FFF2-40B4-BE49-F238E27FC236}">
                    <a16:creationId xmlns:a16="http://schemas.microsoft.com/office/drawing/2014/main" id="{9D1937DB-4DA2-D384-B698-E7A9440FB85E}"/>
                  </a:ext>
                </a:extLst>
              </p:cNvPr>
              <p:cNvSpPr/>
              <p:nvPr/>
            </p:nvSpPr>
            <p:spPr>
              <a:xfrm>
                <a:off x="8086131" y="6278358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22" name="椭圆 4121">
                <a:extLst>
                  <a:ext uri="{FF2B5EF4-FFF2-40B4-BE49-F238E27FC236}">
                    <a16:creationId xmlns:a16="http://schemas.microsoft.com/office/drawing/2014/main" id="{E3F86C97-24CA-9261-DD71-36B04C537B82}"/>
                  </a:ext>
                </a:extLst>
              </p:cNvPr>
              <p:cNvSpPr/>
              <p:nvPr/>
            </p:nvSpPr>
            <p:spPr>
              <a:xfrm>
                <a:off x="8621994" y="6283167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23" name="椭圆 4122">
                <a:extLst>
                  <a:ext uri="{FF2B5EF4-FFF2-40B4-BE49-F238E27FC236}">
                    <a16:creationId xmlns:a16="http://schemas.microsoft.com/office/drawing/2014/main" id="{DF8A78E9-1CA3-2F8D-AD2E-879D186F301A}"/>
                  </a:ext>
                </a:extLst>
              </p:cNvPr>
              <p:cNvSpPr/>
              <p:nvPr/>
            </p:nvSpPr>
            <p:spPr>
              <a:xfrm>
                <a:off x="9152824" y="6278358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24" name="椭圆 4123">
                <a:extLst>
                  <a:ext uri="{FF2B5EF4-FFF2-40B4-BE49-F238E27FC236}">
                    <a16:creationId xmlns:a16="http://schemas.microsoft.com/office/drawing/2014/main" id="{0AF5F9C3-A260-E117-2E61-ABCC205AD3C9}"/>
                  </a:ext>
                </a:extLst>
              </p:cNvPr>
              <p:cNvSpPr/>
              <p:nvPr/>
            </p:nvSpPr>
            <p:spPr>
              <a:xfrm>
                <a:off x="9688687" y="6283167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25" name="椭圆 4124">
                <a:extLst>
                  <a:ext uri="{FF2B5EF4-FFF2-40B4-BE49-F238E27FC236}">
                    <a16:creationId xmlns:a16="http://schemas.microsoft.com/office/drawing/2014/main" id="{96C50B63-6728-4342-71F0-6076F52130FC}"/>
                  </a:ext>
                </a:extLst>
              </p:cNvPr>
              <p:cNvSpPr/>
              <p:nvPr/>
            </p:nvSpPr>
            <p:spPr>
              <a:xfrm>
                <a:off x="10219517" y="6278358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26" name="任意多边形: 形状 4125">
                <a:extLst>
                  <a:ext uri="{FF2B5EF4-FFF2-40B4-BE49-F238E27FC236}">
                    <a16:creationId xmlns:a16="http://schemas.microsoft.com/office/drawing/2014/main" id="{666FE000-03A6-34B8-8284-661FAA50E639}"/>
                  </a:ext>
                </a:extLst>
              </p:cNvPr>
              <p:cNvSpPr/>
              <p:nvPr/>
            </p:nvSpPr>
            <p:spPr>
              <a:xfrm>
                <a:off x="6618514" y="6197499"/>
                <a:ext cx="537029" cy="94444"/>
              </a:xfrm>
              <a:custGeom>
                <a:avLst/>
                <a:gdLst>
                  <a:gd name="connsiteX0" fmla="*/ 0 w 537029"/>
                  <a:gd name="connsiteY0" fmla="*/ 94444 h 94444"/>
                  <a:gd name="connsiteX1" fmla="*/ 290286 w 537029"/>
                  <a:gd name="connsiteY1" fmla="*/ 101 h 94444"/>
                  <a:gd name="connsiteX2" fmla="*/ 537029 w 537029"/>
                  <a:gd name="connsiteY2" fmla="*/ 79930 h 94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7029" h="94444">
                    <a:moveTo>
                      <a:pt x="0" y="94444"/>
                    </a:moveTo>
                    <a:cubicBezTo>
                      <a:pt x="100390" y="48482"/>
                      <a:pt x="200781" y="2520"/>
                      <a:pt x="290286" y="101"/>
                    </a:cubicBezTo>
                    <a:cubicBezTo>
                      <a:pt x="379791" y="-2318"/>
                      <a:pt x="458410" y="38806"/>
                      <a:pt x="537029" y="79930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27" name="任意多边形: 形状 4126">
                <a:extLst>
                  <a:ext uri="{FF2B5EF4-FFF2-40B4-BE49-F238E27FC236}">
                    <a16:creationId xmlns:a16="http://schemas.microsoft.com/office/drawing/2014/main" id="{C60F01C5-F417-9FBF-B823-B92FD5DD8DC6}"/>
                  </a:ext>
                </a:extLst>
              </p:cNvPr>
              <p:cNvSpPr/>
              <p:nvPr/>
            </p:nvSpPr>
            <p:spPr>
              <a:xfrm>
                <a:off x="7148286" y="6045191"/>
                <a:ext cx="1088571" cy="239495"/>
              </a:xfrm>
              <a:custGeom>
                <a:avLst/>
                <a:gdLst>
                  <a:gd name="connsiteX0" fmla="*/ 0 w 1088571"/>
                  <a:gd name="connsiteY0" fmla="*/ 232238 h 239495"/>
                  <a:gd name="connsiteX1" fmla="*/ 508000 w 1088571"/>
                  <a:gd name="connsiteY1" fmla="*/ 9 h 239495"/>
                  <a:gd name="connsiteX2" fmla="*/ 1088571 w 1088571"/>
                  <a:gd name="connsiteY2" fmla="*/ 239495 h 23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571" h="239495">
                    <a:moveTo>
                      <a:pt x="0" y="232238"/>
                    </a:moveTo>
                    <a:cubicBezTo>
                      <a:pt x="163286" y="115519"/>
                      <a:pt x="326572" y="-1200"/>
                      <a:pt x="508000" y="9"/>
                    </a:cubicBezTo>
                    <a:cubicBezTo>
                      <a:pt x="689428" y="1218"/>
                      <a:pt x="888999" y="120356"/>
                      <a:pt x="1088571" y="239495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29" name="任意多边形: 形状 4128">
                <a:extLst>
                  <a:ext uri="{FF2B5EF4-FFF2-40B4-BE49-F238E27FC236}">
                    <a16:creationId xmlns:a16="http://schemas.microsoft.com/office/drawing/2014/main" id="{0434BE54-27B9-4F31-04CA-A5E39FB52F9F}"/>
                  </a:ext>
                </a:extLst>
              </p:cNvPr>
              <p:cNvSpPr/>
              <p:nvPr/>
            </p:nvSpPr>
            <p:spPr>
              <a:xfrm>
                <a:off x="7598409" y="6574971"/>
                <a:ext cx="253639" cy="221430"/>
              </a:xfrm>
              <a:custGeom>
                <a:avLst/>
                <a:gdLst>
                  <a:gd name="connsiteX0" fmla="*/ 86905 w 253639"/>
                  <a:gd name="connsiteY0" fmla="*/ 0 h 221430"/>
                  <a:gd name="connsiteX1" fmla="*/ 7077 w 253639"/>
                  <a:gd name="connsiteY1" fmla="*/ 203200 h 221430"/>
                  <a:gd name="connsiteX2" fmla="*/ 246562 w 253639"/>
                  <a:gd name="connsiteY2" fmla="*/ 188686 h 221430"/>
                  <a:gd name="connsiteX3" fmla="*/ 166734 w 253639"/>
                  <a:gd name="connsiteY3" fmla="*/ 0 h 221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3639" h="221430">
                    <a:moveTo>
                      <a:pt x="86905" y="0"/>
                    </a:moveTo>
                    <a:cubicBezTo>
                      <a:pt x="33686" y="85876"/>
                      <a:pt x="-19532" y="171753"/>
                      <a:pt x="7077" y="203200"/>
                    </a:cubicBezTo>
                    <a:cubicBezTo>
                      <a:pt x="33686" y="234647"/>
                      <a:pt x="219953" y="222553"/>
                      <a:pt x="246562" y="188686"/>
                    </a:cubicBezTo>
                    <a:cubicBezTo>
                      <a:pt x="273172" y="154819"/>
                      <a:pt x="219953" y="77409"/>
                      <a:pt x="166734" y="0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30" name="任意多边形: 形状 4129">
                <a:extLst>
                  <a:ext uri="{FF2B5EF4-FFF2-40B4-BE49-F238E27FC236}">
                    <a16:creationId xmlns:a16="http://schemas.microsoft.com/office/drawing/2014/main" id="{0F9C6782-9C4E-68D2-B695-C77C083505D0}"/>
                  </a:ext>
                </a:extLst>
              </p:cNvPr>
              <p:cNvSpPr/>
              <p:nvPr/>
            </p:nvSpPr>
            <p:spPr>
              <a:xfrm>
                <a:off x="8229600" y="6059673"/>
                <a:ext cx="1081314" cy="217756"/>
              </a:xfrm>
              <a:custGeom>
                <a:avLst/>
                <a:gdLst>
                  <a:gd name="connsiteX0" fmla="*/ 0 w 1081314"/>
                  <a:gd name="connsiteY0" fmla="*/ 203241 h 217756"/>
                  <a:gd name="connsiteX1" fmla="*/ 493486 w 1081314"/>
                  <a:gd name="connsiteY1" fmla="*/ 41 h 217756"/>
                  <a:gd name="connsiteX2" fmla="*/ 1081314 w 1081314"/>
                  <a:gd name="connsiteY2" fmla="*/ 217756 h 217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1314" h="217756">
                    <a:moveTo>
                      <a:pt x="0" y="203241"/>
                    </a:moveTo>
                    <a:cubicBezTo>
                      <a:pt x="156633" y="100431"/>
                      <a:pt x="313267" y="-2378"/>
                      <a:pt x="493486" y="41"/>
                    </a:cubicBezTo>
                    <a:cubicBezTo>
                      <a:pt x="673705" y="2460"/>
                      <a:pt x="877509" y="110108"/>
                      <a:pt x="1081314" y="217756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31" name="任意多边形: 形状 4130">
                <a:extLst>
                  <a:ext uri="{FF2B5EF4-FFF2-40B4-BE49-F238E27FC236}">
                    <a16:creationId xmlns:a16="http://schemas.microsoft.com/office/drawing/2014/main" id="{ACD49883-6102-058E-EDE8-9E6D531AC9BD}"/>
                  </a:ext>
                </a:extLst>
              </p:cNvPr>
              <p:cNvSpPr/>
              <p:nvPr/>
            </p:nvSpPr>
            <p:spPr>
              <a:xfrm>
                <a:off x="9303657" y="6132272"/>
                <a:ext cx="551543" cy="159671"/>
              </a:xfrm>
              <a:custGeom>
                <a:avLst/>
                <a:gdLst>
                  <a:gd name="connsiteX0" fmla="*/ 0 w 551543"/>
                  <a:gd name="connsiteY0" fmla="*/ 152414 h 159671"/>
                  <a:gd name="connsiteX1" fmla="*/ 268514 w 551543"/>
                  <a:gd name="connsiteY1" fmla="*/ 14 h 159671"/>
                  <a:gd name="connsiteX2" fmla="*/ 551543 w 551543"/>
                  <a:gd name="connsiteY2" fmla="*/ 159671 h 15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1543" h="159671">
                    <a:moveTo>
                      <a:pt x="0" y="152414"/>
                    </a:moveTo>
                    <a:cubicBezTo>
                      <a:pt x="88295" y="75609"/>
                      <a:pt x="176590" y="-1195"/>
                      <a:pt x="268514" y="14"/>
                    </a:cubicBezTo>
                    <a:cubicBezTo>
                      <a:pt x="360438" y="1223"/>
                      <a:pt x="455990" y="80447"/>
                      <a:pt x="551543" y="159671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32" name="任意多边形: 形状 4131">
                <a:extLst>
                  <a:ext uri="{FF2B5EF4-FFF2-40B4-BE49-F238E27FC236}">
                    <a16:creationId xmlns:a16="http://schemas.microsoft.com/office/drawing/2014/main" id="{C95BCF65-2499-7383-6880-F6D062F7DE95}"/>
                  </a:ext>
                </a:extLst>
              </p:cNvPr>
              <p:cNvSpPr/>
              <p:nvPr/>
            </p:nvSpPr>
            <p:spPr>
              <a:xfrm>
                <a:off x="8655230" y="6567633"/>
                <a:ext cx="253639" cy="221430"/>
              </a:xfrm>
              <a:custGeom>
                <a:avLst/>
                <a:gdLst>
                  <a:gd name="connsiteX0" fmla="*/ 86905 w 253639"/>
                  <a:gd name="connsiteY0" fmla="*/ 0 h 221430"/>
                  <a:gd name="connsiteX1" fmla="*/ 7077 w 253639"/>
                  <a:gd name="connsiteY1" fmla="*/ 203200 h 221430"/>
                  <a:gd name="connsiteX2" fmla="*/ 246562 w 253639"/>
                  <a:gd name="connsiteY2" fmla="*/ 188686 h 221430"/>
                  <a:gd name="connsiteX3" fmla="*/ 166734 w 253639"/>
                  <a:gd name="connsiteY3" fmla="*/ 0 h 221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3639" h="221430">
                    <a:moveTo>
                      <a:pt x="86905" y="0"/>
                    </a:moveTo>
                    <a:cubicBezTo>
                      <a:pt x="33686" y="85876"/>
                      <a:pt x="-19532" y="171753"/>
                      <a:pt x="7077" y="203200"/>
                    </a:cubicBezTo>
                    <a:cubicBezTo>
                      <a:pt x="33686" y="234647"/>
                      <a:pt x="219953" y="222553"/>
                      <a:pt x="246562" y="188686"/>
                    </a:cubicBezTo>
                    <a:cubicBezTo>
                      <a:pt x="273172" y="154819"/>
                      <a:pt x="219953" y="77409"/>
                      <a:pt x="166734" y="0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33" name="任意多边形: 形状 4132">
                <a:extLst>
                  <a:ext uri="{FF2B5EF4-FFF2-40B4-BE49-F238E27FC236}">
                    <a16:creationId xmlns:a16="http://schemas.microsoft.com/office/drawing/2014/main" id="{8EB0126F-DCFD-3716-1473-B14B0FD43272}"/>
                  </a:ext>
                </a:extLst>
              </p:cNvPr>
              <p:cNvSpPr/>
              <p:nvPr/>
            </p:nvSpPr>
            <p:spPr>
              <a:xfrm>
                <a:off x="9723506" y="6556834"/>
                <a:ext cx="253639" cy="221430"/>
              </a:xfrm>
              <a:custGeom>
                <a:avLst/>
                <a:gdLst>
                  <a:gd name="connsiteX0" fmla="*/ 86905 w 253639"/>
                  <a:gd name="connsiteY0" fmla="*/ 0 h 221430"/>
                  <a:gd name="connsiteX1" fmla="*/ 7077 w 253639"/>
                  <a:gd name="connsiteY1" fmla="*/ 203200 h 221430"/>
                  <a:gd name="connsiteX2" fmla="*/ 246562 w 253639"/>
                  <a:gd name="connsiteY2" fmla="*/ 188686 h 221430"/>
                  <a:gd name="connsiteX3" fmla="*/ 166734 w 253639"/>
                  <a:gd name="connsiteY3" fmla="*/ 0 h 221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3639" h="221430">
                    <a:moveTo>
                      <a:pt x="86905" y="0"/>
                    </a:moveTo>
                    <a:cubicBezTo>
                      <a:pt x="33686" y="85876"/>
                      <a:pt x="-19532" y="171753"/>
                      <a:pt x="7077" y="203200"/>
                    </a:cubicBezTo>
                    <a:cubicBezTo>
                      <a:pt x="33686" y="234647"/>
                      <a:pt x="219953" y="222553"/>
                      <a:pt x="246562" y="188686"/>
                    </a:cubicBezTo>
                    <a:cubicBezTo>
                      <a:pt x="273172" y="154819"/>
                      <a:pt x="219953" y="77409"/>
                      <a:pt x="166734" y="0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34" name="任意多边形: 形状 4133">
                <a:extLst>
                  <a:ext uri="{FF2B5EF4-FFF2-40B4-BE49-F238E27FC236}">
                    <a16:creationId xmlns:a16="http://schemas.microsoft.com/office/drawing/2014/main" id="{4B6A3D75-FE1D-2D7E-D773-1892DC876F96}"/>
                  </a:ext>
                </a:extLst>
              </p:cNvPr>
              <p:cNvSpPr/>
              <p:nvPr/>
            </p:nvSpPr>
            <p:spPr>
              <a:xfrm>
                <a:off x="10237340" y="6574971"/>
                <a:ext cx="253639" cy="221430"/>
              </a:xfrm>
              <a:custGeom>
                <a:avLst/>
                <a:gdLst>
                  <a:gd name="connsiteX0" fmla="*/ 86905 w 253639"/>
                  <a:gd name="connsiteY0" fmla="*/ 0 h 221430"/>
                  <a:gd name="connsiteX1" fmla="*/ 7077 w 253639"/>
                  <a:gd name="connsiteY1" fmla="*/ 203200 h 221430"/>
                  <a:gd name="connsiteX2" fmla="*/ 246562 w 253639"/>
                  <a:gd name="connsiteY2" fmla="*/ 188686 h 221430"/>
                  <a:gd name="connsiteX3" fmla="*/ 166734 w 253639"/>
                  <a:gd name="connsiteY3" fmla="*/ 0 h 221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3639" h="221430">
                    <a:moveTo>
                      <a:pt x="86905" y="0"/>
                    </a:moveTo>
                    <a:cubicBezTo>
                      <a:pt x="33686" y="85876"/>
                      <a:pt x="-19532" y="171753"/>
                      <a:pt x="7077" y="203200"/>
                    </a:cubicBezTo>
                    <a:cubicBezTo>
                      <a:pt x="33686" y="234647"/>
                      <a:pt x="219953" y="222553"/>
                      <a:pt x="246562" y="188686"/>
                    </a:cubicBezTo>
                    <a:cubicBezTo>
                      <a:pt x="273172" y="154819"/>
                      <a:pt x="219953" y="77409"/>
                      <a:pt x="166734" y="0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536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53">
            <a:extLst>
              <a:ext uri="{FF2B5EF4-FFF2-40B4-BE49-F238E27FC236}">
                <a16:creationId xmlns:a16="http://schemas.microsoft.com/office/drawing/2014/main" id="{86E23F2A-B489-F852-81A4-5858D39A9060}"/>
              </a:ext>
            </a:extLst>
          </p:cNvPr>
          <p:cNvGrpSpPr/>
          <p:nvPr/>
        </p:nvGrpSpPr>
        <p:grpSpPr>
          <a:xfrm>
            <a:off x="7904484" y="2293176"/>
            <a:ext cx="4287516" cy="1135824"/>
            <a:chOff x="1355170" y="4477631"/>
            <a:chExt cx="9019806" cy="2389475"/>
          </a:xfrm>
        </p:grpSpPr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7AC5590E-CB86-C063-F5CD-BC60DA006CA9}"/>
                </a:ext>
              </a:extLst>
            </p:cNvPr>
            <p:cNvSpPr/>
            <p:nvPr/>
          </p:nvSpPr>
          <p:spPr>
            <a:xfrm>
              <a:off x="1669143" y="5246914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BC90D3BC-D9A5-E0AB-97DF-295975A166CB}"/>
                </a:ext>
              </a:extLst>
            </p:cNvPr>
            <p:cNvSpPr/>
            <p:nvPr/>
          </p:nvSpPr>
          <p:spPr>
            <a:xfrm>
              <a:off x="2068286" y="5246914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CC9CC2D3-DAD4-5FEA-1E17-C11D60D9D8BB}"/>
                </a:ext>
              </a:extLst>
            </p:cNvPr>
            <p:cNvSpPr/>
            <p:nvPr/>
          </p:nvSpPr>
          <p:spPr>
            <a:xfrm>
              <a:off x="2467429" y="5246913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670243AE-262C-2069-010A-F306AD8941D4}"/>
                </a:ext>
              </a:extLst>
            </p:cNvPr>
            <p:cNvSpPr/>
            <p:nvPr/>
          </p:nvSpPr>
          <p:spPr>
            <a:xfrm>
              <a:off x="2866572" y="5246912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D9136DD9-4768-2AA1-E318-BF72E7AB707F}"/>
                </a:ext>
              </a:extLst>
            </p:cNvPr>
            <p:cNvSpPr/>
            <p:nvPr/>
          </p:nvSpPr>
          <p:spPr>
            <a:xfrm>
              <a:off x="3265715" y="5246910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4215F5F7-1FFB-5AAA-0675-1D4EE1425ADD}"/>
                </a:ext>
              </a:extLst>
            </p:cNvPr>
            <p:cNvSpPr/>
            <p:nvPr/>
          </p:nvSpPr>
          <p:spPr>
            <a:xfrm>
              <a:off x="3984172" y="5246911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12CC888D-F0FA-9C2A-3B42-78E4E06DB296}"/>
                </a:ext>
              </a:extLst>
            </p:cNvPr>
            <p:cNvSpPr/>
            <p:nvPr/>
          </p:nvSpPr>
          <p:spPr>
            <a:xfrm>
              <a:off x="4782458" y="5246910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B5463D97-33DC-F710-BF08-237E8DFDA94E}"/>
                </a:ext>
              </a:extLst>
            </p:cNvPr>
            <p:cNvSpPr/>
            <p:nvPr/>
          </p:nvSpPr>
          <p:spPr>
            <a:xfrm>
              <a:off x="5181601" y="5246909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7E7EC4B2-3CB5-D990-B414-87F899D0712A}"/>
                </a:ext>
              </a:extLst>
            </p:cNvPr>
            <p:cNvSpPr/>
            <p:nvPr/>
          </p:nvSpPr>
          <p:spPr>
            <a:xfrm>
              <a:off x="7347858" y="5246909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C45A0AA6-1634-6664-17D3-2735FF7EA6EE}"/>
                </a:ext>
              </a:extLst>
            </p:cNvPr>
            <p:cNvSpPr/>
            <p:nvPr/>
          </p:nvSpPr>
          <p:spPr>
            <a:xfrm>
              <a:off x="8146144" y="5246907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椭圆 67">
                  <a:extLst>
                    <a:ext uri="{FF2B5EF4-FFF2-40B4-BE49-F238E27FC236}">
                      <a16:creationId xmlns:a16="http://schemas.microsoft.com/office/drawing/2014/main" id="{17CC91A3-98AB-3A95-C49F-EE0985941E46}"/>
                    </a:ext>
                  </a:extLst>
                </p:cNvPr>
                <p:cNvSpPr/>
                <p:nvPr/>
              </p:nvSpPr>
              <p:spPr>
                <a:xfrm>
                  <a:off x="8864601" y="5246907"/>
                  <a:ext cx="297543" cy="297543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oMath>
                    </m:oMathPara>
                  </a14:m>
                  <a:endParaRPr lang="zh-CN" altLang="en-US" sz="1050" dirty="0"/>
                </a:p>
              </p:txBody>
            </p:sp>
          </mc:Choice>
          <mc:Fallback xmlns="">
            <p:sp>
              <p:nvSpPr>
                <p:cNvPr id="68" name="椭圆 67">
                  <a:extLst>
                    <a:ext uri="{FF2B5EF4-FFF2-40B4-BE49-F238E27FC236}">
                      <a16:creationId xmlns:a16="http://schemas.microsoft.com/office/drawing/2014/main" id="{17CC91A3-98AB-3A95-C49F-EE0985941E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4601" y="5246907"/>
                  <a:ext cx="297543" cy="29754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左大括号 68">
              <a:extLst>
                <a:ext uri="{FF2B5EF4-FFF2-40B4-BE49-F238E27FC236}">
                  <a16:creationId xmlns:a16="http://schemas.microsoft.com/office/drawing/2014/main" id="{6324C348-A4CC-947D-0EAE-079F8F69A311}"/>
                </a:ext>
              </a:extLst>
            </p:cNvPr>
            <p:cNvSpPr/>
            <p:nvPr/>
          </p:nvSpPr>
          <p:spPr>
            <a:xfrm rot="16200000">
              <a:off x="2508250" y="4779734"/>
              <a:ext cx="215901" cy="1894115"/>
            </a:xfrm>
            <a:prstGeom prst="leftBrace">
              <a:avLst>
                <a:gd name="adj1" fmla="val 38585"/>
                <a:gd name="adj2" fmla="val 50000"/>
              </a:avLst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文本框 69">
                  <a:extLst>
                    <a:ext uri="{FF2B5EF4-FFF2-40B4-BE49-F238E27FC236}">
                      <a16:creationId xmlns:a16="http://schemas.microsoft.com/office/drawing/2014/main" id="{6B300DFB-9BE0-4837-C37F-2879DDD4AC93}"/>
                    </a:ext>
                  </a:extLst>
                </p:cNvPr>
                <p:cNvSpPr txBox="1"/>
                <p:nvPr/>
              </p:nvSpPr>
              <p:spPr>
                <a:xfrm>
                  <a:off x="1355170" y="5916379"/>
                  <a:ext cx="2522055" cy="5827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Axioms of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200" b="0" i="0" smtClean="0">
                          <a:latin typeface="Cambria Math" panose="02040503050406030204" pitchFamily="18" charset="0"/>
                        </a:rPr>
                        <m:t>PHP</m:t>
                      </m:r>
                    </m:oMath>
                  </a14:m>
                  <a:endParaRPr lang="zh-CN" alt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0" name="文本框 69">
                  <a:extLst>
                    <a:ext uri="{FF2B5EF4-FFF2-40B4-BE49-F238E27FC236}">
                      <a16:creationId xmlns:a16="http://schemas.microsoft.com/office/drawing/2014/main" id="{6B300DFB-9BE0-4837-C37F-2879DDD4AC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170" y="5916379"/>
                  <a:ext cx="2522055" cy="582733"/>
                </a:xfrm>
                <a:prstGeom prst="rect">
                  <a:avLst/>
                </a:prstGeom>
                <a:blipFill>
                  <a:blip r:embed="rId4"/>
                  <a:stretch>
                    <a:fillRect t="-2174" b="-130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左大括号 70">
              <a:extLst>
                <a:ext uri="{FF2B5EF4-FFF2-40B4-BE49-F238E27FC236}">
                  <a16:creationId xmlns:a16="http://schemas.microsoft.com/office/drawing/2014/main" id="{6BF2919A-EFB4-2679-704B-672FE647ABC1}"/>
                </a:ext>
              </a:extLst>
            </p:cNvPr>
            <p:cNvSpPr/>
            <p:nvPr/>
          </p:nvSpPr>
          <p:spPr>
            <a:xfrm rot="16200000">
              <a:off x="6105980" y="3513359"/>
              <a:ext cx="215900" cy="4459515"/>
            </a:xfrm>
            <a:prstGeom prst="leftBrace">
              <a:avLst>
                <a:gd name="adj1" fmla="val 38585"/>
                <a:gd name="adj2" fmla="val 50000"/>
              </a:avLst>
            </a:prstGeom>
            <a:ln w="19050">
              <a:solidFill>
                <a:srgbClr val="00B05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4EAF8077-7F2B-F3BD-64C4-536B29CC4D45}"/>
                </a:ext>
              </a:extLst>
            </p:cNvPr>
            <p:cNvSpPr txBox="1"/>
            <p:nvPr/>
          </p:nvSpPr>
          <p:spPr>
            <a:xfrm>
              <a:off x="4186192" y="5909126"/>
              <a:ext cx="4055475" cy="582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Intermediate derivations</a:t>
              </a: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79FC6DE8-2656-31E4-1F44-232EA0FED94E}"/>
                </a:ext>
              </a:extLst>
            </p:cNvPr>
            <p:cNvSpPr txBox="1"/>
            <p:nvPr/>
          </p:nvSpPr>
          <p:spPr>
            <a:xfrm>
              <a:off x="8044542" y="5895884"/>
              <a:ext cx="2330434" cy="971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Final contradiction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B112504A-A7DF-9D95-9623-E131841E0334}"/>
                </a:ext>
              </a:extLst>
            </p:cNvPr>
            <p:cNvSpPr/>
            <p:nvPr/>
          </p:nvSpPr>
          <p:spPr>
            <a:xfrm>
              <a:off x="2235200" y="4724396"/>
              <a:ext cx="1886857" cy="537033"/>
            </a:xfrm>
            <a:custGeom>
              <a:avLst/>
              <a:gdLst>
                <a:gd name="connsiteX0" fmla="*/ 1886857 w 1886857"/>
                <a:gd name="connsiteY0" fmla="*/ 537033 h 537033"/>
                <a:gd name="connsiteX1" fmla="*/ 972457 w 1886857"/>
                <a:gd name="connsiteY1" fmla="*/ 4 h 537033"/>
                <a:gd name="connsiteX2" fmla="*/ 0 w 1886857"/>
                <a:gd name="connsiteY2" fmla="*/ 529775 h 537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6857" h="537033">
                  <a:moveTo>
                    <a:pt x="1886857" y="537033"/>
                  </a:moveTo>
                  <a:cubicBezTo>
                    <a:pt x="1586895" y="269123"/>
                    <a:pt x="1286933" y="1214"/>
                    <a:pt x="972457" y="4"/>
                  </a:cubicBezTo>
                  <a:cubicBezTo>
                    <a:pt x="657981" y="-1206"/>
                    <a:pt x="328990" y="264284"/>
                    <a:pt x="0" y="529775"/>
                  </a:cubicBezTo>
                </a:path>
              </a:pathLst>
            </a:custGeom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54DA21A5-4AF6-9AD8-D1AB-B930C433C8FD}"/>
                </a:ext>
              </a:extLst>
            </p:cNvPr>
            <p:cNvSpPr/>
            <p:nvPr/>
          </p:nvSpPr>
          <p:spPr>
            <a:xfrm>
              <a:off x="1828800" y="4477631"/>
              <a:ext cx="2307771" cy="769283"/>
            </a:xfrm>
            <a:custGeom>
              <a:avLst/>
              <a:gdLst>
                <a:gd name="connsiteX0" fmla="*/ 2307771 w 2307771"/>
                <a:gd name="connsiteY0" fmla="*/ 769283 h 769283"/>
                <a:gd name="connsiteX1" fmla="*/ 1175657 w 2307771"/>
                <a:gd name="connsiteY1" fmla="*/ 26 h 769283"/>
                <a:gd name="connsiteX2" fmla="*/ 0 w 2307771"/>
                <a:gd name="connsiteY2" fmla="*/ 747512 h 76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7771" h="769283">
                  <a:moveTo>
                    <a:pt x="2307771" y="769283"/>
                  </a:moveTo>
                  <a:cubicBezTo>
                    <a:pt x="1934028" y="386468"/>
                    <a:pt x="1560285" y="3654"/>
                    <a:pt x="1175657" y="26"/>
                  </a:cubicBezTo>
                  <a:cubicBezTo>
                    <a:pt x="791029" y="-3602"/>
                    <a:pt x="395514" y="371955"/>
                    <a:pt x="0" y="74751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F4FC16AF-3458-B10F-2492-F912BFB73648}"/>
                </a:ext>
              </a:extLst>
            </p:cNvPr>
            <p:cNvSpPr/>
            <p:nvPr/>
          </p:nvSpPr>
          <p:spPr>
            <a:xfrm>
              <a:off x="5355771" y="4709882"/>
              <a:ext cx="2939143" cy="537032"/>
            </a:xfrm>
            <a:custGeom>
              <a:avLst/>
              <a:gdLst>
                <a:gd name="connsiteX0" fmla="*/ 2939143 w 2939143"/>
                <a:gd name="connsiteY0" fmla="*/ 537032 h 537032"/>
                <a:gd name="connsiteX1" fmla="*/ 1494972 w 2939143"/>
                <a:gd name="connsiteY1" fmla="*/ 4 h 537032"/>
                <a:gd name="connsiteX2" fmla="*/ 0 w 2939143"/>
                <a:gd name="connsiteY2" fmla="*/ 529775 h 53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39143" h="537032">
                  <a:moveTo>
                    <a:pt x="2939143" y="537032"/>
                  </a:moveTo>
                  <a:cubicBezTo>
                    <a:pt x="2461986" y="269122"/>
                    <a:pt x="1984829" y="1213"/>
                    <a:pt x="1494972" y="4"/>
                  </a:cubicBezTo>
                  <a:cubicBezTo>
                    <a:pt x="1005115" y="-1205"/>
                    <a:pt x="502557" y="264285"/>
                    <a:pt x="0" y="529775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CDF34D28-051F-146A-0984-2B9F6F92DA6A}"/>
                </a:ext>
              </a:extLst>
            </p:cNvPr>
            <p:cNvSpPr/>
            <p:nvPr/>
          </p:nvSpPr>
          <p:spPr>
            <a:xfrm>
              <a:off x="5961586" y="5021784"/>
              <a:ext cx="2333328" cy="225125"/>
            </a:xfrm>
            <a:custGeom>
              <a:avLst/>
              <a:gdLst>
                <a:gd name="connsiteX0" fmla="*/ 1153885 w 1153885"/>
                <a:gd name="connsiteY0" fmla="*/ 232390 h 232390"/>
                <a:gd name="connsiteX1" fmla="*/ 486228 w 1153885"/>
                <a:gd name="connsiteY1" fmla="*/ 162 h 232390"/>
                <a:gd name="connsiteX2" fmla="*/ 0 w 1153885"/>
                <a:gd name="connsiteY2" fmla="*/ 203362 h 23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3885" h="232390">
                  <a:moveTo>
                    <a:pt x="1153885" y="232390"/>
                  </a:moveTo>
                  <a:cubicBezTo>
                    <a:pt x="916213" y="118695"/>
                    <a:pt x="678542" y="5000"/>
                    <a:pt x="486228" y="162"/>
                  </a:cubicBezTo>
                  <a:cubicBezTo>
                    <a:pt x="293914" y="-4676"/>
                    <a:pt x="146957" y="99343"/>
                    <a:pt x="0" y="20336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C671282E-24AC-5FB2-F78E-D85E5722CFAE}"/>
                </a:ext>
              </a:extLst>
            </p:cNvPr>
            <p:cNvSpPr/>
            <p:nvPr/>
          </p:nvSpPr>
          <p:spPr>
            <a:xfrm>
              <a:off x="7554686" y="4811407"/>
              <a:ext cx="1422400" cy="457279"/>
            </a:xfrm>
            <a:custGeom>
              <a:avLst/>
              <a:gdLst>
                <a:gd name="connsiteX0" fmla="*/ 1422400 w 1422400"/>
                <a:gd name="connsiteY0" fmla="*/ 428250 h 457279"/>
                <a:gd name="connsiteX1" fmla="*/ 885371 w 1422400"/>
                <a:gd name="connsiteY1" fmla="*/ 79 h 457279"/>
                <a:gd name="connsiteX2" fmla="*/ 0 w 1422400"/>
                <a:gd name="connsiteY2" fmla="*/ 457279 h 45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2400" h="457279">
                  <a:moveTo>
                    <a:pt x="1422400" y="428250"/>
                  </a:moveTo>
                  <a:cubicBezTo>
                    <a:pt x="1272419" y="211745"/>
                    <a:pt x="1122438" y="-4759"/>
                    <a:pt x="885371" y="79"/>
                  </a:cubicBezTo>
                  <a:cubicBezTo>
                    <a:pt x="648304" y="4917"/>
                    <a:pt x="324152" y="231098"/>
                    <a:pt x="0" y="457279"/>
                  </a:cubicBezTo>
                </a:path>
              </a:pathLst>
            </a:custGeom>
            <a:noFill/>
            <a:ln w="1905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DF57E40F-4313-53F1-4413-E4EA33D5E25B}"/>
                </a:ext>
              </a:extLst>
            </p:cNvPr>
            <p:cNvSpPr/>
            <p:nvPr/>
          </p:nvSpPr>
          <p:spPr>
            <a:xfrm>
              <a:off x="8323943" y="5130105"/>
              <a:ext cx="653143" cy="138581"/>
            </a:xfrm>
            <a:custGeom>
              <a:avLst/>
              <a:gdLst>
                <a:gd name="connsiteX0" fmla="*/ 653143 w 653143"/>
                <a:gd name="connsiteY0" fmla="*/ 138581 h 138581"/>
                <a:gd name="connsiteX1" fmla="*/ 341086 w 653143"/>
                <a:gd name="connsiteY1" fmla="*/ 695 h 138581"/>
                <a:gd name="connsiteX2" fmla="*/ 0 w 653143"/>
                <a:gd name="connsiteY2" fmla="*/ 95038 h 13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3143" h="138581">
                  <a:moveTo>
                    <a:pt x="653143" y="138581"/>
                  </a:moveTo>
                  <a:cubicBezTo>
                    <a:pt x="551543" y="73266"/>
                    <a:pt x="449943" y="7952"/>
                    <a:pt x="341086" y="695"/>
                  </a:cubicBezTo>
                  <a:cubicBezTo>
                    <a:pt x="232229" y="-6562"/>
                    <a:pt x="116114" y="44238"/>
                    <a:pt x="0" y="95038"/>
                  </a:cubicBezTo>
                </a:path>
              </a:pathLst>
            </a:custGeom>
            <a:noFill/>
            <a:ln w="1905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38B35B7-ABCB-4F32-A39B-836B64E8852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Random restriction…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25 / 26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DFA73E26-A366-C45A-A6BD-1862578F19F9}"/>
                  </a:ext>
                </a:extLst>
              </p:cNvPr>
              <p:cNvSpPr txBox="1"/>
              <p:nvPr/>
            </p:nvSpPr>
            <p:spPr>
              <a:xfrm>
                <a:off x="7982544" y="1281738"/>
                <a:ext cx="3371256" cy="403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…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dwPHP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𝐏𝐕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DFA73E26-A366-C45A-A6BD-1862578F1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2544" y="1281738"/>
                <a:ext cx="3371256" cy="403572"/>
              </a:xfrm>
              <a:prstGeom prst="rect">
                <a:avLst/>
              </a:prstGeom>
              <a:blipFill>
                <a:blip r:embed="rId5"/>
                <a:stretch>
                  <a:fillRect t="-6061" r="-1805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B94DDA64-D4CB-78F0-DDC0-DA4077A559BD}"/>
              </a:ext>
            </a:extLst>
          </p:cNvPr>
          <p:cNvSpPr/>
          <p:nvPr/>
        </p:nvSpPr>
        <p:spPr>
          <a:xfrm>
            <a:off x="296294" y="1816542"/>
            <a:ext cx="6711723" cy="25768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altLang="zh-CN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Haken’s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 proof</a:t>
            </a:r>
            <a:b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(as simplified by Beame-Pitassi’96)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0376F7C-9979-A607-1BB0-95035CA86DD6}"/>
                  </a:ext>
                </a:extLst>
              </p:cNvPr>
              <p:cNvSpPr txBox="1"/>
              <p:nvPr/>
            </p:nvSpPr>
            <p:spPr>
              <a:xfrm>
                <a:off x="366025" y="2432267"/>
                <a:ext cx="6641993" cy="1966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Step 1: Pick a random restriction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(in some way)</a:t>
                </a:r>
              </a:p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Step 2: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is a size-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resolution proof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PHP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then </a:t>
                </a:r>
                <a:r>
                  <a:rPr lang="en-US" altLang="zh-CN" sz="20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w.h.p. over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𝜌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Π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200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is a width-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resolution proof for (a smaller version of)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PHP</m:t>
                    </m:r>
                  </m:oMath>
                </a14:m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Step 3: Prove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PHP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does not have a width-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𝑤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resolution proof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0376F7C-9979-A607-1BB0-95035CA86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025" y="2432267"/>
                <a:ext cx="6641993" cy="1966308"/>
              </a:xfrm>
              <a:prstGeom prst="rect">
                <a:avLst/>
              </a:prstGeom>
              <a:blipFill>
                <a:blip r:embed="rId6"/>
                <a:stretch>
                  <a:fillRect l="-917" t="-1548" b="-46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对话气泡: 圆角矩形 9">
                <a:extLst>
                  <a:ext uri="{FF2B5EF4-FFF2-40B4-BE49-F238E27FC236}">
                    <a16:creationId xmlns:a16="http://schemas.microsoft.com/office/drawing/2014/main" id="{07C0358F-AF33-9BEF-39E1-5928A851AD21}"/>
                  </a:ext>
                </a:extLst>
              </p:cNvPr>
              <p:cNvSpPr/>
              <p:nvPr/>
            </p:nvSpPr>
            <p:spPr>
              <a:xfrm>
                <a:off x="366026" y="4584915"/>
                <a:ext cx="5663299" cy="1961919"/>
              </a:xfrm>
              <a:prstGeom prst="wedgeRoundRectCallout">
                <a:avLst>
                  <a:gd name="adj1" fmla="val -38722"/>
                  <a:gd name="adj2" fmla="val -64020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Step 1-2</a:t>
                </a:r>
                <a:endPara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You can create a map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0.1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such that anything outside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Range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encodes a good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𝐿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total number of possible restrictions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polylog</m:t>
                        </m:r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𝑁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r>
                  <a:rPr lang="en-US" altLang="zh-CN" sz="20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 </a:t>
                </a:r>
                <a:r>
                  <a:rPr lang="en-US" altLang="zh-CN" sz="2000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dwPHP</a:t>
                </a:r>
                <a:r>
                  <a:rPr lang="en-US" altLang="zh-CN" sz="20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(dual weak pigeonhole principle)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there exists some good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𝜌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对话气泡: 圆角矩形 9">
                <a:extLst>
                  <a:ext uri="{FF2B5EF4-FFF2-40B4-BE49-F238E27FC236}">
                    <a16:creationId xmlns:a16="http://schemas.microsoft.com/office/drawing/2014/main" id="{07C0358F-AF33-9BEF-39E1-5928A851AD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026" y="4584915"/>
                <a:ext cx="5663299" cy="1961919"/>
              </a:xfrm>
              <a:prstGeom prst="wedgeRoundRectCallout">
                <a:avLst>
                  <a:gd name="adj1" fmla="val -38722"/>
                  <a:gd name="adj2" fmla="val -64020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组合 13">
            <a:extLst>
              <a:ext uri="{FF2B5EF4-FFF2-40B4-BE49-F238E27FC236}">
                <a16:creationId xmlns:a16="http://schemas.microsoft.com/office/drawing/2014/main" id="{C9277310-58DB-8079-027E-A5164433766F}"/>
              </a:ext>
            </a:extLst>
          </p:cNvPr>
          <p:cNvGrpSpPr/>
          <p:nvPr/>
        </p:nvGrpSpPr>
        <p:grpSpPr>
          <a:xfrm>
            <a:off x="7904484" y="2293176"/>
            <a:ext cx="4287516" cy="1135824"/>
            <a:chOff x="1355170" y="4477631"/>
            <a:chExt cx="9019806" cy="2389475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B1500B45-FD7B-F89C-C1B4-AA7D9C786DDF}"/>
                </a:ext>
              </a:extLst>
            </p:cNvPr>
            <p:cNvSpPr/>
            <p:nvPr/>
          </p:nvSpPr>
          <p:spPr>
            <a:xfrm>
              <a:off x="1669143" y="5246914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C411207C-E665-875E-7706-B066314AFC58}"/>
                </a:ext>
              </a:extLst>
            </p:cNvPr>
            <p:cNvSpPr/>
            <p:nvPr/>
          </p:nvSpPr>
          <p:spPr>
            <a:xfrm>
              <a:off x="2068286" y="5246914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E75F540D-9E1D-8663-62B5-6F9638067757}"/>
                </a:ext>
              </a:extLst>
            </p:cNvPr>
            <p:cNvSpPr/>
            <p:nvPr/>
          </p:nvSpPr>
          <p:spPr>
            <a:xfrm>
              <a:off x="2467429" y="5246913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3628FA93-D648-E021-D3A3-C55592F4A884}"/>
                </a:ext>
              </a:extLst>
            </p:cNvPr>
            <p:cNvSpPr/>
            <p:nvPr/>
          </p:nvSpPr>
          <p:spPr>
            <a:xfrm>
              <a:off x="2866572" y="5246912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26D93F06-3529-E279-F661-DCAFDF41B15A}"/>
                </a:ext>
              </a:extLst>
            </p:cNvPr>
            <p:cNvSpPr/>
            <p:nvPr/>
          </p:nvSpPr>
          <p:spPr>
            <a:xfrm>
              <a:off x="3265715" y="5246910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CF538C23-4B9C-1485-1A75-A2900F4CF6DE}"/>
                </a:ext>
              </a:extLst>
            </p:cNvPr>
            <p:cNvSpPr/>
            <p:nvPr/>
          </p:nvSpPr>
          <p:spPr>
            <a:xfrm>
              <a:off x="3984172" y="5246911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D76A356A-C74A-1305-9191-EB8C1D790DF6}"/>
                </a:ext>
              </a:extLst>
            </p:cNvPr>
            <p:cNvSpPr/>
            <p:nvPr/>
          </p:nvSpPr>
          <p:spPr>
            <a:xfrm>
              <a:off x="4383315" y="5246911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E8559728-B399-447F-6CE7-20B4A8376A35}"/>
                </a:ext>
              </a:extLst>
            </p:cNvPr>
            <p:cNvSpPr/>
            <p:nvPr/>
          </p:nvSpPr>
          <p:spPr>
            <a:xfrm>
              <a:off x="4782458" y="5246910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5BAD46BB-F03D-17CE-AC86-2C6236DD3A17}"/>
                </a:ext>
              </a:extLst>
            </p:cNvPr>
            <p:cNvSpPr/>
            <p:nvPr/>
          </p:nvSpPr>
          <p:spPr>
            <a:xfrm>
              <a:off x="5181601" y="5246909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A1494535-2658-56FA-7923-5F519C7F2831}"/>
                </a:ext>
              </a:extLst>
            </p:cNvPr>
            <p:cNvSpPr/>
            <p:nvPr/>
          </p:nvSpPr>
          <p:spPr>
            <a:xfrm>
              <a:off x="6948715" y="5246909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BE6D0908-C692-541F-1B5C-6CBFD745EB96}"/>
                </a:ext>
              </a:extLst>
            </p:cNvPr>
            <p:cNvSpPr/>
            <p:nvPr/>
          </p:nvSpPr>
          <p:spPr>
            <a:xfrm>
              <a:off x="7347858" y="5246909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4D318D91-F319-68EF-9EC2-34D014042060}"/>
                </a:ext>
              </a:extLst>
            </p:cNvPr>
            <p:cNvSpPr/>
            <p:nvPr/>
          </p:nvSpPr>
          <p:spPr>
            <a:xfrm>
              <a:off x="7747001" y="5246908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6574869D-847A-A149-1622-70238F2A06C6}"/>
                </a:ext>
              </a:extLst>
            </p:cNvPr>
            <p:cNvSpPr/>
            <p:nvPr/>
          </p:nvSpPr>
          <p:spPr>
            <a:xfrm>
              <a:off x="8146144" y="5246907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椭圆 37">
                  <a:extLst>
                    <a:ext uri="{FF2B5EF4-FFF2-40B4-BE49-F238E27FC236}">
                      <a16:creationId xmlns:a16="http://schemas.microsoft.com/office/drawing/2014/main" id="{54BB54A1-CD5B-79B1-B9CB-61CDFDBFB01C}"/>
                    </a:ext>
                  </a:extLst>
                </p:cNvPr>
                <p:cNvSpPr/>
                <p:nvPr/>
              </p:nvSpPr>
              <p:spPr>
                <a:xfrm>
                  <a:off x="8864601" y="5246907"/>
                  <a:ext cx="297543" cy="297543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oMath>
                    </m:oMathPara>
                  </a14:m>
                  <a:endParaRPr lang="zh-CN" altLang="en-US" sz="1050" dirty="0"/>
                </a:p>
              </p:txBody>
            </p:sp>
          </mc:Choice>
          <mc:Fallback xmlns="">
            <p:sp>
              <p:nvSpPr>
                <p:cNvPr id="38" name="椭圆 37">
                  <a:extLst>
                    <a:ext uri="{FF2B5EF4-FFF2-40B4-BE49-F238E27FC236}">
                      <a16:creationId xmlns:a16="http://schemas.microsoft.com/office/drawing/2014/main" id="{54BB54A1-CD5B-79B1-B9CB-61CDFDBFB0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4601" y="5246907"/>
                  <a:ext cx="297543" cy="29754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左大括号 38">
              <a:extLst>
                <a:ext uri="{FF2B5EF4-FFF2-40B4-BE49-F238E27FC236}">
                  <a16:creationId xmlns:a16="http://schemas.microsoft.com/office/drawing/2014/main" id="{7CEA155B-423E-DFE4-22FC-A83654B0D1A1}"/>
                </a:ext>
              </a:extLst>
            </p:cNvPr>
            <p:cNvSpPr/>
            <p:nvPr/>
          </p:nvSpPr>
          <p:spPr>
            <a:xfrm rot="16200000">
              <a:off x="2508250" y="4779734"/>
              <a:ext cx="215901" cy="1894115"/>
            </a:xfrm>
            <a:prstGeom prst="leftBrace">
              <a:avLst>
                <a:gd name="adj1" fmla="val 38585"/>
                <a:gd name="adj2" fmla="val 50000"/>
              </a:avLst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FE4298F4-49F8-E99C-2F49-FDE564921691}"/>
                    </a:ext>
                  </a:extLst>
                </p:cNvPr>
                <p:cNvSpPr txBox="1"/>
                <p:nvPr/>
              </p:nvSpPr>
              <p:spPr>
                <a:xfrm>
                  <a:off x="1355170" y="5916379"/>
                  <a:ext cx="2522055" cy="5827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Axioms of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200" b="0" i="0" smtClean="0">
                          <a:latin typeface="Cambria Math" panose="02040503050406030204" pitchFamily="18" charset="0"/>
                        </a:rPr>
                        <m:t>PHP</m:t>
                      </m:r>
                    </m:oMath>
                  </a14:m>
                  <a:endParaRPr lang="zh-CN" alt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FE4298F4-49F8-E99C-2F49-FDE5649216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170" y="5916379"/>
                  <a:ext cx="2522055" cy="582733"/>
                </a:xfrm>
                <a:prstGeom prst="rect">
                  <a:avLst/>
                </a:prstGeom>
                <a:blipFill>
                  <a:blip r:embed="rId4"/>
                  <a:stretch>
                    <a:fillRect t="-2174" b="-130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左大括号 40">
              <a:extLst>
                <a:ext uri="{FF2B5EF4-FFF2-40B4-BE49-F238E27FC236}">
                  <a16:creationId xmlns:a16="http://schemas.microsoft.com/office/drawing/2014/main" id="{6B9197AE-BE03-10DC-D1CE-D0B128286548}"/>
                </a:ext>
              </a:extLst>
            </p:cNvPr>
            <p:cNvSpPr/>
            <p:nvPr/>
          </p:nvSpPr>
          <p:spPr>
            <a:xfrm rot="16200000">
              <a:off x="6105980" y="3513359"/>
              <a:ext cx="215900" cy="4459515"/>
            </a:xfrm>
            <a:prstGeom prst="leftBrace">
              <a:avLst>
                <a:gd name="adj1" fmla="val 38585"/>
                <a:gd name="adj2" fmla="val 50000"/>
              </a:avLst>
            </a:prstGeom>
            <a:ln w="19050">
              <a:solidFill>
                <a:srgbClr val="00B05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4E72C9A9-86A2-8E2D-D20F-14AF0587E518}"/>
                </a:ext>
              </a:extLst>
            </p:cNvPr>
            <p:cNvSpPr txBox="1"/>
            <p:nvPr/>
          </p:nvSpPr>
          <p:spPr>
            <a:xfrm>
              <a:off x="4186192" y="5909126"/>
              <a:ext cx="4055475" cy="582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Intermediate derivations</a:t>
              </a: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A49107F9-B116-268E-CC17-939D3ED5AC58}"/>
                </a:ext>
              </a:extLst>
            </p:cNvPr>
            <p:cNvSpPr txBox="1"/>
            <p:nvPr/>
          </p:nvSpPr>
          <p:spPr>
            <a:xfrm>
              <a:off x="8044542" y="5895884"/>
              <a:ext cx="2330434" cy="971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Final contradiction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0DD207AD-6D7C-6C17-3854-B06CA7F0684C}"/>
                </a:ext>
              </a:extLst>
            </p:cNvPr>
            <p:cNvSpPr/>
            <p:nvPr/>
          </p:nvSpPr>
          <p:spPr>
            <a:xfrm>
              <a:off x="2235200" y="4724396"/>
              <a:ext cx="1886857" cy="537033"/>
            </a:xfrm>
            <a:custGeom>
              <a:avLst/>
              <a:gdLst>
                <a:gd name="connsiteX0" fmla="*/ 1886857 w 1886857"/>
                <a:gd name="connsiteY0" fmla="*/ 537033 h 537033"/>
                <a:gd name="connsiteX1" fmla="*/ 972457 w 1886857"/>
                <a:gd name="connsiteY1" fmla="*/ 4 h 537033"/>
                <a:gd name="connsiteX2" fmla="*/ 0 w 1886857"/>
                <a:gd name="connsiteY2" fmla="*/ 529775 h 537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6857" h="537033">
                  <a:moveTo>
                    <a:pt x="1886857" y="537033"/>
                  </a:moveTo>
                  <a:cubicBezTo>
                    <a:pt x="1586895" y="269123"/>
                    <a:pt x="1286933" y="1214"/>
                    <a:pt x="972457" y="4"/>
                  </a:cubicBezTo>
                  <a:cubicBezTo>
                    <a:pt x="657981" y="-1206"/>
                    <a:pt x="328990" y="264284"/>
                    <a:pt x="0" y="529775"/>
                  </a:cubicBezTo>
                </a:path>
              </a:pathLst>
            </a:custGeom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04D16A2F-4D74-317F-5F59-01A75438C15D}"/>
                </a:ext>
              </a:extLst>
            </p:cNvPr>
            <p:cNvSpPr/>
            <p:nvPr/>
          </p:nvSpPr>
          <p:spPr>
            <a:xfrm>
              <a:off x="1828800" y="4477631"/>
              <a:ext cx="2307771" cy="769283"/>
            </a:xfrm>
            <a:custGeom>
              <a:avLst/>
              <a:gdLst>
                <a:gd name="connsiteX0" fmla="*/ 2307771 w 2307771"/>
                <a:gd name="connsiteY0" fmla="*/ 769283 h 769283"/>
                <a:gd name="connsiteX1" fmla="*/ 1175657 w 2307771"/>
                <a:gd name="connsiteY1" fmla="*/ 26 h 769283"/>
                <a:gd name="connsiteX2" fmla="*/ 0 w 2307771"/>
                <a:gd name="connsiteY2" fmla="*/ 747512 h 76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7771" h="769283">
                  <a:moveTo>
                    <a:pt x="2307771" y="769283"/>
                  </a:moveTo>
                  <a:cubicBezTo>
                    <a:pt x="1934028" y="386468"/>
                    <a:pt x="1560285" y="3654"/>
                    <a:pt x="1175657" y="26"/>
                  </a:cubicBezTo>
                  <a:cubicBezTo>
                    <a:pt x="791029" y="-3602"/>
                    <a:pt x="395514" y="371955"/>
                    <a:pt x="0" y="74751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88A64097-4DF5-C533-97B5-F3FF545FCB1E}"/>
                </a:ext>
              </a:extLst>
            </p:cNvPr>
            <p:cNvSpPr/>
            <p:nvPr/>
          </p:nvSpPr>
          <p:spPr>
            <a:xfrm>
              <a:off x="3062514" y="4796966"/>
              <a:ext cx="1473200" cy="442691"/>
            </a:xfrm>
            <a:custGeom>
              <a:avLst/>
              <a:gdLst>
                <a:gd name="connsiteX0" fmla="*/ 1473200 w 1473200"/>
                <a:gd name="connsiteY0" fmla="*/ 442691 h 442691"/>
                <a:gd name="connsiteX1" fmla="*/ 878115 w 1473200"/>
                <a:gd name="connsiteY1" fmla="*/ 5 h 442691"/>
                <a:gd name="connsiteX2" fmla="*/ 0 w 1473200"/>
                <a:gd name="connsiteY2" fmla="*/ 435434 h 44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3200" h="442691">
                  <a:moveTo>
                    <a:pt x="1473200" y="442691"/>
                  </a:moveTo>
                  <a:cubicBezTo>
                    <a:pt x="1298424" y="221953"/>
                    <a:pt x="1123648" y="1215"/>
                    <a:pt x="878115" y="5"/>
                  </a:cubicBezTo>
                  <a:cubicBezTo>
                    <a:pt x="632582" y="-1205"/>
                    <a:pt x="316291" y="217114"/>
                    <a:pt x="0" y="435434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43253F1-66E3-7B23-EF4B-280BFB2A8487}"/>
                </a:ext>
              </a:extLst>
            </p:cNvPr>
            <p:cNvSpPr/>
            <p:nvPr/>
          </p:nvSpPr>
          <p:spPr>
            <a:xfrm>
              <a:off x="4151086" y="5173848"/>
              <a:ext cx="370114" cy="87581"/>
            </a:xfrm>
            <a:custGeom>
              <a:avLst/>
              <a:gdLst>
                <a:gd name="connsiteX0" fmla="*/ 370114 w 370114"/>
                <a:gd name="connsiteY0" fmla="*/ 87581 h 87581"/>
                <a:gd name="connsiteX1" fmla="*/ 181428 w 370114"/>
                <a:gd name="connsiteY1" fmla="*/ 495 h 87581"/>
                <a:gd name="connsiteX2" fmla="*/ 0 w 370114"/>
                <a:gd name="connsiteY2" fmla="*/ 58552 h 87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0114" h="87581">
                  <a:moveTo>
                    <a:pt x="370114" y="87581"/>
                  </a:moveTo>
                  <a:cubicBezTo>
                    <a:pt x="306614" y="46457"/>
                    <a:pt x="243114" y="5333"/>
                    <a:pt x="181428" y="495"/>
                  </a:cubicBezTo>
                  <a:cubicBezTo>
                    <a:pt x="119742" y="-4343"/>
                    <a:pt x="59871" y="27104"/>
                    <a:pt x="0" y="5855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2F3AF0C3-BBB0-8D90-54A6-8D750C2A5DA8}"/>
                </a:ext>
              </a:extLst>
            </p:cNvPr>
            <p:cNvSpPr/>
            <p:nvPr/>
          </p:nvSpPr>
          <p:spPr>
            <a:xfrm>
              <a:off x="5355771" y="4709882"/>
              <a:ext cx="2939143" cy="537032"/>
            </a:xfrm>
            <a:custGeom>
              <a:avLst/>
              <a:gdLst>
                <a:gd name="connsiteX0" fmla="*/ 2939143 w 2939143"/>
                <a:gd name="connsiteY0" fmla="*/ 537032 h 537032"/>
                <a:gd name="connsiteX1" fmla="*/ 1494972 w 2939143"/>
                <a:gd name="connsiteY1" fmla="*/ 4 h 537032"/>
                <a:gd name="connsiteX2" fmla="*/ 0 w 2939143"/>
                <a:gd name="connsiteY2" fmla="*/ 529775 h 53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39143" h="537032">
                  <a:moveTo>
                    <a:pt x="2939143" y="537032"/>
                  </a:moveTo>
                  <a:cubicBezTo>
                    <a:pt x="2461986" y="269122"/>
                    <a:pt x="1984829" y="1213"/>
                    <a:pt x="1494972" y="4"/>
                  </a:cubicBezTo>
                  <a:cubicBezTo>
                    <a:pt x="1005115" y="-1205"/>
                    <a:pt x="502557" y="264285"/>
                    <a:pt x="0" y="529775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4A4E29A7-3B26-0FB2-C2CF-C609C756AD51}"/>
                </a:ext>
              </a:extLst>
            </p:cNvPr>
            <p:cNvSpPr/>
            <p:nvPr/>
          </p:nvSpPr>
          <p:spPr>
            <a:xfrm>
              <a:off x="7141029" y="5021781"/>
              <a:ext cx="1153885" cy="232390"/>
            </a:xfrm>
            <a:custGeom>
              <a:avLst/>
              <a:gdLst>
                <a:gd name="connsiteX0" fmla="*/ 1153885 w 1153885"/>
                <a:gd name="connsiteY0" fmla="*/ 232390 h 232390"/>
                <a:gd name="connsiteX1" fmla="*/ 486228 w 1153885"/>
                <a:gd name="connsiteY1" fmla="*/ 162 h 232390"/>
                <a:gd name="connsiteX2" fmla="*/ 0 w 1153885"/>
                <a:gd name="connsiteY2" fmla="*/ 203362 h 23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3885" h="232390">
                  <a:moveTo>
                    <a:pt x="1153885" y="232390"/>
                  </a:moveTo>
                  <a:cubicBezTo>
                    <a:pt x="916213" y="118695"/>
                    <a:pt x="678542" y="5000"/>
                    <a:pt x="486228" y="162"/>
                  </a:cubicBezTo>
                  <a:cubicBezTo>
                    <a:pt x="293914" y="-4676"/>
                    <a:pt x="146957" y="99343"/>
                    <a:pt x="0" y="20336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11F310C7-5FE0-6076-2D51-0BCB868B4C5D}"/>
                </a:ext>
              </a:extLst>
            </p:cNvPr>
            <p:cNvSpPr/>
            <p:nvPr/>
          </p:nvSpPr>
          <p:spPr>
            <a:xfrm>
              <a:off x="7554686" y="4811407"/>
              <a:ext cx="1422400" cy="457279"/>
            </a:xfrm>
            <a:custGeom>
              <a:avLst/>
              <a:gdLst>
                <a:gd name="connsiteX0" fmla="*/ 1422400 w 1422400"/>
                <a:gd name="connsiteY0" fmla="*/ 428250 h 457279"/>
                <a:gd name="connsiteX1" fmla="*/ 885371 w 1422400"/>
                <a:gd name="connsiteY1" fmla="*/ 79 h 457279"/>
                <a:gd name="connsiteX2" fmla="*/ 0 w 1422400"/>
                <a:gd name="connsiteY2" fmla="*/ 457279 h 45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2400" h="457279">
                  <a:moveTo>
                    <a:pt x="1422400" y="428250"/>
                  </a:moveTo>
                  <a:cubicBezTo>
                    <a:pt x="1272419" y="211745"/>
                    <a:pt x="1122438" y="-4759"/>
                    <a:pt x="885371" y="79"/>
                  </a:cubicBezTo>
                  <a:cubicBezTo>
                    <a:pt x="648304" y="4917"/>
                    <a:pt x="324152" y="231098"/>
                    <a:pt x="0" y="457279"/>
                  </a:cubicBezTo>
                </a:path>
              </a:pathLst>
            </a:custGeom>
            <a:noFill/>
            <a:ln w="1905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B5A670FE-145D-E37E-0C7D-CAD05D7EDC40}"/>
                </a:ext>
              </a:extLst>
            </p:cNvPr>
            <p:cNvSpPr/>
            <p:nvPr/>
          </p:nvSpPr>
          <p:spPr>
            <a:xfrm>
              <a:off x="8323943" y="5130105"/>
              <a:ext cx="653143" cy="138581"/>
            </a:xfrm>
            <a:custGeom>
              <a:avLst/>
              <a:gdLst>
                <a:gd name="connsiteX0" fmla="*/ 653143 w 653143"/>
                <a:gd name="connsiteY0" fmla="*/ 138581 h 138581"/>
                <a:gd name="connsiteX1" fmla="*/ 341086 w 653143"/>
                <a:gd name="connsiteY1" fmla="*/ 695 h 138581"/>
                <a:gd name="connsiteX2" fmla="*/ 0 w 653143"/>
                <a:gd name="connsiteY2" fmla="*/ 95038 h 13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3143" h="138581">
                  <a:moveTo>
                    <a:pt x="653143" y="138581"/>
                  </a:moveTo>
                  <a:cubicBezTo>
                    <a:pt x="551543" y="73266"/>
                    <a:pt x="449943" y="7952"/>
                    <a:pt x="341086" y="695"/>
                  </a:cubicBezTo>
                  <a:cubicBezTo>
                    <a:pt x="232229" y="-6562"/>
                    <a:pt x="116114" y="44238"/>
                    <a:pt x="0" y="95038"/>
                  </a:cubicBezTo>
                </a:path>
              </a:pathLst>
            </a:custGeom>
            <a:noFill/>
            <a:ln w="1905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430A001D-F672-EBD2-00E9-F0DAD2806D66}"/>
                  </a:ext>
                </a:extLst>
              </p:cNvPr>
              <p:cNvSpPr txBox="1"/>
              <p:nvPr/>
            </p:nvSpPr>
            <p:spPr>
              <a:xfrm>
                <a:off x="7094728" y="2444970"/>
                <a:ext cx="9542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3200" b="0" i="0" smtClean="0"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430A001D-F672-EBD2-00E9-F0DAD2806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728" y="2444970"/>
                <a:ext cx="954240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5D6106B0-D0DA-B49E-E67F-D4342B134126}"/>
                  </a:ext>
                </a:extLst>
              </p:cNvPr>
              <p:cNvSpPr txBox="1"/>
              <p:nvPr/>
            </p:nvSpPr>
            <p:spPr>
              <a:xfrm>
                <a:off x="6741790" y="4682270"/>
                <a:ext cx="1229674" cy="628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3200" b="0" i="0" smtClean="0"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sSubPr>
                          <m:ctrlP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5D6106B0-D0DA-B49E-E67F-D4342B134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790" y="4682270"/>
                <a:ext cx="1229674" cy="62863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箭头: 下 82">
            <a:extLst>
              <a:ext uri="{FF2B5EF4-FFF2-40B4-BE49-F238E27FC236}">
                <a16:creationId xmlns:a16="http://schemas.microsoft.com/office/drawing/2014/main" id="{3ECD7128-3D3D-8E96-DF61-924BFF047CDA}"/>
              </a:ext>
            </a:extLst>
          </p:cNvPr>
          <p:cNvSpPr/>
          <p:nvPr/>
        </p:nvSpPr>
        <p:spPr>
          <a:xfrm>
            <a:off x="9533627" y="3341072"/>
            <a:ext cx="560492" cy="1052334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B4CF3E37-B731-BD33-817F-B7182E255B94}"/>
                  </a:ext>
                </a:extLst>
              </p:cNvPr>
              <p:cNvSpPr txBox="1"/>
              <p:nvPr/>
            </p:nvSpPr>
            <p:spPr>
              <a:xfrm>
                <a:off x="7833643" y="3502043"/>
                <a:ext cx="18152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 high probability over 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zh-CN" alt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B4CF3E37-B731-BD33-817F-B7182E255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3643" y="3502043"/>
                <a:ext cx="1815271" cy="523220"/>
              </a:xfrm>
              <a:prstGeom prst="rect">
                <a:avLst/>
              </a:prstGeom>
              <a:blipFill>
                <a:blip r:embed="rId10"/>
                <a:stretch>
                  <a:fillRect l="-1007" t="-1163" r="-1678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文本框 84">
            <a:extLst>
              <a:ext uri="{FF2B5EF4-FFF2-40B4-BE49-F238E27FC236}">
                <a16:creationId xmlns:a16="http://schemas.microsoft.com/office/drawing/2014/main" id="{D4014913-4A48-2F78-BEFC-99F5B1E431A2}"/>
              </a:ext>
            </a:extLst>
          </p:cNvPr>
          <p:cNvSpPr txBox="1"/>
          <p:nvPr/>
        </p:nvSpPr>
        <p:spPr>
          <a:xfrm>
            <a:off x="9987905" y="3591000"/>
            <a:ext cx="2051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(Provable from </a:t>
            </a:r>
            <a:r>
              <a:rPr lang="en-US" altLang="zh-CN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dwPHP</a:t>
            </a: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对话气泡: 圆角矩形 85">
                <a:extLst>
                  <a:ext uri="{FF2B5EF4-FFF2-40B4-BE49-F238E27FC236}">
                    <a16:creationId xmlns:a16="http://schemas.microsoft.com/office/drawing/2014/main" id="{D8AB1A71-3A27-391E-24EC-1032B5D8B8B3}"/>
                  </a:ext>
                </a:extLst>
              </p:cNvPr>
              <p:cNvSpPr/>
              <p:nvPr/>
            </p:nvSpPr>
            <p:spPr>
              <a:xfrm>
                <a:off x="6224774" y="5926629"/>
                <a:ext cx="2729312" cy="403865"/>
              </a:xfrm>
              <a:prstGeom prst="wedgeRoundRectCallout">
                <a:avLst>
                  <a:gd name="adj1" fmla="val 42413"/>
                  <a:gd name="adj2" fmla="val -107033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Width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Π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zh-CN" altLang="en-US" sz="200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sub>
                    </m:sSub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is small!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6" name="对话气泡: 圆角矩形 85">
                <a:extLst>
                  <a:ext uri="{FF2B5EF4-FFF2-40B4-BE49-F238E27FC236}">
                    <a16:creationId xmlns:a16="http://schemas.microsoft.com/office/drawing/2014/main" id="{D8AB1A71-3A27-391E-24EC-1032B5D8B8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774" y="5926629"/>
                <a:ext cx="2729312" cy="403865"/>
              </a:xfrm>
              <a:prstGeom prst="wedgeRoundRectCallout">
                <a:avLst>
                  <a:gd name="adj1" fmla="val 42413"/>
                  <a:gd name="adj2" fmla="val -107033"/>
                  <a:gd name="adj3" fmla="val 16667"/>
                </a:avLst>
              </a:prstGeom>
              <a:blipFill>
                <a:blip r:embed="rId11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本框 86">
                <a:extLst>
                  <a:ext uri="{FF2B5EF4-FFF2-40B4-BE49-F238E27FC236}">
                    <a16:creationId xmlns:a16="http://schemas.microsoft.com/office/drawing/2014/main" id="{945BF517-F322-3F75-89B4-182400B26331}"/>
                  </a:ext>
                </a:extLst>
              </p:cNvPr>
              <p:cNvSpPr txBox="1"/>
              <p:nvPr/>
            </p:nvSpPr>
            <p:spPr>
              <a:xfrm>
                <a:off x="9303362" y="5702760"/>
                <a:ext cx="2599336" cy="58791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Step 3: provable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1" i="0" smtClean="0">
                            <a:latin typeface="Cambria Math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endParaRPr lang="en-US" altLang="zh-CN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(or, in “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latin typeface="Cambria Math" panose="02040503050406030204" pitchFamily="18" charset="0"/>
                      </a:rPr>
                      <m:t>𝐏𝐋𝐒</m:t>
                    </m:r>
                  </m:oMath>
                </a14:m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-reasoning”)</a:t>
                </a:r>
                <a:endParaRPr lang="zh-CN" alt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7" name="文本框 86">
                <a:extLst>
                  <a:ext uri="{FF2B5EF4-FFF2-40B4-BE49-F238E27FC236}">
                    <a16:creationId xmlns:a16="http://schemas.microsoft.com/office/drawing/2014/main" id="{945BF517-F322-3F75-89B4-182400B26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3362" y="5702760"/>
                <a:ext cx="2599336" cy="58791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961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-0.00039 0.33079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53" grpId="0"/>
      <p:bldP spid="82" grpId="0"/>
      <p:bldP spid="83" grpId="0" animBg="1"/>
      <p:bldP spid="84" grpId="0"/>
      <p:bldP spid="85" grpId="0"/>
      <p:bldP spid="86" grpId="0" animBg="1"/>
      <p:bldP spid="8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8B35B7-ABCB-4F32-A39B-836B64E8852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Random restriction…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26 / 26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DFA73E26-A366-C45A-A6BD-1862578F19F9}"/>
                  </a:ext>
                </a:extLst>
              </p:cNvPr>
              <p:cNvSpPr txBox="1"/>
              <p:nvPr/>
            </p:nvSpPr>
            <p:spPr>
              <a:xfrm>
                <a:off x="7982544" y="1281738"/>
                <a:ext cx="3371256" cy="403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…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rwPHP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𝐏𝐋𝐒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?!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DFA73E26-A366-C45A-A6BD-1862578F1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2544" y="1281738"/>
                <a:ext cx="3371256" cy="403572"/>
              </a:xfrm>
              <a:prstGeom prst="rect">
                <a:avLst/>
              </a:prstGeom>
              <a:blipFill>
                <a:blip r:embed="rId3"/>
                <a:stretch>
                  <a:fillRect t="-6061" r="-1805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椭圆 2">
            <a:extLst>
              <a:ext uri="{FF2B5EF4-FFF2-40B4-BE49-F238E27FC236}">
                <a16:creationId xmlns:a16="http://schemas.microsoft.com/office/drawing/2014/main" id="{A60BE7C2-4A44-E3A5-88F1-1F353E83D5C0}"/>
              </a:ext>
            </a:extLst>
          </p:cNvPr>
          <p:cNvSpPr/>
          <p:nvPr/>
        </p:nvSpPr>
        <p:spPr>
          <a:xfrm>
            <a:off x="2321719" y="2071688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26BE53C2-EB12-D90D-290D-ED496943633A}"/>
              </a:ext>
            </a:extLst>
          </p:cNvPr>
          <p:cNvSpPr/>
          <p:nvPr/>
        </p:nvSpPr>
        <p:spPr>
          <a:xfrm>
            <a:off x="3224213" y="2071688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DE15C3E1-4B29-7806-394C-B08001C1D32D}"/>
              </a:ext>
            </a:extLst>
          </p:cNvPr>
          <p:cNvSpPr/>
          <p:nvPr/>
        </p:nvSpPr>
        <p:spPr>
          <a:xfrm>
            <a:off x="4126707" y="2071688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25A0BD2D-A4C6-C433-A66E-9720678DD0C4}"/>
              </a:ext>
            </a:extLst>
          </p:cNvPr>
          <p:cNvSpPr/>
          <p:nvPr/>
        </p:nvSpPr>
        <p:spPr>
          <a:xfrm>
            <a:off x="5029201" y="2071688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B6ACB804-461B-3CE3-21B9-79D84D389FBC}"/>
              </a:ext>
            </a:extLst>
          </p:cNvPr>
          <p:cNvSpPr/>
          <p:nvPr/>
        </p:nvSpPr>
        <p:spPr>
          <a:xfrm>
            <a:off x="5931695" y="2071688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41A868EB-CE26-FD39-6493-8D78805B6654}"/>
              </a:ext>
            </a:extLst>
          </p:cNvPr>
          <p:cNvSpPr/>
          <p:nvPr/>
        </p:nvSpPr>
        <p:spPr>
          <a:xfrm>
            <a:off x="6834189" y="2071688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96AF0BFF-1BCF-B167-881C-7E860F4A6C18}"/>
              </a:ext>
            </a:extLst>
          </p:cNvPr>
          <p:cNvSpPr/>
          <p:nvPr/>
        </p:nvSpPr>
        <p:spPr>
          <a:xfrm>
            <a:off x="7736683" y="2071688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1CFC491E-6959-7C4F-C0C5-CB1F1813D50F}"/>
              </a:ext>
            </a:extLst>
          </p:cNvPr>
          <p:cNvSpPr/>
          <p:nvPr/>
        </p:nvSpPr>
        <p:spPr>
          <a:xfrm>
            <a:off x="8639177" y="2071688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C97D8FB-9E33-67B7-F8FB-0DE12EEA52E1}"/>
              </a:ext>
            </a:extLst>
          </p:cNvPr>
          <p:cNvSpPr txBox="1"/>
          <p:nvPr/>
        </p:nvSpPr>
        <p:spPr>
          <a:xfrm>
            <a:off x="759618" y="2079903"/>
            <a:ext cx="1426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Restrictions: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3292EA5B-0696-A023-EA06-3DECE5D3E73F}"/>
              </a:ext>
            </a:extLst>
          </p:cNvPr>
          <p:cNvSpPr/>
          <p:nvPr/>
        </p:nvSpPr>
        <p:spPr>
          <a:xfrm>
            <a:off x="9541671" y="2065615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D04D3628-7E52-1DA7-EB06-8CFA659C1D93}"/>
              </a:ext>
            </a:extLst>
          </p:cNvPr>
          <p:cNvSpPr/>
          <p:nvPr/>
        </p:nvSpPr>
        <p:spPr>
          <a:xfrm>
            <a:off x="10444165" y="2065615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53D2A048-224C-52FE-0D57-B3CFFDD14ADC}"/>
              </a:ext>
            </a:extLst>
          </p:cNvPr>
          <p:cNvSpPr/>
          <p:nvPr/>
        </p:nvSpPr>
        <p:spPr>
          <a:xfrm>
            <a:off x="4407695" y="3056454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7A0E6E45-9F2F-B11B-CB0D-10EAA6B587E8}"/>
              </a:ext>
            </a:extLst>
          </p:cNvPr>
          <p:cNvSpPr/>
          <p:nvPr/>
        </p:nvSpPr>
        <p:spPr>
          <a:xfrm>
            <a:off x="5310189" y="3056454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506F6A75-28AB-D48D-1750-8343E6558AB9}"/>
              </a:ext>
            </a:extLst>
          </p:cNvPr>
          <p:cNvSpPr/>
          <p:nvPr/>
        </p:nvSpPr>
        <p:spPr>
          <a:xfrm>
            <a:off x="6212683" y="3056454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C2142653-12F8-075B-C82B-2400F465A159}"/>
              </a:ext>
            </a:extLst>
          </p:cNvPr>
          <p:cNvSpPr/>
          <p:nvPr/>
        </p:nvSpPr>
        <p:spPr>
          <a:xfrm>
            <a:off x="7115177" y="3056454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5A2D80E9-0371-7615-2B6E-AD2CB4343233}"/>
              </a:ext>
            </a:extLst>
          </p:cNvPr>
          <p:cNvSpPr/>
          <p:nvPr/>
        </p:nvSpPr>
        <p:spPr>
          <a:xfrm>
            <a:off x="8017671" y="3056454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箭头连接符 60">
            <a:extLst>
              <a:ext uri="{FF2B5EF4-FFF2-40B4-BE49-F238E27FC236}">
                <a16:creationId xmlns:a16="http://schemas.microsoft.com/office/drawing/2014/main" id="{6043461A-10A5-C69F-2428-F274D30DA627}"/>
              </a:ext>
            </a:extLst>
          </p:cNvPr>
          <p:cNvCxnSpPr>
            <a:stCxn id="36" idx="0"/>
            <a:endCxn id="16" idx="4"/>
          </p:cNvCxnSpPr>
          <p:nvPr/>
        </p:nvCxnSpPr>
        <p:spPr>
          <a:xfrm flipV="1">
            <a:off x="4600576" y="2457450"/>
            <a:ext cx="621506" cy="5990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40D51ECD-4E4E-490F-804B-1BA46F226969}"/>
              </a:ext>
            </a:extLst>
          </p:cNvPr>
          <p:cNvCxnSpPr>
            <a:cxnSpLocks/>
            <a:stCxn id="44" idx="1"/>
            <a:endCxn id="4" idx="5"/>
          </p:cNvCxnSpPr>
          <p:nvPr/>
        </p:nvCxnSpPr>
        <p:spPr>
          <a:xfrm flipH="1" flipV="1">
            <a:off x="3553481" y="2400956"/>
            <a:ext cx="1813202" cy="7119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E2AF6EAB-3B11-023D-A65C-F34633FEABA0}"/>
              </a:ext>
            </a:extLst>
          </p:cNvPr>
          <p:cNvCxnSpPr>
            <a:cxnSpLocks/>
            <a:stCxn id="55" idx="7"/>
            <a:endCxn id="21" idx="3"/>
          </p:cNvCxnSpPr>
          <p:nvPr/>
        </p:nvCxnSpPr>
        <p:spPr>
          <a:xfrm flipV="1">
            <a:off x="6541951" y="2400956"/>
            <a:ext cx="1251226" cy="7119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箭头连接符 68">
            <a:extLst>
              <a:ext uri="{FF2B5EF4-FFF2-40B4-BE49-F238E27FC236}">
                <a16:creationId xmlns:a16="http://schemas.microsoft.com/office/drawing/2014/main" id="{072D8192-E52B-6008-CCC2-D90DF7083607}"/>
              </a:ext>
            </a:extLst>
          </p:cNvPr>
          <p:cNvCxnSpPr>
            <a:cxnSpLocks/>
            <a:stCxn id="58" idx="1"/>
            <a:endCxn id="16" idx="5"/>
          </p:cNvCxnSpPr>
          <p:nvPr/>
        </p:nvCxnSpPr>
        <p:spPr>
          <a:xfrm flipH="1" flipV="1">
            <a:off x="5358469" y="2400956"/>
            <a:ext cx="1813202" cy="7119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CFE54541-A6CB-88AC-591A-E3D1D6A87172}"/>
              </a:ext>
            </a:extLst>
          </p:cNvPr>
          <p:cNvCxnSpPr>
            <a:cxnSpLocks/>
            <a:stCxn id="59" idx="7"/>
            <a:endCxn id="27" idx="3"/>
          </p:cNvCxnSpPr>
          <p:nvPr/>
        </p:nvCxnSpPr>
        <p:spPr>
          <a:xfrm flipV="1">
            <a:off x="8346939" y="2394883"/>
            <a:ext cx="1251226" cy="7180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1ED4E5C2-FECA-3EA8-EA91-0A99DA46B48F}"/>
                  </a:ext>
                </a:extLst>
              </p:cNvPr>
              <p:cNvSpPr txBox="1"/>
              <p:nvPr/>
            </p:nvSpPr>
            <p:spPr>
              <a:xfrm>
                <a:off x="958452" y="2593181"/>
                <a:ext cx="10287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1ED4E5C2-FECA-3EA8-EA91-0A99DA46B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452" y="2593181"/>
                <a:ext cx="1028700" cy="369332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对话气泡: 圆角矩形 77">
                <a:extLst>
                  <a:ext uri="{FF2B5EF4-FFF2-40B4-BE49-F238E27FC236}">
                    <a16:creationId xmlns:a16="http://schemas.microsoft.com/office/drawing/2014/main" id="{3CA9BA98-D9E6-DFC2-08F9-9CF0760ADB1B}"/>
                  </a:ext>
                </a:extLst>
              </p:cNvPr>
              <p:cNvSpPr/>
              <p:nvPr/>
            </p:nvSpPr>
            <p:spPr>
              <a:xfrm>
                <a:off x="9445230" y="2925365"/>
                <a:ext cx="2383632" cy="1007269"/>
              </a:xfrm>
              <a:prstGeom prst="wedgeRoundRectCallout">
                <a:avLst>
                  <a:gd name="adj1" fmla="val -60701"/>
                  <a:gd name="adj2" fmla="val -65096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Any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∉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Range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is a good restriction!</a:t>
                </a:r>
              </a:p>
              <a:p>
                <a:pPr algn="ctr"/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Π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zh-CN" altLang="en-US" sz="160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sub>
                    </m:sSub>
                  </m:oMath>
                </a14:m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has small width)</a:t>
                </a:r>
                <a:endParaRPr lang="zh-CN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8" name="对话气泡: 圆角矩形 77">
                <a:extLst>
                  <a:ext uri="{FF2B5EF4-FFF2-40B4-BE49-F238E27FC236}">
                    <a16:creationId xmlns:a16="http://schemas.microsoft.com/office/drawing/2014/main" id="{3CA9BA98-D9E6-DFC2-08F9-9CF0760ADB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5230" y="2925365"/>
                <a:ext cx="2383632" cy="1007269"/>
              </a:xfrm>
              <a:prstGeom prst="wedgeRoundRectCallout">
                <a:avLst>
                  <a:gd name="adj1" fmla="val -60701"/>
                  <a:gd name="adj2" fmla="val -65096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椭圆 78">
            <a:extLst>
              <a:ext uri="{FF2B5EF4-FFF2-40B4-BE49-F238E27FC236}">
                <a16:creationId xmlns:a16="http://schemas.microsoft.com/office/drawing/2014/main" id="{23623D32-DC68-3943-19E7-906DD5400459}"/>
              </a:ext>
            </a:extLst>
          </p:cNvPr>
          <p:cNvSpPr/>
          <p:nvPr/>
        </p:nvSpPr>
        <p:spPr>
          <a:xfrm>
            <a:off x="2324102" y="5074440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2F6574FA-8F20-8E79-C5BD-1BF36C815497}"/>
              </a:ext>
            </a:extLst>
          </p:cNvPr>
          <p:cNvSpPr/>
          <p:nvPr/>
        </p:nvSpPr>
        <p:spPr>
          <a:xfrm>
            <a:off x="3226596" y="5074440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932B4C41-E17C-C0CB-0BE8-7B6362FB3E29}"/>
              </a:ext>
            </a:extLst>
          </p:cNvPr>
          <p:cNvSpPr/>
          <p:nvPr/>
        </p:nvSpPr>
        <p:spPr>
          <a:xfrm>
            <a:off x="4129090" y="5074440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DE384220-590B-582A-FA7E-701C4DE5E203}"/>
              </a:ext>
            </a:extLst>
          </p:cNvPr>
          <p:cNvSpPr/>
          <p:nvPr/>
        </p:nvSpPr>
        <p:spPr>
          <a:xfrm>
            <a:off x="5031584" y="5074440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72BDE99E-D508-3091-0CF6-B6353034EE54}"/>
              </a:ext>
            </a:extLst>
          </p:cNvPr>
          <p:cNvSpPr/>
          <p:nvPr/>
        </p:nvSpPr>
        <p:spPr>
          <a:xfrm>
            <a:off x="5934078" y="5074440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>
            <a:extLst>
              <a:ext uri="{FF2B5EF4-FFF2-40B4-BE49-F238E27FC236}">
                <a16:creationId xmlns:a16="http://schemas.microsoft.com/office/drawing/2014/main" id="{C0DEA744-0808-8372-4240-3BE2C1A4C74E}"/>
              </a:ext>
            </a:extLst>
          </p:cNvPr>
          <p:cNvSpPr/>
          <p:nvPr/>
        </p:nvSpPr>
        <p:spPr>
          <a:xfrm>
            <a:off x="6836572" y="5074440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>
            <a:extLst>
              <a:ext uri="{FF2B5EF4-FFF2-40B4-BE49-F238E27FC236}">
                <a16:creationId xmlns:a16="http://schemas.microsoft.com/office/drawing/2014/main" id="{9193DD1C-1F61-21CD-5D00-50B7FD21CC32}"/>
              </a:ext>
            </a:extLst>
          </p:cNvPr>
          <p:cNvSpPr/>
          <p:nvPr/>
        </p:nvSpPr>
        <p:spPr>
          <a:xfrm>
            <a:off x="7739066" y="5074440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>
            <a:extLst>
              <a:ext uri="{FF2B5EF4-FFF2-40B4-BE49-F238E27FC236}">
                <a16:creationId xmlns:a16="http://schemas.microsoft.com/office/drawing/2014/main" id="{CCB7816A-516A-6D4B-EB25-94B65ECD9841}"/>
              </a:ext>
            </a:extLst>
          </p:cNvPr>
          <p:cNvSpPr/>
          <p:nvPr/>
        </p:nvSpPr>
        <p:spPr>
          <a:xfrm>
            <a:off x="8641560" y="5074440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313DCDEA-8267-C86E-1FC0-E732F40AA62C}"/>
              </a:ext>
            </a:extLst>
          </p:cNvPr>
          <p:cNvSpPr/>
          <p:nvPr/>
        </p:nvSpPr>
        <p:spPr>
          <a:xfrm>
            <a:off x="9544054" y="5068367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E51DACD1-FEEA-A50B-BC7A-549DACF0351D}"/>
              </a:ext>
            </a:extLst>
          </p:cNvPr>
          <p:cNvSpPr/>
          <p:nvPr/>
        </p:nvSpPr>
        <p:spPr>
          <a:xfrm>
            <a:off x="10446548" y="5068367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1D172AFB-7496-C73F-C271-5C25575E1F99}"/>
              </a:ext>
            </a:extLst>
          </p:cNvPr>
          <p:cNvSpPr txBox="1"/>
          <p:nvPr/>
        </p:nvSpPr>
        <p:spPr>
          <a:xfrm>
            <a:off x="763724" y="5057293"/>
            <a:ext cx="1426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Restrictions: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文本框 89">
                <a:extLst>
                  <a:ext uri="{FF2B5EF4-FFF2-40B4-BE49-F238E27FC236}">
                    <a16:creationId xmlns:a16="http://schemas.microsoft.com/office/drawing/2014/main" id="{C3E06B40-ABD8-E01D-E7C5-9BD306D9CF3F}"/>
                  </a:ext>
                </a:extLst>
              </p:cNvPr>
              <p:cNvSpPr txBox="1"/>
              <p:nvPr/>
            </p:nvSpPr>
            <p:spPr>
              <a:xfrm>
                <a:off x="5931694" y="5462824"/>
                <a:ext cx="379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0" name="文本框 89">
                <a:extLst>
                  <a:ext uri="{FF2B5EF4-FFF2-40B4-BE49-F238E27FC236}">
                    <a16:creationId xmlns:a16="http://schemas.microsoft.com/office/drawing/2014/main" id="{C3E06B40-ABD8-E01D-E7C5-9BD306D9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1694" y="5462824"/>
                <a:ext cx="379848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矩形 91">
                <a:extLst>
                  <a:ext uri="{FF2B5EF4-FFF2-40B4-BE49-F238E27FC236}">
                    <a16:creationId xmlns:a16="http://schemas.microsoft.com/office/drawing/2014/main" id="{06E86E65-7BE0-AA7B-9707-32FA3FB0B85B}"/>
                  </a:ext>
                </a:extLst>
              </p:cNvPr>
              <p:cNvSpPr/>
              <p:nvPr/>
            </p:nvSpPr>
            <p:spPr>
              <a:xfrm>
                <a:off x="5553690" y="3940907"/>
                <a:ext cx="1135856" cy="10072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2" name="矩形 91">
                <a:extLst>
                  <a:ext uri="{FF2B5EF4-FFF2-40B4-BE49-F238E27FC236}">
                    <a16:creationId xmlns:a16="http://schemas.microsoft.com/office/drawing/2014/main" id="{06E86E65-7BE0-AA7B-9707-32FA3FB0B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3690" y="3940907"/>
                <a:ext cx="1135856" cy="10072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对话气泡: 圆角矩形 92">
                <a:extLst>
                  <a:ext uri="{FF2B5EF4-FFF2-40B4-BE49-F238E27FC236}">
                    <a16:creationId xmlns:a16="http://schemas.microsoft.com/office/drawing/2014/main" id="{2355C67E-B82A-1F76-06FC-AC85367AB9B8}"/>
                  </a:ext>
                </a:extLst>
              </p:cNvPr>
              <p:cNvSpPr/>
              <p:nvPr/>
            </p:nvSpPr>
            <p:spPr>
              <a:xfrm>
                <a:off x="7219951" y="4117167"/>
                <a:ext cx="4717256" cy="811741"/>
              </a:xfrm>
              <a:prstGeom prst="wedgeRoundRectCallout">
                <a:avLst>
                  <a:gd name="adj1" fmla="val -64462"/>
                  <a:gd name="adj2" fmla="val 14523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Some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𝐏𝐋𝐒</m:t>
                    </m:r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instance capturing</a:t>
                </a:r>
                <a:b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“the width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Π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is too small to prove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PHP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3" name="对话气泡: 圆角矩形 92">
                <a:extLst>
                  <a:ext uri="{FF2B5EF4-FFF2-40B4-BE49-F238E27FC236}">
                    <a16:creationId xmlns:a16="http://schemas.microsoft.com/office/drawing/2014/main" id="{2355C67E-B82A-1F76-06FC-AC85367AB9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9951" y="4117167"/>
                <a:ext cx="4717256" cy="811741"/>
              </a:xfrm>
              <a:prstGeom prst="wedgeRoundRectCallout">
                <a:avLst>
                  <a:gd name="adj1" fmla="val -64462"/>
                  <a:gd name="adj2" fmla="val 14523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椭圆 93">
            <a:extLst>
              <a:ext uri="{FF2B5EF4-FFF2-40B4-BE49-F238E27FC236}">
                <a16:creationId xmlns:a16="http://schemas.microsoft.com/office/drawing/2014/main" id="{3288EE4A-D0C0-69EE-83FF-F9DCCB1537D7}"/>
              </a:ext>
            </a:extLst>
          </p:cNvPr>
          <p:cNvSpPr/>
          <p:nvPr/>
        </p:nvSpPr>
        <p:spPr>
          <a:xfrm>
            <a:off x="5628085" y="4455292"/>
            <a:ext cx="135731" cy="135731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本框 94">
                <a:extLst>
                  <a:ext uri="{FF2B5EF4-FFF2-40B4-BE49-F238E27FC236}">
                    <a16:creationId xmlns:a16="http://schemas.microsoft.com/office/drawing/2014/main" id="{6A53DFB3-EE60-985A-83A9-E845474A11E9}"/>
                  </a:ext>
                </a:extLst>
              </p:cNvPr>
              <p:cNvSpPr txBox="1"/>
              <p:nvPr/>
            </p:nvSpPr>
            <p:spPr>
              <a:xfrm>
                <a:off x="3940653" y="4563071"/>
                <a:ext cx="1941351" cy="394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Solution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𝑠𝑜𝑙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</m:oMath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5" name="文本框 94">
                <a:extLst>
                  <a:ext uri="{FF2B5EF4-FFF2-40B4-BE49-F238E27FC236}">
                    <a16:creationId xmlns:a16="http://schemas.microsoft.com/office/drawing/2014/main" id="{6A53DFB3-EE60-985A-83A9-E845474A1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0653" y="4563071"/>
                <a:ext cx="1941351" cy="394019"/>
              </a:xfrm>
              <a:prstGeom prst="rect">
                <a:avLst/>
              </a:prstGeom>
              <a:blipFill>
                <a:blip r:embed="rId9"/>
                <a:stretch>
                  <a:fillRect l="-2508" t="-9375" b="-1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对话气泡: 圆角矩形 96">
                <a:extLst>
                  <a:ext uri="{FF2B5EF4-FFF2-40B4-BE49-F238E27FC236}">
                    <a16:creationId xmlns:a16="http://schemas.microsoft.com/office/drawing/2014/main" id="{82C51E0A-1422-3B13-04D9-0E2AFFFDD8E3}"/>
                  </a:ext>
                </a:extLst>
              </p:cNvPr>
              <p:cNvSpPr/>
              <p:nvPr/>
            </p:nvSpPr>
            <p:spPr>
              <a:xfrm>
                <a:off x="143171" y="3350419"/>
                <a:ext cx="4559184" cy="1221099"/>
              </a:xfrm>
              <a:prstGeom prst="wedgeRoundRectCallout">
                <a:avLst>
                  <a:gd name="adj1" fmla="val 66756"/>
                  <a:gd name="adj2" fmla="val 42784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Either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𝑠𝑜𝑙</m:t>
                    </m:r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is an illegal derivation, or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𝑠𝑜𝑙</m:t>
                    </m:r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is a “fat clause” that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fails to simplify.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In the latter case, you can use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𝑠𝑜𝑙</m:t>
                    </m:r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to “compress”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7" name="对话气泡: 圆角矩形 96">
                <a:extLst>
                  <a:ext uri="{FF2B5EF4-FFF2-40B4-BE49-F238E27FC236}">
                    <a16:creationId xmlns:a16="http://schemas.microsoft.com/office/drawing/2014/main" id="{82C51E0A-1422-3B13-04D9-0E2AFFFDD8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71" y="3350419"/>
                <a:ext cx="4559184" cy="1221099"/>
              </a:xfrm>
              <a:prstGeom prst="wedgeRoundRectCallout">
                <a:avLst>
                  <a:gd name="adj1" fmla="val 66756"/>
                  <a:gd name="adj2" fmla="val 42784"/>
                  <a:gd name="adj3" fmla="val 16667"/>
                </a:avLst>
              </a:prstGeom>
              <a:blipFill>
                <a:blip r:embed="rId10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9" name="直接箭头连接符 98">
            <a:extLst>
              <a:ext uri="{FF2B5EF4-FFF2-40B4-BE49-F238E27FC236}">
                <a16:creationId xmlns:a16="http://schemas.microsoft.com/office/drawing/2014/main" id="{E406E0E8-2CE8-877E-AF95-50B8F44D3DE5}"/>
              </a:ext>
            </a:extLst>
          </p:cNvPr>
          <p:cNvCxnSpPr>
            <a:cxnSpLocks/>
            <a:stCxn id="94" idx="7"/>
            <a:endCxn id="55" idx="4"/>
          </p:cNvCxnSpPr>
          <p:nvPr/>
        </p:nvCxnSpPr>
        <p:spPr>
          <a:xfrm flipV="1">
            <a:off x="5743939" y="3442216"/>
            <a:ext cx="661625" cy="10329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文本框 99">
                <a:extLst>
                  <a:ext uri="{FF2B5EF4-FFF2-40B4-BE49-F238E27FC236}">
                    <a16:creationId xmlns:a16="http://schemas.microsoft.com/office/drawing/2014/main" id="{3AC5E420-7F26-22F7-45D6-13E68F156726}"/>
                  </a:ext>
                </a:extLst>
              </p:cNvPr>
              <p:cNvSpPr txBox="1"/>
              <p:nvPr/>
            </p:nvSpPr>
            <p:spPr>
              <a:xfrm>
                <a:off x="6122455" y="3611639"/>
                <a:ext cx="29391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𝑠𝑜𝑙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compression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0" name="文本框 99">
                <a:extLst>
                  <a:ext uri="{FF2B5EF4-FFF2-40B4-BE49-F238E27FC236}">
                    <a16:creationId xmlns:a16="http://schemas.microsoft.com/office/drawing/2014/main" id="{3AC5E420-7F26-22F7-45D6-13E68F156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2455" y="3611639"/>
                <a:ext cx="2939169" cy="369332"/>
              </a:xfrm>
              <a:prstGeom prst="rect">
                <a:avLst/>
              </a:prstGeom>
              <a:blipFill>
                <a:blip r:embed="rId11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文本框 101">
                <a:extLst>
                  <a:ext uri="{FF2B5EF4-FFF2-40B4-BE49-F238E27FC236}">
                    <a16:creationId xmlns:a16="http://schemas.microsoft.com/office/drawing/2014/main" id="{2B4FDE9D-2816-759D-C41A-2ACD646A84CA}"/>
                  </a:ext>
                </a:extLst>
              </p:cNvPr>
              <p:cNvSpPr txBox="1"/>
              <p:nvPr/>
            </p:nvSpPr>
            <p:spPr>
              <a:xfrm>
                <a:off x="916297" y="6069031"/>
                <a:ext cx="7990061" cy="43973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𝑠𝑜𝑙</m:t>
                            </m:r>
                          </m:e>
                        </m:d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is a good restriction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𝑠𝑜𝑙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is an illegal derivation.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2" name="文本框 101">
                <a:extLst>
                  <a:ext uri="{FF2B5EF4-FFF2-40B4-BE49-F238E27FC236}">
                    <a16:creationId xmlns:a16="http://schemas.microsoft.com/office/drawing/2014/main" id="{2B4FDE9D-2816-759D-C41A-2ACD646A8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297" y="6069031"/>
                <a:ext cx="7990061" cy="43973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628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4" grpId="0"/>
      <p:bldP spid="27" grpId="0" animBg="1"/>
      <p:bldP spid="30" grpId="0" animBg="1"/>
      <p:bldP spid="36" grpId="0" animBg="1"/>
      <p:bldP spid="44" grpId="0" animBg="1"/>
      <p:bldP spid="55" grpId="0" animBg="1"/>
      <p:bldP spid="58" grpId="0" animBg="1"/>
      <p:bldP spid="59" grpId="0" animBg="1"/>
      <p:bldP spid="77" grpId="0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/>
      <p:bldP spid="90" grpId="0"/>
      <p:bldP spid="92" grpId="0" animBg="1"/>
      <p:bldP spid="93" grpId="0" animBg="1"/>
      <p:bldP spid="94" grpId="0" animBg="1"/>
      <p:bldP spid="95" grpId="0"/>
      <p:bldP spid="97" grpId="0" animBg="1"/>
      <p:bldP spid="100" grpId="0"/>
      <p:bldP spid="10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38B35B7-ABCB-4F32-A39B-836B64E8852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/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b="1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𝐏</m:t>
                    </m:r>
                  </m:oMath>
                </a14:m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vs </a:t>
                </a:r>
                <a14:m>
                  <m:oMath xmlns:m="http://schemas.openxmlformats.org/officeDocument/2006/math">
                    <m:r>
                      <a:rPr lang="en-US" altLang="zh-CN" b="1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𝐍𝐏</m:t>
                    </m:r>
                  </m:oMath>
                </a14:m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Problem</a:t>
                </a:r>
                <a:endParaRPr lang="zh-CN" alt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38B35B7-ABCB-4F32-A39B-836B64E885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 2 / 17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8B9F954-F736-80F3-7EA0-7817503B0E7D}"/>
              </a:ext>
            </a:extLst>
          </p:cNvPr>
          <p:cNvSpPr txBox="1"/>
          <p:nvPr/>
        </p:nvSpPr>
        <p:spPr>
          <a:xfrm>
            <a:off x="0" y="6635299"/>
            <a:ext cx="65303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https://www.cs.toronto.edu/~sacook/Steve_by_Yvonne.04.JPG</a:t>
            </a:r>
            <a:endParaRPr lang="zh-CN" altLang="en-US" sz="900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B99B74B-2D91-DF43-6553-F1B4F5A47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458" y="3555870"/>
            <a:ext cx="6657975" cy="2066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5EAB30E-854F-8C1D-0603-B428BE53A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854" y="1945826"/>
            <a:ext cx="6858000" cy="1257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2B05BECB-4EE0-1A14-3BCE-F63A034AA42D}"/>
              </a:ext>
            </a:extLst>
          </p:cNvPr>
          <p:cNvSpPr txBox="1"/>
          <p:nvPr/>
        </p:nvSpPr>
        <p:spPr>
          <a:xfrm>
            <a:off x="7470826" y="3088932"/>
            <a:ext cx="230632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Poly-time languages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DEA40B90-7625-6FCC-5F8E-B891E867A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726" y="4543184"/>
            <a:ext cx="2128180" cy="15961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A30307BC-30D5-FA2D-396C-35F534421C95}"/>
              </a:ext>
            </a:extLst>
          </p:cNvPr>
          <p:cNvSpPr txBox="1"/>
          <p:nvPr/>
        </p:nvSpPr>
        <p:spPr>
          <a:xfrm>
            <a:off x="908005" y="5928992"/>
            <a:ext cx="7856528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Stephen A. Cook. The Complexity of Theorem-Proving Procedures.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EEC87244-CE15-013A-E8E8-E7D451113DBC}"/>
              </a:ext>
            </a:extLst>
          </p:cNvPr>
          <p:cNvCxnSpPr>
            <a:cxnSpLocks/>
            <a:stCxn id="25" idx="6"/>
            <a:endCxn id="20" idx="2"/>
          </p:cNvCxnSpPr>
          <p:nvPr/>
        </p:nvCxnSpPr>
        <p:spPr>
          <a:xfrm flipV="1">
            <a:off x="6761541" y="3458264"/>
            <a:ext cx="1862445" cy="76446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椭圆 24">
            <a:extLst>
              <a:ext uri="{FF2B5EF4-FFF2-40B4-BE49-F238E27FC236}">
                <a16:creationId xmlns:a16="http://schemas.microsoft.com/office/drawing/2014/main" id="{DB4191AC-59AE-91EC-9622-65E335AC087E}"/>
              </a:ext>
            </a:extLst>
          </p:cNvPr>
          <p:cNvSpPr/>
          <p:nvPr/>
        </p:nvSpPr>
        <p:spPr>
          <a:xfrm>
            <a:off x="6120623" y="3902266"/>
            <a:ext cx="640918" cy="640918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D5C81878-217A-9068-9463-84138E21FD4A}"/>
                  </a:ext>
                </a:extLst>
              </p:cNvPr>
              <p:cNvSpPr txBox="1"/>
              <p:nvPr/>
            </p:nvSpPr>
            <p:spPr>
              <a:xfrm>
                <a:off x="8381740" y="2344301"/>
                <a:ext cx="3512718" cy="52322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SAT</m:t>
                    </m:r>
                  </m:oMath>
                </a14:m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is </a:t>
                </a:r>
                <a14:m>
                  <m:oMath xmlns:m="http://schemas.openxmlformats.org/officeDocument/2006/math">
                    <m:r>
                      <a:rPr lang="en-US" altLang="zh-CN" sz="28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𝐍𝐏</m:t>
                    </m:r>
                  </m:oMath>
                </a14:m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-complete!</a:t>
                </a:r>
                <a:endParaRPr lang="zh-CN" alt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D5C81878-217A-9068-9463-84138E21FD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740" y="2344301"/>
                <a:ext cx="3512718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39A1562C-5DD3-6515-1D51-18D351114B45}"/>
              </a:ext>
            </a:extLst>
          </p:cNvPr>
          <p:cNvCxnSpPr>
            <a:cxnSpLocks/>
          </p:cNvCxnSpPr>
          <p:nvPr/>
        </p:nvCxnSpPr>
        <p:spPr>
          <a:xfrm>
            <a:off x="3315064" y="4720588"/>
            <a:ext cx="3912123" cy="0"/>
          </a:xfrm>
          <a:prstGeom prst="line">
            <a:avLst/>
          </a:prstGeom>
          <a:ln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97C26B0D-6126-30EC-D492-B86D42EAA4E3}"/>
              </a:ext>
            </a:extLst>
          </p:cNvPr>
          <p:cNvCxnSpPr>
            <a:cxnSpLocks/>
          </p:cNvCxnSpPr>
          <p:nvPr/>
        </p:nvCxnSpPr>
        <p:spPr>
          <a:xfrm>
            <a:off x="1189481" y="4975716"/>
            <a:ext cx="1854813" cy="0"/>
          </a:xfrm>
          <a:prstGeom prst="line">
            <a:avLst/>
          </a:prstGeom>
          <a:ln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EF5DB1E-9FF8-2CCF-5120-67C8588AAD17}"/>
                  </a:ext>
                </a:extLst>
              </p:cNvPr>
              <p:cNvSpPr txBox="1"/>
              <p:nvPr/>
            </p:nvSpPr>
            <p:spPr>
              <a:xfrm>
                <a:off x="9209314" y="3717100"/>
                <a:ext cx="1976862" cy="53296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𝐏</m:t>
                      </m:r>
                      <m:sSup>
                        <m:sSup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</m:e>
                        <m: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?</m:t>
                          </m:r>
                        </m:sup>
                      </m:sSup>
                      <m:r>
                        <a:rPr lang="en-US" altLang="zh-CN" sz="28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𝐍𝐏</m:t>
                      </m:r>
                    </m:oMath>
                  </m:oMathPara>
                </a14:m>
                <a:endParaRPr lang="zh-CN" alt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EF5DB1E-9FF8-2CCF-5120-67C8588AA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9314" y="3717100"/>
                <a:ext cx="1976862" cy="5329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730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5" grpId="0" animBg="1"/>
      <p:bldP spid="35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8B35B7-ABCB-4F32-A39B-836B64E8852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Some of the considerable efforts...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 3 / 17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FD448B0-FB64-8A6F-A48A-81F452169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463" y="2884147"/>
            <a:ext cx="1447636" cy="1528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6BDB8B9-0C7E-716E-0193-117B3916449A}"/>
                  </a:ext>
                </a:extLst>
              </p:cNvPr>
              <p:cNvSpPr txBox="1"/>
              <p:nvPr/>
            </p:nvSpPr>
            <p:spPr>
              <a:xfrm>
                <a:off x="1173448" y="1905347"/>
                <a:ext cx="4064000" cy="855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Circuit Lower Bounds</a:t>
                </a:r>
              </a:p>
              <a:p>
                <a:pPr algn="ctr"/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（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towards </a:t>
                </a:r>
                <a14:m>
                  <m:oMath xmlns:m="http://schemas.openxmlformats.org/officeDocument/2006/math">
                    <m:r>
                      <a:rPr lang="en-US" altLang="zh-CN" sz="20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𝐍𝐏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⊈</m:t>
                    </m:r>
                    <m:r>
                      <a:rPr lang="en-US" altLang="zh-CN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𝐏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/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poly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6BDB8B9-0C7E-716E-0193-117B391644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48" y="1905347"/>
                <a:ext cx="4064000" cy="855171"/>
              </a:xfrm>
              <a:prstGeom prst="rect">
                <a:avLst/>
              </a:prstGeom>
              <a:blipFill>
                <a:blip r:embed="rId4"/>
                <a:stretch>
                  <a:fillRect l="-600" t="-7857" r="-450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6AB66ED-1676-74C1-BC48-782E6172C6A1}"/>
                  </a:ext>
                </a:extLst>
              </p:cNvPr>
              <p:cNvSpPr txBox="1"/>
              <p:nvPr/>
            </p:nvSpPr>
            <p:spPr>
              <a:xfrm>
                <a:off x="6818086" y="1903478"/>
                <a:ext cx="4064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Proof Lower Bounds</a:t>
                </a:r>
              </a:p>
              <a:p>
                <a:pPr algn="ctr"/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(towards </a:t>
                </a:r>
                <a14:m>
                  <m:oMath xmlns:m="http://schemas.openxmlformats.org/officeDocument/2006/math">
                    <m:r>
                      <a:rPr lang="en-US" altLang="zh-CN" sz="20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𝐍𝐏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en-US" altLang="zh-CN" sz="20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𝐜𝐨𝐍𝐏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6AB66ED-1676-74C1-BC48-782E6172C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086" y="1903478"/>
                <a:ext cx="4064000" cy="830997"/>
              </a:xfrm>
              <a:prstGeom prst="rect">
                <a:avLst/>
              </a:prstGeom>
              <a:blipFill>
                <a:blip r:embed="rId5"/>
                <a:stretch>
                  <a:fillRect t="-7299" b="-124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组合 19">
            <a:extLst>
              <a:ext uri="{FF2B5EF4-FFF2-40B4-BE49-F238E27FC236}">
                <a16:creationId xmlns:a16="http://schemas.microsoft.com/office/drawing/2014/main" id="{4AABFCCD-CA06-839B-8807-61EADC4E34E1}"/>
              </a:ext>
            </a:extLst>
          </p:cNvPr>
          <p:cNvGrpSpPr/>
          <p:nvPr/>
        </p:nvGrpSpPr>
        <p:grpSpPr>
          <a:xfrm>
            <a:off x="9573801" y="4841212"/>
            <a:ext cx="2332614" cy="1384995"/>
            <a:chOff x="6436744" y="5283200"/>
            <a:chExt cx="2679681" cy="13849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65FE2585-2B59-643C-3474-01E8770E1D0B}"/>
                    </a:ext>
                  </a:extLst>
                </p:cNvPr>
                <p:cNvSpPr txBox="1"/>
                <p:nvPr/>
              </p:nvSpPr>
              <p:spPr>
                <a:xfrm>
                  <a:off x="6436744" y="5283200"/>
                  <a:ext cx="2679681" cy="1384995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altLang="zh-CN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Theorem:</a:t>
                  </a: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¬¬¬¬¬¬¬</m:t>
                      </m:r>
                      <m:r>
                        <m:rPr>
                          <m:sty m:val="p"/>
                        </m:rPr>
                        <a:rPr lang="en-US" altLang="zh-CN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True</m:t>
                      </m:r>
                    </m:oMath>
                  </a14:m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</a:p>
                <a:p>
                  <a:pPr/>
                  <a:r>
                    <a:rPr lang="en-US" altLang="zh-CN" sz="1200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Proof:</a:t>
                  </a:r>
                  <a:b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</m:t>
                        </m:r>
                        <m:r>
                          <a:rPr lang="en-US" altLang="zh-CN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¬¬¬¬¬¬¬</m:t>
                        </m:r>
                        <m:r>
                          <m:rPr>
                            <m:sty m:val="p"/>
                          </m:rPr>
                          <a:rPr lang="en-US" altLang="zh-CN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True</m:t>
                        </m:r>
                      </m:oMath>
                      <m:oMath xmlns:m="http://schemas.openxmlformats.org/officeDocument/2006/math">
                        <m:r>
                          <a:rPr lang="en-US" altLang="zh-CN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⟸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¬¬¬¬¬¬</m:t>
                        </m:r>
                        <m:r>
                          <m:rPr>
                            <m:sty m:val="p"/>
                          </m:rPr>
                          <a:rPr lang="en-US" altLang="zh-CN" sz="1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True</m:t>
                        </m:r>
                      </m:oMath>
                      <m:oMath xmlns:m="http://schemas.openxmlformats.org/officeDocument/2006/math">
                        <m:r>
                          <a:rPr lang="en-US" altLang="zh-CN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⟸¬¬¬¬</m:t>
                        </m:r>
                        <m:r>
                          <m:rPr>
                            <m:sty m:val="p"/>
                          </m:rPr>
                          <a:rPr lang="en-US" altLang="zh-CN" sz="1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True</m:t>
                        </m:r>
                      </m:oMath>
                      <m:oMath xmlns:m="http://schemas.openxmlformats.org/officeDocument/2006/math">
                        <m:r>
                          <a:rPr lang="en-US" altLang="zh-CN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⟸¬¬</m:t>
                        </m:r>
                        <m:r>
                          <m:rPr>
                            <m:sty m:val="p"/>
                          </m:rPr>
                          <a:rPr lang="en-US" altLang="zh-CN" sz="1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True</m:t>
                        </m:r>
                      </m:oMath>
                      <m:oMath xmlns:m="http://schemas.openxmlformats.org/officeDocument/2006/math">
                        <m:r>
                          <a:rPr lang="en-US" altLang="zh-CN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⟸</m:t>
                        </m:r>
                        <m:r>
                          <m:rPr>
                            <m:sty m:val="p"/>
                          </m:rPr>
                          <a:rPr lang="en-US" altLang="zh-CN" sz="1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True</m:t>
                        </m:r>
                        <m:r>
                          <a:rPr lang="en-US" altLang="zh-CN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zh-CN" altLang="en-US" sz="1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65FE2585-2B59-643C-3474-01E8770E1D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6744" y="5283200"/>
                  <a:ext cx="2679681" cy="1384995"/>
                </a:xfrm>
                <a:prstGeom prst="rect">
                  <a:avLst/>
                </a:prstGeom>
                <a:blipFill>
                  <a:blip r:embed="rId10"/>
                  <a:stretch>
                    <a:fillRect t="-43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557FD28-332D-EA2D-E189-B13B35439B59}"/>
                </a:ext>
              </a:extLst>
            </p:cNvPr>
            <p:cNvSpPr/>
            <p:nvPr/>
          </p:nvSpPr>
          <p:spPr>
            <a:xfrm>
              <a:off x="8510603" y="6492875"/>
              <a:ext cx="107744" cy="10774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0F51CA27-59C8-947C-1AEA-D8FFCFC2ABE1}"/>
              </a:ext>
            </a:extLst>
          </p:cNvPr>
          <p:cNvCxnSpPr/>
          <p:nvPr/>
        </p:nvCxnSpPr>
        <p:spPr>
          <a:xfrm>
            <a:off x="6096000" y="1690688"/>
            <a:ext cx="0" cy="5167312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ABC6BFBA-8ED6-2A23-51F3-2A00CEE8208E}"/>
              </a:ext>
            </a:extLst>
          </p:cNvPr>
          <p:cNvGrpSpPr/>
          <p:nvPr/>
        </p:nvGrpSpPr>
        <p:grpSpPr>
          <a:xfrm>
            <a:off x="6646581" y="2919407"/>
            <a:ext cx="1964303" cy="1631216"/>
            <a:chOff x="6436745" y="2527508"/>
            <a:chExt cx="1964303" cy="16312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9F0AAC39-6C5C-2F9C-2474-DDD0DEF12EF8}"/>
                    </a:ext>
                  </a:extLst>
                </p:cNvPr>
                <p:cNvSpPr txBox="1"/>
                <p:nvPr/>
              </p:nvSpPr>
              <p:spPr>
                <a:xfrm>
                  <a:off x="6436745" y="2527508"/>
                  <a:ext cx="1964303" cy="1631216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altLang="zh-CN" sz="11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Theorem:</a:t>
                  </a:r>
                  <a:r>
                    <a:rPr lang="en-US" altLang="zh-CN" sz="1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11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∧</m:t>
                      </m:r>
                      <m:sSub>
                        <m:sSub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11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∧</m:t>
                      </m:r>
                      <m:d>
                        <m:d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1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1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1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11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∨</m:t>
                          </m:r>
                          <m:sSub>
                            <m:sSubPr>
                              <m:ctrlPr>
                                <a:rPr lang="en-US" altLang="zh-CN" sz="11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1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1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11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altLang="zh-CN" sz="1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is unsatisfiable.</a:t>
                  </a:r>
                </a:p>
                <a:p>
                  <a:r>
                    <a:rPr lang="en-US" altLang="zh-CN" sz="1100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Proof:</a:t>
                  </a:r>
                </a:p>
                <a:p>
                  <a:endParaRPr lang="en-US" altLang="zh-CN" sz="1100" u="sng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altLang="zh-CN" sz="1100" u="sng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altLang="zh-CN" sz="1100" u="sng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altLang="zh-CN" sz="1100" u="sng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altLang="zh-CN" sz="1100" u="sng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altLang="zh-CN" sz="1050" u="sng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altLang="zh-CN" sz="100" dirty="0">
                    <a:latin typeface="Consolas" panose="020B0609020204030204" pitchFamily="49" charset="0"/>
                  </a:endParaRPr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9F0AAC39-6C5C-2F9C-2474-DDD0DEF12E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6745" y="2527508"/>
                  <a:ext cx="1964303" cy="163121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57471A1D-240C-6AD7-C5B8-C2DBC9D09EAA}"/>
                </a:ext>
              </a:extLst>
            </p:cNvPr>
            <p:cNvGrpSpPr/>
            <p:nvPr/>
          </p:nvGrpSpPr>
          <p:grpSpPr>
            <a:xfrm>
              <a:off x="6758029" y="3168957"/>
              <a:ext cx="1321734" cy="836591"/>
              <a:chOff x="6748876" y="2810661"/>
              <a:chExt cx="2199222" cy="139199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文本框 2">
                    <a:extLst>
                      <a:ext uri="{FF2B5EF4-FFF2-40B4-BE49-F238E27FC236}">
                        <a16:creationId xmlns:a16="http://schemas.microsoft.com/office/drawing/2014/main" id="{A550B70E-7F3A-A049-FEB8-6867CB4C9D0F}"/>
                      </a:ext>
                    </a:extLst>
                  </p:cNvPr>
                  <p:cNvSpPr txBox="1"/>
                  <p:nvPr/>
                </p:nvSpPr>
                <p:spPr>
                  <a:xfrm>
                    <a:off x="6748876" y="2816864"/>
                    <a:ext cx="385763" cy="238284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9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9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900" dirty="0"/>
                  </a:p>
                </p:txBody>
              </p:sp>
            </mc:Choice>
            <mc:Fallback xmlns="">
              <p:sp>
                <p:nvSpPr>
                  <p:cNvPr id="3" name="文本框 2">
                    <a:extLst>
                      <a:ext uri="{FF2B5EF4-FFF2-40B4-BE49-F238E27FC236}">
                        <a16:creationId xmlns:a16="http://schemas.microsoft.com/office/drawing/2014/main" id="{A550B70E-7F3A-A049-FEB8-6867CB4C9D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48876" y="2816864"/>
                    <a:ext cx="385763" cy="23828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A128F38D-052A-9EE8-5819-3FFD9A72D6AC}"/>
                      </a:ext>
                    </a:extLst>
                  </p:cNvPr>
                  <p:cNvSpPr txBox="1"/>
                  <p:nvPr/>
                </p:nvSpPr>
                <p:spPr>
                  <a:xfrm>
                    <a:off x="7553739" y="2810661"/>
                    <a:ext cx="902493" cy="238284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9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9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9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9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900" b="0" i="1" smtClean="0">
                              <a:latin typeface="Cambria Math" panose="02040503050406030204" pitchFamily="18" charset="0"/>
                            </a:rPr>
                            <m:t>∨</m:t>
                          </m:r>
                          <m:sSub>
                            <m:sSubPr>
                              <m:ctrlPr>
                                <a:rPr lang="en-US" altLang="zh-CN" sz="9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9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9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9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900" dirty="0"/>
                  </a:p>
                </p:txBody>
              </p:sp>
            </mc:Choice>
            <mc:Fallback xmlns="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A128F38D-052A-9EE8-5819-3FFD9A72D6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53739" y="2810661"/>
                    <a:ext cx="902493" cy="23828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文本框 21">
                    <a:extLst>
                      <a:ext uri="{FF2B5EF4-FFF2-40B4-BE49-F238E27FC236}">
                        <a16:creationId xmlns:a16="http://schemas.microsoft.com/office/drawing/2014/main" id="{C6125E65-C17B-69D3-FF1A-54BC7B73AFF3}"/>
                      </a:ext>
                    </a:extLst>
                  </p:cNvPr>
                  <p:cNvSpPr txBox="1"/>
                  <p:nvPr/>
                </p:nvSpPr>
                <p:spPr>
                  <a:xfrm>
                    <a:off x="7167976" y="3426182"/>
                    <a:ext cx="385763" cy="238284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9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9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9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9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900" dirty="0"/>
                  </a:p>
                </p:txBody>
              </p:sp>
            </mc:Choice>
            <mc:Fallback xmlns="">
              <p:sp>
                <p:nvSpPr>
                  <p:cNvPr id="22" name="文本框 21">
                    <a:extLst>
                      <a:ext uri="{FF2B5EF4-FFF2-40B4-BE49-F238E27FC236}">
                        <a16:creationId xmlns:a16="http://schemas.microsoft.com/office/drawing/2014/main" id="{C6125E65-C17B-69D3-FF1A-54BC7B73AFF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67976" y="3426182"/>
                    <a:ext cx="385763" cy="23828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文本框 22">
                    <a:extLst>
                      <a:ext uri="{FF2B5EF4-FFF2-40B4-BE49-F238E27FC236}">
                        <a16:creationId xmlns:a16="http://schemas.microsoft.com/office/drawing/2014/main" id="{A6DCE764-A958-D09F-BB82-6D2F984FA126}"/>
                      </a:ext>
                    </a:extLst>
                  </p:cNvPr>
                  <p:cNvSpPr txBox="1"/>
                  <p:nvPr/>
                </p:nvSpPr>
                <p:spPr>
                  <a:xfrm>
                    <a:off x="8562335" y="3426182"/>
                    <a:ext cx="385763" cy="238284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9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9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900" dirty="0"/>
                  </a:p>
                </p:txBody>
              </p:sp>
            </mc:Choice>
            <mc:Fallback xmlns="">
              <p:sp>
                <p:nvSpPr>
                  <p:cNvPr id="23" name="文本框 22">
                    <a:extLst>
                      <a:ext uri="{FF2B5EF4-FFF2-40B4-BE49-F238E27FC236}">
                        <a16:creationId xmlns:a16="http://schemas.microsoft.com/office/drawing/2014/main" id="{A6DCE764-A958-D09F-BB82-6D2F984FA12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62335" y="3426182"/>
                    <a:ext cx="385763" cy="23828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20CBAB57-5304-7F83-F8BB-1CDC0802A972}"/>
                      </a:ext>
                    </a:extLst>
                  </p:cNvPr>
                  <p:cNvSpPr txBox="1"/>
                  <p:nvPr/>
                </p:nvSpPr>
                <p:spPr>
                  <a:xfrm>
                    <a:off x="7998648" y="3964374"/>
                    <a:ext cx="385763" cy="238284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90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oMath>
                      </m:oMathPara>
                    </a14:m>
                    <a:endParaRPr lang="zh-CN" altLang="en-US" sz="900" dirty="0"/>
                  </a:p>
                </p:txBody>
              </p:sp>
            </mc:Choice>
            <mc:Fallback xmlns="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20CBAB57-5304-7F83-F8BB-1CDC0802A9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98648" y="3964374"/>
                    <a:ext cx="385763" cy="23828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6" name="直接箭头连接符 25">
                <a:extLst>
                  <a:ext uri="{FF2B5EF4-FFF2-40B4-BE49-F238E27FC236}">
                    <a16:creationId xmlns:a16="http://schemas.microsoft.com/office/drawing/2014/main" id="{352EFEA6-1E99-1648-FEFA-049DB14DB1C1}"/>
                  </a:ext>
                </a:extLst>
              </p:cNvPr>
              <p:cNvCxnSpPr>
                <a:stCxn id="3" idx="2"/>
                <a:endCxn id="22" idx="0"/>
              </p:cNvCxnSpPr>
              <p:nvPr/>
            </p:nvCxnSpPr>
            <p:spPr>
              <a:xfrm>
                <a:off x="6941758" y="3055148"/>
                <a:ext cx="419100" cy="37103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直接箭头连接符 26">
                <a:extLst>
                  <a:ext uri="{FF2B5EF4-FFF2-40B4-BE49-F238E27FC236}">
                    <a16:creationId xmlns:a16="http://schemas.microsoft.com/office/drawing/2014/main" id="{BBC72178-C6A4-344B-A892-613BFBC0FE11}"/>
                  </a:ext>
                </a:extLst>
              </p:cNvPr>
              <p:cNvCxnSpPr>
                <a:stCxn id="12" idx="2"/>
                <a:endCxn id="22" idx="0"/>
              </p:cNvCxnSpPr>
              <p:nvPr/>
            </p:nvCxnSpPr>
            <p:spPr>
              <a:xfrm flipH="1">
                <a:off x="7360859" y="3048945"/>
                <a:ext cx="644128" cy="377237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直接箭头连接符 27">
                <a:extLst>
                  <a:ext uri="{FF2B5EF4-FFF2-40B4-BE49-F238E27FC236}">
                    <a16:creationId xmlns:a16="http://schemas.microsoft.com/office/drawing/2014/main" id="{C46910B0-DCE7-8FCC-BD96-88E3B8EA8E88}"/>
                  </a:ext>
                </a:extLst>
              </p:cNvPr>
              <p:cNvCxnSpPr>
                <a:stCxn id="22" idx="2"/>
                <a:endCxn id="25" idx="0"/>
              </p:cNvCxnSpPr>
              <p:nvPr/>
            </p:nvCxnSpPr>
            <p:spPr>
              <a:xfrm>
                <a:off x="7360857" y="3664466"/>
                <a:ext cx="830673" cy="29990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6E4D3DFE-0455-B138-45EC-9BE9E457218E}"/>
                  </a:ext>
                </a:extLst>
              </p:cNvPr>
              <p:cNvCxnSpPr>
                <a:stCxn id="23" idx="2"/>
                <a:endCxn id="25" idx="0"/>
              </p:cNvCxnSpPr>
              <p:nvPr/>
            </p:nvCxnSpPr>
            <p:spPr>
              <a:xfrm flipH="1">
                <a:off x="8191530" y="3664466"/>
                <a:ext cx="563687" cy="29990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B8A30CC2-6891-9F8E-FF79-F62CECC997BE}"/>
                  </a:ext>
                </a:extLst>
              </p:cNvPr>
              <p:cNvSpPr txBox="1"/>
              <p:nvPr/>
            </p:nvSpPr>
            <p:spPr>
              <a:xfrm>
                <a:off x="3025266" y="3132438"/>
                <a:ext cx="2518229" cy="101566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Goal: show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SAT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requires super-poly circuit size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B8A30CC2-6891-9F8E-FF79-F62CECC99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266" y="3132438"/>
                <a:ext cx="2518229" cy="101566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201CF5C3-AB6C-1813-7413-34A35E0E12A4}"/>
                  </a:ext>
                </a:extLst>
              </p:cNvPr>
              <p:cNvSpPr txBox="1"/>
              <p:nvPr/>
            </p:nvSpPr>
            <p:spPr>
              <a:xfrm>
                <a:off x="1434242" y="4774540"/>
                <a:ext cx="3142006" cy="107721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State-of-the-art: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NP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requires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3.1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𝑜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circuit size…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(Li-Yang’22)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201CF5C3-AB6C-1813-7413-34A35E0E12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242" y="4774540"/>
                <a:ext cx="3142006" cy="107721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E8A2025-1B85-FB60-6A02-1E6C97B999F2}"/>
                  </a:ext>
                </a:extLst>
              </p:cNvPr>
              <p:cNvSpPr txBox="1"/>
              <p:nvPr/>
            </p:nvSpPr>
            <p:spPr>
              <a:xfrm>
                <a:off x="1173448" y="6070305"/>
                <a:ext cx="4098609" cy="40562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Open: Does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𝐄</m:t>
                        </m:r>
                      </m:e>
                      <m:sup>
                        <m:r>
                          <a:rPr lang="en-US" altLang="zh-CN" sz="2000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𝐍𝐏</m:t>
                        </m:r>
                      </m:sup>
                    </m:sSup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require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size?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E8A2025-1B85-FB60-6A02-1E6C97B99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48" y="6070305"/>
                <a:ext cx="4098609" cy="40562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>
            <a:extLst>
              <a:ext uri="{FF2B5EF4-FFF2-40B4-BE49-F238E27FC236}">
                <a16:creationId xmlns:a16="http://schemas.microsoft.com/office/drawing/2014/main" id="{AAF917D6-49CD-B6F6-A62E-43D78B4307F7}"/>
              </a:ext>
            </a:extLst>
          </p:cNvPr>
          <p:cNvSpPr txBox="1"/>
          <p:nvPr/>
        </p:nvSpPr>
        <p:spPr>
          <a:xfrm>
            <a:off x="8945851" y="3119881"/>
            <a:ext cx="2801373" cy="132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Goal: Super-poly lower bound on the length of proofs in strong proof systems (e.g. Frege)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EADC003D-A265-B37B-986B-D94502EE964E}"/>
                  </a:ext>
                </a:extLst>
              </p:cNvPr>
              <p:cNvSpPr txBox="1"/>
              <p:nvPr/>
            </p:nvSpPr>
            <p:spPr>
              <a:xfrm>
                <a:off x="6468300" y="4936029"/>
                <a:ext cx="2733202" cy="104644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State-of-the-art:</a:t>
                </a:r>
              </a:p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Trivial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Ω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bound…</a:t>
                </a:r>
              </a:p>
              <a:p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(Lemma 4.4.12, Krajíček’95)</a:t>
                </a: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EADC003D-A265-B37B-986B-D94502EE9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8300" y="4936029"/>
                <a:ext cx="2733202" cy="104644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321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箭头: 右 33">
            <a:extLst>
              <a:ext uri="{FF2B5EF4-FFF2-40B4-BE49-F238E27FC236}">
                <a16:creationId xmlns:a16="http://schemas.microsoft.com/office/drawing/2014/main" id="{9A39463A-89B3-4BF3-EE27-2393EB9F421D}"/>
              </a:ext>
            </a:extLst>
          </p:cNvPr>
          <p:cNvSpPr/>
          <p:nvPr/>
        </p:nvSpPr>
        <p:spPr>
          <a:xfrm rot="21069883">
            <a:off x="2636886" y="4765755"/>
            <a:ext cx="7509710" cy="1129650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38B35B7-ABCB-4F32-A39B-836B64E8852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/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How difficult is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𝐏</m:t>
                    </m:r>
                  </m:oMath>
                </a14:m>
                <a:r>
                  <a:rPr lang="zh-CN" alt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vs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𝐍𝐏</m:t>
                    </m:r>
                  </m:oMath>
                </a14:m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zh-CN" alt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38B35B7-ABCB-4F32-A39B-836B64E885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 4 / 17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7C4B8C7-901D-1733-C201-BC9D28B4B114}"/>
              </a:ext>
            </a:extLst>
          </p:cNvPr>
          <p:cNvGrpSpPr/>
          <p:nvPr/>
        </p:nvGrpSpPr>
        <p:grpSpPr>
          <a:xfrm>
            <a:off x="592717" y="1882621"/>
            <a:ext cx="4929402" cy="1200328"/>
            <a:chOff x="771527" y="1371657"/>
            <a:chExt cx="4929402" cy="1714167"/>
          </a:xfrm>
        </p:grpSpPr>
        <p:sp>
          <p:nvSpPr>
            <p:cNvPr id="4" name="思想气泡: 云 3">
              <a:extLst>
                <a:ext uri="{FF2B5EF4-FFF2-40B4-BE49-F238E27FC236}">
                  <a16:creationId xmlns:a16="http://schemas.microsoft.com/office/drawing/2014/main" id="{A404659F-DC73-A71B-D523-3CD0FCA1179E}"/>
                </a:ext>
              </a:extLst>
            </p:cNvPr>
            <p:cNvSpPr/>
            <p:nvPr/>
          </p:nvSpPr>
          <p:spPr>
            <a:xfrm>
              <a:off x="771527" y="1371657"/>
              <a:ext cx="4929402" cy="1714167"/>
            </a:xfrm>
            <a:prstGeom prst="cloudCallout">
              <a:avLst>
                <a:gd name="adj1" fmla="val -37522"/>
                <a:gd name="adj2" fmla="val 85039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467C62CA-9451-ACFA-EDAE-6D8F2A5AAFD0}"/>
                    </a:ext>
                  </a:extLst>
                </p:cNvPr>
                <p:cNvSpPr txBox="1"/>
                <p:nvPr/>
              </p:nvSpPr>
              <p:spPr>
                <a:xfrm>
                  <a:off x="1230667" y="1473188"/>
                  <a:ext cx="4064795" cy="1450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Do we just need to </a:t>
                  </a:r>
                  <a:r>
                    <a:rPr lang="en-US" altLang="zh-CN" sz="2000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hit it harder</a:t>
                  </a:r>
                  <a:r>
                    <a:rPr lang="en-US" altLang="zh-CN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?</a:t>
                  </a:r>
                </a:p>
                <a:p>
                  <a:r>
                    <a:rPr lang="en-US" altLang="zh-CN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Or maybe mathematics is </a:t>
                  </a:r>
                  <a:r>
                    <a:rPr lang="en-US" altLang="zh-CN" sz="20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not ready</a:t>
                  </a:r>
                  <a:r>
                    <a:rPr lang="en-US" altLang="zh-CN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yet for </a:t>
                  </a:r>
                  <a14:m>
                    <m:oMath xmlns:m="http://schemas.openxmlformats.org/officeDocument/2006/math">
                      <m:r>
                        <a:rPr lang="en-US" altLang="zh-CN" sz="20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𝐏</m:t>
                      </m:r>
                    </m:oMath>
                  </a14:m>
                  <a:r>
                    <a:rPr lang="zh-CN" alt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vs </a:t>
                  </a:r>
                  <a14:m>
                    <m:oMath xmlns:m="http://schemas.openxmlformats.org/officeDocument/2006/math">
                      <m:r>
                        <a:rPr lang="en-US" altLang="zh-CN" sz="20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𝐍𝐏</m:t>
                      </m:r>
                    </m:oMath>
                  </a14:m>
                  <a:r>
                    <a:rPr lang="en-US" altLang="zh-CN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?????</a:t>
                  </a:r>
                  <a:endPara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467C62CA-9451-ACFA-EDAE-6D8F2A5AAF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0667" y="1473188"/>
                  <a:ext cx="4064795" cy="1450452"/>
                </a:xfrm>
                <a:prstGeom prst="rect">
                  <a:avLst/>
                </a:prstGeom>
                <a:blipFill>
                  <a:blip r:embed="rId4"/>
                  <a:stretch>
                    <a:fillRect l="-1652" t="-2395" b="-1018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C18A32B5-25AD-53D0-B9A9-8C192974BF36}"/>
              </a:ext>
            </a:extLst>
          </p:cNvPr>
          <p:cNvGrpSpPr/>
          <p:nvPr/>
        </p:nvGrpSpPr>
        <p:grpSpPr>
          <a:xfrm>
            <a:off x="9910999" y="3542178"/>
            <a:ext cx="1628775" cy="1750593"/>
            <a:chOff x="9286882" y="3948577"/>
            <a:chExt cx="1628775" cy="1750593"/>
          </a:xfrm>
        </p:grpSpPr>
        <p:pic>
          <p:nvPicPr>
            <p:cNvPr id="1030" name="Picture 6" descr="Free trophy gold cup vector">
              <a:extLst>
                <a:ext uri="{FF2B5EF4-FFF2-40B4-BE49-F238E27FC236}">
                  <a16:creationId xmlns:a16="http://schemas.microsoft.com/office/drawing/2014/main" id="{2DFA1858-02A2-D32C-6362-6B01961608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428" y="3948577"/>
              <a:ext cx="1400176" cy="1378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AACF47BC-6A21-AEEF-FB5E-33FE0A7CE490}"/>
                    </a:ext>
                  </a:extLst>
                </p:cNvPr>
                <p:cNvSpPr txBox="1"/>
                <p:nvPr/>
              </p:nvSpPr>
              <p:spPr>
                <a:xfrm>
                  <a:off x="9286882" y="5329838"/>
                  <a:ext cx="16287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altLang="zh-CN" b="1" i="0" smtClean="0">
                          <a:latin typeface="Cambria Math" panose="02040503050406030204" pitchFamily="18" charset="0"/>
                        </a:rPr>
                        <m:t>𝐏</m:t>
                      </m:r>
                    </m:oMath>
                  </a14:m>
                  <a:r>
                    <a:rPr lang="zh-CN" alt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vs </a:t>
                  </a:r>
                  <a14:m>
                    <m:oMath xmlns:m="http://schemas.openxmlformats.org/officeDocument/2006/math">
                      <m:r>
                        <a:rPr lang="en-US" altLang="zh-CN" b="1" i="0" smtClean="0">
                          <a:latin typeface="Cambria Math" panose="02040503050406030204" pitchFamily="18" charset="0"/>
                        </a:rPr>
                        <m:t>𝐍𝐏</m:t>
                      </m:r>
                    </m:oMath>
                  </a14:m>
                  <a:endParaRPr lang="zh-CN" alt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AACF47BC-6A21-AEEF-FB5E-33FE0A7CE4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6882" y="5329838"/>
                  <a:ext cx="1628775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1FC84C7-A9F7-79EC-5035-3D6B07B5BF75}"/>
              </a:ext>
            </a:extLst>
          </p:cNvPr>
          <p:cNvGrpSpPr/>
          <p:nvPr/>
        </p:nvGrpSpPr>
        <p:grpSpPr>
          <a:xfrm>
            <a:off x="2247172" y="4213031"/>
            <a:ext cx="2308465" cy="1865036"/>
            <a:chOff x="1623055" y="4619430"/>
            <a:chExt cx="2308465" cy="1865036"/>
          </a:xfrm>
        </p:grpSpPr>
        <p:pic>
          <p:nvPicPr>
            <p:cNvPr id="1028" name="Picture 4" descr="Free barrier construction road vector">
              <a:extLst>
                <a:ext uri="{FF2B5EF4-FFF2-40B4-BE49-F238E27FC236}">
                  <a16:creationId xmlns:a16="http://schemas.microsoft.com/office/drawing/2014/main" id="{6CF96924-BAB6-86EE-7592-537D8339CA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82738" y="5229576"/>
              <a:ext cx="2048782" cy="1254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87B81162-A583-4EAE-4C09-C8C6F11900F6}"/>
                </a:ext>
              </a:extLst>
            </p:cNvPr>
            <p:cNvSpPr txBox="1"/>
            <p:nvPr/>
          </p:nvSpPr>
          <p:spPr>
            <a:xfrm rot="539164">
              <a:off x="1623055" y="4619430"/>
              <a:ext cx="201850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Relativization</a:t>
              </a:r>
            </a:p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(Baker-Gill-</a:t>
              </a:r>
              <a:r>
                <a:rPr lang="en-US" altLang="zh-CN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Solovay</a:t>
              </a:r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zh-CN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A669749-DC0A-FF74-1601-2831F2F16D49}"/>
              </a:ext>
            </a:extLst>
          </p:cNvPr>
          <p:cNvGrpSpPr/>
          <p:nvPr/>
        </p:nvGrpSpPr>
        <p:grpSpPr>
          <a:xfrm>
            <a:off x="4171008" y="3800966"/>
            <a:ext cx="2220222" cy="1908237"/>
            <a:chOff x="3528700" y="4147485"/>
            <a:chExt cx="2220222" cy="1908237"/>
          </a:xfrm>
        </p:grpSpPr>
        <p:pic>
          <p:nvPicPr>
            <p:cNvPr id="25" name="Picture 4" descr="Free barrier construction road vector">
              <a:extLst>
                <a:ext uri="{FF2B5EF4-FFF2-40B4-BE49-F238E27FC236}">
                  <a16:creationId xmlns:a16="http://schemas.microsoft.com/office/drawing/2014/main" id="{C8CDC1F7-D6E3-7E7F-D407-F4DD303DE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700140" y="4800832"/>
              <a:ext cx="2048782" cy="1254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DEFB3391-89EB-7EC0-6FC6-D564E49E4E63}"/>
                </a:ext>
              </a:extLst>
            </p:cNvPr>
            <p:cNvSpPr txBox="1"/>
            <p:nvPr/>
          </p:nvSpPr>
          <p:spPr>
            <a:xfrm rot="562933">
              <a:off x="3528700" y="4147485"/>
              <a:ext cx="215315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Natural Proofs</a:t>
              </a:r>
            </a:p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zh-CN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Razborov-Rudich</a:t>
              </a:r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zh-CN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1CBF6C2-4236-1356-B913-31A3CC397432}"/>
              </a:ext>
            </a:extLst>
          </p:cNvPr>
          <p:cNvGrpSpPr/>
          <p:nvPr/>
        </p:nvGrpSpPr>
        <p:grpSpPr>
          <a:xfrm>
            <a:off x="6151640" y="3518614"/>
            <a:ext cx="2125716" cy="1864789"/>
            <a:chOff x="5527523" y="3925013"/>
            <a:chExt cx="2125716" cy="1864789"/>
          </a:xfrm>
        </p:grpSpPr>
        <p:pic>
          <p:nvPicPr>
            <p:cNvPr id="26" name="Picture 4" descr="Free barrier construction road vector">
              <a:extLst>
                <a:ext uri="{FF2B5EF4-FFF2-40B4-BE49-F238E27FC236}">
                  <a16:creationId xmlns:a16="http://schemas.microsoft.com/office/drawing/2014/main" id="{859CCF53-8835-4B5C-F58C-4D54BE0D73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27523" y="4534912"/>
              <a:ext cx="2048782" cy="1254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C5F608AE-A9A3-9517-FBA9-9D90E0C6FAB2}"/>
                </a:ext>
              </a:extLst>
            </p:cNvPr>
            <p:cNvSpPr txBox="1"/>
            <p:nvPr/>
          </p:nvSpPr>
          <p:spPr>
            <a:xfrm rot="597896">
              <a:off x="5686034" y="3925013"/>
              <a:ext cx="196720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Algebrization</a:t>
              </a:r>
              <a:endParaRPr lang="en-US" altLang="zh-C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(Aaronson-</a:t>
              </a:r>
              <a:r>
                <a:rPr lang="en-US" altLang="zh-CN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Wigderson</a:t>
              </a:r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zh-CN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27BB86C-7105-50D6-E98C-4A059513B6F6}"/>
              </a:ext>
            </a:extLst>
          </p:cNvPr>
          <p:cNvGrpSpPr/>
          <p:nvPr/>
        </p:nvGrpSpPr>
        <p:grpSpPr>
          <a:xfrm>
            <a:off x="7196302" y="4755958"/>
            <a:ext cx="2784662" cy="972106"/>
            <a:chOff x="6572185" y="5162357"/>
            <a:chExt cx="2784662" cy="972106"/>
          </a:xfrm>
        </p:grpSpPr>
        <p:pic>
          <p:nvPicPr>
            <p:cNvPr id="35" name="Picture 4" descr="Free barrier construction road vector">
              <a:extLst>
                <a:ext uri="{FF2B5EF4-FFF2-40B4-BE49-F238E27FC236}">
                  <a16:creationId xmlns:a16="http://schemas.microsoft.com/office/drawing/2014/main" id="{2AFA523A-4A2F-912F-1EC1-0EB505DD87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05808" y="5162357"/>
              <a:ext cx="913765" cy="559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8470110D-229A-7964-AFFF-CF9D17A8EDCD}"/>
                </a:ext>
              </a:extLst>
            </p:cNvPr>
            <p:cNvSpPr txBox="1"/>
            <p:nvPr/>
          </p:nvSpPr>
          <p:spPr>
            <a:xfrm rot="597896">
              <a:off x="6572185" y="5657409"/>
              <a:ext cx="278466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Locality</a:t>
              </a:r>
              <a:endParaRPr lang="en-US" altLang="zh-C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(Chen-Hirahara-Oliveira-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Pich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Rajgopal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-Santhanam)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43618D0-FD79-7A8A-71C6-66771370A109}"/>
              </a:ext>
            </a:extLst>
          </p:cNvPr>
          <p:cNvGrpSpPr/>
          <p:nvPr/>
        </p:nvGrpSpPr>
        <p:grpSpPr>
          <a:xfrm>
            <a:off x="8902236" y="4696613"/>
            <a:ext cx="2669749" cy="1105169"/>
            <a:chOff x="8278119" y="5103012"/>
            <a:chExt cx="2669749" cy="1105169"/>
          </a:xfrm>
        </p:grpSpPr>
        <p:pic>
          <p:nvPicPr>
            <p:cNvPr id="37" name="Picture 4" descr="Free barrier construction road vector">
              <a:extLst>
                <a:ext uri="{FF2B5EF4-FFF2-40B4-BE49-F238E27FC236}">
                  <a16:creationId xmlns:a16="http://schemas.microsoft.com/office/drawing/2014/main" id="{9E604B01-3483-8196-96FD-D44C52AD2A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43642" y="5103012"/>
              <a:ext cx="913765" cy="559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A177FBAC-E95C-0232-AB28-BE0B843843B5}"/>
                </a:ext>
              </a:extLst>
            </p:cNvPr>
            <p:cNvSpPr txBox="1"/>
            <p:nvPr/>
          </p:nvSpPr>
          <p:spPr>
            <a:xfrm rot="597896">
              <a:off x="8278119" y="5731127"/>
              <a:ext cx="266974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Bounded Relativization</a:t>
              </a:r>
              <a:endParaRPr lang="en-US" altLang="zh-C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(Hirahara-Lu-</a:t>
              </a:r>
              <a:r>
                <a:rPr lang="en-US" altLang="zh-CN" sz="800" dirty="0">
                  <a:solidFill>
                    <a:srgbClr val="F359D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Ren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65EFC250-1DD6-3648-B057-64DB080C954D}"/>
              </a:ext>
            </a:extLst>
          </p:cNvPr>
          <p:cNvSpPr txBox="1"/>
          <p:nvPr/>
        </p:nvSpPr>
        <p:spPr>
          <a:xfrm>
            <a:off x="0" y="6364843"/>
            <a:ext cx="84299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重音テト </a:t>
            </a:r>
            <a:r>
              <a:rPr lang="en-US" altLang="zh-CN" sz="9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MMD</a:t>
            </a:r>
            <a:r>
              <a:rPr lang="zh-CN" altLang="en-US" sz="9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9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by </a:t>
            </a:r>
            <a:r>
              <a:rPr lang="en-US" altLang="zh-CN" sz="90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Chemikarma</a:t>
            </a:r>
            <a:r>
              <a:rPr lang="en-US" altLang="zh-CN" sz="9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(https://www.deviantart.com/chippedlilac/art/chemikarma-sd-teto-download-teto-birthday-gift-444304333)</a:t>
            </a:r>
          </a:p>
          <a:p>
            <a:r>
              <a:rPr lang="en-US" altLang="zh-CN" sz="9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https://pixabay.com/vectors/barrier-construction-road-street-1292873/</a:t>
            </a:r>
          </a:p>
          <a:p>
            <a:r>
              <a:rPr lang="en-US" altLang="ja-JP" sz="9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https://pixabay.com/vectors/trophy-gold-cup-yellow-pattern-309685/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78098B2-1187-407A-D1B1-176B0463CCE1}"/>
              </a:ext>
            </a:extLst>
          </p:cNvPr>
          <p:cNvGrpSpPr/>
          <p:nvPr/>
        </p:nvGrpSpPr>
        <p:grpSpPr>
          <a:xfrm>
            <a:off x="8659589" y="4003170"/>
            <a:ext cx="1016270" cy="700629"/>
            <a:chOff x="8035472" y="4409569"/>
            <a:chExt cx="1016270" cy="700629"/>
          </a:xfrm>
        </p:grpSpPr>
        <p:pic>
          <p:nvPicPr>
            <p:cNvPr id="36" name="Picture 4" descr="Free barrier construction road vector">
              <a:extLst>
                <a:ext uri="{FF2B5EF4-FFF2-40B4-BE49-F238E27FC236}">
                  <a16:creationId xmlns:a16="http://schemas.microsoft.com/office/drawing/2014/main" id="{79D9D739-4900-89B0-1B67-527AEC165A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097886" y="4646329"/>
              <a:ext cx="757330" cy="463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F62D8E48-9E51-D602-BB52-AC2BEBEE5E22}"/>
                </a:ext>
              </a:extLst>
            </p:cNvPr>
            <p:cNvSpPr txBox="1"/>
            <p:nvPr/>
          </p:nvSpPr>
          <p:spPr>
            <a:xfrm rot="527050">
              <a:off x="8035472" y="4409569"/>
              <a:ext cx="10162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More…</a:t>
              </a:r>
              <a:endParaRPr lang="en-US" altLang="zh-C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E96C1298-704B-B919-CE44-5F6EB0E4AFC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9047" y="3583337"/>
            <a:ext cx="2221809" cy="239911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0BF6A95-9A14-A674-3E31-85E544947FA3}"/>
              </a:ext>
            </a:extLst>
          </p:cNvPr>
          <p:cNvSpPr txBox="1"/>
          <p:nvPr/>
        </p:nvSpPr>
        <p:spPr>
          <a:xfrm>
            <a:off x="3745158" y="2562857"/>
            <a:ext cx="11876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????????????????????????????????????????????????????????????????????????????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B88CC01-E5DA-6D16-51D4-508F0B6D72A9}"/>
                  </a:ext>
                </a:extLst>
              </p:cNvPr>
              <p:cNvSpPr txBox="1"/>
              <p:nvPr/>
            </p:nvSpPr>
            <p:spPr>
              <a:xfrm>
                <a:off x="6589486" y="2054415"/>
                <a:ext cx="4665364" cy="12003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more I think about </a:t>
                </a:r>
                <a14:m>
                  <m:oMath xmlns:m="http://schemas.openxmlformats.org/officeDocument/2006/math">
                    <m:r>
                      <a:rPr lang="en-US" altLang="zh-CN" sz="2000" b="1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𝐏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versus </a:t>
                </a:r>
                <a14:m>
                  <m:oMath xmlns:m="http://schemas.openxmlformats.org/officeDocument/2006/math">
                    <m:r>
                      <a:rPr lang="en-US" altLang="zh-CN" sz="2000" b="1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𝐍𝐏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the less I understand about it.</a:t>
                </a:r>
                <a:endParaRPr lang="en-US" altLang="zh-CN" sz="2000" b="1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——R. Ryan Williams</a:t>
                </a:r>
              </a:p>
              <a:p>
                <a:pPr algn="r"/>
                <a:r>
                  <a:rPr lang="en-US" altLang="zh-CN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Some Estimated Likelihoods For Computational Complexity</a:t>
                </a: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, 2019</a:t>
                </a:r>
                <a:endParaRPr lang="zh-CN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B88CC01-E5DA-6D16-51D4-508F0B6D72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9486" y="2054415"/>
                <a:ext cx="4665364" cy="12003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06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8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8B35B7-ABCB-4F32-A39B-836B64E8852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Or,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maybe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this?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7" name="任意多边形: 形状 1026">
            <a:extLst>
              <a:ext uri="{FF2B5EF4-FFF2-40B4-BE49-F238E27FC236}">
                <a16:creationId xmlns:a16="http://schemas.microsoft.com/office/drawing/2014/main" id="{A492690F-C204-ED08-9453-D4111D3101BF}"/>
              </a:ext>
            </a:extLst>
          </p:cNvPr>
          <p:cNvSpPr/>
          <p:nvPr/>
        </p:nvSpPr>
        <p:spPr>
          <a:xfrm>
            <a:off x="2151993" y="149772"/>
            <a:ext cx="9853448" cy="6125628"/>
          </a:xfrm>
          <a:custGeom>
            <a:avLst/>
            <a:gdLst>
              <a:gd name="connsiteX0" fmla="*/ 0 w 9853448"/>
              <a:gd name="connsiteY0" fmla="*/ 6006662 h 6125628"/>
              <a:gd name="connsiteX1" fmla="*/ 1016876 w 9853448"/>
              <a:gd name="connsiteY1" fmla="*/ 4729656 h 6125628"/>
              <a:gd name="connsiteX2" fmla="*/ 536028 w 9853448"/>
              <a:gd name="connsiteY2" fmla="*/ 4240925 h 6125628"/>
              <a:gd name="connsiteX3" fmla="*/ 2380593 w 9853448"/>
              <a:gd name="connsiteY3" fmla="*/ 3263462 h 6125628"/>
              <a:gd name="connsiteX4" fmla="*/ 1844566 w 9853448"/>
              <a:gd name="connsiteY4" fmla="*/ 4508938 h 6125628"/>
              <a:gd name="connsiteX5" fmla="*/ 2546131 w 9853448"/>
              <a:gd name="connsiteY5" fmla="*/ 5147442 h 6125628"/>
              <a:gd name="connsiteX6" fmla="*/ 3097924 w 9853448"/>
              <a:gd name="connsiteY6" fmla="*/ 3113690 h 6125628"/>
              <a:gd name="connsiteX7" fmla="*/ 3815255 w 9853448"/>
              <a:gd name="connsiteY7" fmla="*/ 2128345 h 6125628"/>
              <a:gd name="connsiteX8" fmla="*/ 5762297 w 9853448"/>
              <a:gd name="connsiteY8" fmla="*/ 2467304 h 6125628"/>
              <a:gd name="connsiteX9" fmla="*/ 3649717 w 9853448"/>
              <a:gd name="connsiteY9" fmla="*/ 3365938 h 6125628"/>
              <a:gd name="connsiteX10" fmla="*/ 3886200 w 9853448"/>
              <a:gd name="connsiteY10" fmla="*/ 5817476 h 6125628"/>
              <a:gd name="connsiteX11" fmla="*/ 6448097 w 9853448"/>
              <a:gd name="connsiteY11" fmla="*/ 5927835 h 6125628"/>
              <a:gd name="connsiteX12" fmla="*/ 4761186 w 9853448"/>
              <a:gd name="connsiteY12" fmla="*/ 4335518 h 6125628"/>
              <a:gd name="connsiteX13" fmla="*/ 6085490 w 9853448"/>
              <a:gd name="connsiteY13" fmla="*/ 3736428 h 6125628"/>
              <a:gd name="connsiteX14" fmla="*/ 7606862 w 9853448"/>
              <a:gd name="connsiteY14" fmla="*/ 5470635 h 6125628"/>
              <a:gd name="connsiteX15" fmla="*/ 9758855 w 9853448"/>
              <a:gd name="connsiteY15" fmla="*/ 4887311 h 6125628"/>
              <a:gd name="connsiteX16" fmla="*/ 8237483 w 9853448"/>
              <a:gd name="connsiteY16" fmla="*/ 5029200 h 6125628"/>
              <a:gd name="connsiteX17" fmla="*/ 8978462 w 9853448"/>
              <a:gd name="connsiteY17" fmla="*/ 4642945 h 6125628"/>
              <a:gd name="connsiteX18" fmla="*/ 8671035 w 9853448"/>
              <a:gd name="connsiteY18" fmla="*/ 5565228 h 6125628"/>
              <a:gd name="connsiteX19" fmla="*/ 9222828 w 9853448"/>
              <a:gd name="connsiteY19" fmla="*/ 5305097 h 6125628"/>
              <a:gd name="connsiteX20" fmla="*/ 8623738 w 9853448"/>
              <a:gd name="connsiteY20" fmla="*/ 4997669 h 6125628"/>
              <a:gd name="connsiteX21" fmla="*/ 8899635 w 9853448"/>
              <a:gd name="connsiteY21" fmla="*/ 4847897 h 6125628"/>
              <a:gd name="connsiteX22" fmla="*/ 9207062 w 9853448"/>
              <a:gd name="connsiteY22" fmla="*/ 5399690 h 6125628"/>
              <a:gd name="connsiteX23" fmla="*/ 9104586 w 9853448"/>
              <a:gd name="connsiteY23" fmla="*/ 4658711 h 6125628"/>
              <a:gd name="connsiteX24" fmla="*/ 8655269 w 9853448"/>
              <a:gd name="connsiteY24" fmla="*/ 5494283 h 6125628"/>
              <a:gd name="connsiteX25" fmla="*/ 8363607 w 9853448"/>
              <a:gd name="connsiteY25" fmla="*/ 5029200 h 6125628"/>
              <a:gd name="connsiteX26" fmla="*/ 9002110 w 9853448"/>
              <a:gd name="connsiteY26" fmla="*/ 5344511 h 6125628"/>
              <a:gd name="connsiteX27" fmla="*/ 8875986 w 9853448"/>
              <a:gd name="connsiteY27" fmla="*/ 5880538 h 6125628"/>
              <a:gd name="connsiteX28" fmla="*/ 8552793 w 9853448"/>
              <a:gd name="connsiteY28" fmla="*/ 5415456 h 6125628"/>
              <a:gd name="connsiteX29" fmla="*/ 8978462 w 9853448"/>
              <a:gd name="connsiteY29" fmla="*/ 4989787 h 6125628"/>
              <a:gd name="connsiteX30" fmla="*/ 9577552 w 9853448"/>
              <a:gd name="connsiteY30" fmla="*/ 5431221 h 6125628"/>
              <a:gd name="connsiteX31" fmla="*/ 8931166 w 9853448"/>
              <a:gd name="connsiteY31" fmla="*/ 5604642 h 6125628"/>
              <a:gd name="connsiteX32" fmla="*/ 9254359 w 9853448"/>
              <a:gd name="connsiteY32" fmla="*/ 4792718 h 6125628"/>
              <a:gd name="connsiteX33" fmla="*/ 8458200 w 9853448"/>
              <a:gd name="connsiteY33" fmla="*/ 4642945 h 6125628"/>
              <a:gd name="connsiteX34" fmla="*/ 8205952 w 9853448"/>
              <a:gd name="connsiteY34" fmla="*/ 5344511 h 6125628"/>
              <a:gd name="connsiteX35" fmla="*/ 8150773 w 9853448"/>
              <a:gd name="connsiteY35" fmla="*/ 4800600 h 6125628"/>
              <a:gd name="connsiteX36" fmla="*/ 8986345 w 9853448"/>
              <a:gd name="connsiteY36" fmla="*/ 4974021 h 6125628"/>
              <a:gd name="connsiteX37" fmla="*/ 9285890 w 9853448"/>
              <a:gd name="connsiteY37" fmla="*/ 4154214 h 6125628"/>
              <a:gd name="connsiteX38" fmla="*/ 7922173 w 9853448"/>
              <a:gd name="connsiteY38" fmla="*/ 3775842 h 6125628"/>
              <a:gd name="connsiteX39" fmla="*/ 8048297 w 9853448"/>
              <a:gd name="connsiteY39" fmla="*/ 2743200 h 6125628"/>
              <a:gd name="connsiteX40" fmla="*/ 9482959 w 9853448"/>
              <a:gd name="connsiteY40" fmla="*/ 2372711 h 6125628"/>
              <a:gd name="connsiteX41" fmla="*/ 9017876 w 9853448"/>
              <a:gd name="connsiteY41" fmla="*/ 3484180 h 6125628"/>
              <a:gd name="connsiteX42" fmla="*/ 7039304 w 9853448"/>
              <a:gd name="connsiteY42" fmla="*/ 3271345 h 6125628"/>
              <a:gd name="connsiteX43" fmla="*/ 7338848 w 9853448"/>
              <a:gd name="connsiteY43" fmla="*/ 2151994 h 6125628"/>
              <a:gd name="connsiteX44" fmla="*/ 9853448 w 9853448"/>
              <a:gd name="connsiteY44" fmla="*/ 0 h 612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853448" h="6125628">
                <a:moveTo>
                  <a:pt x="0" y="6006662"/>
                </a:moveTo>
                <a:cubicBezTo>
                  <a:pt x="463769" y="5515303"/>
                  <a:pt x="927538" y="5023945"/>
                  <a:pt x="1016876" y="4729656"/>
                </a:cubicBezTo>
                <a:cubicBezTo>
                  <a:pt x="1106214" y="4435367"/>
                  <a:pt x="308742" y="4485291"/>
                  <a:pt x="536028" y="4240925"/>
                </a:cubicBezTo>
                <a:cubicBezTo>
                  <a:pt x="763314" y="3996559"/>
                  <a:pt x="2162503" y="3218793"/>
                  <a:pt x="2380593" y="3263462"/>
                </a:cubicBezTo>
                <a:cubicBezTo>
                  <a:pt x="2598683" y="3308131"/>
                  <a:pt x="1816976" y="4194941"/>
                  <a:pt x="1844566" y="4508938"/>
                </a:cubicBezTo>
                <a:cubicBezTo>
                  <a:pt x="1872156" y="4822935"/>
                  <a:pt x="2337238" y="5379983"/>
                  <a:pt x="2546131" y="5147442"/>
                </a:cubicBezTo>
                <a:cubicBezTo>
                  <a:pt x="2755024" y="4914901"/>
                  <a:pt x="2886403" y="3616873"/>
                  <a:pt x="3097924" y="3113690"/>
                </a:cubicBezTo>
                <a:cubicBezTo>
                  <a:pt x="3309445" y="2610507"/>
                  <a:pt x="3371193" y="2236076"/>
                  <a:pt x="3815255" y="2128345"/>
                </a:cubicBezTo>
                <a:cubicBezTo>
                  <a:pt x="4259317" y="2020614"/>
                  <a:pt x="5789887" y="2261039"/>
                  <a:pt x="5762297" y="2467304"/>
                </a:cubicBezTo>
                <a:cubicBezTo>
                  <a:pt x="5734707" y="2673569"/>
                  <a:pt x="3962400" y="2807576"/>
                  <a:pt x="3649717" y="3365938"/>
                </a:cubicBezTo>
                <a:cubicBezTo>
                  <a:pt x="3337034" y="3924300"/>
                  <a:pt x="3419803" y="5390493"/>
                  <a:pt x="3886200" y="5817476"/>
                </a:cubicBezTo>
                <a:cubicBezTo>
                  <a:pt x="4352597" y="6244459"/>
                  <a:pt x="6302266" y="6174828"/>
                  <a:pt x="6448097" y="5927835"/>
                </a:cubicBezTo>
                <a:cubicBezTo>
                  <a:pt x="6593928" y="5680842"/>
                  <a:pt x="4821620" y="4700752"/>
                  <a:pt x="4761186" y="4335518"/>
                </a:cubicBezTo>
                <a:cubicBezTo>
                  <a:pt x="4700752" y="3970284"/>
                  <a:pt x="5611211" y="3547242"/>
                  <a:pt x="6085490" y="3736428"/>
                </a:cubicBezTo>
                <a:cubicBezTo>
                  <a:pt x="6559769" y="3925614"/>
                  <a:pt x="6994635" y="5278821"/>
                  <a:pt x="7606862" y="5470635"/>
                </a:cubicBezTo>
                <a:cubicBezTo>
                  <a:pt x="8219090" y="5662449"/>
                  <a:pt x="9653752" y="4960883"/>
                  <a:pt x="9758855" y="4887311"/>
                </a:cubicBezTo>
                <a:cubicBezTo>
                  <a:pt x="9863959" y="4813738"/>
                  <a:pt x="8367548" y="5069928"/>
                  <a:pt x="8237483" y="5029200"/>
                </a:cubicBezTo>
                <a:cubicBezTo>
                  <a:pt x="8107418" y="4988472"/>
                  <a:pt x="8906203" y="4553607"/>
                  <a:pt x="8978462" y="4642945"/>
                </a:cubicBezTo>
                <a:cubicBezTo>
                  <a:pt x="9050721" y="4732283"/>
                  <a:pt x="8630307" y="5454869"/>
                  <a:pt x="8671035" y="5565228"/>
                </a:cubicBezTo>
                <a:cubicBezTo>
                  <a:pt x="8711763" y="5675587"/>
                  <a:pt x="9230711" y="5399690"/>
                  <a:pt x="9222828" y="5305097"/>
                </a:cubicBezTo>
                <a:cubicBezTo>
                  <a:pt x="9214945" y="5210504"/>
                  <a:pt x="8677604" y="5073869"/>
                  <a:pt x="8623738" y="4997669"/>
                </a:cubicBezTo>
                <a:cubicBezTo>
                  <a:pt x="8569873" y="4921469"/>
                  <a:pt x="8802414" y="4780893"/>
                  <a:pt x="8899635" y="4847897"/>
                </a:cubicBezTo>
                <a:cubicBezTo>
                  <a:pt x="8996856" y="4914901"/>
                  <a:pt x="9172904" y="5431221"/>
                  <a:pt x="9207062" y="5399690"/>
                </a:cubicBezTo>
                <a:cubicBezTo>
                  <a:pt x="9241220" y="5368159"/>
                  <a:pt x="9196551" y="4642946"/>
                  <a:pt x="9104586" y="4658711"/>
                </a:cubicBezTo>
                <a:cubicBezTo>
                  <a:pt x="9012621" y="4674476"/>
                  <a:pt x="8778766" y="5432535"/>
                  <a:pt x="8655269" y="5494283"/>
                </a:cubicBezTo>
                <a:cubicBezTo>
                  <a:pt x="8531773" y="5556031"/>
                  <a:pt x="8305800" y="5054162"/>
                  <a:pt x="8363607" y="5029200"/>
                </a:cubicBezTo>
                <a:cubicBezTo>
                  <a:pt x="8421414" y="5004238"/>
                  <a:pt x="8916714" y="5202621"/>
                  <a:pt x="9002110" y="5344511"/>
                </a:cubicBezTo>
                <a:cubicBezTo>
                  <a:pt x="9087506" y="5486401"/>
                  <a:pt x="8950872" y="5868714"/>
                  <a:pt x="8875986" y="5880538"/>
                </a:cubicBezTo>
                <a:cubicBezTo>
                  <a:pt x="8801100" y="5892362"/>
                  <a:pt x="8535714" y="5563914"/>
                  <a:pt x="8552793" y="5415456"/>
                </a:cubicBezTo>
                <a:cubicBezTo>
                  <a:pt x="8569872" y="5266997"/>
                  <a:pt x="8807669" y="4987160"/>
                  <a:pt x="8978462" y="4989787"/>
                </a:cubicBezTo>
                <a:cubicBezTo>
                  <a:pt x="9149255" y="4992414"/>
                  <a:pt x="9585435" y="5328745"/>
                  <a:pt x="9577552" y="5431221"/>
                </a:cubicBezTo>
                <a:cubicBezTo>
                  <a:pt x="9569669" y="5533697"/>
                  <a:pt x="8985032" y="5711059"/>
                  <a:pt x="8931166" y="5604642"/>
                </a:cubicBezTo>
                <a:cubicBezTo>
                  <a:pt x="8877301" y="5498225"/>
                  <a:pt x="9333187" y="4953001"/>
                  <a:pt x="9254359" y="4792718"/>
                </a:cubicBezTo>
                <a:cubicBezTo>
                  <a:pt x="9175531" y="4632435"/>
                  <a:pt x="8632934" y="4550980"/>
                  <a:pt x="8458200" y="4642945"/>
                </a:cubicBezTo>
                <a:cubicBezTo>
                  <a:pt x="8283466" y="4734910"/>
                  <a:pt x="8257190" y="5318235"/>
                  <a:pt x="8205952" y="5344511"/>
                </a:cubicBezTo>
                <a:cubicBezTo>
                  <a:pt x="8154714" y="5370787"/>
                  <a:pt x="8020707" y="4862348"/>
                  <a:pt x="8150773" y="4800600"/>
                </a:cubicBezTo>
                <a:cubicBezTo>
                  <a:pt x="8280839" y="4738852"/>
                  <a:pt x="8797159" y="5081752"/>
                  <a:pt x="8986345" y="4974021"/>
                </a:cubicBezTo>
                <a:cubicBezTo>
                  <a:pt x="9175531" y="4866290"/>
                  <a:pt x="9463252" y="4353910"/>
                  <a:pt x="9285890" y="4154214"/>
                </a:cubicBezTo>
                <a:cubicBezTo>
                  <a:pt x="9108528" y="3954518"/>
                  <a:pt x="8128438" y="4011011"/>
                  <a:pt x="7922173" y="3775842"/>
                </a:cubicBezTo>
                <a:cubicBezTo>
                  <a:pt x="7715908" y="3540673"/>
                  <a:pt x="7788166" y="2977055"/>
                  <a:pt x="8048297" y="2743200"/>
                </a:cubicBezTo>
                <a:cubicBezTo>
                  <a:pt x="8308428" y="2509345"/>
                  <a:pt x="9321363" y="2249214"/>
                  <a:pt x="9482959" y="2372711"/>
                </a:cubicBezTo>
                <a:cubicBezTo>
                  <a:pt x="9644555" y="2496208"/>
                  <a:pt x="9425152" y="3334408"/>
                  <a:pt x="9017876" y="3484180"/>
                </a:cubicBezTo>
                <a:cubicBezTo>
                  <a:pt x="8610600" y="3633952"/>
                  <a:pt x="7319142" y="3493376"/>
                  <a:pt x="7039304" y="3271345"/>
                </a:cubicBezTo>
                <a:cubicBezTo>
                  <a:pt x="6759466" y="3049314"/>
                  <a:pt x="6869824" y="2697218"/>
                  <a:pt x="7338848" y="2151994"/>
                </a:cubicBezTo>
                <a:cubicBezTo>
                  <a:pt x="7807872" y="1606770"/>
                  <a:pt x="8830660" y="803385"/>
                  <a:pt x="9853448" y="0"/>
                </a:cubicBezTo>
              </a:path>
            </a:pathLst>
          </a:custGeom>
          <a:ln w="76200"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 5 / 17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p:pic>
        <p:nvPicPr>
          <p:cNvPr id="1028" name="Picture 4" descr="Free barrier construction road vector">
            <a:extLst>
              <a:ext uri="{FF2B5EF4-FFF2-40B4-BE49-F238E27FC236}">
                <a16:creationId xmlns:a16="http://schemas.microsoft.com/office/drawing/2014/main" id="{6CF96924-BAB6-86EE-7592-537D8339C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04285" y="5617786"/>
            <a:ext cx="820607" cy="50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ree barrier construction road vector">
            <a:extLst>
              <a:ext uri="{FF2B5EF4-FFF2-40B4-BE49-F238E27FC236}">
                <a16:creationId xmlns:a16="http://schemas.microsoft.com/office/drawing/2014/main" id="{C8CDC1F7-D6E3-7E7F-D407-F4DD303DE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38057" y="5336029"/>
            <a:ext cx="667641" cy="40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ree barrier construction road vector">
            <a:extLst>
              <a:ext uri="{FF2B5EF4-FFF2-40B4-BE49-F238E27FC236}">
                <a16:creationId xmlns:a16="http://schemas.microsoft.com/office/drawing/2014/main" id="{859CCF53-8835-4B5C-F58C-4D54BE0D7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02032" y="4954690"/>
            <a:ext cx="667641" cy="40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Free barrier construction road vector">
            <a:extLst>
              <a:ext uri="{FF2B5EF4-FFF2-40B4-BE49-F238E27FC236}">
                <a16:creationId xmlns:a16="http://schemas.microsoft.com/office/drawing/2014/main" id="{79D9D739-4900-89B0-1B67-527AEC165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7151" y="4697885"/>
            <a:ext cx="401322" cy="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87B81162-A583-4EAE-4C09-C8C6F11900F6}"/>
              </a:ext>
            </a:extLst>
          </p:cNvPr>
          <p:cNvSpPr txBox="1"/>
          <p:nvPr/>
        </p:nvSpPr>
        <p:spPr>
          <a:xfrm rot="539164">
            <a:off x="2693376" y="6060319"/>
            <a:ext cx="1330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Relativization</a:t>
            </a:r>
          </a:p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(Baker-Gill-</a:t>
            </a:r>
            <a:r>
              <a:rPr lang="en-US" altLang="zh-CN" sz="1000" dirty="0" err="1">
                <a:latin typeface="Arial" panose="020B0604020202020204" pitchFamily="34" charset="0"/>
                <a:cs typeface="Arial" panose="020B0604020202020204" pitchFamily="34" charset="0"/>
              </a:rPr>
              <a:t>Solovay</a:t>
            </a: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EFB3391-89EB-7EC0-6FC6-D564E49E4E63}"/>
              </a:ext>
            </a:extLst>
          </p:cNvPr>
          <p:cNvSpPr txBox="1"/>
          <p:nvPr/>
        </p:nvSpPr>
        <p:spPr>
          <a:xfrm rot="562933">
            <a:off x="3023019" y="5543730"/>
            <a:ext cx="1329210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Natural Proofs</a:t>
            </a:r>
          </a:p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1000" dirty="0" err="1">
                <a:latin typeface="Arial" panose="020B0604020202020204" pitchFamily="34" charset="0"/>
                <a:cs typeface="Arial" panose="020B0604020202020204" pitchFamily="34" charset="0"/>
              </a:rPr>
              <a:t>Razborov-Rudich</a:t>
            </a: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5F608AE-A9A3-9517-FBA9-9D90E0C6FAB2}"/>
              </a:ext>
            </a:extLst>
          </p:cNvPr>
          <p:cNvSpPr txBox="1"/>
          <p:nvPr/>
        </p:nvSpPr>
        <p:spPr>
          <a:xfrm rot="597896">
            <a:off x="1606632" y="4653151"/>
            <a:ext cx="134524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Algebrization</a:t>
            </a: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(Aaronson-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</a:rPr>
              <a:t>Wigderson</a:t>
            </a:r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Free barrier construction road vector">
            <a:extLst>
              <a:ext uri="{FF2B5EF4-FFF2-40B4-BE49-F238E27FC236}">
                <a16:creationId xmlns:a16="http://schemas.microsoft.com/office/drawing/2014/main" id="{F71BA091-8A95-A8C8-24C6-4020AD918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02032" y="4522813"/>
            <a:ext cx="401322" cy="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ree barrier construction road vector">
            <a:extLst>
              <a:ext uri="{FF2B5EF4-FFF2-40B4-BE49-F238E27FC236}">
                <a16:creationId xmlns:a16="http://schemas.microsoft.com/office/drawing/2014/main" id="{2E5C31AC-E19A-4679-1A7D-027D4411F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12596" y="4737994"/>
            <a:ext cx="401322" cy="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ree barrier construction road vector">
            <a:extLst>
              <a:ext uri="{FF2B5EF4-FFF2-40B4-BE49-F238E27FC236}">
                <a16:creationId xmlns:a16="http://schemas.microsoft.com/office/drawing/2014/main" id="{0D3453BB-6B61-670B-AB63-1C47B2F4F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80149" y="4456335"/>
            <a:ext cx="401322" cy="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ree barrier construction road vector">
            <a:extLst>
              <a:ext uri="{FF2B5EF4-FFF2-40B4-BE49-F238E27FC236}">
                <a16:creationId xmlns:a16="http://schemas.microsoft.com/office/drawing/2014/main" id="{778A6150-864E-FC72-0AE9-1B354340E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25458" y="4401563"/>
            <a:ext cx="401322" cy="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ree barrier construction road vector">
            <a:extLst>
              <a:ext uri="{FF2B5EF4-FFF2-40B4-BE49-F238E27FC236}">
                <a16:creationId xmlns:a16="http://schemas.microsoft.com/office/drawing/2014/main" id="{E6C35E02-E0F4-523F-FBEF-262332E12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0708" y="3946741"/>
            <a:ext cx="341512" cy="20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barrier construction road vector">
            <a:extLst>
              <a:ext uri="{FF2B5EF4-FFF2-40B4-BE49-F238E27FC236}">
                <a16:creationId xmlns:a16="http://schemas.microsoft.com/office/drawing/2014/main" id="{07552D10-DC4F-656F-1861-179AA39B2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01616" y="4220587"/>
            <a:ext cx="401322" cy="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ree barrier construction road vector">
            <a:extLst>
              <a:ext uri="{FF2B5EF4-FFF2-40B4-BE49-F238E27FC236}">
                <a16:creationId xmlns:a16="http://schemas.microsoft.com/office/drawing/2014/main" id="{E6B20719-506F-3328-0728-2F1FC7648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11088" y="4208679"/>
            <a:ext cx="401322" cy="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ree barrier construction road vector">
            <a:extLst>
              <a:ext uri="{FF2B5EF4-FFF2-40B4-BE49-F238E27FC236}">
                <a16:creationId xmlns:a16="http://schemas.microsoft.com/office/drawing/2014/main" id="{8365BBE3-2A4E-4398-D415-84B39B997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6336" y="3989601"/>
            <a:ext cx="401322" cy="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ree barrier construction road vector">
            <a:extLst>
              <a:ext uri="{FF2B5EF4-FFF2-40B4-BE49-F238E27FC236}">
                <a16:creationId xmlns:a16="http://schemas.microsoft.com/office/drawing/2014/main" id="{AA153EC4-4063-7263-564F-12A80881F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89710" y="4001509"/>
            <a:ext cx="401322" cy="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Free barrier construction road vector">
            <a:extLst>
              <a:ext uri="{FF2B5EF4-FFF2-40B4-BE49-F238E27FC236}">
                <a16:creationId xmlns:a16="http://schemas.microsoft.com/office/drawing/2014/main" id="{EE61186A-FEEB-EFB1-6DF9-595CEB1AF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9710" y="3849387"/>
            <a:ext cx="278915" cy="17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Free barrier construction road vector">
            <a:extLst>
              <a:ext uri="{FF2B5EF4-FFF2-40B4-BE49-F238E27FC236}">
                <a16:creationId xmlns:a16="http://schemas.microsoft.com/office/drawing/2014/main" id="{7F1179AC-A3FA-9B40-A3B7-7951BB44F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32110" y="4001787"/>
            <a:ext cx="278915" cy="17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Free barrier construction road vector">
            <a:extLst>
              <a:ext uri="{FF2B5EF4-FFF2-40B4-BE49-F238E27FC236}">
                <a16:creationId xmlns:a16="http://schemas.microsoft.com/office/drawing/2014/main" id="{DD549DEF-27F0-F474-F5B7-E4B9825D7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81633" y="3705019"/>
            <a:ext cx="278915" cy="17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Free barrier construction road vector">
            <a:extLst>
              <a:ext uri="{FF2B5EF4-FFF2-40B4-BE49-F238E27FC236}">
                <a16:creationId xmlns:a16="http://schemas.microsoft.com/office/drawing/2014/main" id="{14BE0584-4440-AEF8-36C2-29BF3FEE9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95827" y="3843325"/>
            <a:ext cx="183594" cy="11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Free barrier construction road vector">
            <a:extLst>
              <a:ext uri="{FF2B5EF4-FFF2-40B4-BE49-F238E27FC236}">
                <a16:creationId xmlns:a16="http://schemas.microsoft.com/office/drawing/2014/main" id="{C62309E2-8816-E17E-0391-867F17239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60548" y="3772714"/>
            <a:ext cx="183594" cy="11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9" name="组合 1028">
            <a:extLst>
              <a:ext uri="{FF2B5EF4-FFF2-40B4-BE49-F238E27FC236}">
                <a16:creationId xmlns:a16="http://schemas.microsoft.com/office/drawing/2014/main" id="{110E495A-AA69-61B7-47A7-2B1C0B914BFC}"/>
              </a:ext>
            </a:extLst>
          </p:cNvPr>
          <p:cNvGrpSpPr/>
          <p:nvPr/>
        </p:nvGrpSpPr>
        <p:grpSpPr>
          <a:xfrm>
            <a:off x="11924964" y="204227"/>
            <a:ext cx="243223" cy="252881"/>
            <a:chOff x="9784350" y="3316687"/>
            <a:chExt cx="1628775" cy="1693452"/>
          </a:xfrm>
        </p:grpSpPr>
        <p:pic>
          <p:nvPicPr>
            <p:cNvPr id="8" name="Picture 6" descr="Free trophy gold cup vector">
              <a:extLst>
                <a:ext uri="{FF2B5EF4-FFF2-40B4-BE49-F238E27FC236}">
                  <a16:creationId xmlns:a16="http://schemas.microsoft.com/office/drawing/2014/main" id="{A6F1FE77-BECA-652A-02EA-AE84E41199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8649" y="3316687"/>
              <a:ext cx="1400176" cy="1378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17FF37F6-CC90-7BF5-4A53-5B04FE05081B}"/>
                    </a:ext>
                  </a:extLst>
                </p:cNvPr>
                <p:cNvSpPr txBox="1"/>
                <p:nvPr/>
              </p:nvSpPr>
              <p:spPr>
                <a:xfrm>
                  <a:off x="9784350" y="4700982"/>
                  <a:ext cx="1628775" cy="30915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altLang="zh-CN" sz="300" b="1" i="0" smtClean="0">
                          <a:latin typeface="Cambria Math" panose="02040503050406030204" pitchFamily="18" charset="0"/>
                        </a:rPr>
                        <m:t>𝐏</m:t>
                      </m:r>
                    </m:oMath>
                  </a14:m>
                  <a:r>
                    <a:rPr lang="zh-CN" altLang="en-US" sz="3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vs </a:t>
                  </a:r>
                  <a14:m>
                    <m:oMath xmlns:m="http://schemas.openxmlformats.org/officeDocument/2006/math">
                      <m:r>
                        <a:rPr lang="en-US" altLang="zh-CN" sz="300" b="1" i="0" smtClean="0">
                          <a:latin typeface="Cambria Math" panose="02040503050406030204" pitchFamily="18" charset="0"/>
                        </a:rPr>
                        <m:t>𝐍𝐏</m:t>
                      </m:r>
                    </m:oMath>
                  </a14:m>
                  <a:endParaRPr lang="zh-CN" altLang="en-US" sz="3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17FF37F6-CC90-7BF5-4A53-5B04FE0508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4350" y="4700982"/>
                  <a:ext cx="1628775" cy="309157"/>
                </a:xfrm>
                <a:prstGeom prst="rect">
                  <a:avLst/>
                </a:prstGeom>
                <a:blipFill>
                  <a:blip r:embed="rId5"/>
                  <a:stretch>
                    <a:fillRect t="-25000" b="-375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3CC3C253-26D0-C635-272A-8A50480D5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4" y="4217267"/>
            <a:ext cx="245812" cy="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BD5C189C-C7E6-27CD-A650-2293BA46E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651" y="4544632"/>
            <a:ext cx="306505" cy="30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FA259761-B087-6178-D70B-C3522091A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095" y="4830520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9EAB1C4D-5628-B9F1-029E-8A3470C81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798" y="5040350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14A9D04F-84F3-92FB-F5B0-74A3D1BA7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455" y="4691291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8C2CE9DC-917B-5D62-8EA9-A6F8351B0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839" y="5175873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B4405A15-CF64-07EB-FE4F-A4CE8F2C2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496" y="4783656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D2DA27BE-1D37-943E-1C82-64D4A69F3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701" y="2815488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D714B4AE-32E9-9077-7853-3C183C1B9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754" y="4335062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9FCE1BD9-26D5-244E-C780-112BDD1DC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79" y="2322352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3C48D325-B2EA-6C4E-741C-8C726CEDF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046" y="3747054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2C9CB4E6-FFA9-7FDC-BAB1-1B3FAC50F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00" y="3964672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7CA565F5-BAB1-6BA9-B5B7-A1A536AFF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923" y="3516078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2">
            <a:extLst>
              <a:ext uri="{FF2B5EF4-FFF2-40B4-BE49-F238E27FC236}">
                <a16:creationId xmlns:a16="http://schemas.microsoft.com/office/drawing/2014/main" id="{DC77A305-5CD1-E15E-D122-A737DC5C6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812" y="3937255"/>
            <a:ext cx="170837" cy="17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2">
            <a:extLst>
              <a:ext uri="{FF2B5EF4-FFF2-40B4-BE49-F238E27FC236}">
                <a16:creationId xmlns:a16="http://schemas.microsoft.com/office/drawing/2014/main" id="{D463483C-7E4F-7C25-F845-7D96DD0DA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077" y="3714329"/>
            <a:ext cx="200252" cy="20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2">
            <a:extLst>
              <a:ext uri="{FF2B5EF4-FFF2-40B4-BE49-F238E27FC236}">
                <a16:creationId xmlns:a16="http://schemas.microsoft.com/office/drawing/2014/main" id="{E1D330B9-36E4-2A40-7E1A-8FC36309B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89" y="2947342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2">
            <a:extLst>
              <a:ext uri="{FF2B5EF4-FFF2-40B4-BE49-F238E27FC236}">
                <a16:creationId xmlns:a16="http://schemas.microsoft.com/office/drawing/2014/main" id="{B0034065-EB42-4BE1-4863-5C8E2318C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880" y="2322351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2">
            <a:extLst>
              <a:ext uri="{FF2B5EF4-FFF2-40B4-BE49-F238E27FC236}">
                <a16:creationId xmlns:a16="http://schemas.microsoft.com/office/drawing/2014/main" id="{35D1919D-FAB9-2375-E562-AFE82081F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014" y="1906042"/>
            <a:ext cx="486424" cy="48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2">
            <a:extLst>
              <a:ext uri="{FF2B5EF4-FFF2-40B4-BE49-F238E27FC236}">
                <a16:creationId xmlns:a16="http://schemas.microsoft.com/office/drawing/2014/main" id="{8A587355-6E27-1C64-DF95-BC54EF52F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126" y="2058735"/>
            <a:ext cx="486424" cy="48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2">
            <a:extLst>
              <a:ext uri="{FF2B5EF4-FFF2-40B4-BE49-F238E27FC236}">
                <a16:creationId xmlns:a16="http://schemas.microsoft.com/office/drawing/2014/main" id="{5EA9C644-7403-353C-7749-2D96B829B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01" y="2064226"/>
            <a:ext cx="594388" cy="59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4" descr="Free barrier construction road vector">
            <a:extLst>
              <a:ext uri="{FF2B5EF4-FFF2-40B4-BE49-F238E27FC236}">
                <a16:creationId xmlns:a16="http://schemas.microsoft.com/office/drawing/2014/main" id="{A59B2348-AC4E-E8FC-3517-808A6D4AE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7826" y="2586661"/>
            <a:ext cx="727325" cy="44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4" descr="Free barrier construction road vector">
            <a:extLst>
              <a:ext uri="{FF2B5EF4-FFF2-40B4-BE49-F238E27FC236}">
                <a16:creationId xmlns:a16="http://schemas.microsoft.com/office/drawing/2014/main" id="{99223E65-A855-AB5B-07F3-929BFAB02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75358" y="2649229"/>
            <a:ext cx="727325" cy="44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4" descr="Free barrier construction road vector">
            <a:extLst>
              <a:ext uri="{FF2B5EF4-FFF2-40B4-BE49-F238E27FC236}">
                <a16:creationId xmlns:a16="http://schemas.microsoft.com/office/drawing/2014/main" id="{02CEADAF-A99C-6AF6-B020-E654CAE1A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2656" y="2689352"/>
            <a:ext cx="727325" cy="44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4" descr="Free barrier construction road vector">
            <a:extLst>
              <a:ext uri="{FF2B5EF4-FFF2-40B4-BE49-F238E27FC236}">
                <a16:creationId xmlns:a16="http://schemas.microsoft.com/office/drawing/2014/main" id="{B98FD1E3-2000-7EB4-3C90-66BD5B625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8542" y="2758520"/>
            <a:ext cx="727325" cy="44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4" descr="Free barrier construction road vector">
            <a:extLst>
              <a:ext uri="{FF2B5EF4-FFF2-40B4-BE49-F238E27FC236}">
                <a16:creationId xmlns:a16="http://schemas.microsoft.com/office/drawing/2014/main" id="{63335C08-4E28-B78E-6DF6-AA4A485C0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7643" y="2809406"/>
            <a:ext cx="727325" cy="44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4" descr="Free barrier construction road vector">
            <a:extLst>
              <a:ext uri="{FF2B5EF4-FFF2-40B4-BE49-F238E27FC236}">
                <a16:creationId xmlns:a16="http://schemas.microsoft.com/office/drawing/2014/main" id="{079A8375-9BFC-3A44-09B8-52147C8C7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53812" y="2870074"/>
            <a:ext cx="727325" cy="44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4" descr="Free barrier construction road vector">
            <a:extLst>
              <a:ext uri="{FF2B5EF4-FFF2-40B4-BE49-F238E27FC236}">
                <a16:creationId xmlns:a16="http://schemas.microsoft.com/office/drawing/2014/main" id="{3C194F91-E97A-541F-734C-21D33C465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0605" y="2947342"/>
            <a:ext cx="727325" cy="44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">
            <a:extLst>
              <a:ext uri="{FF2B5EF4-FFF2-40B4-BE49-F238E27FC236}">
                <a16:creationId xmlns:a16="http://schemas.microsoft.com/office/drawing/2014/main" id="{0A6D7D3D-FED7-9FC8-4622-3CD088BC7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600" y="2025474"/>
            <a:ext cx="777010" cy="77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">
            <a:extLst>
              <a:ext uri="{FF2B5EF4-FFF2-40B4-BE49-F238E27FC236}">
                <a16:creationId xmlns:a16="http://schemas.microsoft.com/office/drawing/2014/main" id="{D1AD734A-0DF5-0BB4-B4D6-B6D7CBF86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503" y="3328327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">
            <a:extLst>
              <a:ext uri="{FF2B5EF4-FFF2-40B4-BE49-F238E27FC236}">
                <a16:creationId xmlns:a16="http://schemas.microsoft.com/office/drawing/2014/main" id="{95A05D9E-C1B5-B95E-4121-87DA888DA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668" y="3822655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">
            <a:extLst>
              <a:ext uri="{FF2B5EF4-FFF2-40B4-BE49-F238E27FC236}">
                <a16:creationId xmlns:a16="http://schemas.microsoft.com/office/drawing/2014/main" id="{8C66FCA0-7DEF-0AD4-908B-6CF92894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668" y="4340173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">
            <a:extLst>
              <a:ext uri="{FF2B5EF4-FFF2-40B4-BE49-F238E27FC236}">
                <a16:creationId xmlns:a16="http://schemas.microsoft.com/office/drawing/2014/main" id="{88279DBB-F1EF-C5F4-7BF6-44EFD46D8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854" y="4874281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">
            <a:extLst>
              <a:ext uri="{FF2B5EF4-FFF2-40B4-BE49-F238E27FC236}">
                <a16:creationId xmlns:a16="http://schemas.microsoft.com/office/drawing/2014/main" id="{FF1415E5-F7C1-F3D1-0164-6767E56F3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658" y="4222402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">
            <a:extLst>
              <a:ext uri="{FF2B5EF4-FFF2-40B4-BE49-F238E27FC236}">
                <a16:creationId xmlns:a16="http://schemas.microsoft.com/office/drawing/2014/main" id="{684C4076-1890-67BB-6019-01EAB2CED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873" y="4475636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">
            <a:extLst>
              <a:ext uri="{FF2B5EF4-FFF2-40B4-BE49-F238E27FC236}">
                <a16:creationId xmlns:a16="http://schemas.microsoft.com/office/drawing/2014/main" id="{4BA75E09-5464-213A-009D-BA02D6A18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159" y="5039905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2">
            <a:extLst>
              <a:ext uri="{FF2B5EF4-FFF2-40B4-BE49-F238E27FC236}">
                <a16:creationId xmlns:a16="http://schemas.microsoft.com/office/drawing/2014/main" id="{9F02534E-E70A-4FFC-7768-6925A0479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52" y="5492955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2">
            <a:extLst>
              <a:ext uri="{FF2B5EF4-FFF2-40B4-BE49-F238E27FC236}">
                <a16:creationId xmlns:a16="http://schemas.microsoft.com/office/drawing/2014/main" id="{0619A79A-6E2D-B449-9F78-BBF39DA38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167" y="5506373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2">
            <a:extLst>
              <a:ext uri="{FF2B5EF4-FFF2-40B4-BE49-F238E27FC236}">
                <a16:creationId xmlns:a16="http://schemas.microsoft.com/office/drawing/2014/main" id="{547F7B6D-F3E7-F8D6-2F12-E3175CCE6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916" y="5875272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2">
            <a:extLst>
              <a:ext uri="{FF2B5EF4-FFF2-40B4-BE49-F238E27FC236}">
                <a16:creationId xmlns:a16="http://schemas.microsoft.com/office/drawing/2014/main" id="{9BB2D916-89D3-3421-43C0-B33856461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451" y="4613624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2">
            <a:extLst>
              <a:ext uri="{FF2B5EF4-FFF2-40B4-BE49-F238E27FC236}">
                <a16:creationId xmlns:a16="http://schemas.microsoft.com/office/drawing/2014/main" id="{5EC6A1CE-8519-B4B3-DCC8-96D399898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879" y="5139580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2">
            <a:extLst>
              <a:ext uri="{FF2B5EF4-FFF2-40B4-BE49-F238E27FC236}">
                <a16:creationId xmlns:a16="http://schemas.microsoft.com/office/drawing/2014/main" id="{2F5D0CBB-2F71-B628-009D-594E9870C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032" y="5217129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2">
            <a:extLst>
              <a:ext uri="{FF2B5EF4-FFF2-40B4-BE49-F238E27FC236}">
                <a16:creationId xmlns:a16="http://schemas.microsoft.com/office/drawing/2014/main" id="{A331A2B9-6653-0C9C-FC81-5D5A07CE5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541" y="5278203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2">
            <a:extLst>
              <a:ext uri="{FF2B5EF4-FFF2-40B4-BE49-F238E27FC236}">
                <a16:creationId xmlns:a16="http://schemas.microsoft.com/office/drawing/2014/main" id="{EE20AD94-5646-F589-2B2F-988B9567F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53" y="4847645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2">
            <a:extLst>
              <a:ext uri="{FF2B5EF4-FFF2-40B4-BE49-F238E27FC236}">
                <a16:creationId xmlns:a16="http://schemas.microsoft.com/office/drawing/2014/main" id="{C38C922F-012F-33F7-273F-10BBD7926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072" y="5818829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2">
            <a:extLst>
              <a:ext uri="{FF2B5EF4-FFF2-40B4-BE49-F238E27FC236}">
                <a16:creationId xmlns:a16="http://schemas.microsoft.com/office/drawing/2014/main" id="{F96048FA-35DA-D4D1-5EF4-577E09755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42" y="6104496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2">
            <a:extLst>
              <a:ext uri="{FF2B5EF4-FFF2-40B4-BE49-F238E27FC236}">
                <a16:creationId xmlns:a16="http://schemas.microsoft.com/office/drawing/2014/main" id="{9F6FF2FE-B94B-1FC5-DB85-664B4E270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987" y="6113260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2">
            <a:extLst>
              <a:ext uri="{FF2B5EF4-FFF2-40B4-BE49-F238E27FC236}">
                <a16:creationId xmlns:a16="http://schemas.microsoft.com/office/drawing/2014/main" id="{B8632C81-70B0-7D48-F59E-999447726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598" y="5780577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" descr="Free barrier construction road vector">
            <a:extLst>
              <a:ext uri="{FF2B5EF4-FFF2-40B4-BE49-F238E27FC236}">
                <a16:creationId xmlns:a16="http://schemas.microsoft.com/office/drawing/2014/main" id="{27507277-3C5B-A20A-22D6-63883AFC4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83029" y="5974102"/>
            <a:ext cx="727325" cy="44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" descr="Free barrier construction road vector">
            <a:extLst>
              <a:ext uri="{FF2B5EF4-FFF2-40B4-BE49-F238E27FC236}">
                <a16:creationId xmlns:a16="http://schemas.microsoft.com/office/drawing/2014/main" id="{E6B87372-6E11-88B4-859B-ABB254569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3239" flipH="1">
            <a:off x="7458134" y="5971583"/>
            <a:ext cx="727325" cy="44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" descr="Free barrier construction road vector">
            <a:extLst>
              <a:ext uri="{FF2B5EF4-FFF2-40B4-BE49-F238E27FC236}">
                <a16:creationId xmlns:a16="http://schemas.microsoft.com/office/drawing/2014/main" id="{FA082ED1-51D5-105F-6C08-AAA514EDF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42603" flipH="1">
            <a:off x="7667856" y="5933333"/>
            <a:ext cx="727325" cy="44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" descr="Free barrier construction road vector">
            <a:extLst>
              <a:ext uri="{FF2B5EF4-FFF2-40B4-BE49-F238E27FC236}">
                <a16:creationId xmlns:a16="http://schemas.microsoft.com/office/drawing/2014/main" id="{C087FD5F-E3D2-CAF8-7E85-9D2565EC5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5197" flipH="1">
            <a:off x="7180021" y="5778504"/>
            <a:ext cx="727325" cy="44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" descr="Free barrier construction road vector">
            <a:extLst>
              <a:ext uri="{FF2B5EF4-FFF2-40B4-BE49-F238E27FC236}">
                <a16:creationId xmlns:a16="http://schemas.microsoft.com/office/drawing/2014/main" id="{1395BD45-205F-DDB5-A82F-25E90E95D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2708" flipH="1">
            <a:off x="7492909" y="6046107"/>
            <a:ext cx="727325" cy="44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4" descr="Free barrier construction road vector">
            <a:extLst>
              <a:ext uri="{FF2B5EF4-FFF2-40B4-BE49-F238E27FC236}">
                <a16:creationId xmlns:a16="http://schemas.microsoft.com/office/drawing/2014/main" id="{96ECBD26-C947-8369-1890-181C457F6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5610" flipH="1">
            <a:off x="7197865" y="6120132"/>
            <a:ext cx="727325" cy="44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" descr="Free barrier construction road vector">
            <a:extLst>
              <a:ext uri="{FF2B5EF4-FFF2-40B4-BE49-F238E27FC236}">
                <a16:creationId xmlns:a16="http://schemas.microsoft.com/office/drawing/2014/main" id="{23509F7A-032D-8E47-55BD-07D733D12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50" flipH="1">
            <a:off x="7304076" y="5557162"/>
            <a:ext cx="1075961" cy="6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4" descr="Free barrier construction road vector">
            <a:extLst>
              <a:ext uri="{FF2B5EF4-FFF2-40B4-BE49-F238E27FC236}">
                <a16:creationId xmlns:a16="http://schemas.microsoft.com/office/drawing/2014/main" id="{6472F9DB-F888-ECEB-EA85-CAE0D971E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2263" flipH="1">
            <a:off x="7727115" y="5821090"/>
            <a:ext cx="926413" cy="5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2">
            <a:extLst>
              <a:ext uri="{FF2B5EF4-FFF2-40B4-BE49-F238E27FC236}">
                <a16:creationId xmlns:a16="http://schemas.microsoft.com/office/drawing/2014/main" id="{9A094475-C760-5232-3E98-D781E30AF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987" y="4245224"/>
            <a:ext cx="523401" cy="52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Picture 2">
            <a:extLst>
              <a:ext uri="{FF2B5EF4-FFF2-40B4-BE49-F238E27FC236}">
                <a16:creationId xmlns:a16="http://schemas.microsoft.com/office/drawing/2014/main" id="{7D94D352-D033-8C05-CEB0-F83160B2C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532" y="4796297"/>
            <a:ext cx="523401" cy="52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2">
            <a:extLst>
              <a:ext uri="{FF2B5EF4-FFF2-40B4-BE49-F238E27FC236}">
                <a16:creationId xmlns:a16="http://schemas.microsoft.com/office/drawing/2014/main" id="{6697FBF7-3952-6DD5-2C37-D85F63FF0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826" y="4481469"/>
            <a:ext cx="523401" cy="52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" name="Picture 2">
            <a:extLst>
              <a:ext uri="{FF2B5EF4-FFF2-40B4-BE49-F238E27FC236}">
                <a16:creationId xmlns:a16="http://schemas.microsoft.com/office/drawing/2014/main" id="{D835041E-2759-0222-2D5E-6E8BB33FE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549" y="4559090"/>
            <a:ext cx="523401" cy="52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2">
            <a:extLst>
              <a:ext uri="{FF2B5EF4-FFF2-40B4-BE49-F238E27FC236}">
                <a16:creationId xmlns:a16="http://schemas.microsoft.com/office/drawing/2014/main" id="{A5FE2DCC-552B-1E7E-6412-431107150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920" y="5003325"/>
            <a:ext cx="523401" cy="52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" name="Picture 2">
            <a:extLst>
              <a:ext uri="{FF2B5EF4-FFF2-40B4-BE49-F238E27FC236}">
                <a16:creationId xmlns:a16="http://schemas.microsoft.com/office/drawing/2014/main" id="{B17586C1-1292-AA74-86C4-5C2216A28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106" y="3642039"/>
            <a:ext cx="523401" cy="52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2">
            <a:extLst>
              <a:ext uri="{FF2B5EF4-FFF2-40B4-BE49-F238E27FC236}">
                <a16:creationId xmlns:a16="http://schemas.microsoft.com/office/drawing/2014/main" id="{C0A7BB28-C0B4-4646-ACCE-8361AEE2D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519" y="3758523"/>
            <a:ext cx="523401" cy="52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3" name="Picture 2">
            <a:extLst>
              <a:ext uri="{FF2B5EF4-FFF2-40B4-BE49-F238E27FC236}">
                <a16:creationId xmlns:a16="http://schemas.microsoft.com/office/drawing/2014/main" id="{D6F40625-56E2-C5F9-28D0-12F004042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896" y="3843661"/>
            <a:ext cx="523401" cy="52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2">
            <a:extLst>
              <a:ext uri="{FF2B5EF4-FFF2-40B4-BE49-F238E27FC236}">
                <a16:creationId xmlns:a16="http://schemas.microsoft.com/office/drawing/2014/main" id="{E741689B-1DAE-E4D0-DCE9-A8F9CDFE3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941" y="3899322"/>
            <a:ext cx="523401" cy="52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" name="Picture 2">
            <a:extLst>
              <a:ext uri="{FF2B5EF4-FFF2-40B4-BE49-F238E27FC236}">
                <a16:creationId xmlns:a16="http://schemas.microsoft.com/office/drawing/2014/main" id="{B369DD19-BC74-CEF9-127D-596FCD00B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341" y="4051722"/>
            <a:ext cx="523401" cy="52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2">
            <a:extLst>
              <a:ext uri="{FF2B5EF4-FFF2-40B4-BE49-F238E27FC236}">
                <a16:creationId xmlns:a16="http://schemas.microsoft.com/office/drawing/2014/main" id="{48A2105A-957E-835D-D060-538355863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591" y="3719660"/>
            <a:ext cx="523401" cy="52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4" descr="Free barrier construction road vector">
            <a:extLst>
              <a:ext uri="{FF2B5EF4-FFF2-40B4-BE49-F238E27FC236}">
                <a16:creationId xmlns:a16="http://schemas.microsoft.com/office/drawing/2014/main" id="{2A0E421E-CE58-7D3C-A262-E3AC268AA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50" flipH="1">
            <a:off x="5701529" y="3332298"/>
            <a:ext cx="4213396" cy="258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7" name="Picture 2">
            <a:extLst>
              <a:ext uri="{FF2B5EF4-FFF2-40B4-BE49-F238E27FC236}">
                <a16:creationId xmlns:a16="http://schemas.microsoft.com/office/drawing/2014/main" id="{13FB0C13-3872-3053-7AFC-8EEA62878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041" y="4595194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" name="Picture 2">
            <a:extLst>
              <a:ext uri="{FF2B5EF4-FFF2-40B4-BE49-F238E27FC236}">
                <a16:creationId xmlns:a16="http://schemas.microsoft.com/office/drawing/2014/main" id="{7246DC85-922E-391B-E23A-874004102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18373">
            <a:off x="9160165" y="4780623"/>
            <a:ext cx="375501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2">
            <a:extLst>
              <a:ext uri="{FF2B5EF4-FFF2-40B4-BE49-F238E27FC236}">
                <a16:creationId xmlns:a16="http://schemas.microsoft.com/office/drawing/2014/main" id="{7665D86F-78DC-2CE2-3032-F1E0A3C3B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59777">
            <a:off x="9154783" y="4672169"/>
            <a:ext cx="597508" cy="59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2">
            <a:extLst>
              <a:ext uri="{FF2B5EF4-FFF2-40B4-BE49-F238E27FC236}">
                <a16:creationId xmlns:a16="http://schemas.microsoft.com/office/drawing/2014/main" id="{8B2BE805-0F6F-5D62-E794-65F1F73F7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60908">
            <a:off x="9314453" y="4836589"/>
            <a:ext cx="587277" cy="5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2">
            <a:extLst>
              <a:ext uri="{FF2B5EF4-FFF2-40B4-BE49-F238E27FC236}">
                <a16:creationId xmlns:a16="http://schemas.microsoft.com/office/drawing/2014/main" id="{7B87BDE8-D036-CA3E-C619-333F29BF6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64615">
            <a:off x="9574736" y="4949026"/>
            <a:ext cx="392407" cy="39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2">
            <a:extLst>
              <a:ext uri="{FF2B5EF4-FFF2-40B4-BE49-F238E27FC236}">
                <a16:creationId xmlns:a16="http://schemas.microsoft.com/office/drawing/2014/main" id="{C07DE0C1-433C-F0AF-96A7-6A6C8DBA5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4147">
            <a:off x="9404825" y="4660095"/>
            <a:ext cx="392407" cy="39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2">
            <a:extLst>
              <a:ext uri="{FF2B5EF4-FFF2-40B4-BE49-F238E27FC236}">
                <a16:creationId xmlns:a16="http://schemas.microsoft.com/office/drawing/2014/main" id="{9AF55F4C-05B5-2D55-6DF5-2A36E75BB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84020">
            <a:off x="9464171" y="4278340"/>
            <a:ext cx="392407" cy="94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2">
            <a:extLst>
              <a:ext uri="{FF2B5EF4-FFF2-40B4-BE49-F238E27FC236}">
                <a16:creationId xmlns:a16="http://schemas.microsoft.com/office/drawing/2014/main" id="{3069AD1F-3E44-EBE4-28EC-23803D359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4146">
            <a:off x="9803198" y="5400430"/>
            <a:ext cx="597508" cy="59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2">
            <a:extLst>
              <a:ext uri="{FF2B5EF4-FFF2-40B4-BE49-F238E27FC236}">
                <a16:creationId xmlns:a16="http://schemas.microsoft.com/office/drawing/2014/main" id="{051A1469-B45E-FC9C-9ED0-4F25B83C8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33276">
            <a:off x="10305603" y="5107503"/>
            <a:ext cx="423803" cy="146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2">
            <a:extLst>
              <a:ext uri="{FF2B5EF4-FFF2-40B4-BE49-F238E27FC236}">
                <a16:creationId xmlns:a16="http://schemas.microsoft.com/office/drawing/2014/main" id="{CFD76FDC-AF34-3517-E36B-DBC57DEA3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6960">
            <a:off x="10209506" y="5346480"/>
            <a:ext cx="963788" cy="70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2">
            <a:extLst>
              <a:ext uri="{FF2B5EF4-FFF2-40B4-BE49-F238E27FC236}">
                <a16:creationId xmlns:a16="http://schemas.microsoft.com/office/drawing/2014/main" id="{DE3DF6DD-808A-B53D-AD82-0D15C0C94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6960">
            <a:off x="10294554" y="5878760"/>
            <a:ext cx="1386576" cy="30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2">
            <a:extLst>
              <a:ext uri="{FF2B5EF4-FFF2-40B4-BE49-F238E27FC236}">
                <a16:creationId xmlns:a16="http://schemas.microsoft.com/office/drawing/2014/main" id="{C45B1529-D93C-852C-82C0-C6759AA94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5931" y="6202978"/>
            <a:ext cx="443759" cy="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3" name="文本框 2062">
            <a:extLst>
              <a:ext uri="{FF2B5EF4-FFF2-40B4-BE49-F238E27FC236}">
                <a16:creationId xmlns:a16="http://schemas.microsoft.com/office/drawing/2014/main" id="{FF277D3F-018D-9C98-65DE-25CDFF7EC8C3}"/>
              </a:ext>
            </a:extLst>
          </p:cNvPr>
          <p:cNvSpPr txBox="1"/>
          <p:nvPr/>
        </p:nvSpPr>
        <p:spPr>
          <a:xfrm>
            <a:off x="0" y="6620651"/>
            <a:ext cx="65303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https://babaiswiki.fandom.com/wiki/WHAT</a:t>
            </a:r>
            <a:endParaRPr lang="zh-CN" altLang="en-US" sz="900" dirty="0">
              <a:solidFill>
                <a:schemeClr val="bg2">
                  <a:lumMod val="90000"/>
                </a:schemeClr>
              </a:solidFill>
              <a:latin typeface="Consolas" panose="020B0609020204030204" pitchFamily="49" charset="0"/>
            </a:endParaRPr>
          </a:p>
        </p:txBody>
      </p:sp>
      <p:pic>
        <p:nvPicPr>
          <p:cNvPr id="2064" name="Picture 2">
            <a:extLst>
              <a:ext uri="{FF2B5EF4-FFF2-40B4-BE49-F238E27FC236}">
                <a16:creationId xmlns:a16="http://schemas.microsoft.com/office/drawing/2014/main" id="{7D9986CF-101A-3A02-9850-A3211240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2" y="4019858"/>
            <a:ext cx="651085" cy="65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2">
            <a:extLst>
              <a:ext uri="{FF2B5EF4-FFF2-40B4-BE49-F238E27FC236}">
                <a16:creationId xmlns:a16="http://schemas.microsoft.com/office/drawing/2014/main" id="{BE3A354D-FEDC-FC91-8FFC-42C48C7C8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54863">
            <a:off x="10283342" y="2682552"/>
            <a:ext cx="1004122" cy="10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4" descr="Free barrier construction road vector">
            <a:extLst>
              <a:ext uri="{FF2B5EF4-FFF2-40B4-BE49-F238E27FC236}">
                <a16:creationId xmlns:a16="http://schemas.microsoft.com/office/drawing/2014/main" id="{CDE72971-1CF5-02F2-9C37-83E3A7E2E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849" y="3360893"/>
            <a:ext cx="572999" cy="35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4" descr="Free barrier construction road vector">
            <a:extLst>
              <a:ext uri="{FF2B5EF4-FFF2-40B4-BE49-F238E27FC236}">
                <a16:creationId xmlns:a16="http://schemas.microsoft.com/office/drawing/2014/main" id="{A6BBEB3A-1F43-6469-504D-1F0CF9E09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632" y="3225939"/>
            <a:ext cx="557216" cy="34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4" descr="Free barrier construction road vector">
            <a:extLst>
              <a:ext uri="{FF2B5EF4-FFF2-40B4-BE49-F238E27FC236}">
                <a16:creationId xmlns:a16="http://schemas.microsoft.com/office/drawing/2014/main" id="{86BBF2FE-0459-CF80-108C-B6F83E42F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105" y="3320004"/>
            <a:ext cx="557216" cy="118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4" descr="Free barrier construction road vector">
            <a:extLst>
              <a:ext uri="{FF2B5EF4-FFF2-40B4-BE49-F238E27FC236}">
                <a16:creationId xmlns:a16="http://schemas.microsoft.com/office/drawing/2014/main" id="{16BE408C-EAB1-82AA-3AA1-3264DDDA9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262" y="3737160"/>
            <a:ext cx="1601368" cy="49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">
            <a:extLst>
              <a:ext uri="{FF2B5EF4-FFF2-40B4-BE49-F238E27FC236}">
                <a16:creationId xmlns:a16="http://schemas.microsoft.com/office/drawing/2014/main" id="{A68C69FA-6650-9D8C-AF97-6EA679730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811" y="2510101"/>
            <a:ext cx="170837" cy="17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">
            <a:extLst>
              <a:ext uri="{FF2B5EF4-FFF2-40B4-BE49-F238E27FC236}">
                <a16:creationId xmlns:a16="http://schemas.microsoft.com/office/drawing/2014/main" id="{01F93F72-F447-9883-C2AC-D5F0F0BE0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528" y="2427303"/>
            <a:ext cx="170837" cy="17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">
            <a:extLst>
              <a:ext uri="{FF2B5EF4-FFF2-40B4-BE49-F238E27FC236}">
                <a16:creationId xmlns:a16="http://schemas.microsoft.com/office/drawing/2014/main" id="{74DFB469-82F1-9AA7-6F3D-B257BD23A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328" y="2275619"/>
            <a:ext cx="170837" cy="17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2B7D7824-E305-5DA6-F549-B75A135CBB26}"/>
              </a:ext>
            </a:extLst>
          </p:cNvPr>
          <p:cNvSpPr txBox="1"/>
          <p:nvPr/>
        </p:nvSpPr>
        <p:spPr>
          <a:xfrm>
            <a:off x="1749547" y="2554420"/>
            <a:ext cx="1035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Blackadder ITC" panose="04020505051007020D02" pitchFamily="82" charset="0"/>
                <a:cs typeface="Arial" panose="020B0604020202020204" pitchFamily="34" charset="0"/>
              </a:rPr>
              <a:t>!!!!</a:t>
            </a:r>
            <a:endParaRPr lang="zh-CN" altLang="en-US" b="1" dirty="0">
              <a:latin typeface="Blackadder ITC" panose="04020505051007020D02" pitchFamily="82" charset="0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86B2100-C4FE-67E9-5AE5-2ED2C9093E5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112" y="2721247"/>
            <a:ext cx="2581326" cy="324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8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CE787919-539D-43BC-7799-E6CD7767AFF3}"/>
              </a:ext>
            </a:extLst>
          </p:cNvPr>
          <p:cNvSpPr txBox="1"/>
          <p:nvPr/>
        </p:nvSpPr>
        <p:spPr>
          <a:xfrm>
            <a:off x="7300100" y="6334780"/>
            <a:ext cx="4140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https://cs.uchicago.edu/people/alexander-a-razborov/</a:t>
            </a:r>
          </a:p>
          <a:p>
            <a:r>
              <a:rPr lang="en-US" altLang="zh-CN" sz="7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https://pixabay.com/illustrations/dog-cartoon-dog-illustration-kid-dog-4841703/</a:t>
            </a:r>
          </a:p>
          <a:p>
            <a:r>
              <a:rPr lang="en-US" altLang="zh-CN" sz="7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https://pixabay.com/vectors/fox-animal-wild-nature-forest-3385002/</a:t>
            </a:r>
          </a:p>
          <a:p>
            <a:r>
              <a:rPr lang="en-US" altLang="zh-CN" sz="7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https://pixabay.com/vectors/elephant-animal-cartoon-wildlife-6087079/</a:t>
            </a:r>
            <a:endParaRPr lang="zh-CN" altLang="en-US" sz="700" dirty="0">
              <a:solidFill>
                <a:schemeClr val="bg2">
                  <a:lumMod val="9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38B35B7-ABCB-4F32-A39B-836B64E8852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Capturing           via</a:t>
            </a:r>
            <a:b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bounded arithmetic?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 6 / 17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F6227BB-67B3-69B9-A11D-87021BA1167A}"/>
              </a:ext>
            </a:extLst>
          </p:cNvPr>
          <p:cNvGrpSpPr/>
          <p:nvPr/>
        </p:nvGrpSpPr>
        <p:grpSpPr>
          <a:xfrm>
            <a:off x="347103" y="2162218"/>
            <a:ext cx="2390716" cy="2164451"/>
            <a:chOff x="9213738" y="1825624"/>
            <a:chExt cx="2390716" cy="2164451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CE1E77E4-C5FA-B388-AB61-F3AFBF63D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9429" y="1825624"/>
              <a:ext cx="1706578" cy="170657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5F38F9F-C33A-5044-D2BE-68A9E3EF63A3}"/>
                </a:ext>
              </a:extLst>
            </p:cNvPr>
            <p:cNvSpPr txBox="1"/>
            <p:nvPr/>
          </p:nvSpPr>
          <p:spPr>
            <a:xfrm>
              <a:off x="9213738" y="3620743"/>
              <a:ext cx="2390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Alexander </a:t>
              </a:r>
              <a:r>
                <a:rPr lang="en-US" altLang="zh-CN" dirty="0" err="1">
                  <a:latin typeface="Arial" panose="020B0604020202020204" pitchFamily="34" charset="0"/>
                  <a:cs typeface="Arial" panose="020B0604020202020204" pitchFamily="34" charset="0"/>
                </a:rPr>
                <a:t>Razborov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对话气泡: 圆角矩形 7">
            <a:extLst>
              <a:ext uri="{FF2B5EF4-FFF2-40B4-BE49-F238E27FC236}">
                <a16:creationId xmlns:a16="http://schemas.microsoft.com/office/drawing/2014/main" id="{8A67D805-B539-F50F-944F-53F8525EE4D1}"/>
              </a:ext>
            </a:extLst>
          </p:cNvPr>
          <p:cNvSpPr/>
          <p:nvPr/>
        </p:nvSpPr>
        <p:spPr>
          <a:xfrm>
            <a:off x="2760443" y="2291118"/>
            <a:ext cx="3639342" cy="1590429"/>
          </a:xfrm>
          <a:prstGeom prst="wedgeRoundRectCallout">
            <a:avLst>
              <a:gd name="adj1" fmla="val -63286"/>
              <a:gd name="adj2" fmla="val -32888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Let’s try to establish the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unprovability / independence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of complexity lower bounds from weak theories!</a:t>
            </a:r>
          </a:p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(Razborov’95a, 95b)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A099429A-9BE0-840C-073B-CB3610DA6200}"/>
              </a:ext>
            </a:extLst>
          </p:cNvPr>
          <p:cNvGrpSpPr/>
          <p:nvPr/>
        </p:nvGrpSpPr>
        <p:grpSpPr>
          <a:xfrm>
            <a:off x="1217161" y="4358519"/>
            <a:ext cx="4052620" cy="2209109"/>
            <a:chOff x="4959706" y="3145535"/>
            <a:chExt cx="4052620" cy="2209109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E1242D23-C40E-335E-3312-A9E8FBFC67FD}"/>
                </a:ext>
              </a:extLst>
            </p:cNvPr>
            <p:cNvSpPr/>
            <p:nvPr/>
          </p:nvSpPr>
          <p:spPr>
            <a:xfrm>
              <a:off x="4959706" y="3145535"/>
              <a:ext cx="4052620" cy="22091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6E07E1E-D1F1-3E6F-00BA-46FE409540CB}"/>
                </a:ext>
              </a:extLst>
            </p:cNvPr>
            <p:cNvSpPr txBox="1"/>
            <p:nvPr/>
          </p:nvSpPr>
          <p:spPr>
            <a:xfrm>
              <a:off x="5098255" y="3204574"/>
              <a:ext cx="3772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Theories of bounded arithmetic</a:t>
              </a:r>
              <a:endParaRPr lang="zh-CN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0" name="Picture 6" descr="Free dog cartoon dog illustration kid dog illustration">
              <a:extLst>
                <a:ext uri="{FF2B5EF4-FFF2-40B4-BE49-F238E27FC236}">
                  <a16:creationId xmlns:a16="http://schemas.microsoft.com/office/drawing/2014/main" id="{5DB0A030-7D6F-2C10-B018-457AFB3E7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543" y="3347370"/>
              <a:ext cx="1174706" cy="1467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Free elephant animal cartoon vector">
              <a:extLst>
                <a:ext uri="{FF2B5EF4-FFF2-40B4-BE49-F238E27FC236}">
                  <a16:creationId xmlns:a16="http://schemas.microsoft.com/office/drawing/2014/main" id="{A4971EDD-B449-5E30-D5BB-DEEC700736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4105" y="3578903"/>
              <a:ext cx="934783" cy="910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ree fox animal wild vector">
              <a:extLst>
                <a:ext uri="{FF2B5EF4-FFF2-40B4-BE49-F238E27FC236}">
                  <a16:creationId xmlns:a16="http://schemas.microsoft.com/office/drawing/2014/main" id="{3E1405DF-CA3A-7894-043A-3B078C5687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1422" y="3601672"/>
              <a:ext cx="726618" cy="86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5E2987EF-C27D-A44F-A52E-B20428F884FF}"/>
                    </a:ext>
                  </a:extLst>
                </p:cNvPr>
                <p:cNvSpPr txBox="1"/>
                <p:nvPr/>
              </p:nvSpPr>
              <p:spPr>
                <a:xfrm>
                  <a:off x="5160336" y="4466884"/>
                  <a:ext cx="1017419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0">
                            <a:latin typeface="Cambria Math" panose="02040503050406030204" pitchFamily="18" charset="0"/>
                          </a:rPr>
                          <m:t>𝐏𝐕</m:t>
                        </m:r>
                      </m:oMath>
                    </m:oMathPara>
                  </a14:m>
                  <a:endParaRPr lang="en-US" altLang="zh-CN" b="1" dirty="0"/>
                </a:p>
                <a:p>
                  <a:r>
                    <a:rPr lang="en-US" altLang="zh-CN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“poly-time reasoning”</a:t>
                  </a:r>
                  <a:endParaRPr lang="zh-CN" altLang="en-US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5E2987EF-C27D-A44F-A52E-B20428F884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0336" y="4466884"/>
                  <a:ext cx="1017419" cy="800219"/>
                </a:xfrm>
                <a:prstGeom prst="rect">
                  <a:avLst/>
                </a:prstGeom>
                <a:blipFill>
                  <a:blip r:embed="rId7"/>
                  <a:stretch>
                    <a:fillRect l="-1807" r="-2410" b="-687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2E1A4BB7-4AA1-C5DB-BB01-C1540D4512C0}"/>
                    </a:ext>
                  </a:extLst>
                </p:cNvPr>
                <p:cNvSpPr txBox="1"/>
                <p:nvPr/>
              </p:nvSpPr>
              <p:spPr>
                <a:xfrm>
                  <a:off x="6440821" y="4466884"/>
                  <a:ext cx="1087819" cy="8033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1" i="0" smtClean="0">
                                <a:latin typeface="Cambria Math" panose="02040503050406030204" pitchFamily="18" charset="0"/>
                              </a:rPr>
                              <m:t>𝐓</m:t>
                            </m:r>
                          </m:e>
                          <m:sub>
                            <m: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altLang="zh-CN" b="1" dirty="0"/>
                </a:p>
                <a:p>
                  <a:r>
                    <a:rPr lang="en-US" altLang="zh-CN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“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1" i="0" smtClean="0">
                              <a:latin typeface="Cambria Math" panose="02040503050406030204" pitchFamily="18" charset="0"/>
                            </a:rPr>
                            <m:t>𝐏</m:t>
                          </m:r>
                        </m:e>
                        <m:sup>
                          <m:r>
                            <a:rPr lang="en-US" altLang="zh-CN" sz="1400" b="1" i="0" smtClean="0">
                              <a:latin typeface="Cambria Math" panose="02040503050406030204" pitchFamily="18" charset="0"/>
                            </a:rPr>
                            <m:t>𝐍𝐏</m:t>
                          </m:r>
                        </m:sup>
                      </m:sSup>
                    </m:oMath>
                  </a14:m>
                  <a:r>
                    <a:rPr lang="en-US" altLang="zh-CN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-reasoning”</a:t>
                  </a:r>
                  <a:endParaRPr lang="zh-CN" altLang="en-US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2E1A4BB7-4AA1-C5DB-BB01-C1540D4512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0821" y="4466884"/>
                  <a:ext cx="1087819" cy="803361"/>
                </a:xfrm>
                <a:prstGeom prst="rect">
                  <a:avLst/>
                </a:prstGeom>
                <a:blipFill>
                  <a:blip r:embed="rId8"/>
                  <a:stretch>
                    <a:fillRect l="-1685" b="-681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CED9662C-1E2B-86E7-B455-218EB64D3DA2}"/>
                    </a:ext>
                  </a:extLst>
                </p:cNvPr>
                <p:cNvSpPr txBox="1"/>
                <p:nvPr/>
              </p:nvSpPr>
              <p:spPr>
                <a:xfrm>
                  <a:off x="7686636" y="4471156"/>
                  <a:ext cx="1069719" cy="8033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1" i="0" smtClean="0">
                                <a:latin typeface="Cambria Math" panose="02040503050406030204" pitchFamily="18" charset="0"/>
                              </a:rPr>
                              <m:t>𝐕</m:t>
                            </m:r>
                          </m:e>
                          <m:sub>
                            <m: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altLang="zh-CN" b="1" dirty="0"/>
                </a:p>
                <a:p>
                  <a:r>
                    <a:rPr lang="en-US" altLang="zh-CN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“exp-time reasoning”</a:t>
                  </a:r>
                  <a:endParaRPr lang="zh-CN" altLang="en-US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CED9662C-1E2B-86E7-B455-218EB64D3D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6636" y="4471156"/>
                  <a:ext cx="1069719" cy="803361"/>
                </a:xfrm>
                <a:prstGeom prst="rect">
                  <a:avLst/>
                </a:prstGeom>
                <a:blipFill>
                  <a:blip r:embed="rId9"/>
                  <a:stretch>
                    <a:fillRect l="-1714" b="-757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907EC60-144F-84FF-13EF-68F6AFB7C822}"/>
                  </a:ext>
                </a:extLst>
              </p:cNvPr>
              <p:cNvSpPr txBox="1"/>
              <p:nvPr/>
            </p:nvSpPr>
            <p:spPr>
              <a:xfrm>
                <a:off x="7519441" y="3881547"/>
                <a:ext cx="2097315" cy="39126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i="1" smtClean="0">
                          <a:latin typeface="Cambria Math" panose="02040503050406030204" pitchFamily="18" charset="0"/>
                        </a:rPr>
                        <m:t>SAT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∉</m:t>
                      </m:r>
                      <m:r>
                        <a:rPr lang="en-US" altLang="zh-CN" b="1" i="0" smtClean="0">
                          <a:latin typeface="Cambria Math" panose="02040503050406030204" pitchFamily="18" charset="0"/>
                        </a:rPr>
                        <m:t>𝐏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poly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907EC60-144F-84FF-13EF-68F6AFB7C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9441" y="3881547"/>
                <a:ext cx="2097315" cy="39126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6B9E56F-FA93-B4D7-3A7A-A520BBFE7D2C}"/>
                  </a:ext>
                </a:extLst>
              </p:cNvPr>
              <p:cNvSpPr txBox="1"/>
              <p:nvPr/>
            </p:nvSpPr>
            <p:spPr>
              <a:xfrm>
                <a:off x="7519441" y="5724911"/>
                <a:ext cx="2097315" cy="3693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PARITY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∉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0" smtClean="0">
                              <a:latin typeface="Cambria Math" panose="02040503050406030204" pitchFamily="18" charset="0"/>
                            </a:rPr>
                            <m:t>𝐀𝐂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6B9E56F-FA93-B4D7-3A7A-A520BBFE7D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9441" y="5724911"/>
                <a:ext cx="209731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22FD3F51-4482-C36E-72DF-E7F7A0865D26}"/>
              </a:ext>
            </a:extLst>
          </p:cNvPr>
          <p:cNvSpPr txBox="1"/>
          <p:nvPr/>
        </p:nvSpPr>
        <p:spPr>
          <a:xfrm>
            <a:off x="7519441" y="4993830"/>
            <a:ext cx="2097315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Monotone circuit lower bounds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D649CF0-AF1D-CE65-785E-857FBE35752F}"/>
                  </a:ext>
                </a:extLst>
              </p:cNvPr>
              <p:cNvSpPr txBox="1"/>
              <p:nvPr/>
            </p:nvSpPr>
            <p:spPr>
              <a:xfrm>
                <a:off x="7281376" y="2179394"/>
                <a:ext cx="2335380" cy="64633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Some strengthening of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𝐍𝐏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en-US" altLang="zh-CN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𝐜𝐨𝐍𝐏</m:t>
                    </m:r>
                  </m:oMath>
                </a14:m>
                <a:endParaRPr lang="zh-CN" alt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D649CF0-AF1D-CE65-785E-857FBE357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376" y="2179394"/>
                <a:ext cx="2335380" cy="6463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对话气泡: 圆角矩形 18">
                <a:extLst>
                  <a:ext uri="{FF2B5EF4-FFF2-40B4-BE49-F238E27FC236}">
                    <a16:creationId xmlns:a16="http://schemas.microsoft.com/office/drawing/2014/main" id="{2962AD97-22E2-6711-1948-6FC1454FAD22}"/>
                  </a:ext>
                </a:extLst>
              </p:cNvPr>
              <p:cNvSpPr/>
              <p:nvPr/>
            </p:nvSpPr>
            <p:spPr>
              <a:xfrm>
                <a:off x="9848783" y="2193364"/>
                <a:ext cx="2169886" cy="646331"/>
              </a:xfrm>
              <a:prstGeom prst="wedgeRoundRectCallout">
                <a:avLst>
                  <a:gd name="adj1" fmla="val -76547"/>
                  <a:gd name="adj2" fmla="val 14398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Unprovable in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𝐏𝐕</m:t>
                    </m:r>
                  </m:oMath>
                </a14:m>
                <a:endParaRPr lang="en-US" altLang="zh-CN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altLang="zh-CN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Pich</a:t>
                </a:r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-Santhanam 21)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对话气泡: 圆角矩形 18">
                <a:extLst>
                  <a:ext uri="{FF2B5EF4-FFF2-40B4-BE49-F238E27FC236}">
                    <a16:creationId xmlns:a16="http://schemas.microsoft.com/office/drawing/2014/main" id="{2962AD97-22E2-6711-1948-6FC1454FAD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8783" y="2193364"/>
                <a:ext cx="2169886" cy="646331"/>
              </a:xfrm>
              <a:prstGeom prst="wedgeRoundRectCallout">
                <a:avLst>
                  <a:gd name="adj1" fmla="val -76547"/>
                  <a:gd name="adj2" fmla="val 14398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对话气泡: 圆角矩形 20">
            <a:extLst>
              <a:ext uri="{FF2B5EF4-FFF2-40B4-BE49-F238E27FC236}">
                <a16:creationId xmlns:a16="http://schemas.microsoft.com/office/drawing/2014/main" id="{AD1973C6-4003-DC2E-0888-0A8D091E8AA9}"/>
              </a:ext>
            </a:extLst>
          </p:cNvPr>
          <p:cNvSpPr/>
          <p:nvPr/>
        </p:nvSpPr>
        <p:spPr>
          <a:xfrm>
            <a:off x="10025236" y="5054903"/>
            <a:ext cx="1931213" cy="810155"/>
          </a:xfrm>
          <a:prstGeom prst="wedgeRoundRectCallout">
            <a:avLst>
              <a:gd name="adj1" fmla="val -66006"/>
              <a:gd name="adj2" fmla="val -16537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Provable in weak theories!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(Müller-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Pich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20)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对话气泡: 圆角矩形 21">
            <a:extLst>
              <a:ext uri="{FF2B5EF4-FFF2-40B4-BE49-F238E27FC236}">
                <a16:creationId xmlns:a16="http://schemas.microsoft.com/office/drawing/2014/main" id="{675F892F-DDF7-FDA1-15D3-179C1A4619D1}"/>
              </a:ext>
            </a:extLst>
          </p:cNvPr>
          <p:cNvSpPr/>
          <p:nvPr/>
        </p:nvSpPr>
        <p:spPr>
          <a:xfrm>
            <a:off x="9849938" y="3090518"/>
            <a:ext cx="2169886" cy="791029"/>
          </a:xfrm>
          <a:prstGeom prst="wedgeRoundRectCallout">
            <a:avLst>
              <a:gd name="adj1" fmla="val -82595"/>
              <a:gd name="adj2" fmla="val 42213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Unprovable in very weak theories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Razborov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95)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对话气泡: 圆角矩形 22">
            <a:extLst>
              <a:ext uri="{FF2B5EF4-FFF2-40B4-BE49-F238E27FC236}">
                <a16:creationId xmlns:a16="http://schemas.microsoft.com/office/drawing/2014/main" id="{2F1AEFD1-B9C9-67F5-B38A-0B6616A0AC29}"/>
              </a:ext>
            </a:extLst>
          </p:cNvPr>
          <p:cNvSpPr/>
          <p:nvPr/>
        </p:nvSpPr>
        <p:spPr>
          <a:xfrm>
            <a:off x="9849938" y="4247119"/>
            <a:ext cx="2281811" cy="435978"/>
          </a:xfrm>
          <a:prstGeom prst="wedgeRoundRectCallout">
            <a:avLst>
              <a:gd name="adj1" fmla="val -57604"/>
              <a:gd name="adj2" fmla="val -111246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Big open problem…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9259A0E-AAEA-1D09-BC6D-A949A72E9C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92975" y="116797"/>
            <a:ext cx="1404259" cy="9640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439ACCFD-1651-BAA6-9E4B-212F16AC50E2}"/>
              </a:ext>
            </a:extLst>
          </p:cNvPr>
          <p:cNvGrpSpPr/>
          <p:nvPr/>
        </p:nvGrpSpPr>
        <p:grpSpPr>
          <a:xfrm>
            <a:off x="6155506" y="1763439"/>
            <a:ext cx="936345" cy="4803273"/>
            <a:chOff x="6155506" y="1763439"/>
            <a:chExt cx="936345" cy="4803273"/>
          </a:xfrm>
        </p:grpSpPr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C5FB5286-D066-ECB2-B14A-9FA3F5718B61}"/>
                </a:ext>
              </a:extLst>
            </p:cNvPr>
            <p:cNvCxnSpPr/>
            <p:nvPr/>
          </p:nvCxnSpPr>
          <p:spPr>
            <a:xfrm flipV="1">
              <a:off x="6995104" y="1920074"/>
              <a:ext cx="0" cy="44147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81B36447-04B6-9BF0-080D-CA40A88CBC63}"/>
                </a:ext>
              </a:extLst>
            </p:cNvPr>
            <p:cNvSpPr txBox="1"/>
            <p:nvPr/>
          </p:nvSpPr>
          <p:spPr>
            <a:xfrm>
              <a:off x="6155506" y="6197380"/>
              <a:ext cx="936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weak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CCBB9A32-E79F-DA6E-5CA3-07EA9F21E7BA}"/>
                </a:ext>
              </a:extLst>
            </p:cNvPr>
            <p:cNvSpPr txBox="1"/>
            <p:nvPr/>
          </p:nvSpPr>
          <p:spPr>
            <a:xfrm>
              <a:off x="6155506" y="1763439"/>
              <a:ext cx="936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strong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963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4" grpId="0" animBg="1"/>
      <p:bldP spid="11" grpId="0" animBg="1"/>
      <p:bldP spid="12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8B35B7-ABCB-4F32-A39B-836B64E8852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Reverse Math. of Lower Bounds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 7 / 17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2A58BB3-F6F7-477F-2DF7-834BA5AE2B15}"/>
              </a:ext>
            </a:extLst>
          </p:cNvPr>
          <p:cNvGrpSpPr/>
          <p:nvPr/>
        </p:nvGrpSpPr>
        <p:grpSpPr>
          <a:xfrm>
            <a:off x="515257" y="1895745"/>
            <a:ext cx="5573486" cy="4781796"/>
            <a:chOff x="515257" y="1895745"/>
            <a:chExt cx="5573486" cy="4781796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4C8469C3-2271-4653-7A9A-D0EE21756779}"/>
                </a:ext>
              </a:extLst>
            </p:cNvPr>
            <p:cNvSpPr txBox="1"/>
            <p:nvPr/>
          </p:nvSpPr>
          <p:spPr>
            <a:xfrm>
              <a:off x="694404" y="2249634"/>
              <a:ext cx="29161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Can you prove my lower bound?</a:t>
              </a:r>
              <a:endParaRPr lang="zh-CN" alt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E648A24D-2A01-7F5E-6D0E-47EC2C9D3375}"/>
                    </a:ext>
                  </a:extLst>
                </p:cNvPr>
                <p:cNvSpPr txBox="1"/>
                <p:nvPr/>
              </p:nvSpPr>
              <p:spPr>
                <a:xfrm>
                  <a:off x="763741" y="3686479"/>
                  <a:ext cx="2777698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Can </a:t>
                  </a:r>
                  <a14:m>
                    <m:oMath xmlns:m="http://schemas.openxmlformats.org/officeDocument/2006/math">
                      <m:r>
                        <a:rPr lang="en-US" altLang="zh-CN" sz="24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𝐏𝐕</m:t>
                      </m:r>
                    </m:oMath>
                  </a14:m>
                  <a:r>
                    <a:rPr lang="zh-CN" altLang="en-US" sz="2400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2400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(“poly-time reasoning”) </a:t>
                  </a:r>
                  <a:r>
                    <a:rPr lang="en-US" altLang="zh-CN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prove my lower bound?</a:t>
                  </a:r>
                  <a:endPara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E648A24D-2A01-7F5E-6D0E-47EC2C9D33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741" y="3686479"/>
                  <a:ext cx="2777698" cy="1200329"/>
                </a:xfrm>
                <a:prstGeom prst="rect">
                  <a:avLst/>
                </a:prstGeom>
                <a:blipFill>
                  <a:blip r:embed="rId3"/>
                  <a:stretch>
                    <a:fillRect l="-3289" t="-3553" r="-5263" b="-1116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9E0DBEC-8264-76D0-7F3E-B62DBE331AAD}"/>
                </a:ext>
              </a:extLst>
            </p:cNvPr>
            <p:cNvSpPr txBox="1"/>
            <p:nvPr/>
          </p:nvSpPr>
          <p:spPr>
            <a:xfrm>
              <a:off x="649690" y="5353611"/>
              <a:ext cx="3005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What is </a:t>
              </a:r>
              <a:r>
                <a:rPr lang="en-US" altLang="zh-C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exact reasoning power</a:t>
              </a:r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 needed to prove my lower bound?</a:t>
              </a:r>
              <a:endParaRPr lang="zh-CN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AE235E43-6B92-9830-DD02-A6E20145B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9925" y="1895745"/>
              <a:ext cx="2298818" cy="47817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9832E213-C2EE-AA84-7817-06A7C2D9F860}"/>
                </a:ext>
              </a:extLst>
            </p:cNvPr>
            <p:cNvCxnSpPr/>
            <p:nvPr/>
          </p:nvCxnSpPr>
          <p:spPr>
            <a:xfrm flipH="1">
              <a:off x="515257" y="1910259"/>
              <a:ext cx="327466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A0216287-A7E9-023F-2D17-9A669E1F237A}"/>
                </a:ext>
              </a:extLst>
            </p:cNvPr>
            <p:cNvCxnSpPr/>
            <p:nvPr/>
          </p:nvCxnSpPr>
          <p:spPr>
            <a:xfrm flipH="1">
              <a:off x="522514" y="3543116"/>
              <a:ext cx="327466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74DE94DE-1026-FA8D-6DB3-B839B9760143}"/>
                </a:ext>
              </a:extLst>
            </p:cNvPr>
            <p:cNvCxnSpPr/>
            <p:nvPr/>
          </p:nvCxnSpPr>
          <p:spPr>
            <a:xfrm flipH="1">
              <a:off x="518945" y="5059858"/>
              <a:ext cx="327466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7B02F829-A514-EA56-0F3C-8D9C680A3A10}"/>
                </a:ext>
              </a:extLst>
            </p:cNvPr>
            <p:cNvCxnSpPr/>
            <p:nvPr/>
          </p:nvCxnSpPr>
          <p:spPr>
            <a:xfrm flipH="1">
              <a:off x="522514" y="6663027"/>
              <a:ext cx="3274668" cy="0"/>
            </a:xfrm>
            <a:prstGeom prst="line">
              <a:avLst/>
            </a:prstGeom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10A1E026-A2BA-C5CE-8B01-7B7693E173FE}"/>
                </a:ext>
              </a:extLst>
            </p:cNvPr>
            <p:cNvCxnSpPr>
              <a:cxnSpLocks/>
            </p:cNvCxnSpPr>
            <p:nvPr/>
          </p:nvCxnSpPr>
          <p:spPr>
            <a:xfrm>
              <a:off x="522514" y="1910259"/>
              <a:ext cx="0" cy="475276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C216EF4A-FA13-81F8-8B46-CC506C5CD4B6}"/>
              </a:ext>
            </a:extLst>
          </p:cNvPr>
          <p:cNvSpPr txBox="1"/>
          <p:nvPr/>
        </p:nvSpPr>
        <p:spPr>
          <a:xfrm>
            <a:off x="6737690" y="1883417"/>
            <a:ext cx="4629150" cy="2000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Reversals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Normally, we use axioms to derive theorems.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To show that the axioms are necessary, we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assume the theorem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derive the axioms back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CFE0862-06BE-9F26-C6B6-5E40ABCA98DA}"/>
              </a:ext>
            </a:extLst>
          </p:cNvPr>
          <p:cNvSpPr txBox="1"/>
          <p:nvPr/>
        </p:nvSpPr>
        <p:spPr>
          <a:xfrm>
            <a:off x="6435045" y="4044037"/>
            <a:ext cx="5234441" cy="2369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b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(Chen-Li-Oliveira’24)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Some </a:t>
            </a:r>
            <a:r>
              <a:rPr lang="en-US" altLang="zh-CN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interesting lower bound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can be proved from </a:t>
            </a: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WPHP (weak pigeonhole principle)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Turns out that </a:t>
            </a: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WPHP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follows from </a:t>
            </a:r>
            <a:r>
              <a:rPr lang="en-US" altLang="zh-CN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lower bound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as well!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WPHP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sufficient and necessary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for proving </a:t>
            </a:r>
            <a:r>
              <a:rPr lang="en-US" altLang="zh-CN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lower bound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E1C756D-9D75-C684-FA69-B9ECD6DB3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632" y="2930952"/>
            <a:ext cx="2596016" cy="17381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5DC4D69-B213-952F-5773-643BF088F14D}"/>
              </a:ext>
            </a:extLst>
          </p:cNvPr>
          <p:cNvSpPr txBox="1"/>
          <p:nvPr/>
        </p:nvSpPr>
        <p:spPr>
          <a:xfrm>
            <a:off x="6877680" y="6657945"/>
            <a:ext cx="414087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https://pixabay.com/photos/cat-red-tomcat-cat-face-5496162/</a:t>
            </a:r>
            <a:endParaRPr lang="zh-CN" altLang="en-US" sz="700" dirty="0">
              <a:solidFill>
                <a:schemeClr val="bg2">
                  <a:lumMod val="90000"/>
                </a:schemeClr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22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8B35B7-ABCB-4F32-A39B-836B64E8852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Refuter problems</a:t>
            </a:r>
            <a:b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(in circuit complexity)</a:t>
            </a:r>
            <a:endParaRPr lang="zh-C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 8 / 17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4642B1B-486A-8DB0-7BD5-905B7EB814A9}"/>
                  </a:ext>
                </a:extLst>
              </p:cNvPr>
              <p:cNvSpPr txBox="1"/>
              <p:nvPr/>
            </p:nvSpPr>
            <p:spPr>
              <a:xfrm>
                <a:off x="326098" y="4714597"/>
                <a:ext cx="4673600" cy="126188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Refuter Problem</a:t>
                </a:r>
              </a:p>
              <a:p>
                <a:pPr algn="ctr"/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(Chen-Jin-Santhanam-Williams’21, Chen-Tell-Williams’23)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000" b="1" u="sng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Input: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size-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circuit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000" b="1" u="sng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Output:</a:t>
                </a:r>
                <a:r>
                  <a:rPr lang="en-US" altLang="zh-CN" sz="20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string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sz="20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such that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4642B1B-486A-8DB0-7BD5-905B7EB81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98" y="4714597"/>
                <a:ext cx="4673600" cy="12618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id="{6E8CA308-177E-F7A5-7807-34A291EE88FD}"/>
              </a:ext>
            </a:extLst>
          </p:cNvPr>
          <p:cNvSpPr/>
          <p:nvPr/>
        </p:nvSpPr>
        <p:spPr>
          <a:xfrm>
            <a:off x="6713546" y="1884473"/>
            <a:ext cx="3093243" cy="957836"/>
          </a:xfrm>
          <a:prstGeom prst="wedgeRoundRectCallout">
            <a:avLst>
              <a:gd name="adj1" fmla="val 58762"/>
              <a:gd name="adj2" fmla="val 85751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If the lower bound is true, then this problem is a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search problem!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FDBA78C-16D2-AC80-CA06-FE679C1C5075}"/>
              </a:ext>
            </a:extLst>
          </p:cNvPr>
          <p:cNvGrpSpPr/>
          <p:nvPr/>
        </p:nvGrpSpPr>
        <p:grpSpPr>
          <a:xfrm>
            <a:off x="6622307" y="4101445"/>
            <a:ext cx="3763724" cy="957836"/>
            <a:chOff x="5840983" y="3699478"/>
            <a:chExt cx="3763724" cy="957836"/>
          </a:xfrm>
        </p:grpSpPr>
        <p:sp>
          <p:nvSpPr>
            <p:cNvPr id="5" name="思想气泡: 云 4">
              <a:extLst>
                <a:ext uri="{FF2B5EF4-FFF2-40B4-BE49-F238E27FC236}">
                  <a16:creationId xmlns:a16="http://schemas.microsoft.com/office/drawing/2014/main" id="{FF50190D-EC63-BC5F-4A94-766B034B6EEA}"/>
                </a:ext>
              </a:extLst>
            </p:cNvPr>
            <p:cNvSpPr/>
            <p:nvPr/>
          </p:nvSpPr>
          <p:spPr>
            <a:xfrm>
              <a:off x="5840983" y="3699478"/>
              <a:ext cx="3763724" cy="957836"/>
            </a:xfrm>
            <a:prstGeom prst="cloudCallout">
              <a:avLst>
                <a:gd name="adj1" fmla="val 45346"/>
                <a:gd name="adj2" fmla="val -85112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5C80E506-DC5F-9633-DFDC-B643D67334D9}"/>
                    </a:ext>
                  </a:extLst>
                </p:cNvPr>
                <p:cNvSpPr txBox="1"/>
                <p:nvPr/>
              </p:nvSpPr>
              <p:spPr>
                <a:xfrm>
                  <a:off x="6190124" y="3840404"/>
                  <a:ext cx="3159798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What’s the </a:t>
                  </a:r>
                  <a:r>
                    <a:rPr lang="en-US" altLang="zh-CN" sz="2000" dirty="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complexity</a:t>
                  </a:r>
                  <a:r>
                    <a:rPr lang="en-US" altLang="zh-CN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of these problems in </a:t>
                  </a:r>
                  <a14:m>
                    <m:oMath xmlns:m="http://schemas.openxmlformats.org/officeDocument/2006/math"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𝐓𝐅𝐍𝐏</m:t>
                      </m:r>
                    </m:oMath>
                  </a14:m>
                  <a:r>
                    <a:rPr lang="en-US" altLang="zh-CN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?</a:t>
                  </a:r>
                  <a:endPara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5C80E506-DC5F-9633-DFDC-B643D67334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0124" y="3840404"/>
                  <a:ext cx="3159798" cy="707886"/>
                </a:xfrm>
                <a:prstGeom prst="rect">
                  <a:avLst/>
                </a:prstGeom>
                <a:blipFill>
                  <a:blip r:embed="rId13"/>
                  <a:stretch>
                    <a:fillRect l="-1927" t="-4310" b="-1551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1D27980-947A-1215-3EB9-467432EC6CF8}"/>
                  </a:ext>
                </a:extLst>
              </p:cNvPr>
              <p:cNvSpPr txBox="1"/>
              <p:nvPr/>
            </p:nvSpPr>
            <p:spPr>
              <a:xfrm>
                <a:off x="5381714" y="2979961"/>
                <a:ext cx="3093243" cy="9233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Hence, it makes sense to study these refuter problems as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𝐓𝐅𝐍𝐏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*</a:t>
                </a:r>
                <a:r>
                  <a:rPr lang="zh-CN" alt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problems…</a:t>
                </a:r>
                <a:endParaRPr lang="zh-CN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1D27980-947A-1215-3EB9-467432EC6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714" y="2979961"/>
                <a:ext cx="3093243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5158AD6-E1C1-CA81-77D4-29F4DC543492}"/>
                  </a:ext>
                </a:extLst>
              </p:cNvPr>
              <p:cNvSpPr txBox="1"/>
              <p:nvPr/>
            </p:nvSpPr>
            <p:spPr>
              <a:xfrm>
                <a:off x="5129165" y="3907660"/>
                <a:ext cx="50149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*: If </a:t>
                </a:r>
                <a14:m>
                  <m:oMath xmlns:m="http://schemas.openxmlformats.org/officeDocument/2006/math"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sz="1200" b="1" i="0" smtClean="0">
                        <a:latin typeface="Cambria Math" panose="02040503050406030204" pitchFamily="18" charset="0"/>
                      </a:rPr>
                      <m:t>𝐏</m:t>
                    </m:r>
                  </m:oMath>
                </a14:m>
                <a:r>
                  <a:rPr lang="zh-CN" alt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then the refuter problem is in </a:t>
                </a:r>
                <a14:m>
                  <m:oMath xmlns:m="http://schemas.openxmlformats.org/officeDocument/2006/math">
                    <m:r>
                      <a:rPr lang="en-US" altLang="zh-CN" sz="1200" b="1" i="0" smtClean="0">
                        <a:latin typeface="Cambria Math" panose="02040503050406030204" pitchFamily="18" charset="0"/>
                      </a:rPr>
                      <m:t>𝐓𝐅𝐍𝐏</m:t>
                    </m:r>
                  </m:oMath>
                </a14:m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zh-CN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5158AD6-E1C1-CA81-77D4-29F4DC543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165" y="3907660"/>
                <a:ext cx="5014913" cy="276999"/>
              </a:xfrm>
              <a:prstGeom prst="rect">
                <a:avLst/>
              </a:prstGeom>
              <a:blipFill>
                <a:blip r:embed="rId15"/>
                <a:stretch>
                  <a:fillRect t="-2222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9A12FFE2-A1AE-FCDE-D81C-10E6420BF5F5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220933" y="2272606"/>
            <a:ext cx="1779448" cy="229467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4AA9F7C-B3D5-32C6-FF27-9A393A9C58ED}"/>
              </a:ext>
            </a:extLst>
          </p:cNvPr>
          <p:cNvSpPr txBox="1"/>
          <p:nvPr/>
        </p:nvSpPr>
        <p:spPr>
          <a:xfrm>
            <a:off x="838200" y="2034947"/>
            <a:ext cx="4019043" cy="1384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Proposal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 complexity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of “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refuter problems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” to capture the 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provability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of lower bounds.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835B7FE-0DD9-BF1E-E824-3F05B8D49859}"/>
                  </a:ext>
                </a:extLst>
              </p:cNvPr>
              <p:cNvSpPr txBox="1"/>
              <p:nvPr/>
            </p:nvSpPr>
            <p:spPr>
              <a:xfrm>
                <a:off x="438584" y="3766108"/>
                <a:ext cx="4448628" cy="76944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Circuit Lower Bound</a:t>
                </a:r>
              </a:p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Every size-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circuit fails to compute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835B7FE-0DD9-BF1E-E824-3F05B8D49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84" y="3766108"/>
                <a:ext cx="4448628" cy="76944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AB27F7C3-2FE6-B39C-EB0D-1901B8FE16D0}"/>
                  </a:ext>
                </a:extLst>
              </p:cNvPr>
              <p:cNvSpPr txBox="1"/>
              <p:nvPr/>
            </p:nvSpPr>
            <p:spPr>
              <a:xfrm>
                <a:off x="5310809" y="5226566"/>
                <a:ext cx="5380662" cy="145097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Example: </a:t>
                </a:r>
                <a14:m>
                  <m:oMath xmlns:m="http://schemas.openxmlformats.org/officeDocument/2006/math">
                    <m:r>
                      <a:rPr lang="en-US" altLang="zh-CN" sz="24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𝐏𝐀𝐑𝐈𝐓𝐘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  <m:sSup>
                      <m:s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𝐀𝐂</m:t>
                        </m:r>
                      </m:e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(Hastad’86)</a:t>
                </a:r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000" b="1" u="sng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Input: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a depth-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size-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sSup>
                          <m:sSupPr>
                            <m:ctrlPr>
                              <a:rPr lang="en-US" altLang="zh-CN" sz="20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0.9/</m:t>
                            </m:r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𝑑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𝐀𝐂</m:t>
                        </m:r>
                      </m:e>
                      <m:sup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circuit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attempting to compute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PARITY</m:t>
                    </m:r>
                  </m:oMath>
                </a14:m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000" b="1" u="sng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Output:</a:t>
                </a:r>
                <a:r>
                  <a:rPr lang="en-US" altLang="zh-CN" sz="20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string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sz="20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such that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PARITY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AB27F7C3-2FE6-B39C-EB0D-1901B8FE1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809" y="5226566"/>
                <a:ext cx="5380662" cy="14509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388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 animBg="1"/>
      <p:bldP spid="7" grpId="0" animBg="1"/>
      <p:bldP spid="8" grpId="0"/>
      <p:bldP spid="12" grpId="0" animBg="1"/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30586</TotalTime>
  <Words>3562</Words>
  <Application>Microsoft Office PowerPoint</Application>
  <PresentationFormat>宽屏</PresentationFormat>
  <Paragraphs>549</Paragraphs>
  <Slides>27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4" baseType="lpstr">
      <vt:lpstr>等线</vt:lpstr>
      <vt:lpstr>等线 Light</vt:lpstr>
      <vt:lpstr>Arial</vt:lpstr>
      <vt:lpstr>Blackadder ITC</vt:lpstr>
      <vt:lpstr>Cambria Math</vt:lpstr>
      <vt:lpstr>Consolas</vt:lpstr>
      <vt:lpstr>Office 主题​​</vt:lpstr>
      <vt:lpstr>Metamathematics of Resolution Lower Bounds: A TFNP Perspective</vt:lpstr>
      <vt:lpstr>This Talk</vt:lpstr>
      <vt:lpstr>The P vs NP Problem</vt:lpstr>
      <vt:lpstr>Some of the considerable efforts...</vt:lpstr>
      <vt:lpstr>How difficult is P vs NP?</vt:lpstr>
      <vt:lpstr>Or, maybe like this?</vt:lpstr>
      <vt:lpstr>Capturing           via bounded arithmetic?</vt:lpstr>
      <vt:lpstr>Reverse Math. of Lower Bounds</vt:lpstr>
      <vt:lpstr>Refuter problems (in circuit complexity)</vt:lpstr>
      <vt:lpstr>Witnessing Theorems</vt:lpstr>
      <vt:lpstr>Example: How hard is NP vs P/_poly?</vt:lpstr>
      <vt:lpstr>Example: How hard is NP vs P/_poly?</vt:lpstr>
      <vt:lpstr>Refuter problems (in proof complexity)</vt:lpstr>
      <vt:lpstr>Our results: refuter problems for resolution lower bounds</vt:lpstr>
      <vt:lpstr>Our results: refuter problems for resolution lower bounds</vt:lpstr>
      <vt:lpstr>The metamathematics of resolution lower bounds</vt:lpstr>
      <vt:lpstr>Metamathematics of lower bounds</vt:lpstr>
      <vt:lpstr>Summary</vt:lpstr>
      <vt:lpstr>Glance of the hardness result</vt:lpstr>
      <vt:lpstr>The world if rwPHP is false:</vt:lpstr>
      <vt:lpstr>The naïve decision tree…</vt:lpstr>
      <vt:lpstr>Compressing layers</vt:lpstr>
      <vt:lpstr>The compressed decision DAG</vt:lpstr>
      <vt:lpstr>rwPHP(PLS)</vt:lpstr>
      <vt:lpstr>rwPHP(PLS)</vt:lpstr>
      <vt:lpstr>Random restriction…</vt:lpstr>
      <vt:lpstr>Random restriction…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Hardness of KT Characterizes Parallel Cryptography</dc:title>
  <dc:creator>Hanlin Ren</dc:creator>
  <cp:lastModifiedBy>Hanlin Ren</cp:lastModifiedBy>
  <cp:revision>2318</cp:revision>
  <dcterms:created xsi:type="dcterms:W3CDTF">2019-12-25T22:18:45Z</dcterms:created>
  <dcterms:modified xsi:type="dcterms:W3CDTF">2024-09-03T12:33:34Z</dcterms:modified>
</cp:coreProperties>
</file>