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4" r:id="rId2"/>
    <p:sldId id="517" r:id="rId3"/>
    <p:sldId id="502" r:id="rId4"/>
    <p:sldId id="510" r:id="rId5"/>
    <p:sldId id="479" r:id="rId6"/>
    <p:sldId id="505" r:id="rId7"/>
    <p:sldId id="452" r:id="rId8"/>
    <p:sldId id="506" r:id="rId9"/>
    <p:sldId id="489" r:id="rId10"/>
    <p:sldId id="515" r:id="rId11"/>
    <p:sldId id="507" r:id="rId12"/>
    <p:sldId id="509" r:id="rId13"/>
    <p:sldId id="490" r:id="rId14"/>
    <p:sldId id="491" r:id="rId15"/>
    <p:sldId id="492" r:id="rId16"/>
    <p:sldId id="500" r:id="rId17"/>
    <p:sldId id="501" r:id="rId18"/>
    <p:sldId id="516" r:id="rId19"/>
    <p:sldId id="503" r:id="rId20"/>
    <p:sldId id="518" r:id="rId21"/>
    <p:sldId id="494" r:id="rId22"/>
    <p:sldId id="496" r:id="rId23"/>
    <p:sldId id="495" r:id="rId24"/>
    <p:sldId id="497" r:id="rId25"/>
    <p:sldId id="49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514"/>
            <p14:sldId id="517"/>
          </p14:sldIdLst>
        </p14:section>
        <p14:section name="motivation" id="{ED44C39E-1D61-4968-8137-886C70A7A533}">
          <p14:sldIdLst>
            <p14:sldId id="502"/>
            <p14:sldId id="510"/>
            <p14:sldId id="479"/>
            <p14:sldId id="505"/>
            <p14:sldId id="452"/>
            <p14:sldId id="506"/>
            <p14:sldId id="489"/>
            <p14:sldId id="515"/>
            <p14:sldId id="507"/>
            <p14:sldId id="509"/>
          </p14:sldIdLst>
        </p14:section>
        <p14:section name="how to talk about provability?" id="{E4A017C9-11ED-4071-8544-F59B31A80D59}">
          <p14:sldIdLst>
            <p14:sldId id="490"/>
            <p14:sldId id="491"/>
            <p14:sldId id="492"/>
            <p14:sldId id="500"/>
            <p14:sldId id="501"/>
            <p14:sldId id="516"/>
            <p14:sldId id="503"/>
            <p14:sldId id="518"/>
            <p14:sldId id="494"/>
            <p14:sldId id="496"/>
            <p14:sldId id="495"/>
            <p14:sldId id="497"/>
            <p14:sldId id="4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7" autoAdjust="0"/>
    <p:restoredTop sz="93617" autoAdjust="0"/>
  </p:normalViewPr>
  <p:slideViewPr>
    <p:cSldViewPr snapToGrid="0">
      <p:cViewPr varScale="1">
        <p:scale>
          <a:sx n="89" d="100"/>
          <a:sy n="89" d="100"/>
        </p:scale>
        <p:origin x="7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5BE5-F88B-5311-B1A2-2AEE533C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8DC418-B1D5-EB9E-2C9B-7799D0C10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D23686-0E11-CFF2-EFDC-2159C714C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397DF3-6F9C-53F7-A39D-2CCD00225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17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2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1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81A39-C48A-A384-524F-189AFA4C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2D3B7F-206A-2B12-A8A6-610473F1C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FE908A-F751-4330-005E-73A16DEE1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6E28C1-8B06-327D-6C14-4FA18ED7F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71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4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2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3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slide" Target="slide21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14.pn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notesSlide" Target="../notesSlides/notesSlide7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16.xml"/><Relationship Id="rId4" Type="http://schemas.openxmlformats.org/officeDocument/2006/relationships/image" Target="../media/image15.png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2.xml"/><Relationship Id="rId3" Type="http://schemas.openxmlformats.org/officeDocument/2006/relationships/image" Target="../media/image17.png"/><Relationship Id="rId21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2" Type="http://schemas.openxmlformats.org/officeDocument/2006/relationships/image" Target="../media/image16.gif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image" Target="../media/image18.pn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24.xml"/><Relationship Id="rId10" Type="http://schemas.openxmlformats.org/officeDocument/2006/relationships/slide" Target="slide5.xml"/><Relationship Id="rId19" Type="http://schemas.openxmlformats.org/officeDocument/2006/relationships/slide" Target="slide15.xml"/><Relationship Id="rId4" Type="http://schemas.openxmlformats.org/officeDocument/2006/relationships/image" Target="../media/image41.png"/><Relationship Id="rId9" Type="http://schemas.openxmlformats.org/officeDocument/2006/relationships/slide" Target="slide4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3.xml"/><Relationship Id="rId18" Type="http://schemas.openxmlformats.org/officeDocument/2006/relationships/slide" Target="slide9.xml"/><Relationship Id="rId26" Type="http://schemas.openxmlformats.org/officeDocument/2006/relationships/slide" Target="slide17.xml"/><Relationship Id="rId3" Type="http://schemas.openxmlformats.org/officeDocument/2006/relationships/image" Target="../media/image44.png"/><Relationship Id="rId21" Type="http://schemas.openxmlformats.org/officeDocument/2006/relationships/slide" Target="slide12.xml"/><Relationship Id="rId7" Type="http://schemas.openxmlformats.org/officeDocument/2006/relationships/image" Target="../media/image48.png"/><Relationship Id="rId12" Type="http://schemas.openxmlformats.org/officeDocument/2006/relationships/slide" Target="slide2.xml"/><Relationship Id="rId17" Type="http://schemas.openxmlformats.org/officeDocument/2006/relationships/slide" Target="slide8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2" Type="http://schemas.openxmlformats.org/officeDocument/2006/relationships/image" Target="../media/image40.png"/><Relationship Id="rId16" Type="http://schemas.openxmlformats.org/officeDocument/2006/relationships/slide" Target="slide6.xml"/><Relationship Id="rId20" Type="http://schemas.openxmlformats.org/officeDocument/2006/relationships/slide" Target="slide11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slide" Target="slide1.xml"/><Relationship Id="rId24" Type="http://schemas.openxmlformats.org/officeDocument/2006/relationships/slide" Target="slide15.xml"/><Relationship Id="rId32" Type="http://schemas.openxmlformats.org/officeDocument/2006/relationships/slide" Target="slide23.xml"/><Relationship Id="rId5" Type="http://schemas.openxmlformats.org/officeDocument/2006/relationships/image" Target="../media/image46.png"/><Relationship Id="rId15" Type="http://schemas.openxmlformats.org/officeDocument/2006/relationships/slide" Target="slide5.xml"/><Relationship Id="rId23" Type="http://schemas.openxmlformats.org/officeDocument/2006/relationships/slide" Target="slide14.xml"/><Relationship Id="rId28" Type="http://schemas.openxmlformats.org/officeDocument/2006/relationships/slide" Target="slide19.xml"/><Relationship Id="rId10" Type="http://schemas.openxmlformats.org/officeDocument/2006/relationships/image" Target="../media/image49.png"/><Relationship Id="rId19" Type="http://schemas.openxmlformats.org/officeDocument/2006/relationships/slide" Target="slide10.xml"/><Relationship Id="rId31" Type="http://schemas.openxmlformats.org/officeDocument/2006/relationships/slide" Target="slide22.xml"/><Relationship Id="rId4" Type="http://schemas.openxmlformats.org/officeDocument/2006/relationships/image" Target="../media/image45.png"/><Relationship Id="rId9" Type="http://schemas.openxmlformats.org/officeDocument/2006/relationships/image" Target="../media/image43.png"/><Relationship Id="rId14" Type="http://schemas.openxmlformats.org/officeDocument/2006/relationships/slide" Target="slide4.xml"/><Relationship Id="rId22" Type="http://schemas.openxmlformats.org/officeDocument/2006/relationships/slide" Target="slide13.xml"/><Relationship Id="rId27" Type="http://schemas.openxmlformats.org/officeDocument/2006/relationships/slide" Target="slide18.xml"/><Relationship Id="rId30" Type="http://schemas.openxmlformats.org/officeDocument/2006/relationships/slide" Target="slide21.xml"/><Relationship Id="rId8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slide" Target="slide21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6.xml"/><Relationship Id="rId18" Type="http://schemas.openxmlformats.org/officeDocument/2006/relationships/slide" Target="slide12.xml"/><Relationship Id="rId26" Type="http://schemas.openxmlformats.org/officeDocument/2006/relationships/slide" Target="slide20.xml"/><Relationship Id="rId3" Type="http://schemas.openxmlformats.org/officeDocument/2006/relationships/image" Target="../media/image50.png"/><Relationship Id="rId21" Type="http://schemas.openxmlformats.org/officeDocument/2006/relationships/slide" Target="slide15.xml"/><Relationship Id="rId7" Type="http://schemas.openxmlformats.org/officeDocument/2006/relationships/image" Target="../media/image55.png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2" Type="http://schemas.openxmlformats.org/officeDocument/2006/relationships/image" Target="../media/image51.png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slide" Target="slide4.xml"/><Relationship Id="rId24" Type="http://schemas.openxmlformats.org/officeDocument/2006/relationships/slide" Target="slide18.xml"/><Relationship Id="rId5" Type="http://schemas.openxmlformats.org/officeDocument/2006/relationships/image" Target="../media/image54.png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3.xml"/><Relationship Id="rId4" Type="http://schemas.openxmlformats.org/officeDocument/2006/relationships/image" Target="../media/image53.png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1.xml"/><Relationship Id="rId30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26" Type="http://schemas.openxmlformats.org/officeDocument/2006/relationships/slide" Target="slide23.xml"/><Relationship Id="rId3" Type="http://schemas.openxmlformats.org/officeDocument/2006/relationships/image" Target="../media/image24.pn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slide" Target="slide22.xml"/><Relationship Id="rId2" Type="http://schemas.openxmlformats.org/officeDocument/2006/relationships/image" Target="../media/image56.pn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24" Type="http://schemas.openxmlformats.org/officeDocument/2006/relationships/slide" Target="slide21.xml"/><Relationship Id="rId5" Type="http://schemas.openxmlformats.org/officeDocument/2006/relationships/slide" Target="slide1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16.xml"/><Relationship Id="rId4" Type="http://schemas.openxmlformats.org/officeDocument/2006/relationships/image" Target="../media/image59.png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slide" Target="slide19.xml"/><Relationship Id="rId27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2.xml"/><Relationship Id="rId3" Type="http://schemas.openxmlformats.org/officeDocument/2006/relationships/image" Target="../media/image61.png"/><Relationship Id="rId21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2" Type="http://schemas.openxmlformats.org/officeDocument/2006/relationships/image" Target="../media/image58.pn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image" Target="../media/image60.pn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24.xml"/><Relationship Id="rId10" Type="http://schemas.openxmlformats.org/officeDocument/2006/relationships/slide" Target="slide5.xml"/><Relationship Id="rId19" Type="http://schemas.openxmlformats.org/officeDocument/2006/relationships/slide" Target="slide15.xml"/><Relationship Id="rId4" Type="http://schemas.openxmlformats.org/officeDocument/2006/relationships/image" Target="../media/image62.png"/><Relationship Id="rId9" Type="http://schemas.openxmlformats.org/officeDocument/2006/relationships/slide" Target="slide4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slide" Target="slide3.xml"/><Relationship Id="rId26" Type="http://schemas.openxmlformats.org/officeDocument/2006/relationships/slide" Target="slide12.xml"/><Relationship Id="rId21" Type="http://schemas.openxmlformats.org/officeDocument/2006/relationships/slide" Target="slide6.xml"/><Relationship Id="rId34" Type="http://schemas.openxmlformats.org/officeDocument/2006/relationships/slide" Target="slide20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slide" Target="slide2.xml"/><Relationship Id="rId25" Type="http://schemas.openxmlformats.org/officeDocument/2006/relationships/slide" Target="slide11.xml"/><Relationship Id="rId33" Type="http://schemas.openxmlformats.org/officeDocument/2006/relationships/slide" Target="slide19.xml"/><Relationship Id="rId38" Type="http://schemas.openxmlformats.org/officeDocument/2006/relationships/slide" Target="slide24.xml"/><Relationship Id="rId2" Type="http://schemas.openxmlformats.org/officeDocument/2006/relationships/image" Target="../media/image63.png"/><Relationship Id="rId16" Type="http://schemas.openxmlformats.org/officeDocument/2006/relationships/slide" Target="slide1.xml"/><Relationship Id="rId20" Type="http://schemas.openxmlformats.org/officeDocument/2006/relationships/slide" Target="slide5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slide" Target="slide10.xml"/><Relationship Id="rId32" Type="http://schemas.openxmlformats.org/officeDocument/2006/relationships/slide" Target="slide18.xml"/><Relationship Id="rId37" Type="http://schemas.openxmlformats.org/officeDocument/2006/relationships/slide" Target="slide23.xml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36" Type="http://schemas.openxmlformats.org/officeDocument/2006/relationships/slide" Target="slide22.xml"/><Relationship Id="rId10" Type="http://schemas.openxmlformats.org/officeDocument/2006/relationships/image" Target="../media/image72.png"/><Relationship Id="rId19" Type="http://schemas.openxmlformats.org/officeDocument/2006/relationships/slide" Target="slide4.xml"/><Relationship Id="rId31" Type="http://schemas.openxmlformats.org/officeDocument/2006/relationships/slide" Target="slide17.xml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slide" Target="slide8.xml"/><Relationship Id="rId27" Type="http://schemas.openxmlformats.org/officeDocument/2006/relationships/slide" Target="slide13.xml"/><Relationship Id="rId30" Type="http://schemas.openxmlformats.org/officeDocument/2006/relationships/slide" Target="slide16.xml"/><Relationship Id="rId35" Type="http://schemas.openxmlformats.org/officeDocument/2006/relationships/slide" Target="slide21.xml"/><Relationship Id="rId8" Type="http://schemas.openxmlformats.org/officeDocument/2006/relationships/image" Target="../media/image70.png"/><Relationship Id="rId3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slide" Target="slide4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65.png"/><Relationship Id="rId21" Type="http://schemas.openxmlformats.org/officeDocument/2006/relationships/slide" Target="slide13.xml"/><Relationship Id="rId7" Type="http://schemas.openxmlformats.org/officeDocument/2006/relationships/image" Target="../media/image81.png"/><Relationship Id="rId12" Type="http://schemas.openxmlformats.org/officeDocument/2006/relationships/slide" Target="slide3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2" Type="http://schemas.openxmlformats.org/officeDocument/2006/relationships/image" Target="../media/image66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5" Type="http://schemas.openxmlformats.org/officeDocument/2006/relationships/slide" Target="slide6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10" Type="http://schemas.openxmlformats.org/officeDocument/2006/relationships/slide" Target="slide1.xml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78.png"/><Relationship Id="rId9" Type="http://schemas.openxmlformats.org/officeDocument/2006/relationships/image" Target="../media/image64.png"/><Relationship Id="rId14" Type="http://schemas.openxmlformats.org/officeDocument/2006/relationships/slide" Target="slide5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slide" Target="slide5.xml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790.png"/><Relationship Id="rId21" Type="http://schemas.openxmlformats.org/officeDocument/2006/relationships/slide" Target="slide14.xml"/><Relationship Id="rId7" Type="http://schemas.openxmlformats.org/officeDocument/2006/relationships/image" Target="../media/image86.png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2" Type="http://schemas.openxmlformats.org/officeDocument/2006/relationships/image" Target="../media/image83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slide" Target="slide3.xml"/><Relationship Id="rId24" Type="http://schemas.openxmlformats.org/officeDocument/2006/relationships/slide" Target="slide17.xml"/><Relationship Id="rId5" Type="http://schemas.openxmlformats.org/officeDocument/2006/relationships/image" Target="../media/image811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10" Type="http://schemas.openxmlformats.org/officeDocument/2006/relationships/slide" Target="slide2.xml"/><Relationship Id="rId19" Type="http://schemas.openxmlformats.org/officeDocument/2006/relationships/slide" Target="slide12.xml"/><Relationship Id="rId31" Type="http://schemas.openxmlformats.org/officeDocument/2006/relationships/slide" Target="slide24.xml"/><Relationship Id="rId4" Type="http://schemas.openxmlformats.org/officeDocument/2006/relationships/image" Target="../media/image84.png"/><Relationship Id="rId9" Type="http://schemas.openxmlformats.org/officeDocument/2006/relationships/slide" Target="slide1.xml"/><Relationship Id="rId14" Type="http://schemas.openxmlformats.org/officeDocument/2006/relationships/slide" Target="slide6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2.xml"/><Relationship Id="rId3" Type="http://schemas.openxmlformats.org/officeDocument/2006/relationships/image" Target="../media/image1.png"/><Relationship Id="rId21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image" Target="../media/image3.pn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24.xml"/><Relationship Id="rId10" Type="http://schemas.openxmlformats.org/officeDocument/2006/relationships/slide" Target="slide5.xml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slide" Target="slide21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image" Target="../media/image830.pn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slide" Target="slide5.xml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850.png"/><Relationship Id="rId21" Type="http://schemas.openxmlformats.org/officeDocument/2006/relationships/slide" Target="slide14.xml"/><Relationship Id="rId7" Type="http://schemas.openxmlformats.org/officeDocument/2006/relationships/image" Target="../media/image89.png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2" Type="http://schemas.openxmlformats.org/officeDocument/2006/relationships/image" Target="../media/image840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slide" Target="slide3.xml"/><Relationship Id="rId24" Type="http://schemas.openxmlformats.org/officeDocument/2006/relationships/slide" Target="slide17.xml"/><Relationship Id="rId5" Type="http://schemas.openxmlformats.org/officeDocument/2006/relationships/image" Target="../media/image870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10" Type="http://schemas.openxmlformats.org/officeDocument/2006/relationships/slide" Target="slide2.xml"/><Relationship Id="rId19" Type="http://schemas.openxmlformats.org/officeDocument/2006/relationships/slide" Target="slide12.xml"/><Relationship Id="rId31" Type="http://schemas.openxmlformats.org/officeDocument/2006/relationships/slide" Target="slide24.xml"/><Relationship Id="rId4" Type="http://schemas.openxmlformats.org/officeDocument/2006/relationships/image" Target="../media/image860.png"/><Relationship Id="rId9" Type="http://schemas.openxmlformats.org/officeDocument/2006/relationships/slide" Target="slide1.xml"/><Relationship Id="rId14" Type="http://schemas.openxmlformats.org/officeDocument/2006/relationships/slide" Target="slide6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6.xml"/><Relationship Id="rId18" Type="http://schemas.openxmlformats.org/officeDocument/2006/relationships/slide" Target="slide12.xml"/><Relationship Id="rId26" Type="http://schemas.openxmlformats.org/officeDocument/2006/relationships/slide" Target="slide20.xml"/><Relationship Id="rId3" Type="http://schemas.openxmlformats.org/officeDocument/2006/relationships/image" Target="../media/image92.png"/><Relationship Id="rId21" Type="http://schemas.openxmlformats.org/officeDocument/2006/relationships/slide" Target="slide15.xml"/><Relationship Id="rId7" Type="http://schemas.openxmlformats.org/officeDocument/2006/relationships/image" Target="../media/image96.png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2" Type="http://schemas.openxmlformats.org/officeDocument/2006/relationships/image" Target="../media/image91.png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slide" Target="slide4.xml"/><Relationship Id="rId24" Type="http://schemas.openxmlformats.org/officeDocument/2006/relationships/slide" Target="slide18.xml"/><Relationship Id="rId5" Type="http://schemas.openxmlformats.org/officeDocument/2006/relationships/image" Target="../media/image94.png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10" Type="http://schemas.openxmlformats.org/officeDocument/2006/relationships/slide" Target="slide3.xml"/><Relationship Id="rId19" Type="http://schemas.openxmlformats.org/officeDocument/2006/relationships/slide" Target="slide13.xml"/><Relationship Id="rId4" Type="http://schemas.openxmlformats.org/officeDocument/2006/relationships/image" Target="../media/image93.png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1.xml"/><Relationship Id="rId30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slide" Target="slide5.xml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97.png"/><Relationship Id="rId21" Type="http://schemas.openxmlformats.org/officeDocument/2006/relationships/slide" Target="slide14.xml"/><Relationship Id="rId7" Type="http://schemas.openxmlformats.org/officeDocument/2006/relationships/image" Target="../media/image101.png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2" Type="http://schemas.openxmlformats.org/officeDocument/2006/relationships/notesSlide" Target="../notesSlides/notesSlide8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slide" Target="slide3.xml"/><Relationship Id="rId24" Type="http://schemas.openxmlformats.org/officeDocument/2006/relationships/slide" Target="slide17.xml"/><Relationship Id="rId5" Type="http://schemas.openxmlformats.org/officeDocument/2006/relationships/image" Target="../media/image99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10" Type="http://schemas.openxmlformats.org/officeDocument/2006/relationships/slide" Target="slide2.xml"/><Relationship Id="rId19" Type="http://schemas.openxmlformats.org/officeDocument/2006/relationships/slide" Target="slide12.xml"/><Relationship Id="rId31" Type="http://schemas.openxmlformats.org/officeDocument/2006/relationships/slide" Target="slide24.xml"/><Relationship Id="rId4" Type="http://schemas.openxmlformats.org/officeDocument/2006/relationships/image" Target="../media/image98.png"/><Relationship Id="rId9" Type="http://schemas.openxmlformats.org/officeDocument/2006/relationships/slide" Target="slide1.xml"/><Relationship Id="rId14" Type="http://schemas.openxmlformats.org/officeDocument/2006/relationships/slide" Target="slide6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slide" Target="slide21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image" Target="../media/image4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6.png"/><Relationship Id="rId26" Type="http://schemas.openxmlformats.org/officeDocument/2006/relationships/slide" Target="slide5.xml"/><Relationship Id="rId39" Type="http://schemas.openxmlformats.org/officeDocument/2006/relationships/slide" Target="slide19.xml"/><Relationship Id="rId21" Type="http://schemas.openxmlformats.org/officeDocument/2006/relationships/image" Target="../media/image9.png"/><Relationship Id="rId34" Type="http://schemas.openxmlformats.org/officeDocument/2006/relationships/slide" Target="slide14.xml"/><Relationship Id="rId42" Type="http://schemas.openxmlformats.org/officeDocument/2006/relationships/slide" Target="slide22.xml"/><Relationship Id="rId12" Type="http://schemas.openxmlformats.org/officeDocument/2006/relationships/image" Target="../media/image170.png"/><Relationship Id="rId17" Type="http://schemas.openxmlformats.org/officeDocument/2006/relationships/image" Target="../media/image23.png"/><Relationship Id="rId25" Type="http://schemas.openxmlformats.org/officeDocument/2006/relationships/slide" Target="slide4.xml"/><Relationship Id="rId33" Type="http://schemas.openxmlformats.org/officeDocument/2006/relationships/slide" Target="slide13.xml"/><Relationship Id="rId38" Type="http://schemas.openxmlformats.org/officeDocument/2006/relationships/slide" Target="slide1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8.png"/><Relationship Id="rId29" Type="http://schemas.openxmlformats.org/officeDocument/2006/relationships/slide" Target="slide9.xml"/><Relationship Id="rId41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4" Type="http://schemas.openxmlformats.org/officeDocument/2006/relationships/slide" Target="slide3.xml"/><Relationship Id="rId32" Type="http://schemas.openxmlformats.org/officeDocument/2006/relationships/slide" Target="slide12.xml"/><Relationship Id="rId37" Type="http://schemas.openxmlformats.org/officeDocument/2006/relationships/slide" Target="slide17.xml"/><Relationship Id="rId40" Type="http://schemas.openxmlformats.org/officeDocument/2006/relationships/slide" Target="slide20.xml"/><Relationship Id="rId15" Type="http://schemas.openxmlformats.org/officeDocument/2006/relationships/image" Target="../media/image21.png"/><Relationship Id="rId23" Type="http://schemas.openxmlformats.org/officeDocument/2006/relationships/slide" Target="slide2.xml"/><Relationship Id="rId28" Type="http://schemas.openxmlformats.org/officeDocument/2006/relationships/slide" Target="slide8.xml"/><Relationship Id="rId36" Type="http://schemas.openxmlformats.org/officeDocument/2006/relationships/slide" Target="slide16.xml"/><Relationship Id="rId10" Type="http://schemas.openxmlformats.org/officeDocument/2006/relationships/image" Target="../media/image171.png"/><Relationship Id="rId19" Type="http://schemas.openxmlformats.org/officeDocument/2006/relationships/image" Target="../media/image7.png"/><Relationship Id="rId31" Type="http://schemas.openxmlformats.org/officeDocument/2006/relationships/slide" Target="slide11.xml"/><Relationship Id="rId44" Type="http://schemas.openxmlformats.org/officeDocument/2006/relationships/slide" Target="slide24.xml"/><Relationship Id="rId14" Type="http://schemas.openxmlformats.org/officeDocument/2006/relationships/image" Target="../media/image20.png"/><Relationship Id="rId22" Type="http://schemas.openxmlformats.org/officeDocument/2006/relationships/slide" Target="slide1.xml"/><Relationship Id="rId27" Type="http://schemas.openxmlformats.org/officeDocument/2006/relationships/slide" Target="slide6.xml"/><Relationship Id="rId30" Type="http://schemas.openxmlformats.org/officeDocument/2006/relationships/slide" Target="slide10.xml"/><Relationship Id="rId35" Type="http://schemas.openxmlformats.org/officeDocument/2006/relationships/slide" Target="slide15.xml"/><Relationship Id="rId43" Type="http://schemas.openxmlformats.org/officeDocument/2006/relationships/slide" Target="slide2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5.xml"/><Relationship Id="rId18" Type="http://schemas.openxmlformats.org/officeDocument/2006/relationships/slide" Target="slide11.xml"/><Relationship Id="rId26" Type="http://schemas.openxmlformats.org/officeDocument/2006/relationships/slide" Target="slide19.xml"/><Relationship Id="rId3" Type="http://schemas.openxmlformats.org/officeDocument/2006/relationships/image" Target="../media/image10.png"/><Relationship Id="rId21" Type="http://schemas.openxmlformats.org/officeDocument/2006/relationships/slide" Target="slide14.xml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5" Type="http://schemas.openxmlformats.org/officeDocument/2006/relationships/slide" Target="slide18.xml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slide" Target="slide3.xml"/><Relationship Id="rId24" Type="http://schemas.openxmlformats.org/officeDocument/2006/relationships/slide" Target="slide17.xml"/><Relationship Id="rId5" Type="http://schemas.openxmlformats.org/officeDocument/2006/relationships/image" Target="../media/image30.png"/><Relationship Id="rId15" Type="http://schemas.openxmlformats.org/officeDocument/2006/relationships/slide" Target="slide8.xml"/><Relationship Id="rId23" Type="http://schemas.openxmlformats.org/officeDocument/2006/relationships/slide" Target="slide16.xml"/><Relationship Id="rId28" Type="http://schemas.openxmlformats.org/officeDocument/2006/relationships/slide" Target="slide21.xml"/><Relationship Id="rId10" Type="http://schemas.openxmlformats.org/officeDocument/2006/relationships/slide" Target="slide2.xml"/><Relationship Id="rId19" Type="http://schemas.openxmlformats.org/officeDocument/2006/relationships/slide" Target="slide12.xml"/><Relationship Id="rId31" Type="http://schemas.openxmlformats.org/officeDocument/2006/relationships/slide" Target="slide24.xml"/><Relationship Id="rId4" Type="http://schemas.openxmlformats.org/officeDocument/2006/relationships/image" Target="../media/image11.png"/><Relationship Id="rId9" Type="http://schemas.openxmlformats.org/officeDocument/2006/relationships/slide" Target="slide1.xml"/><Relationship Id="rId14" Type="http://schemas.openxmlformats.org/officeDocument/2006/relationships/slide" Target="slide6.xml"/><Relationship Id="rId22" Type="http://schemas.openxmlformats.org/officeDocument/2006/relationships/slide" Target="slide15.xml"/><Relationship Id="rId27" Type="http://schemas.openxmlformats.org/officeDocument/2006/relationships/slide" Target="slide20.xml"/><Relationship Id="rId30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image" Target="../media/image11.png"/><Relationship Id="rId21" Type="http://schemas.openxmlformats.org/officeDocument/2006/relationships/slide" Target="slide16.xml"/><Relationship Id="rId7" Type="http://schemas.openxmlformats.org/officeDocument/2006/relationships/slide" Target="slide1.xml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slide" Target="slide5.xml"/><Relationship Id="rId24" Type="http://schemas.openxmlformats.org/officeDocument/2006/relationships/slide" Target="slide19.xml"/><Relationship Id="rId5" Type="http://schemas.openxmlformats.org/officeDocument/2006/relationships/image" Target="NULL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4" Type="http://schemas.openxmlformats.org/officeDocument/2006/relationships/image" Target="../media/image10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5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image" Target="../media/image13.jpeg"/><Relationship Id="rId21" Type="http://schemas.openxmlformats.org/officeDocument/2006/relationships/slide" Target="slide16.xml"/><Relationship Id="rId7" Type="http://schemas.openxmlformats.org/officeDocument/2006/relationships/slide" Target="slide1.xml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notesSlide" Target="../notesSlides/notesSlide6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slide" Target="slide5.xml"/><Relationship Id="rId24" Type="http://schemas.openxmlformats.org/officeDocument/2006/relationships/slide" Target="slide19.xml"/><Relationship Id="rId5" Type="http://schemas.openxmlformats.org/officeDocument/2006/relationships/image" Target="../media/image330.pn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4" Type="http://schemas.openxmlformats.org/officeDocument/2006/relationships/image" Target="../media/image320.pn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ACB63-600C-8844-2C8A-49191D815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Reverse Mathematics of Complexity Lower Bounds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78451A-DCF2-8D52-20AA-DE7F33504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Part I</a:t>
            </a:r>
          </a:p>
          <a:p>
            <a:r>
              <a:rPr lang="en-US" altLang="zh-CN" sz="2800" dirty="0">
                <a:latin typeface="Garamond" panose="02020404030301010803" pitchFamily="18" charset="0"/>
              </a:rPr>
              <a:t>Hanlin Ren</a:t>
            </a:r>
          </a:p>
          <a:p>
            <a:r>
              <a:rPr lang="en-US" dirty="0">
                <a:latin typeface="Garamond" panose="02020404030301010803" pitchFamily="18" charset="0"/>
              </a:rPr>
              <a:t>March 10, 2026 @ IAS CSDM Seminar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矩形 3">
            <a:hlinkClick r:id="rId2" action="ppaction://hlinksldjump"/>
            <a:extLst>
              <a:ext uri="{FF2B5EF4-FFF2-40B4-BE49-F238E27FC236}">
                <a16:creationId xmlns:a16="http://schemas.microsoft.com/office/drawing/2014/main" id="{4E06E679-5AB4-EC58-C286-30E81BC2CF89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D18D991A-BCA4-069F-FA3A-1751C6E26E98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2A3A395E-ECB8-64F1-04FB-53D42762AD80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EA4A6C34-E164-3A43-2DC1-EC43D875F25B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2DAA0098-83CC-BA0D-1E1B-F8E45F9306CD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8AC36EDB-D2DB-B57F-ABF0-48F450F20B76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BF9CA413-50B8-7CE3-5763-4A7BAD218DA1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32E63595-44BC-F91B-82BA-637714EC2057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EF096995-D118-0666-92D9-9C2E782968D9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1" action="ppaction://hlinksldjump"/>
            <a:extLst>
              <a:ext uri="{FF2B5EF4-FFF2-40B4-BE49-F238E27FC236}">
                <a16:creationId xmlns:a16="http://schemas.microsoft.com/office/drawing/2014/main" id="{F5D7AE13-B5AE-4EFF-C9FC-E8C3A3516B8C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5B246181-A2B5-31EA-402C-EFFC8070F3C8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D807CA02-3678-1FD0-6D92-2388E3BCA873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F906DB19-1715-4555-C850-3FC546063914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E230B167-1166-B9E1-07E4-B29860CFDB08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0C8B26BF-8BB0-EE7D-7F25-327F316A0377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D4178677-A311-27EB-168F-B35E3D7E3CE3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49096A5A-82AA-3B0E-A833-D7264DFAF9D4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183B9BE4-EC2C-4A3A-37EB-8A2D92ED43D5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28A2E617-1A3B-80A8-B94D-6A5609FBE160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7089C0EF-0AAB-F0E1-DE3F-56420F1E308B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DEBD4732-1453-E99A-967C-91072F397220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08330EDD-4062-A605-19F5-9C4FC672759D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7D379DD1-7636-205D-7487-6C2B32AD59EF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2A58BB3-F6F7-477F-2DF7-834BA5AE2B15}"/>
              </a:ext>
            </a:extLst>
          </p:cNvPr>
          <p:cNvGrpSpPr/>
          <p:nvPr/>
        </p:nvGrpSpPr>
        <p:grpSpPr>
          <a:xfrm>
            <a:off x="522513" y="1493067"/>
            <a:ext cx="5573486" cy="4781796"/>
            <a:chOff x="515257" y="1895745"/>
            <a:chExt cx="5573486" cy="478179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C8469C3-2271-4653-7A9A-D0EE21756779}"/>
                </a:ext>
              </a:extLst>
            </p:cNvPr>
            <p:cNvSpPr txBox="1"/>
            <p:nvPr/>
          </p:nvSpPr>
          <p:spPr>
            <a:xfrm>
              <a:off x="694404" y="2249634"/>
              <a:ext cx="29161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Garamond" panose="02020404030301010803" pitchFamily="18" charset="0"/>
                  <a:cs typeface="Arial" panose="020B0604020202020204" pitchFamily="34" charset="0"/>
                </a:rPr>
                <a:t>Can you prove my lower bound?</a:t>
              </a:r>
              <a:endParaRPr lang="zh-CN" altLang="en-US" sz="28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648A24D-2A01-7F5E-6D0E-47EC2C9D3375}"/>
                </a:ext>
              </a:extLst>
            </p:cNvPr>
            <p:cNvSpPr txBox="1"/>
            <p:nvPr/>
          </p:nvSpPr>
          <p:spPr>
            <a:xfrm>
              <a:off x="763740" y="3686479"/>
              <a:ext cx="2846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Garamond" panose="02020404030301010803" pitchFamily="18" charset="0"/>
                  <a:cs typeface="Arial" panose="020B0604020202020204" pitchFamily="34" charset="0"/>
                </a:rPr>
                <a:t>Can </a:t>
              </a:r>
              <a:r>
                <a:rPr lang="en-US" altLang="zh-CN" sz="2400" dirty="0">
                  <a:solidFill>
                    <a:srgbClr val="7030A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“poly-time reasoning” </a:t>
              </a:r>
              <a:r>
                <a:rPr lang="en-US" altLang="zh-CN" sz="2400" dirty="0">
                  <a:latin typeface="Garamond" panose="02020404030301010803" pitchFamily="18" charset="0"/>
                  <a:cs typeface="Arial" panose="020B0604020202020204" pitchFamily="34" charset="0"/>
                </a:rPr>
                <a:t>prove my lower bound?</a:t>
              </a:r>
              <a:endParaRPr lang="zh-CN" altLang="en-US" sz="24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9E0DBEC-8264-76D0-7F3E-B62DBE331AAD}"/>
                </a:ext>
              </a:extLst>
            </p:cNvPr>
            <p:cNvSpPr txBox="1"/>
            <p:nvPr/>
          </p:nvSpPr>
          <p:spPr>
            <a:xfrm>
              <a:off x="649690" y="5353611"/>
              <a:ext cx="300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Garamond" panose="02020404030301010803" pitchFamily="18" charset="0"/>
                  <a:cs typeface="Arial" panose="020B0604020202020204" pitchFamily="34" charset="0"/>
                </a:rPr>
                <a:t>What is </a:t>
              </a:r>
              <a:r>
                <a:rPr lang="en-US" altLang="zh-CN" sz="2000" dirty="0">
                  <a:solidFill>
                    <a:srgbClr val="FF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the exact reasoning power</a:t>
              </a:r>
              <a:r>
                <a:rPr lang="en-US" altLang="zh-CN" sz="2000" dirty="0">
                  <a:latin typeface="Garamond" panose="02020404030301010803" pitchFamily="18" charset="0"/>
                  <a:cs typeface="Arial" panose="020B0604020202020204" pitchFamily="34" charset="0"/>
                </a:rPr>
                <a:t> needed to prove my lower bound?</a:t>
              </a:r>
              <a:endParaRPr lang="zh-CN" altLang="en-US" sz="20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AE235E43-6B92-9830-DD02-A6E20145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9925" y="1895745"/>
              <a:ext cx="2298818" cy="47817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832E213-C2EE-AA84-7817-06A7C2D9F860}"/>
                </a:ext>
              </a:extLst>
            </p:cNvPr>
            <p:cNvCxnSpPr/>
            <p:nvPr/>
          </p:nvCxnSpPr>
          <p:spPr>
            <a:xfrm flipH="1">
              <a:off x="515257" y="1910259"/>
              <a:ext cx="32746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0216287-A7E9-023F-2D17-9A669E1F237A}"/>
                </a:ext>
              </a:extLst>
            </p:cNvPr>
            <p:cNvCxnSpPr/>
            <p:nvPr/>
          </p:nvCxnSpPr>
          <p:spPr>
            <a:xfrm flipH="1">
              <a:off x="522514" y="3543116"/>
              <a:ext cx="32746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4DE94DE-1026-FA8D-6DB3-B839B9760143}"/>
                </a:ext>
              </a:extLst>
            </p:cNvPr>
            <p:cNvCxnSpPr/>
            <p:nvPr/>
          </p:nvCxnSpPr>
          <p:spPr>
            <a:xfrm flipH="1">
              <a:off x="518945" y="5059858"/>
              <a:ext cx="32746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B02F829-A514-EA56-0F3C-8D9C680A3A10}"/>
                </a:ext>
              </a:extLst>
            </p:cNvPr>
            <p:cNvCxnSpPr/>
            <p:nvPr/>
          </p:nvCxnSpPr>
          <p:spPr>
            <a:xfrm flipH="1">
              <a:off x="522514" y="6663027"/>
              <a:ext cx="3274668" cy="0"/>
            </a:xfrm>
            <a:prstGeom prst="line">
              <a:avLst/>
            </a:pr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10A1E026-A2BA-C5CE-8B01-7B7693E173FE}"/>
                </a:ext>
              </a:extLst>
            </p:cNvPr>
            <p:cNvCxnSpPr>
              <a:cxnSpLocks/>
            </p:cNvCxnSpPr>
            <p:nvPr/>
          </p:nvCxnSpPr>
          <p:spPr>
            <a:xfrm>
              <a:off x="522514" y="1910259"/>
              <a:ext cx="0" cy="47527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C216EF4A-FA13-81F8-8B46-CC506C5CD4B6}"/>
              </a:ext>
            </a:extLst>
          </p:cNvPr>
          <p:cNvSpPr txBox="1"/>
          <p:nvPr/>
        </p:nvSpPr>
        <p:spPr>
          <a:xfrm>
            <a:off x="6816105" y="1428452"/>
            <a:ext cx="3955192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Garamond" panose="02020404030301010803" pitchFamily="18" charset="0"/>
                <a:cs typeface="Arial" panose="020B0604020202020204" pitchFamily="34" charset="0"/>
              </a:rPr>
              <a:t>Reversals</a:t>
            </a:r>
            <a:endParaRPr lang="en-US" altLang="zh-CN" sz="20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Normally, we use axioms to derive theorems.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To show that the axioms are necessary, we </a:t>
            </a:r>
            <a:r>
              <a:rPr lang="en-US" altLang="zh-CN" sz="2000" dirty="0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assume the theorem </a:t>
            </a:r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derive the axioms back</a:t>
            </a:r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EC42CB7-21E3-CD4C-968A-9D3A291E01AC}"/>
              </a:ext>
            </a:extLst>
          </p:cNvPr>
          <p:cNvSpPr txBox="1">
            <a:spLocks/>
          </p:cNvSpPr>
          <p:nvPr/>
        </p:nvSpPr>
        <p:spPr>
          <a:xfrm>
            <a:off x="838199" y="215837"/>
            <a:ext cx="10515600" cy="857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>
                <a:latin typeface="Garamond" panose="02020404030301010803" pitchFamily="18" charset="0"/>
                <a:cs typeface="Arial" panose="020B0604020202020204" pitchFamily="34" charset="0"/>
              </a:rPr>
              <a:t>Reverse Mathematics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5EDA58-1BCA-5183-DD5C-A37425FFDB5A}"/>
              </a:ext>
            </a:extLst>
          </p:cNvPr>
          <p:cNvSpPr txBox="1"/>
          <p:nvPr/>
        </p:nvSpPr>
        <p:spPr>
          <a:xfrm>
            <a:off x="6450138" y="4009151"/>
            <a:ext cx="388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Why is reverse math of </a:t>
            </a:r>
            <a:r>
              <a:rPr lang="en-GB" sz="2400" dirty="0">
                <a:solidFill>
                  <a:srgbClr val="7030A0"/>
                </a:solidFill>
                <a:latin typeface="Garamond" panose="02020404030301010803" pitchFamily="18" charset="0"/>
              </a:rPr>
              <a:t>known</a:t>
            </a:r>
            <a:r>
              <a:rPr lang="en-GB" sz="2400" dirty="0">
                <a:latin typeface="Garamond" panose="02020404030301010803" pitchFamily="18" charset="0"/>
              </a:rPr>
              <a:t> lower bounds (still) interesting?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F16092-0AD3-650B-A686-023384A85FEB}"/>
              </a:ext>
            </a:extLst>
          </p:cNvPr>
          <p:cNvSpPr txBox="1"/>
          <p:nvPr/>
        </p:nvSpPr>
        <p:spPr>
          <a:xfrm>
            <a:off x="6344485" y="5043265"/>
            <a:ext cx="279918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1. Some intriguing phenomena happens!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94B948-680C-E516-41D4-4C8F3D2B850D}"/>
              </a:ext>
            </a:extLst>
          </p:cNvPr>
          <p:cNvSpPr txBox="1"/>
          <p:nvPr/>
        </p:nvSpPr>
        <p:spPr>
          <a:xfrm>
            <a:off x="9392154" y="4858598"/>
            <a:ext cx="249369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2. Speculate on stronger/unproved lower bounds?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7C05CA9-2F6C-9DA4-DE13-D74C95C13CB4}"/>
              </a:ext>
            </a:extLst>
          </p:cNvPr>
          <p:cNvGrpSpPr/>
          <p:nvPr/>
        </p:nvGrpSpPr>
        <p:grpSpPr>
          <a:xfrm>
            <a:off x="1644644" y="690093"/>
            <a:ext cx="7768418" cy="5618926"/>
            <a:chOff x="1644644" y="690093"/>
            <a:chExt cx="7768418" cy="561892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B841AEF-72DE-06C4-069F-515DD2E6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4645" y="690093"/>
              <a:ext cx="7768417" cy="47995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87D1AD7-1A3F-B114-AC4D-E4F45E9339C4}"/>
                </a:ext>
              </a:extLst>
            </p:cNvPr>
            <p:cNvSpPr txBox="1"/>
            <p:nvPr/>
          </p:nvSpPr>
          <p:spPr>
            <a:xfrm>
              <a:off x="1644644" y="5662688"/>
              <a:ext cx="417063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Garamond" panose="02020404030301010803" pitchFamily="18" charset="0"/>
                </a:rPr>
                <a:t>Richard Karp.</a:t>
              </a:r>
            </a:p>
            <a:p>
              <a:r>
                <a:rPr lang="en-GB" dirty="0">
                  <a:latin typeface="Garamond" panose="02020404030301010803" pitchFamily="18" charset="0"/>
                </a:rPr>
                <a:t>Reducibility among combinatorial problems.</a:t>
              </a:r>
            </a:p>
          </p:txBody>
        </p:sp>
      </p:grpSp>
      <p:sp>
        <p:nvSpPr>
          <p:cNvPr id="6" name="矩形 5">
            <a:hlinkClick r:id="rId5" action="ppaction://hlinksldjump"/>
            <a:extLst>
              <a:ext uri="{FF2B5EF4-FFF2-40B4-BE49-F238E27FC236}">
                <a16:creationId xmlns:a16="http://schemas.microsoft.com/office/drawing/2014/main" id="{17DCF7CD-0EFB-41E7-BC88-8C89D7397104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6" action="ppaction://hlinksldjump"/>
            <a:extLst>
              <a:ext uri="{FF2B5EF4-FFF2-40B4-BE49-F238E27FC236}">
                <a16:creationId xmlns:a16="http://schemas.microsoft.com/office/drawing/2014/main" id="{4E919383-382F-52A4-16E6-57C58C253AA6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7" action="ppaction://hlinksldjump"/>
            <a:extLst>
              <a:ext uri="{FF2B5EF4-FFF2-40B4-BE49-F238E27FC236}">
                <a16:creationId xmlns:a16="http://schemas.microsoft.com/office/drawing/2014/main" id="{DCC92CEB-B354-28D2-4A7D-63590D556BCB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8" action="ppaction://hlinksldjump"/>
            <a:extLst>
              <a:ext uri="{FF2B5EF4-FFF2-40B4-BE49-F238E27FC236}">
                <a16:creationId xmlns:a16="http://schemas.microsoft.com/office/drawing/2014/main" id="{50CB6E4A-8A8A-E45B-9E8B-EFA8EBB9B741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9" action="ppaction://hlinksldjump"/>
            <a:extLst>
              <a:ext uri="{FF2B5EF4-FFF2-40B4-BE49-F238E27FC236}">
                <a16:creationId xmlns:a16="http://schemas.microsoft.com/office/drawing/2014/main" id="{1EC38158-44E2-1409-44FF-D3582C77E9D2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0" action="ppaction://hlinksldjump"/>
            <a:extLst>
              <a:ext uri="{FF2B5EF4-FFF2-40B4-BE49-F238E27FC236}">
                <a16:creationId xmlns:a16="http://schemas.microsoft.com/office/drawing/2014/main" id="{0E8FEC58-CD16-0898-4F97-FFA85E2DA175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1" action="ppaction://hlinksldjump"/>
            <a:extLst>
              <a:ext uri="{FF2B5EF4-FFF2-40B4-BE49-F238E27FC236}">
                <a16:creationId xmlns:a16="http://schemas.microsoft.com/office/drawing/2014/main" id="{359A428B-80CD-D112-9E9B-5EAE20B03AE1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2" action="ppaction://hlinksldjump"/>
            <a:extLst>
              <a:ext uri="{FF2B5EF4-FFF2-40B4-BE49-F238E27FC236}">
                <a16:creationId xmlns:a16="http://schemas.microsoft.com/office/drawing/2014/main" id="{24AEE50D-A1D0-E25F-5D80-802E70023BD2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3" action="ppaction://hlinksldjump"/>
            <a:extLst>
              <a:ext uri="{FF2B5EF4-FFF2-40B4-BE49-F238E27FC236}">
                <a16:creationId xmlns:a16="http://schemas.microsoft.com/office/drawing/2014/main" id="{7CA8F5CA-13BB-26E7-F65B-34CCA62D952B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4" action="ppaction://hlinksldjump"/>
            <a:extLst>
              <a:ext uri="{FF2B5EF4-FFF2-40B4-BE49-F238E27FC236}">
                <a16:creationId xmlns:a16="http://schemas.microsoft.com/office/drawing/2014/main" id="{AED9AA53-155A-40CD-AFFD-AD753D538148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5" action="ppaction://hlinksldjump"/>
            <a:extLst>
              <a:ext uri="{FF2B5EF4-FFF2-40B4-BE49-F238E27FC236}">
                <a16:creationId xmlns:a16="http://schemas.microsoft.com/office/drawing/2014/main" id="{809AFE3D-A092-A264-6B7E-33186AAA02D3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6" action="ppaction://hlinksldjump"/>
            <a:extLst>
              <a:ext uri="{FF2B5EF4-FFF2-40B4-BE49-F238E27FC236}">
                <a16:creationId xmlns:a16="http://schemas.microsoft.com/office/drawing/2014/main" id="{48A86AB0-798C-D3E6-EAE0-CE26472B0C2A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7" action="ppaction://hlinksldjump"/>
            <a:extLst>
              <a:ext uri="{FF2B5EF4-FFF2-40B4-BE49-F238E27FC236}">
                <a16:creationId xmlns:a16="http://schemas.microsoft.com/office/drawing/2014/main" id="{6064EFC7-96EF-5B48-9D30-A033B1AD7A59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8" action="ppaction://hlinksldjump"/>
            <a:extLst>
              <a:ext uri="{FF2B5EF4-FFF2-40B4-BE49-F238E27FC236}">
                <a16:creationId xmlns:a16="http://schemas.microsoft.com/office/drawing/2014/main" id="{89732BF7-2379-161D-2AD7-54EBEC1F5399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9" action="ppaction://hlinksldjump"/>
            <a:extLst>
              <a:ext uri="{FF2B5EF4-FFF2-40B4-BE49-F238E27FC236}">
                <a16:creationId xmlns:a16="http://schemas.microsoft.com/office/drawing/2014/main" id="{914A70CD-D456-AF92-4983-C1BB09CBD9E6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0" action="ppaction://hlinksldjump"/>
            <a:extLst>
              <a:ext uri="{FF2B5EF4-FFF2-40B4-BE49-F238E27FC236}">
                <a16:creationId xmlns:a16="http://schemas.microsoft.com/office/drawing/2014/main" id="{3046D9E2-B4C7-4E32-8535-19220A53DF48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1" action="ppaction://hlinksldjump"/>
            <a:extLst>
              <a:ext uri="{FF2B5EF4-FFF2-40B4-BE49-F238E27FC236}">
                <a16:creationId xmlns:a16="http://schemas.microsoft.com/office/drawing/2014/main" id="{AA6DA1EA-D037-C754-AEDE-4D14260700F4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2" action="ppaction://hlinksldjump"/>
            <a:extLst>
              <a:ext uri="{FF2B5EF4-FFF2-40B4-BE49-F238E27FC236}">
                <a16:creationId xmlns:a16="http://schemas.microsoft.com/office/drawing/2014/main" id="{2F6F1912-441A-151D-D57E-CF395768FDB2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3" action="ppaction://hlinksldjump"/>
            <a:extLst>
              <a:ext uri="{FF2B5EF4-FFF2-40B4-BE49-F238E27FC236}">
                <a16:creationId xmlns:a16="http://schemas.microsoft.com/office/drawing/2014/main" id="{3220F0CE-83CC-D9BD-1DA6-8903AC59FCF1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4" action="ppaction://hlinksldjump"/>
            <a:extLst>
              <a:ext uri="{FF2B5EF4-FFF2-40B4-BE49-F238E27FC236}">
                <a16:creationId xmlns:a16="http://schemas.microsoft.com/office/drawing/2014/main" id="{4E4B5154-58C9-1146-7713-86D5D90E27DD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5" action="ppaction://hlinksldjump"/>
            <a:extLst>
              <a:ext uri="{FF2B5EF4-FFF2-40B4-BE49-F238E27FC236}">
                <a16:creationId xmlns:a16="http://schemas.microsoft.com/office/drawing/2014/main" id="{E36485FA-B13A-6723-4C50-340F2714ACA4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6" action="ppaction://hlinksldjump"/>
            <a:extLst>
              <a:ext uri="{FF2B5EF4-FFF2-40B4-BE49-F238E27FC236}">
                <a16:creationId xmlns:a16="http://schemas.microsoft.com/office/drawing/2014/main" id="{1BF3C117-379D-3430-AD28-B1EF598685F3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7" action="ppaction://hlinksldjump"/>
            <a:extLst>
              <a:ext uri="{FF2B5EF4-FFF2-40B4-BE49-F238E27FC236}">
                <a16:creationId xmlns:a16="http://schemas.microsoft.com/office/drawing/2014/main" id="{3B6A400A-1B74-4086-D6BF-EF28F9FBB3A8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2D0E-B645-F94B-23F9-A67C4A38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F48B6-6ABD-72E3-E95B-0ED91428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1099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Phenomenon I:</a:t>
            </a:r>
            <a:b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n-US" altLang="zh-CN" sz="3100" b="1" dirty="0">
                <a:latin typeface="Garamond" panose="02020404030301010803" pitchFamily="18" charset="0"/>
                <a:cs typeface="Arial" panose="020B0604020202020204" pitchFamily="34" charset="0"/>
              </a:rPr>
              <a:t>Lower bounds are classical combinatorial principles </a:t>
            </a:r>
            <a:r>
              <a:rPr lang="en-US" altLang="zh-CN" sz="3100" b="1" dirty="0">
                <a:solidFill>
                  <a:srgbClr val="7030A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 disguise</a:t>
            </a:r>
            <a:r>
              <a:rPr lang="en-US" altLang="zh-CN" sz="3100" b="1" dirty="0">
                <a:latin typeface="Garamond" panose="02020404030301010803" pitchFamily="18" charset="0"/>
                <a:cs typeface="Arial" panose="020B0604020202020204" pitchFamily="34" charset="0"/>
              </a:rPr>
              <a:t>!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65C729-4A73-BB0B-1CEF-072815D9A709}"/>
              </a:ext>
            </a:extLst>
          </p:cNvPr>
          <p:cNvSpPr txBox="1"/>
          <p:nvPr/>
        </p:nvSpPr>
        <p:spPr>
          <a:xfrm>
            <a:off x="1041140" y="1931637"/>
            <a:ext cx="374546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A classic &amp; well-known lower bound against one-tape Turing machines </a:t>
            </a:r>
            <a:r>
              <a:rPr lang="en-GB" dirty="0">
                <a:latin typeface="Garamond" panose="02020404030301010803" pitchFamily="18" charset="0"/>
              </a:rPr>
              <a:t>(Maass’84)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D1DDA58-35EB-86FA-C778-EFC18C66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20" y="3429000"/>
            <a:ext cx="2261303" cy="15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79085E-0941-2A4B-F58B-995D067DFBEF}"/>
              </a:ext>
            </a:extLst>
          </p:cNvPr>
          <p:cNvSpPr txBox="1"/>
          <p:nvPr/>
        </p:nvSpPr>
        <p:spPr>
          <a:xfrm>
            <a:off x="6633286" y="2300968"/>
            <a:ext cx="374546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(Weak) pigeonhole principle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B3EFFED-34E6-DD26-F5AA-E293FB5F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850" y="3428999"/>
            <a:ext cx="1912336" cy="1548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12D17EE-54AA-7336-3981-95C44741DFEB}"/>
                  </a:ext>
                </a:extLst>
              </p:cNvPr>
              <p:cNvSpPr txBox="1"/>
              <p:nvPr/>
            </p:nvSpPr>
            <p:spPr>
              <a:xfrm>
                <a:off x="5178490" y="3638939"/>
                <a:ext cx="1287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12D17EE-54AA-7336-3981-95C44741D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90" y="3638939"/>
                <a:ext cx="128762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1E2BDE-2A0E-29B4-3768-37BC92F35384}"/>
              </a:ext>
            </a:extLst>
          </p:cNvPr>
          <p:cNvSpPr txBox="1"/>
          <p:nvPr/>
        </p:nvSpPr>
        <p:spPr>
          <a:xfrm>
            <a:off x="10287000" y="1315617"/>
            <a:ext cx="106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Garamond" panose="02020404030301010803" pitchFamily="18" charset="0"/>
              </a:rPr>
              <a:t>(today)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4E526F-0E01-2519-3A87-5A10BEF694FC}"/>
              </a:ext>
            </a:extLst>
          </p:cNvPr>
          <p:cNvSpPr txBox="1"/>
          <p:nvPr/>
        </p:nvSpPr>
        <p:spPr>
          <a:xfrm>
            <a:off x="0" y="6688723"/>
            <a:ext cx="61793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https://en.wikipedia.org/wiki/Pigeonhole_principle#/media/File:TooManyPigeons.jpg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14CB87-CA8C-CFA7-DD10-C6F572566859}"/>
              </a:ext>
            </a:extLst>
          </p:cNvPr>
          <p:cNvSpPr txBox="1"/>
          <p:nvPr/>
        </p:nvSpPr>
        <p:spPr>
          <a:xfrm>
            <a:off x="2055213" y="5214794"/>
            <a:ext cx="8248261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</a:rPr>
              <a:t>Would “SAT requires super-poly size circuits” turn out equivalent to some “combinatorial principle”?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843D07B-A06D-B6E4-70BF-9D29252CB019}"/>
              </a:ext>
            </a:extLst>
          </p:cNvPr>
          <p:cNvGrpSpPr/>
          <p:nvPr/>
        </p:nvGrpSpPr>
        <p:grpSpPr>
          <a:xfrm>
            <a:off x="942392" y="1503339"/>
            <a:ext cx="10123714" cy="4979085"/>
            <a:chOff x="942392" y="1503339"/>
            <a:chExt cx="10123714" cy="497908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FBF0EC7-7A34-3B53-56E3-DDF80C802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392" y="1503339"/>
              <a:ext cx="10123714" cy="49790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4ACB396-435F-A2CF-3D17-016FEBC780F4}"/>
                </a:ext>
              </a:extLst>
            </p:cNvPr>
            <p:cNvSpPr txBox="1"/>
            <p:nvPr/>
          </p:nvSpPr>
          <p:spPr>
            <a:xfrm>
              <a:off x="942392" y="5897649"/>
              <a:ext cx="4310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>
                  <a:latin typeface="Garamond" panose="02020404030301010803" pitchFamily="18" charset="0"/>
                </a:rPr>
                <a:t>Lijie</a:t>
              </a:r>
              <a:r>
                <a:rPr lang="en-GB" sz="1600" dirty="0">
                  <a:latin typeface="Garamond" panose="02020404030301010803" pitchFamily="18" charset="0"/>
                </a:rPr>
                <a:t> Chen, </a:t>
              </a:r>
              <a:r>
                <a:rPr lang="en-GB" sz="1600" dirty="0" err="1">
                  <a:latin typeface="Garamond" panose="02020404030301010803" pitchFamily="18" charset="0"/>
                </a:rPr>
                <a:t>Jiatu</a:t>
              </a:r>
              <a:r>
                <a:rPr lang="en-GB" sz="1600" dirty="0">
                  <a:latin typeface="Garamond" panose="02020404030301010803" pitchFamily="18" charset="0"/>
                </a:rPr>
                <a:t> Li, and Igor C. Oliveira.</a:t>
              </a:r>
              <a:br>
                <a:rPr lang="en-GB" sz="1600" dirty="0">
                  <a:latin typeface="Garamond" panose="02020404030301010803" pitchFamily="18" charset="0"/>
                </a:rPr>
              </a:br>
              <a:r>
                <a:rPr lang="en-GB" sz="1600" dirty="0">
                  <a:latin typeface="Garamond" panose="02020404030301010803" pitchFamily="18" charset="0"/>
                </a:rPr>
                <a:t>Reverse Mathematics of Complexity Lower Bounds.</a:t>
              </a:r>
            </a:p>
          </p:txBody>
        </p:sp>
      </p:grpSp>
      <p:sp>
        <p:nvSpPr>
          <p:cNvPr id="3" name="矩形 2">
            <a:hlinkClick r:id="rId6" action="ppaction://hlinksldjump"/>
            <a:extLst>
              <a:ext uri="{FF2B5EF4-FFF2-40B4-BE49-F238E27FC236}">
                <a16:creationId xmlns:a16="http://schemas.microsoft.com/office/drawing/2014/main" id="{03455B2A-BB2E-6BA8-735B-D65C8486E6AE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矩形 3">
            <a:hlinkClick r:id="rId7" action="ppaction://hlinksldjump"/>
            <a:extLst>
              <a:ext uri="{FF2B5EF4-FFF2-40B4-BE49-F238E27FC236}">
                <a16:creationId xmlns:a16="http://schemas.microsoft.com/office/drawing/2014/main" id="{BF2DC82D-A405-7D35-9B2D-657F8C5EA8DD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8" action="ppaction://hlinksldjump"/>
            <a:extLst>
              <a:ext uri="{FF2B5EF4-FFF2-40B4-BE49-F238E27FC236}">
                <a16:creationId xmlns:a16="http://schemas.microsoft.com/office/drawing/2014/main" id="{C27B9C07-A664-ADEE-9245-E8B9C31FB48D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9" action="ppaction://hlinksldjump"/>
            <a:extLst>
              <a:ext uri="{FF2B5EF4-FFF2-40B4-BE49-F238E27FC236}">
                <a16:creationId xmlns:a16="http://schemas.microsoft.com/office/drawing/2014/main" id="{AF3BD071-0751-16B3-957A-A791579A0315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10" action="ppaction://hlinksldjump"/>
            <a:extLst>
              <a:ext uri="{FF2B5EF4-FFF2-40B4-BE49-F238E27FC236}">
                <a16:creationId xmlns:a16="http://schemas.microsoft.com/office/drawing/2014/main" id="{26DD19BF-419A-09A0-0EE8-C0F7509F6D87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11" action="ppaction://hlinksldjump"/>
            <a:extLst>
              <a:ext uri="{FF2B5EF4-FFF2-40B4-BE49-F238E27FC236}">
                <a16:creationId xmlns:a16="http://schemas.microsoft.com/office/drawing/2014/main" id="{85614DDE-936F-FA28-E052-11972BDA3846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12" action="ppaction://hlinksldjump"/>
            <a:extLst>
              <a:ext uri="{FF2B5EF4-FFF2-40B4-BE49-F238E27FC236}">
                <a16:creationId xmlns:a16="http://schemas.microsoft.com/office/drawing/2014/main" id="{A3348B7F-34B9-507D-549A-2650A7EF79FC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3" action="ppaction://hlinksldjump"/>
            <a:extLst>
              <a:ext uri="{FF2B5EF4-FFF2-40B4-BE49-F238E27FC236}">
                <a16:creationId xmlns:a16="http://schemas.microsoft.com/office/drawing/2014/main" id="{97DD043B-FC6C-7FEE-D61F-4AD582186B5F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4" action="ppaction://hlinksldjump"/>
            <a:extLst>
              <a:ext uri="{FF2B5EF4-FFF2-40B4-BE49-F238E27FC236}">
                <a16:creationId xmlns:a16="http://schemas.microsoft.com/office/drawing/2014/main" id="{41EC5165-CC70-F40B-C9CA-52F02AEB71BC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5" action="ppaction://hlinksldjump"/>
            <a:extLst>
              <a:ext uri="{FF2B5EF4-FFF2-40B4-BE49-F238E27FC236}">
                <a16:creationId xmlns:a16="http://schemas.microsoft.com/office/drawing/2014/main" id="{09899CA8-12BD-0037-A850-71316C0EAF2E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6" action="ppaction://hlinksldjump"/>
            <a:extLst>
              <a:ext uri="{FF2B5EF4-FFF2-40B4-BE49-F238E27FC236}">
                <a16:creationId xmlns:a16="http://schemas.microsoft.com/office/drawing/2014/main" id="{8AA285A4-782C-8650-3BF1-D407D0EBC75E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17" action="ppaction://hlinksldjump"/>
            <a:extLst>
              <a:ext uri="{FF2B5EF4-FFF2-40B4-BE49-F238E27FC236}">
                <a16:creationId xmlns:a16="http://schemas.microsoft.com/office/drawing/2014/main" id="{BE2B28AB-02BE-1992-EADE-9DACB8FF312E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18" action="ppaction://hlinksldjump"/>
            <a:extLst>
              <a:ext uri="{FF2B5EF4-FFF2-40B4-BE49-F238E27FC236}">
                <a16:creationId xmlns:a16="http://schemas.microsoft.com/office/drawing/2014/main" id="{216AF080-694F-E99E-E28A-D2CE7A427720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19" action="ppaction://hlinksldjump"/>
            <a:extLst>
              <a:ext uri="{FF2B5EF4-FFF2-40B4-BE49-F238E27FC236}">
                <a16:creationId xmlns:a16="http://schemas.microsoft.com/office/drawing/2014/main" id="{64B6CEC6-1CC4-986E-51AA-C148B0144B26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0" action="ppaction://hlinksldjump"/>
            <a:extLst>
              <a:ext uri="{FF2B5EF4-FFF2-40B4-BE49-F238E27FC236}">
                <a16:creationId xmlns:a16="http://schemas.microsoft.com/office/drawing/2014/main" id="{88BA0CFD-0BB0-F720-4620-3964ECFD9A62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1" action="ppaction://hlinksldjump"/>
            <a:extLst>
              <a:ext uri="{FF2B5EF4-FFF2-40B4-BE49-F238E27FC236}">
                <a16:creationId xmlns:a16="http://schemas.microsoft.com/office/drawing/2014/main" id="{9885B15D-ABCD-4863-9DC5-37239CB04C84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2" action="ppaction://hlinksldjump"/>
            <a:extLst>
              <a:ext uri="{FF2B5EF4-FFF2-40B4-BE49-F238E27FC236}">
                <a16:creationId xmlns:a16="http://schemas.microsoft.com/office/drawing/2014/main" id="{08AE866F-8622-2AD0-40F1-DE6306399A06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3" action="ppaction://hlinksldjump"/>
            <a:extLst>
              <a:ext uri="{FF2B5EF4-FFF2-40B4-BE49-F238E27FC236}">
                <a16:creationId xmlns:a16="http://schemas.microsoft.com/office/drawing/2014/main" id="{6B79E9EF-F4E2-67DA-E4EF-2E914C4030D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4" action="ppaction://hlinksldjump"/>
            <a:extLst>
              <a:ext uri="{FF2B5EF4-FFF2-40B4-BE49-F238E27FC236}">
                <a16:creationId xmlns:a16="http://schemas.microsoft.com/office/drawing/2014/main" id="{5D4773D2-4D7C-35C9-95F1-3183DFACB2AE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5" action="ppaction://hlinksldjump"/>
            <a:extLst>
              <a:ext uri="{FF2B5EF4-FFF2-40B4-BE49-F238E27FC236}">
                <a16:creationId xmlns:a16="http://schemas.microsoft.com/office/drawing/2014/main" id="{8E19C59B-E016-EE68-6104-B7A7B03FC1CF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6" action="ppaction://hlinksldjump"/>
            <a:extLst>
              <a:ext uri="{FF2B5EF4-FFF2-40B4-BE49-F238E27FC236}">
                <a16:creationId xmlns:a16="http://schemas.microsoft.com/office/drawing/2014/main" id="{E1A68D59-0BE1-18CA-C446-8C7CB47D80F8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7" action="ppaction://hlinksldjump"/>
            <a:extLst>
              <a:ext uri="{FF2B5EF4-FFF2-40B4-BE49-F238E27FC236}">
                <a16:creationId xmlns:a16="http://schemas.microsoft.com/office/drawing/2014/main" id="{64CFF0CE-7E82-F249-6ABB-87BA629B76D0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8" action="ppaction://hlinksldjump"/>
            <a:extLst>
              <a:ext uri="{FF2B5EF4-FFF2-40B4-BE49-F238E27FC236}">
                <a16:creationId xmlns:a16="http://schemas.microsoft.com/office/drawing/2014/main" id="{3C2E8AB8-917C-E2D6-0116-293441B5632E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94F9A-4EC3-11D4-1445-3A538730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5278F-F119-31D6-C459-1581FA6D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1099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Phenomenon II:</a:t>
            </a:r>
            <a:b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n-US" altLang="zh-CN" sz="3100" b="1" dirty="0">
                <a:solidFill>
                  <a:srgbClr val="7030A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Minimum</a:t>
            </a:r>
            <a:r>
              <a:rPr lang="en-US" altLang="zh-CN" sz="3100" b="1" dirty="0">
                <a:latin typeface="Garamond" panose="02020404030301010803" pitchFamily="18" charset="0"/>
                <a:cs typeface="Arial" panose="020B0604020202020204" pitchFamily="34" charset="0"/>
              </a:rPr>
              <a:t> reasoning for analyzing your computational model!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FD82A9-7D19-1222-EFF6-FDE1F99F6BA6}"/>
              </a:ext>
            </a:extLst>
          </p:cNvPr>
          <p:cNvSpPr txBox="1"/>
          <p:nvPr/>
        </p:nvSpPr>
        <p:spPr>
          <a:xfrm>
            <a:off x="9918442" y="1315617"/>
            <a:ext cx="143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Garamond" panose="02020404030301010803" pitchFamily="18" charset="0"/>
              </a:rPr>
              <a:t>(next week)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A9F476-5AC3-67F1-0718-34E372E395CA}"/>
                  </a:ext>
                </a:extLst>
              </p:cNvPr>
              <p:cNvSpPr txBox="1"/>
              <p:nvPr/>
            </p:nvSpPr>
            <p:spPr>
              <a:xfrm>
                <a:off x="2492188" y="5114991"/>
                <a:ext cx="709968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Garamond" panose="02020404030301010803" pitchFamily="18" charset="0"/>
                  </a:rPr>
                  <a:t>You cannot prove (unrestricted) circuit lower bounds unless you use a strong enough theory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. What is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? Would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be strictly stronger than “poly-time reasoning”?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A9F476-5AC3-67F1-0718-34E372E39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88" y="5114991"/>
                <a:ext cx="7099681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7A2FFCE2-7D5E-65D8-E0C2-22BC72B332B7}"/>
              </a:ext>
            </a:extLst>
          </p:cNvPr>
          <p:cNvGrpSpPr/>
          <p:nvPr/>
        </p:nvGrpSpPr>
        <p:grpSpPr>
          <a:xfrm>
            <a:off x="1258669" y="2019694"/>
            <a:ext cx="3286126" cy="1912525"/>
            <a:chOff x="4832293" y="2308943"/>
            <a:chExt cx="3286126" cy="191252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F553108-6CF6-F5BC-7AAD-B22F78314B84}"/>
                </a:ext>
              </a:extLst>
            </p:cNvPr>
            <p:cNvSpPr/>
            <p:nvPr/>
          </p:nvSpPr>
          <p:spPr>
            <a:xfrm>
              <a:off x="4832293" y="2308943"/>
              <a:ext cx="3286126" cy="1912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FE5A4D7-DC5A-A9C4-FA4C-4B95BE452BFA}"/>
                    </a:ext>
                  </a:extLst>
                </p:cNvPr>
                <p:cNvSpPr txBox="1"/>
                <p:nvPr/>
              </p:nvSpPr>
              <p:spPr>
                <a:xfrm>
                  <a:off x="5148199" y="2513065"/>
                  <a:ext cx="38576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FE5A4D7-DC5A-A9C4-FA4C-4B95BE452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199" y="2513065"/>
                  <a:ext cx="38576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A5230E6-B428-3923-D86D-3EF53EE55FAD}"/>
                    </a:ext>
                  </a:extLst>
                </p:cNvPr>
                <p:cNvSpPr txBox="1"/>
                <p:nvPr/>
              </p:nvSpPr>
              <p:spPr>
                <a:xfrm>
                  <a:off x="5953062" y="2506862"/>
                  <a:ext cx="90249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7A5230E6-B428-3923-D86D-3EF53EE55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062" y="2506862"/>
                  <a:ext cx="90249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9EA9E96-D79B-4485-E7A9-59A1479612E0}"/>
                    </a:ext>
                  </a:extLst>
                </p:cNvPr>
                <p:cNvSpPr txBox="1"/>
                <p:nvPr/>
              </p:nvSpPr>
              <p:spPr>
                <a:xfrm>
                  <a:off x="5567300" y="3122383"/>
                  <a:ext cx="38576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E9EA9E96-D79B-4485-E7A9-59A147961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7300" y="3122383"/>
                  <a:ext cx="38576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5955FEE-9A96-6592-EBA8-464F6B9C1538}"/>
                    </a:ext>
                  </a:extLst>
                </p:cNvPr>
                <p:cNvSpPr txBox="1"/>
                <p:nvPr/>
              </p:nvSpPr>
              <p:spPr>
                <a:xfrm>
                  <a:off x="7379430" y="3122383"/>
                  <a:ext cx="38576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5955FEE-9A96-6592-EBA8-464F6B9C1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430" y="3122383"/>
                  <a:ext cx="38576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8FBF79E-C4B6-693C-0B86-9D2E0B6D62BB}"/>
                    </a:ext>
                  </a:extLst>
                </p:cNvPr>
                <p:cNvSpPr txBox="1"/>
                <p:nvPr/>
              </p:nvSpPr>
              <p:spPr>
                <a:xfrm>
                  <a:off x="6469792" y="3684995"/>
                  <a:ext cx="38576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8FBF79E-C4B6-693C-0B86-9D2E0B6D62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792" y="3684995"/>
                  <a:ext cx="38576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00BFFC30-8B83-E53E-2659-8BD891723CC0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>
              <a:off x="5341080" y="2882397"/>
              <a:ext cx="419101" cy="23998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C0B92F34-3215-395F-CAC6-3777D292225D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5760181" y="2876194"/>
              <a:ext cx="644127" cy="2461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5A2DEB69-1AE5-5294-FF6F-8E9914E9387C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>
              <a:off x="5760181" y="3491715"/>
              <a:ext cx="902492" cy="1932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9500FE70-C1D9-AE15-8B22-80CF9CD26402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662673" y="3491715"/>
              <a:ext cx="909638" cy="1932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4ED8E630-CF39-9B05-5944-1D98FE7D0177}"/>
              </a:ext>
            </a:extLst>
          </p:cNvPr>
          <p:cNvSpPr txBox="1"/>
          <p:nvPr/>
        </p:nvSpPr>
        <p:spPr>
          <a:xfrm>
            <a:off x="1258669" y="4036121"/>
            <a:ext cx="3286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Garamond" panose="02020404030301010803" pitchFamily="18" charset="0"/>
              </a:rPr>
              <a:t>Resolution</a:t>
            </a:r>
            <a:r>
              <a:rPr lang="en-US" altLang="zh-CN" sz="2400" dirty="0">
                <a:latin typeface="Garamond" panose="02020404030301010803" pitchFamily="18" charset="0"/>
              </a:rPr>
              <a:t> proof system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(Many lower bounds known)</a:t>
            </a:r>
            <a:endParaRPr lang="en-GB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3A077E-DCB6-C05B-F56D-884364F4AF99}"/>
                  </a:ext>
                </a:extLst>
              </p:cNvPr>
              <p:cNvSpPr txBox="1"/>
              <p:nvPr/>
            </p:nvSpPr>
            <p:spPr>
              <a:xfrm>
                <a:off x="6240903" y="1895600"/>
                <a:ext cx="3764540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u="sng" dirty="0">
                    <a:latin typeface="Garamond" panose="02020404030301010803" pitchFamily="18" charset="0"/>
                  </a:rPr>
                  <a:t>Informal Theorem</a:t>
                </a:r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:r>
                  <a:rPr lang="en-GB" sz="2000" dirty="0">
                    <a:latin typeface="Garamond" panose="02020404030301010803" pitchFamily="18" charset="0"/>
                  </a:rPr>
                  <a:t>[LL</a:t>
                </a:r>
                <a:r>
                  <a:rPr lang="en-GB" sz="2000" dirty="0">
                    <a:solidFill>
                      <a:srgbClr val="F359D2"/>
                    </a:solidFill>
                    <a:latin typeface="Garamond" panose="02020404030301010803" pitchFamily="18" charset="0"/>
                  </a:rPr>
                  <a:t>R</a:t>
                </a:r>
                <a:r>
                  <a:rPr lang="en-GB" sz="2000" dirty="0">
                    <a:latin typeface="Garamond" panose="02020404030301010803" pitchFamily="18" charset="0"/>
                  </a:rPr>
                  <a:t>’26]</a:t>
                </a:r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r>
                  <a:rPr lang="en-GB" sz="2400" dirty="0">
                    <a:latin typeface="Garamond" panose="02020404030301010803" pitchFamily="18" charset="0"/>
                  </a:rPr>
                  <a:t>You cannot prove Resolution lower bounds unless you use [a certain theory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].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3A077E-DCB6-C05B-F56D-884364F4A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903" y="1895600"/>
                <a:ext cx="3764540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ECF59BC3-B83C-F6C1-5BBB-EF481EFBE56B}"/>
                  </a:ext>
                </a:extLst>
              </p:cNvPr>
              <p:cNvSpPr/>
              <p:nvPr/>
            </p:nvSpPr>
            <p:spPr>
              <a:xfrm>
                <a:off x="8920066" y="3645133"/>
                <a:ext cx="2603242" cy="1009707"/>
              </a:xfrm>
              <a:prstGeom prst="wedgeRoundRectCallout">
                <a:avLst>
                  <a:gd name="adj1" fmla="val -67561"/>
                  <a:gd name="adj2" fmla="val -66872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is </a:t>
                </a:r>
                <a:r>
                  <a:rPr lang="en-GB" sz="20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strictly</a:t>
                </a:r>
                <a:r>
                  <a:rPr lang="en-GB" sz="2000" dirty="0">
                    <a:latin typeface="Garamond" panose="02020404030301010803" pitchFamily="18" charset="0"/>
                  </a:rPr>
                  <a:t> stronger than Resolution itself!</a:t>
                </a:r>
                <a:br>
                  <a:rPr lang="en-GB" dirty="0">
                    <a:latin typeface="Garamond" panose="02020404030301010803" pitchFamily="18" charset="0"/>
                  </a:rPr>
                </a:br>
                <a:r>
                  <a:rPr lang="en-GB" dirty="0">
                    <a:latin typeface="Garamond" panose="02020404030301010803" pitchFamily="18" charset="0"/>
                  </a:rPr>
                  <a:t>(in some precise sense)</a:t>
                </a:r>
              </a:p>
            </p:txBody>
          </p:sp>
        </mc:Choice>
        <mc:Fallback xmlns="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ECF59BC3-B83C-F6C1-5BBB-EF481EFBE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066" y="3645133"/>
                <a:ext cx="2603242" cy="1009707"/>
              </a:xfrm>
              <a:prstGeom prst="wedgeRoundRectCallout">
                <a:avLst>
                  <a:gd name="adj1" fmla="val -67561"/>
                  <a:gd name="adj2" fmla="val -66872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8ACF5E78-C96E-C108-8CA0-772B29126887}"/>
                  </a:ext>
                </a:extLst>
              </p:cNvPr>
              <p:cNvSpPr/>
              <p:nvPr/>
            </p:nvSpPr>
            <p:spPr>
              <a:xfrm>
                <a:off x="4880673" y="3765078"/>
                <a:ext cx="2603242" cy="1009707"/>
              </a:xfrm>
              <a:prstGeom prst="wedgeRoundRectCallout">
                <a:avLst>
                  <a:gd name="adj1" fmla="val 53227"/>
                  <a:gd name="adj2" fmla="val -88127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Garamond" panose="02020404030301010803" pitchFamily="18" charset="0"/>
                  </a:rPr>
                  <a:t>Even if </a:t>
                </a:r>
                <a:r>
                  <a:rPr lang="en-GB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you get to choose </a:t>
                </a:r>
                <a:r>
                  <a:rPr lang="en-GB" dirty="0">
                    <a:latin typeface="Garamond" panose="02020404030301010803" pitchFamily="18" charset="0"/>
                  </a:rPr>
                  <a:t>your hard tautology,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-reasoning is needed!</a:t>
                </a: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8ACF5E78-C96E-C108-8CA0-772B29126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73" y="3765078"/>
                <a:ext cx="2603242" cy="1009707"/>
              </a:xfrm>
              <a:prstGeom prst="wedgeRoundRectCallout">
                <a:avLst>
                  <a:gd name="adj1" fmla="val 53227"/>
                  <a:gd name="adj2" fmla="val -8812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hlinkClick r:id="rId11" action="ppaction://hlinksldjump"/>
            <a:extLst>
              <a:ext uri="{FF2B5EF4-FFF2-40B4-BE49-F238E27FC236}">
                <a16:creationId xmlns:a16="http://schemas.microsoft.com/office/drawing/2014/main" id="{BD54D733-BFB9-1A45-0278-38FA2E02E24D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2" action="ppaction://hlinksldjump"/>
            <a:extLst>
              <a:ext uri="{FF2B5EF4-FFF2-40B4-BE49-F238E27FC236}">
                <a16:creationId xmlns:a16="http://schemas.microsoft.com/office/drawing/2014/main" id="{576BD496-A689-72FE-5D24-79D744C73251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3" action="ppaction://hlinksldjump"/>
            <a:extLst>
              <a:ext uri="{FF2B5EF4-FFF2-40B4-BE49-F238E27FC236}">
                <a16:creationId xmlns:a16="http://schemas.microsoft.com/office/drawing/2014/main" id="{0408BB80-600E-B058-7F50-F3942B88FA1F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4" action="ppaction://hlinksldjump"/>
            <a:extLst>
              <a:ext uri="{FF2B5EF4-FFF2-40B4-BE49-F238E27FC236}">
                <a16:creationId xmlns:a16="http://schemas.microsoft.com/office/drawing/2014/main" id="{2DE5B77F-1642-AB10-70A2-A21A338F1721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5" action="ppaction://hlinksldjump"/>
            <a:extLst>
              <a:ext uri="{FF2B5EF4-FFF2-40B4-BE49-F238E27FC236}">
                <a16:creationId xmlns:a16="http://schemas.microsoft.com/office/drawing/2014/main" id="{C43A97F2-C200-2CB4-1CB0-5C643DFC2F1B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6" action="ppaction://hlinksldjump"/>
            <a:extLst>
              <a:ext uri="{FF2B5EF4-FFF2-40B4-BE49-F238E27FC236}">
                <a16:creationId xmlns:a16="http://schemas.microsoft.com/office/drawing/2014/main" id="{A3DEC27F-A429-AFBC-CDBD-7EE7A17B3D50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7" action="ppaction://hlinksldjump"/>
            <a:extLst>
              <a:ext uri="{FF2B5EF4-FFF2-40B4-BE49-F238E27FC236}">
                <a16:creationId xmlns:a16="http://schemas.microsoft.com/office/drawing/2014/main" id="{71CBE426-8C17-F4BB-70EC-D16C8DCD37BD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8" action="ppaction://hlinksldjump"/>
            <a:extLst>
              <a:ext uri="{FF2B5EF4-FFF2-40B4-BE49-F238E27FC236}">
                <a16:creationId xmlns:a16="http://schemas.microsoft.com/office/drawing/2014/main" id="{DA021D71-ACFB-30C1-39E8-3A35EA6BC600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9" action="ppaction://hlinksldjump"/>
            <a:extLst>
              <a:ext uri="{FF2B5EF4-FFF2-40B4-BE49-F238E27FC236}">
                <a16:creationId xmlns:a16="http://schemas.microsoft.com/office/drawing/2014/main" id="{3D65FE8E-1F90-7A02-C407-4FC9689B6ABE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0" action="ppaction://hlinksldjump"/>
            <a:extLst>
              <a:ext uri="{FF2B5EF4-FFF2-40B4-BE49-F238E27FC236}">
                <a16:creationId xmlns:a16="http://schemas.microsoft.com/office/drawing/2014/main" id="{34A752BF-3F07-BB3D-F701-AA7C878563C8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1" action="ppaction://hlinksldjump"/>
            <a:extLst>
              <a:ext uri="{FF2B5EF4-FFF2-40B4-BE49-F238E27FC236}">
                <a16:creationId xmlns:a16="http://schemas.microsoft.com/office/drawing/2014/main" id="{C477D74F-F650-8276-54B6-1A8A583E94FF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2" action="ppaction://hlinksldjump"/>
            <a:extLst>
              <a:ext uri="{FF2B5EF4-FFF2-40B4-BE49-F238E27FC236}">
                <a16:creationId xmlns:a16="http://schemas.microsoft.com/office/drawing/2014/main" id="{5E1FCCBC-6F7B-848E-015A-7F459FA16B33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3" action="ppaction://hlinksldjump"/>
            <a:extLst>
              <a:ext uri="{FF2B5EF4-FFF2-40B4-BE49-F238E27FC236}">
                <a16:creationId xmlns:a16="http://schemas.microsoft.com/office/drawing/2014/main" id="{D146BA33-A5ED-F592-D629-612C04F19D33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4" action="ppaction://hlinksldjump"/>
            <a:extLst>
              <a:ext uri="{FF2B5EF4-FFF2-40B4-BE49-F238E27FC236}">
                <a16:creationId xmlns:a16="http://schemas.microsoft.com/office/drawing/2014/main" id="{CEF82B37-EC18-F180-35AA-96E89214924C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5" action="ppaction://hlinksldjump"/>
            <a:extLst>
              <a:ext uri="{FF2B5EF4-FFF2-40B4-BE49-F238E27FC236}">
                <a16:creationId xmlns:a16="http://schemas.microsoft.com/office/drawing/2014/main" id="{2CEA588C-1798-3036-8818-DDC895DCDCBE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6" action="ppaction://hlinksldjump"/>
            <a:extLst>
              <a:ext uri="{FF2B5EF4-FFF2-40B4-BE49-F238E27FC236}">
                <a16:creationId xmlns:a16="http://schemas.microsoft.com/office/drawing/2014/main" id="{EED362BF-774C-DC3A-13D5-2C51296ED61C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7" action="ppaction://hlinksldjump"/>
            <a:extLst>
              <a:ext uri="{FF2B5EF4-FFF2-40B4-BE49-F238E27FC236}">
                <a16:creationId xmlns:a16="http://schemas.microsoft.com/office/drawing/2014/main" id="{794754EE-3362-07E5-03C1-DC56733A3EB5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8" action="ppaction://hlinksldjump"/>
            <a:extLst>
              <a:ext uri="{FF2B5EF4-FFF2-40B4-BE49-F238E27FC236}">
                <a16:creationId xmlns:a16="http://schemas.microsoft.com/office/drawing/2014/main" id="{10AF2BC4-44DC-884C-16D9-24B7FA952D57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9" action="ppaction://hlinksldjump"/>
            <a:extLst>
              <a:ext uri="{FF2B5EF4-FFF2-40B4-BE49-F238E27FC236}">
                <a16:creationId xmlns:a16="http://schemas.microsoft.com/office/drawing/2014/main" id="{F67BB80E-FFF0-9B6B-80C0-2C477CF60073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30" action="ppaction://hlinksldjump"/>
            <a:extLst>
              <a:ext uri="{FF2B5EF4-FFF2-40B4-BE49-F238E27FC236}">
                <a16:creationId xmlns:a16="http://schemas.microsoft.com/office/drawing/2014/main" id="{3647070D-3217-2553-6AB6-1161937CFAB7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1" action="ppaction://hlinksldjump"/>
            <a:extLst>
              <a:ext uri="{FF2B5EF4-FFF2-40B4-BE49-F238E27FC236}">
                <a16:creationId xmlns:a16="http://schemas.microsoft.com/office/drawing/2014/main" id="{6EA0F2D3-7C64-22DB-5FEC-68844542DD0E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2" action="ppaction://hlinksldjump"/>
            <a:extLst>
              <a:ext uri="{FF2B5EF4-FFF2-40B4-BE49-F238E27FC236}">
                <a16:creationId xmlns:a16="http://schemas.microsoft.com/office/drawing/2014/main" id="{14DCDBEF-040A-28B1-F69B-173E894FD99F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33" action="ppaction://hlinksldjump"/>
            <a:extLst>
              <a:ext uri="{FF2B5EF4-FFF2-40B4-BE49-F238E27FC236}">
                <a16:creationId xmlns:a16="http://schemas.microsoft.com/office/drawing/2014/main" id="{0F2D4A83-9B49-D0C4-6A52-B8FA1DDAD987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8" grpId="0" animBg="1"/>
      <p:bldP spid="30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B7421-0D2A-2FBE-37EC-B7D37A0CEF7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How to talk about provability &amp; reverse math?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4E4B3EF-9E8B-6E27-EC8A-5361984B01F2}"/>
              </a:ext>
            </a:extLst>
          </p:cNvPr>
          <p:cNvSpPr txBox="1"/>
          <p:nvPr/>
        </p:nvSpPr>
        <p:spPr>
          <a:xfrm>
            <a:off x="1436914" y="4786604"/>
            <a:ext cx="635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</a:rPr>
              <a:t>short</a:t>
            </a:r>
            <a:r>
              <a:rPr lang="en-US" sz="2400" dirty="0">
                <a:latin typeface="Garamond" panose="02020404030301010803" pitchFamily="18" charset="0"/>
              </a:rPr>
              <a:t> answer &amp; a long answer…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矩形 2">
            <a:hlinkClick r:id="rId2" action="ppaction://hlinksldjump"/>
            <a:extLst>
              <a:ext uri="{FF2B5EF4-FFF2-40B4-BE49-F238E27FC236}">
                <a16:creationId xmlns:a16="http://schemas.microsoft.com/office/drawing/2014/main" id="{08E69C90-F399-E3B1-1AF5-B10A20A2198C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CE32BB35-B29E-7ECC-2014-76687A75E56F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184A4D9D-23A8-CBBA-97AF-56EDD8A4C628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ADF94496-1B16-35FC-4A97-137BFE94320E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5FA63348-627A-E5BA-FC8D-AAB48DD7F04B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7618963C-F0A3-EEEF-CD4F-127BA5B53FD6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EADE764E-CA91-7FE5-DC94-A983E475F3EA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2BCEB8DD-D5DB-FBAF-8BEE-673D4D376F21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283F6FF7-BB6E-1C76-2500-6653D0DBA999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1" action="ppaction://hlinksldjump"/>
            <a:extLst>
              <a:ext uri="{FF2B5EF4-FFF2-40B4-BE49-F238E27FC236}">
                <a16:creationId xmlns:a16="http://schemas.microsoft.com/office/drawing/2014/main" id="{AE3D96D6-88BD-0B0F-D8E7-C170B6F9F0C9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F09BF0C5-6004-9FAB-069E-F71E517263A1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C73B434E-2B12-2C23-D1C4-C53D562B1C64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BC04E8F3-0171-BC58-0478-DCA8B024175B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055BEF7E-5219-27F0-75EF-9B1BB354A9B9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EB8B5789-C953-E9AE-277B-13C2060B6DE9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CA93C815-67FB-C634-C026-97599CA0B44A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41A61120-0218-5286-B9E5-DCD48A50E334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353A2FA6-0D65-F74F-66E5-5A630F577AC1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4F62A352-648C-3ABD-2378-6E408C508588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C8266B43-3927-960B-8686-2DA9F2B4EFE8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5BE33303-882B-304C-4213-ACD6F06EB634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AE6846E5-B9FA-6485-607D-0202AD557EFA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3F0E1425-C9A4-8B28-C311-2377FAA70803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EDD98D-06B6-0F97-13A9-39C11C3FB68F}"/>
                  </a:ext>
                </a:extLst>
              </p:cNvPr>
              <p:cNvSpPr txBox="1"/>
              <p:nvPr/>
            </p:nvSpPr>
            <p:spPr>
              <a:xfrm>
                <a:off x="1007706" y="1429249"/>
                <a:ext cx="4544008" cy="18774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Garamond" panose="02020404030301010803" pitchFamily="18" charset="0"/>
                  </a:rPr>
                  <a:t>Lower Bound</a:t>
                </a:r>
              </a:p>
              <a:p>
                <a:pPr algn="ctr"/>
                <a:r>
                  <a:rPr lang="zh-CN" altLang="en-US" sz="28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altLang="zh-CN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altLang="zh-CN" sz="28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zh-CN" altLang="en-GB" sz="2800" b="1" i="1" smtClean="0"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zh-CN" altLang="en-US" sz="2800" b="1" dirty="0">
                    <a:latin typeface="Garamond" panose="02020404030301010803" pitchFamily="18" charset="0"/>
                  </a:rPr>
                  <a:t>”</a:t>
                </a:r>
                <a:endParaRPr lang="en-GB" sz="2800" b="1" dirty="0">
                  <a:latin typeface="Garamond" panose="02020404030301010803" pitchFamily="18" charset="0"/>
                </a:endParaRPr>
              </a:p>
              <a:p>
                <a:r>
                  <a:rPr lang="en-GB" sz="2800" dirty="0">
                    <a:latin typeface="Garamond" panose="02020404030301010803" pitchFamily="18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cannot compute the language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EDD98D-06B6-0F97-13A9-39C11C3FB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06" y="1429249"/>
                <a:ext cx="4544008" cy="1877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15A83B-D88C-81B1-3F93-EB4C92D92FD5}"/>
                  </a:ext>
                </a:extLst>
              </p:cNvPr>
              <p:cNvSpPr txBox="1"/>
              <p:nvPr/>
            </p:nvSpPr>
            <p:spPr>
              <a:xfrm>
                <a:off x="6640288" y="1265418"/>
                <a:ext cx="4046376" cy="2369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Garamond" panose="02020404030301010803" pitchFamily="18" charset="0"/>
                  </a:rPr>
                  <a:t>Total Search Problem</a:t>
                </a:r>
              </a:p>
              <a:p>
                <a:pPr algn="ctr"/>
                <a:r>
                  <a:rPr lang="en-GB" sz="28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𝕮</m:t>
                        </m:r>
                      </m:e>
                    </m:d>
                  </m:oMath>
                </a14:m>
                <a:r>
                  <a:rPr lang="en-GB" sz="28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8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800" dirty="0">
                    <a:latin typeface="Garamond" panose="02020404030301010803" pitchFamily="18" charset="0"/>
                  </a:rPr>
                  <a:t> a size-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r>
                  <a:rPr lang="en-US" altLang="zh-CN" sz="28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an instance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C15A83B-D88C-81B1-3F93-EB4C92D92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8" y="1265418"/>
                <a:ext cx="4046376" cy="236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B1B009-54F5-EEB4-A157-A745A63675F4}"/>
                  </a:ext>
                </a:extLst>
              </p:cNvPr>
              <p:cNvSpPr txBox="1"/>
              <p:nvPr/>
            </p:nvSpPr>
            <p:spPr>
              <a:xfrm>
                <a:off x="2699656" y="3820861"/>
                <a:ext cx="6792686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Garamond" panose="02020404030301010803" pitchFamily="18" charset="0"/>
                  </a:rPr>
                  <a:t>Logical complexity</a:t>
                </a:r>
                <a:r>
                  <a:rPr lang="en-GB" sz="2800" dirty="0">
                    <a:latin typeface="Garamond" panose="02020404030301010803" pitchFamily="18" charset="0"/>
                  </a:rPr>
                  <a:t> of proving lower bounds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Garamond" panose="02020404030301010803" pitchFamily="18" charset="0"/>
                  </a:rPr>
                  <a:t>computational complexity</a:t>
                </a:r>
                <a:r>
                  <a:rPr lang="en-GB" sz="2800" dirty="0">
                    <a:latin typeface="Garamond" panose="02020404030301010803" pitchFamily="18" charset="0"/>
                  </a:rPr>
                  <a:t> of refuter problems!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B1B009-54F5-EEB4-A157-A745A636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56" y="3820861"/>
                <a:ext cx="6792686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8FB0CC99-0386-57CF-DEBE-D7F27D804672}"/>
                  </a:ext>
                </a:extLst>
              </p:cNvPr>
              <p:cNvSpPr/>
              <p:nvPr/>
            </p:nvSpPr>
            <p:spPr>
              <a:xfrm>
                <a:off x="838199" y="5585362"/>
                <a:ext cx="5019869" cy="938328"/>
              </a:xfrm>
              <a:prstGeom prst="wedgeRoundRectCallout">
                <a:avLst>
                  <a:gd name="adj1" fmla="val 39948"/>
                  <a:gd name="adj2" fmla="val -95608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is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no harder than</a:t>
                </a:r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to prove” =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Refuter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𝐿𝐵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Refuter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𝐿𝐵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0" name="对话气泡: 圆角矩形 9">
                <a:extLst>
                  <a:ext uri="{FF2B5EF4-FFF2-40B4-BE49-F238E27FC236}">
                    <a16:creationId xmlns:a16="http://schemas.microsoft.com/office/drawing/2014/main" id="{8FB0CC99-0386-57CF-DEBE-D7F27D804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85362"/>
                <a:ext cx="5019869" cy="938328"/>
              </a:xfrm>
              <a:prstGeom prst="wedgeRoundRectCallout">
                <a:avLst>
                  <a:gd name="adj1" fmla="val 39948"/>
                  <a:gd name="adj2" fmla="val -9560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对话气泡: 圆角矩形 10">
                <a:extLst>
                  <a:ext uri="{FF2B5EF4-FFF2-40B4-BE49-F238E27FC236}">
                    <a16:creationId xmlns:a16="http://schemas.microsoft.com/office/drawing/2014/main" id="{110DA4A8-407B-D440-009C-6C789E92420A}"/>
                  </a:ext>
                </a:extLst>
              </p:cNvPr>
              <p:cNvSpPr/>
              <p:nvPr/>
            </p:nvSpPr>
            <p:spPr>
              <a:xfrm>
                <a:off x="6721149" y="5547733"/>
                <a:ext cx="5019869" cy="938328"/>
              </a:xfrm>
              <a:prstGeom prst="wedgeRoundRectCallout">
                <a:avLst>
                  <a:gd name="adj1" fmla="val -50015"/>
                  <a:gd name="adj2" fmla="val -9461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is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equally hard as</a:t>
                </a:r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to prove” =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Refuter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𝐿𝐵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Refuter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𝐿𝐵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11" name="对话气泡: 圆角矩形 10">
                <a:extLst>
                  <a:ext uri="{FF2B5EF4-FFF2-40B4-BE49-F238E27FC236}">
                    <a16:creationId xmlns:a16="http://schemas.microsoft.com/office/drawing/2014/main" id="{110DA4A8-407B-D440-009C-6C789E924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49" y="5547733"/>
                <a:ext cx="5019869" cy="938328"/>
              </a:xfrm>
              <a:prstGeom prst="wedgeRoundRectCallout">
                <a:avLst>
                  <a:gd name="adj1" fmla="val -50015"/>
                  <a:gd name="adj2" fmla="val -94613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A186B2-2E67-564F-82C7-D3B66BD94674}"/>
                  </a:ext>
                </a:extLst>
              </p:cNvPr>
              <p:cNvSpPr txBox="1"/>
              <p:nvPr/>
            </p:nvSpPr>
            <p:spPr>
              <a:xfrm>
                <a:off x="1007706" y="1265418"/>
                <a:ext cx="4544008" cy="23698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latin typeface="Garamond" panose="02020404030301010803" pitchFamily="18" charset="0"/>
                  </a:rPr>
                  <a:t>Lower Bound</a:t>
                </a:r>
              </a:p>
              <a:p>
                <a:pPr algn="ctr"/>
                <a:r>
                  <a:rPr lang="zh-CN" altLang="en-US" sz="28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altLang="zh-CN" sz="28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altLang="zh-CN" sz="2800" b="1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zh-CN" altLang="en-GB" sz="2800" b="1" i="1"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zh-CN" altLang="en-US" sz="2800" b="1" dirty="0">
                    <a:latin typeface="Garamond" panose="02020404030301010803" pitchFamily="18" charset="0"/>
                  </a:rPr>
                  <a:t>”</a:t>
                </a:r>
                <a:endParaRPr lang="en-GB" sz="2800" b="1" dirty="0">
                  <a:latin typeface="Garamond" panose="02020404030301010803" pitchFamily="18" charset="0"/>
                </a:endParaRPr>
              </a:p>
              <a:p>
                <a:r>
                  <a:rPr lang="en-GB" sz="2800" dirty="0">
                    <a:latin typeface="Garamond" panose="02020404030301010803" pitchFamily="18" charset="0"/>
                  </a:rPr>
                  <a:t>For any size-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, there exists an instance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A186B2-2E67-564F-82C7-D3B66BD94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06" y="1265418"/>
                <a:ext cx="4544008" cy="2369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标题 1">
            <a:extLst>
              <a:ext uri="{FF2B5EF4-FFF2-40B4-BE49-F238E27FC236}">
                <a16:creationId xmlns:a16="http://schemas.microsoft.com/office/drawing/2014/main" id="{38CAC30D-0059-AC09-6B4F-AD250914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Short Answer: Refuter Problems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8C1412-29AA-4F8B-C8CC-A3E04D923603}"/>
              </a:ext>
            </a:extLst>
          </p:cNvPr>
          <p:cNvSpPr txBox="1"/>
          <p:nvPr/>
        </p:nvSpPr>
        <p:spPr>
          <a:xfrm>
            <a:off x="9487677" y="4823927"/>
            <a:ext cx="1866122" cy="38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(to be justified)</a:t>
            </a:r>
          </a:p>
        </p:txBody>
      </p:sp>
      <p:sp>
        <p:nvSpPr>
          <p:cNvPr id="2" name="矩形 1">
            <a:hlinkClick r:id="rId8" action="ppaction://hlinksldjump"/>
            <a:extLst>
              <a:ext uri="{FF2B5EF4-FFF2-40B4-BE49-F238E27FC236}">
                <a16:creationId xmlns:a16="http://schemas.microsoft.com/office/drawing/2014/main" id="{7246209A-0CA3-AEB4-B275-4B7008A68AC5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矩形 2">
            <a:hlinkClick r:id="rId9" action="ppaction://hlinksldjump"/>
            <a:extLst>
              <a:ext uri="{FF2B5EF4-FFF2-40B4-BE49-F238E27FC236}">
                <a16:creationId xmlns:a16="http://schemas.microsoft.com/office/drawing/2014/main" id="{2AFD1CDB-B373-D721-1BCA-3B23EC5C145D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矩形 3">
            <a:hlinkClick r:id="rId10" action="ppaction://hlinksldjump"/>
            <a:extLst>
              <a:ext uri="{FF2B5EF4-FFF2-40B4-BE49-F238E27FC236}">
                <a16:creationId xmlns:a16="http://schemas.microsoft.com/office/drawing/2014/main" id="{30EDB36B-CC02-42A7-6816-64BA68EE632F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11" action="ppaction://hlinksldjump"/>
            <a:extLst>
              <a:ext uri="{FF2B5EF4-FFF2-40B4-BE49-F238E27FC236}">
                <a16:creationId xmlns:a16="http://schemas.microsoft.com/office/drawing/2014/main" id="{99B1BB14-60C9-5C4E-797F-D105D5AEFEBD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E144D492-BEB9-4E5D-0C1B-7B6ECDBA79D3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036600AC-E5E9-4D04-A759-7F8F337994A7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C7872202-4196-851D-34C9-7DC278AA29AE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F316D4F7-7E71-F274-6799-2A2CEFB043B3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CFC57913-F436-A97E-015C-5133B8C13356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0BA53AD9-9A03-0A69-3D2F-4786FA988463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04E1EFD7-C17B-AC34-509E-FD5D17E609DE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51D77C95-2A1D-AA89-1168-673F627A7AB5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DE5FF509-CA3D-0833-D548-958DFADD9DAF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B55D3552-B7E5-8232-A48E-27BDCD2194D8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59F02338-EED0-942A-C9D6-E5B6F03B27D8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E1034D40-0181-300B-D093-15B18D6A3004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63D76BAC-BF38-4A2F-F9A1-86456028C9E6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5" action="ppaction://hlinksldjump"/>
            <a:extLst>
              <a:ext uri="{FF2B5EF4-FFF2-40B4-BE49-F238E27FC236}">
                <a16:creationId xmlns:a16="http://schemas.microsoft.com/office/drawing/2014/main" id="{3363BAE8-11D0-9D85-3181-91EC6615866D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6" action="ppaction://hlinksldjump"/>
            <a:extLst>
              <a:ext uri="{FF2B5EF4-FFF2-40B4-BE49-F238E27FC236}">
                <a16:creationId xmlns:a16="http://schemas.microsoft.com/office/drawing/2014/main" id="{ED91ECB6-DF48-5D0F-D823-B46AE6D4BDED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7" action="ppaction://hlinksldjump"/>
            <a:extLst>
              <a:ext uri="{FF2B5EF4-FFF2-40B4-BE49-F238E27FC236}">
                <a16:creationId xmlns:a16="http://schemas.microsoft.com/office/drawing/2014/main" id="{3CC11BE7-FD35-5B6E-F5AB-3745E5035490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8" action="ppaction://hlinksldjump"/>
            <a:extLst>
              <a:ext uri="{FF2B5EF4-FFF2-40B4-BE49-F238E27FC236}">
                <a16:creationId xmlns:a16="http://schemas.microsoft.com/office/drawing/2014/main" id="{12124386-D28D-6C42-F53A-B6E8B1666FED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9" action="ppaction://hlinksldjump"/>
            <a:extLst>
              <a:ext uri="{FF2B5EF4-FFF2-40B4-BE49-F238E27FC236}">
                <a16:creationId xmlns:a16="http://schemas.microsoft.com/office/drawing/2014/main" id="{EB1B5DFE-7851-F1F9-B0A0-054A11F70073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30" action="ppaction://hlinksldjump"/>
            <a:extLst>
              <a:ext uri="{FF2B5EF4-FFF2-40B4-BE49-F238E27FC236}">
                <a16:creationId xmlns:a16="http://schemas.microsoft.com/office/drawing/2014/main" id="{F3D25837-814D-898B-E812-B745BF455A29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77D04-4988-8965-ED5F-29222696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813A0A-4A33-0282-F933-0D5E8FA32EF3}"/>
                  </a:ext>
                </a:extLst>
              </p:cNvPr>
              <p:cNvSpPr txBox="1"/>
              <p:nvPr/>
            </p:nvSpPr>
            <p:spPr>
              <a:xfrm>
                <a:off x="1591160" y="3550057"/>
                <a:ext cx="4572001" cy="23022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𝐌𝐀𝐉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8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8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800" dirty="0">
                    <a:latin typeface="Garamond" panose="02020404030301010803" pitchFamily="18" charset="0"/>
                  </a:rPr>
                  <a:t>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and depth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r>
                  <a:rPr lang="en-US" altLang="zh-CN" sz="28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an instance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MAJ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813A0A-4A33-0282-F933-0D5E8FA32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60" y="3550057"/>
                <a:ext cx="4572001" cy="23022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F4FD4DB3-C6E0-E025-C0D4-D9BCE911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Examples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75B0F8C-6D6D-C1C3-EDC8-EF9DEAA71085}"/>
              </a:ext>
            </a:extLst>
          </p:cNvPr>
          <p:cNvGrpSpPr/>
          <p:nvPr/>
        </p:nvGrpSpPr>
        <p:grpSpPr>
          <a:xfrm>
            <a:off x="7977676" y="2504606"/>
            <a:ext cx="2519265" cy="2635745"/>
            <a:chOff x="4973216" y="1527542"/>
            <a:chExt cx="1685552" cy="176348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D5E30B7-1E9D-E0C6-E840-722900D0E84D}"/>
                </a:ext>
              </a:extLst>
            </p:cNvPr>
            <p:cNvSpPr/>
            <p:nvPr/>
          </p:nvSpPr>
          <p:spPr>
            <a:xfrm>
              <a:off x="4973216" y="1527542"/>
              <a:ext cx="1685552" cy="1763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图片 11" descr="图示&#10;&#10;AI 生成的内容可能不正确。">
              <a:extLst>
                <a:ext uri="{FF2B5EF4-FFF2-40B4-BE49-F238E27FC236}">
                  <a16:creationId xmlns:a16="http://schemas.microsoft.com/office/drawing/2014/main" id="{E7E1FD7D-839A-EC49-5C29-F6B6C542D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0821" y="1578312"/>
              <a:ext cx="1570341" cy="1661944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C136A23B-6D69-D0A9-483E-A3373315DE3D}"/>
              </a:ext>
            </a:extLst>
          </p:cNvPr>
          <p:cNvSpPr txBox="1"/>
          <p:nvPr/>
        </p:nvSpPr>
        <p:spPr>
          <a:xfrm>
            <a:off x="0" y="6688723"/>
            <a:ext cx="61793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https://en.wikipedia.org/wiki/ACC0#/media/File:Diagram_of_an_ACC0_Circuit.svg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3D9D1E2-A074-B7B3-FD77-9628509BCB18}"/>
                  </a:ext>
                </a:extLst>
              </p:cNvPr>
              <p:cNvSpPr txBox="1"/>
              <p:nvPr/>
            </p:nvSpPr>
            <p:spPr>
              <a:xfrm>
                <a:off x="729926" y="1588264"/>
                <a:ext cx="6240044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u="sng" dirty="0">
                    <a:latin typeface="Garamond" panose="02020404030301010803" pitchFamily="18" charset="0"/>
                  </a:rPr>
                  <a:t>Theorem</a:t>
                </a:r>
                <a:r>
                  <a:rPr lang="en-GB" sz="3200" b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(Razborov’87, Smolensky’87):</a:t>
                </a:r>
              </a:p>
              <a:p>
                <a:r>
                  <a:rPr lang="en-GB" sz="2800" b="0" dirty="0">
                    <a:latin typeface="Garamond" panose="02020404030301010803" pitchFamily="18" charset="0"/>
                  </a:rPr>
                  <a:t>Poly-size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circuits cannot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(the Majority function).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3D9D1E2-A074-B7B3-FD77-9628509BC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6" y="1588264"/>
                <a:ext cx="6240044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hlinkClick r:id="rId5" action="ppaction://hlinksldjump"/>
            <a:extLst>
              <a:ext uri="{FF2B5EF4-FFF2-40B4-BE49-F238E27FC236}">
                <a16:creationId xmlns:a16="http://schemas.microsoft.com/office/drawing/2014/main" id="{AA3363D1-4494-BA98-1715-D36568F917A8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6" action="ppaction://hlinksldjump"/>
            <a:extLst>
              <a:ext uri="{FF2B5EF4-FFF2-40B4-BE49-F238E27FC236}">
                <a16:creationId xmlns:a16="http://schemas.microsoft.com/office/drawing/2014/main" id="{3EE07294-F916-8DC1-1B4C-211D3F2166DC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7" action="ppaction://hlinksldjump"/>
            <a:extLst>
              <a:ext uri="{FF2B5EF4-FFF2-40B4-BE49-F238E27FC236}">
                <a16:creationId xmlns:a16="http://schemas.microsoft.com/office/drawing/2014/main" id="{E88E6B12-8261-13F9-1D8F-12FBA506FF27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8" action="ppaction://hlinksldjump"/>
            <a:extLst>
              <a:ext uri="{FF2B5EF4-FFF2-40B4-BE49-F238E27FC236}">
                <a16:creationId xmlns:a16="http://schemas.microsoft.com/office/drawing/2014/main" id="{376B3907-DC46-0FC7-33B9-432D55B38A13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9" action="ppaction://hlinksldjump"/>
            <a:extLst>
              <a:ext uri="{FF2B5EF4-FFF2-40B4-BE49-F238E27FC236}">
                <a16:creationId xmlns:a16="http://schemas.microsoft.com/office/drawing/2014/main" id="{DFC0F058-9C01-F33D-AFEB-2F6C90373378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0" action="ppaction://hlinksldjump"/>
            <a:extLst>
              <a:ext uri="{FF2B5EF4-FFF2-40B4-BE49-F238E27FC236}">
                <a16:creationId xmlns:a16="http://schemas.microsoft.com/office/drawing/2014/main" id="{5E7DA132-B095-C1F9-0B95-88FB5848F993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1" action="ppaction://hlinksldjump"/>
            <a:extLst>
              <a:ext uri="{FF2B5EF4-FFF2-40B4-BE49-F238E27FC236}">
                <a16:creationId xmlns:a16="http://schemas.microsoft.com/office/drawing/2014/main" id="{B1CF4568-F29A-333D-6A63-5AE3FA0859EC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2" action="ppaction://hlinksldjump"/>
            <a:extLst>
              <a:ext uri="{FF2B5EF4-FFF2-40B4-BE49-F238E27FC236}">
                <a16:creationId xmlns:a16="http://schemas.microsoft.com/office/drawing/2014/main" id="{6F20D9FF-61D4-14BF-95D5-C96A372189F3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3" action="ppaction://hlinksldjump"/>
            <a:extLst>
              <a:ext uri="{FF2B5EF4-FFF2-40B4-BE49-F238E27FC236}">
                <a16:creationId xmlns:a16="http://schemas.microsoft.com/office/drawing/2014/main" id="{241A713C-E1FB-5B99-4555-7467CFC7B22E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4" action="ppaction://hlinksldjump"/>
            <a:extLst>
              <a:ext uri="{FF2B5EF4-FFF2-40B4-BE49-F238E27FC236}">
                <a16:creationId xmlns:a16="http://schemas.microsoft.com/office/drawing/2014/main" id="{CFEB68D2-616D-3901-F37B-51D77060F26A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5" action="ppaction://hlinksldjump"/>
            <a:extLst>
              <a:ext uri="{FF2B5EF4-FFF2-40B4-BE49-F238E27FC236}">
                <a16:creationId xmlns:a16="http://schemas.microsoft.com/office/drawing/2014/main" id="{33678CAF-7D0D-E4C2-DB1E-A6A7E3C32D13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6" action="ppaction://hlinksldjump"/>
            <a:extLst>
              <a:ext uri="{FF2B5EF4-FFF2-40B4-BE49-F238E27FC236}">
                <a16:creationId xmlns:a16="http://schemas.microsoft.com/office/drawing/2014/main" id="{F2743B13-2F23-394B-BB2B-02E78A500D29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7" action="ppaction://hlinksldjump"/>
            <a:extLst>
              <a:ext uri="{FF2B5EF4-FFF2-40B4-BE49-F238E27FC236}">
                <a16:creationId xmlns:a16="http://schemas.microsoft.com/office/drawing/2014/main" id="{3F3CC80E-E6A0-3625-BB90-F5A575D3B286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8" action="ppaction://hlinksldjump"/>
            <a:extLst>
              <a:ext uri="{FF2B5EF4-FFF2-40B4-BE49-F238E27FC236}">
                <a16:creationId xmlns:a16="http://schemas.microsoft.com/office/drawing/2014/main" id="{83EE99E0-9F04-C952-AB87-6A09AE8D4617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9" action="ppaction://hlinksldjump"/>
            <a:extLst>
              <a:ext uri="{FF2B5EF4-FFF2-40B4-BE49-F238E27FC236}">
                <a16:creationId xmlns:a16="http://schemas.microsoft.com/office/drawing/2014/main" id="{668885C2-2D33-A87B-CF90-850718350915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0" action="ppaction://hlinksldjump"/>
            <a:extLst>
              <a:ext uri="{FF2B5EF4-FFF2-40B4-BE49-F238E27FC236}">
                <a16:creationId xmlns:a16="http://schemas.microsoft.com/office/drawing/2014/main" id="{F8A867F5-9E3E-CB2A-FB58-218E29527414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1" action="ppaction://hlinksldjump"/>
            <a:extLst>
              <a:ext uri="{FF2B5EF4-FFF2-40B4-BE49-F238E27FC236}">
                <a16:creationId xmlns:a16="http://schemas.microsoft.com/office/drawing/2014/main" id="{BAE76225-AE3E-3B2F-4A6E-7663C59C5954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2" action="ppaction://hlinksldjump"/>
            <a:extLst>
              <a:ext uri="{FF2B5EF4-FFF2-40B4-BE49-F238E27FC236}">
                <a16:creationId xmlns:a16="http://schemas.microsoft.com/office/drawing/2014/main" id="{A17DEA20-1679-9366-17A2-A9CED83EF2DA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3" action="ppaction://hlinksldjump"/>
            <a:extLst>
              <a:ext uri="{FF2B5EF4-FFF2-40B4-BE49-F238E27FC236}">
                <a16:creationId xmlns:a16="http://schemas.microsoft.com/office/drawing/2014/main" id="{5013114E-7F3F-2C06-CF98-748B134FC206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4" action="ppaction://hlinksldjump"/>
            <a:extLst>
              <a:ext uri="{FF2B5EF4-FFF2-40B4-BE49-F238E27FC236}">
                <a16:creationId xmlns:a16="http://schemas.microsoft.com/office/drawing/2014/main" id="{CD17624F-8201-DE36-5804-37375AE4CF05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5" action="ppaction://hlinksldjump"/>
            <a:extLst>
              <a:ext uri="{FF2B5EF4-FFF2-40B4-BE49-F238E27FC236}">
                <a16:creationId xmlns:a16="http://schemas.microsoft.com/office/drawing/2014/main" id="{58158363-CD13-C4E7-AFDD-12E11BC0042B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6" action="ppaction://hlinksldjump"/>
            <a:extLst>
              <a:ext uri="{FF2B5EF4-FFF2-40B4-BE49-F238E27FC236}">
                <a16:creationId xmlns:a16="http://schemas.microsoft.com/office/drawing/2014/main" id="{046E8735-AD3C-F8F6-AEA0-F42FD616AB94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7" action="ppaction://hlinksldjump"/>
            <a:extLst>
              <a:ext uri="{FF2B5EF4-FFF2-40B4-BE49-F238E27FC236}">
                <a16:creationId xmlns:a16="http://schemas.microsoft.com/office/drawing/2014/main" id="{86D37F65-484E-003E-3DF8-2430D91F187F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B59B5-8C88-06BF-74B7-2AD637B0C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C87DDF-593D-5EC1-D8CD-95A5B1A4E2A3}"/>
                  </a:ext>
                </a:extLst>
              </p:cNvPr>
              <p:cNvSpPr txBox="1"/>
              <p:nvPr/>
            </p:nvSpPr>
            <p:spPr>
              <a:xfrm>
                <a:off x="1591160" y="3550057"/>
                <a:ext cx="5136211" cy="22467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𝐒𝐀𝐓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𝐒𝐈𝐙𝐄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GB" sz="28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8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800" dirty="0">
                    <a:latin typeface="Garamond" panose="02020404030301010803" pitchFamily="18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claiming to have solved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r>
                  <a:rPr lang="en-US" altLang="zh-CN" sz="28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dirty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instance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1C87DDF-593D-5EC1-D8CD-95A5B1A4E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60" y="3550057"/>
                <a:ext cx="5136211" cy="2246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FA9F380B-D43F-BF23-5848-D66938A6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Examples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1DFF23-A60B-1ACD-2596-BF718D1B01D1}"/>
                  </a:ext>
                </a:extLst>
              </p:cNvPr>
              <p:cNvSpPr txBox="1"/>
              <p:nvPr/>
            </p:nvSpPr>
            <p:spPr>
              <a:xfrm>
                <a:off x="729926" y="1588264"/>
                <a:ext cx="5689535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b="1" u="sng" dirty="0">
                    <a:latin typeface="Garamond" panose="02020404030301010803" pitchFamily="18" charset="0"/>
                  </a:rPr>
                  <a:t>Conjecture</a:t>
                </a:r>
                <a:r>
                  <a:rPr lang="en-GB" sz="3200" dirty="0">
                    <a:latin typeface="Garamond" panose="02020404030301010803" pitchFamily="18" charset="0"/>
                  </a:rPr>
                  <a:t>:</a:t>
                </a:r>
                <a:endParaRPr lang="en-GB" sz="2800" dirty="0">
                  <a:latin typeface="Garamond" panose="02020404030301010803" pitchFamily="18" charset="0"/>
                </a:endParaRPr>
              </a:p>
              <a:p>
                <a:r>
                  <a:rPr lang="en-GB" sz="2800" b="0" dirty="0">
                    <a:latin typeface="Garamond" panose="02020404030301010803" pitchFamily="18" charset="0"/>
                  </a:rPr>
                  <a:t>No circuit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can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91DFF23-A60B-1ACD-2596-BF718D1B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26" y="1588264"/>
                <a:ext cx="568953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B96D9794-2181-73D4-0973-19B5456BD00D}"/>
                  </a:ext>
                </a:extLst>
              </p:cNvPr>
              <p:cNvSpPr/>
              <p:nvPr/>
            </p:nvSpPr>
            <p:spPr>
              <a:xfrm>
                <a:off x="7025950" y="4105471"/>
                <a:ext cx="4208107" cy="1390260"/>
              </a:xfrm>
              <a:prstGeom prst="wedgeRoundRectCallout">
                <a:avLst>
                  <a:gd name="adj1" fmla="val -67956"/>
                  <a:gd name="adj2" fmla="val 48831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This is not a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problem!</a:t>
                </a:r>
              </a:p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(Cannot efficiently verify the condition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SAT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B96D9794-2181-73D4-0973-19B5456BD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50" y="4105471"/>
                <a:ext cx="4208107" cy="1390260"/>
              </a:xfrm>
              <a:prstGeom prst="wedgeRoundRectCallout">
                <a:avLst>
                  <a:gd name="adj1" fmla="val -67956"/>
                  <a:gd name="adj2" fmla="val 4883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293B13A-161A-8117-A3DB-D63F4E5CA406}"/>
                  </a:ext>
                </a:extLst>
              </p:cNvPr>
              <p:cNvSpPr txBox="1"/>
              <p:nvPr/>
            </p:nvSpPr>
            <p:spPr>
              <a:xfrm>
                <a:off x="838199" y="3461773"/>
                <a:ext cx="6458339" cy="26776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𝐬𝐞𝐚𝐫𝐜𝐡𝐒𝐀𝐓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𝐒𝐈𝐙𝐄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GB" sz="28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8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800" dirty="0">
                    <a:latin typeface="Garamond" panose="02020404030301010803" pitchFamily="18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claiming to have solved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searchSAT</m:t>
                    </m:r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r>
                  <a:rPr lang="en-US" altLang="zh-CN" sz="28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GB" sz="2800" b="1" i="0" dirty="0" smtClean="0">
                        <a:latin typeface="Cambria Math" panose="02040503050406030204" pitchFamily="18" charset="0"/>
                      </a:rPr>
                      <m:t>𝐒𝐀𝐓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instance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and an assignment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does not output a satisfying assignment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293B13A-161A-8117-A3DB-D63F4E5CA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61773"/>
                <a:ext cx="6458339" cy="2677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hlinkClick r:id="rId6" action="ppaction://hlinksldjump"/>
            <a:extLst>
              <a:ext uri="{FF2B5EF4-FFF2-40B4-BE49-F238E27FC236}">
                <a16:creationId xmlns:a16="http://schemas.microsoft.com/office/drawing/2014/main" id="{52C14824-D9A9-FE78-83EB-B169E75D7415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7" action="ppaction://hlinksldjump"/>
            <a:extLst>
              <a:ext uri="{FF2B5EF4-FFF2-40B4-BE49-F238E27FC236}">
                <a16:creationId xmlns:a16="http://schemas.microsoft.com/office/drawing/2014/main" id="{300867A6-B12D-E1EE-0359-B7BBA71A7637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8" action="ppaction://hlinksldjump"/>
            <a:extLst>
              <a:ext uri="{FF2B5EF4-FFF2-40B4-BE49-F238E27FC236}">
                <a16:creationId xmlns:a16="http://schemas.microsoft.com/office/drawing/2014/main" id="{564CB311-1A61-F13A-5B7D-D53E1D8F4E9D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9" action="ppaction://hlinksldjump"/>
            <a:extLst>
              <a:ext uri="{FF2B5EF4-FFF2-40B4-BE49-F238E27FC236}">
                <a16:creationId xmlns:a16="http://schemas.microsoft.com/office/drawing/2014/main" id="{D5443476-18CE-1BE1-9F63-796C7BDD3542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0" action="ppaction://hlinksldjump"/>
            <a:extLst>
              <a:ext uri="{FF2B5EF4-FFF2-40B4-BE49-F238E27FC236}">
                <a16:creationId xmlns:a16="http://schemas.microsoft.com/office/drawing/2014/main" id="{5B5CD416-4F03-63B1-1A38-94A54AE66850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1" action="ppaction://hlinksldjump"/>
            <a:extLst>
              <a:ext uri="{FF2B5EF4-FFF2-40B4-BE49-F238E27FC236}">
                <a16:creationId xmlns:a16="http://schemas.microsoft.com/office/drawing/2014/main" id="{0F5ACA36-790A-DB01-85B7-E56B01F0ABE9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2" action="ppaction://hlinksldjump"/>
            <a:extLst>
              <a:ext uri="{FF2B5EF4-FFF2-40B4-BE49-F238E27FC236}">
                <a16:creationId xmlns:a16="http://schemas.microsoft.com/office/drawing/2014/main" id="{0E159A60-D463-299F-3BB0-FD09EBEF3693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3" action="ppaction://hlinksldjump"/>
            <a:extLst>
              <a:ext uri="{FF2B5EF4-FFF2-40B4-BE49-F238E27FC236}">
                <a16:creationId xmlns:a16="http://schemas.microsoft.com/office/drawing/2014/main" id="{C1C41AA7-D159-A52E-D631-898BBFE25446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4" action="ppaction://hlinksldjump"/>
            <a:extLst>
              <a:ext uri="{FF2B5EF4-FFF2-40B4-BE49-F238E27FC236}">
                <a16:creationId xmlns:a16="http://schemas.microsoft.com/office/drawing/2014/main" id="{A2CF5907-0445-5720-1148-B5BA3F1C6F17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5" action="ppaction://hlinksldjump"/>
            <a:extLst>
              <a:ext uri="{FF2B5EF4-FFF2-40B4-BE49-F238E27FC236}">
                <a16:creationId xmlns:a16="http://schemas.microsoft.com/office/drawing/2014/main" id="{52A92B57-1101-299E-03E7-6B6332DDCA72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6" action="ppaction://hlinksldjump"/>
            <a:extLst>
              <a:ext uri="{FF2B5EF4-FFF2-40B4-BE49-F238E27FC236}">
                <a16:creationId xmlns:a16="http://schemas.microsoft.com/office/drawing/2014/main" id="{C4C971C0-40EF-24D3-F474-10DF49D6C42A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7" action="ppaction://hlinksldjump"/>
            <a:extLst>
              <a:ext uri="{FF2B5EF4-FFF2-40B4-BE49-F238E27FC236}">
                <a16:creationId xmlns:a16="http://schemas.microsoft.com/office/drawing/2014/main" id="{02221263-5626-9920-DD9F-74AEBF20054A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8" action="ppaction://hlinksldjump"/>
            <a:extLst>
              <a:ext uri="{FF2B5EF4-FFF2-40B4-BE49-F238E27FC236}">
                <a16:creationId xmlns:a16="http://schemas.microsoft.com/office/drawing/2014/main" id="{02B41B19-A5E5-5147-E81E-817C0AD65251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9" action="ppaction://hlinksldjump"/>
            <a:extLst>
              <a:ext uri="{FF2B5EF4-FFF2-40B4-BE49-F238E27FC236}">
                <a16:creationId xmlns:a16="http://schemas.microsoft.com/office/drawing/2014/main" id="{40EBF74C-F8C2-F294-2916-8563D1813907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0" action="ppaction://hlinksldjump"/>
            <a:extLst>
              <a:ext uri="{FF2B5EF4-FFF2-40B4-BE49-F238E27FC236}">
                <a16:creationId xmlns:a16="http://schemas.microsoft.com/office/drawing/2014/main" id="{0AABF561-FC80-3302-5162-F5600510C2D5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1" action="ppaction://hlinksldjump"/>
            <a:extLst>
              <a:ext uri="{FF2B5EF4-FFF2-40B4-BE49-F238E27FC236}">
                <a16:creationId xmlns:a16="http://schemas.microsoft.com/office/drawing/2014/main" id="{907B1B4E-AABD-0FF6-8A03-4C541063919C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2" action="ppaction://hlinksldjump"/>
            <a:extLst>
              <a:ext uri="{FF2B5EF4-FFF2-40B4-BE49-F238E27FC236}">
                <a16:creationId xmlns:a16="http://schemas.microsoft.com/office/drawing/2014/main" id="{5265C73D-C20F-5E3E-B0ED-F139AA5F92EE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3" action="ppaction://hlinksldjump"/>
            <a:extLst>
              <a:ext uri="{FF2B5EF4-FFF2-40B4-BE49-F238E27FC236}">
                <a16:creationId xmlns:a16="http://schemas.microsoft.com/office/drawing/2014/main" id="{DEF7CDE7-0236-6B16-5604-92FEF8C291D0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4" action="ppaction://hlinksldjump"/>
            <a:extLst>
              <a:ext uri="{FF2B5EF4-FFF2-40B4-BE49-F238E27FC236}">
                <a16:creationId xmlns:a16="http://schemas.microsoft.com/office/drawing/2014/main" id="{D7675680-53E3-186A-E8D3-E53AB96E5455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5" action="ppaction://hlinksldjump"/>
            <a:extLst>
              <a:ext uri="{FF2B5EF4-FFF2-40B4-BE49-F238E27FC236}">
                <a16:creationId xmlns:a16="http://schemas.microsoft.com/office/drawing/2014/main" id="{2592BF8C-A689-A84B-A542-AE102A60001A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6" action="ppaction://hlinksldjump"/>
            <a:extLst>
              <a:ext uri="{FF2B5EF4-FFF2-40B4-BE49-F238E27FC236}">
                <a16:creationId xmlns:a16="http://schemas.microsoft.com/office/drawing/2014/main" id="{57097B8C-C56D-F0F9-AEBB-F6D724242EC4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7" action="ppaction://hlinksldjump"/>
            <a:extLst>
              <a:ext uri="{FF2B5EF4-FFF2-40B4-BE49-F238E27FC236}">
                <a16:creationId xmlns:a16="http://schemas.microsoft.com/office/drawing/2014/main" id="{9B9E3BE7-454A-0F4A-D01A-E20CE6D0E4EB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8" action="ppaction://hlinksldjump"/>
            <a:extLst>
              <a:ext uri="{FF2B5EF4-FFF2-40B4-BE49-F238E27FC236}">
                <a16:creationId xmlns:a16="http://schemas.microsoft.com/office/drawing/2014/main" id="{3D77768F-3A9D-AF60-ECC2-FC30C24A3D08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3" grpId="0" animBg="1"/>
      <p:bldP spid="3" grpId="1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FD798-51D6-A90F-F86F-932818555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17880D9-AE45-6BB8-411A-1DEB89B84B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15837"/>
                <a:ext cx="10515600" cy="85718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𝐓𝐅𝐍𝐏</m:t>
                    </m:r>
                  </m:oMath>
                </a14:m>
                <a:r>
                  <a:rPr lang="zh-CN" altLang="en-US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GB" altLang="zh-CN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Hierarchy (as we know)</a:t>
                </a:r>
                <a:endParaRPr lang="zh-CN" altLang="en-US" b="1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17880D9-AE45-6BB8-411A-1DEB89B84B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15837"/>
                <a:ext cx="10515600" cy="85718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5459AE-9761-41B6-E9C9-0E3B53B747DC}"/>
                  </a:ext>
                </a:extLst>
              </p:cNvPr>
              <p:cNvSpPr txBox="1"/>
              <p:nvPr/>
            </p:nvSpPr>
            <p:spPr>
              <a:xfrm>
                <a:off x="1419661" y="1490008"/>
                <a:ext cx="4794546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𝐬𝐞𝐚𝐫𝐜𝐡𝐒𝐀𝐓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𝐒𝐈𝐙𝐄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GB" sz="20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0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000" dirty="0">
                    <a:latin typeface="Garamond" panose="02020404030301010803" pitchFamily="18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claiming to have solved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searchSAT</m:t>
                    </m:r>
                  </m:oMath>
                </a14:m>
                <a:endParaRPr lang="en-GB" sz="2000" dirty="0">
                  <a:latin typeface="Garamond" panose="02020404030301010803" pitchFamily="18" charset="0"/>
                </a:endParaRPr>
              </a:p>
              <a:p>
                <a:r>
                  <a:rPr lang="en-US" altLang="zh-CN" sz="20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000" dirty="0">
                    <a:latin typeface="Garamond" panose="02020404030301010803" pitchFamily="18" charset="0"/>
                  </a:rPr>
                  <a:t> </a:t>
                </a:r>
                <a:r>
                  <a:rPr lang="en-GB" sz="2000" dirty="0">
                    <a:latin typeface="Garamond" panose="020204040303010108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instance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and an assignment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does not output a satisfying assignment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5459AE-9761-41B6-E9C9-0E3B53B7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61" y="1490008"/>
                <a:ext cx="4794546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047914-7D0E-26C3-3C8D-D0FBEBF4292F}"/>
                  </a:ext>
                </a:extLst>
              </p:cNvPr>
              <p:cNvSpPr txBox="1"/>
              <p:nvPr/>
            </p:nvSpPr>
            <p:spPr>
              <a:xfrm>
                <a:off x="2018810" y="3931224"/>
                <a:ext cx="3298080" cy="1670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𝐌𝐀𝐉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0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000" dirty="0">
                    <a:latin typeface="Garamond" panose="02020404030301010803" pitchFamily="18" charset="0"/>
                  </a:rPr>
                  <a:t>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and depth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GB" sz="2000" dirty="0">
                  <a:latin typeface="Garamond" panose="02020404030301010803" pitchFamily="18" charset="0"/>
                </a:endParaRPr>
              </a:p>
              <a:p>
                <a:r>
                  <a:rPr lang="en-US" altLang="zh-CN" sz="20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000" dirty="0">
                    <a:latin typeface="Garamond" panose="02020404030301010803" pitchFamily="18" charset="0"/>
                  </a:rPr>
                  <a:t> </a:t>
                </a:r>
                <a:r>
                  <a:rPr lang="en-GB" sz="2000" dirty="0">
                    <a:latin typeface="Garamond" panose="02020404030301010803" pitchFamily="18" charset="0"/>
                  </a:rPr>
                  <a:t>an instance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MAJ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047914-7D0E-26C3-3C8D-D0FBEBF4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10" y="3931224"/>
                <a:ext cx="3298080" cy="1670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>
            <a:extLst>
              <a:ext uri="{FF2B5EF4-FFF2-40B4-BE49-F238E27FC236}">
                <a16:creationId xmlns:a16="http://schemas.microsoft.com/office/drawing/2014/main" id="{DD72619E-AEAB-A040-6FE9-3F49B493E17C}"/>
              </a:ext>
            </a:extLst>
          </p:cNvPr>
          <p:cNvGrpSpPr/>
          <p:nvPr/>
        </p:nvGrpSpPr>
        <p:grpSpPr>
          <a:xfrm>
            <a:off x="7630108" y="1364650"/>
            <a:ext cx="3825557" cy="4496114"/>
            <a:chOff x="7630108" y="1364650"/>
            <a:chExt cx="3825557" cy="4496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3A93348B-C41F-1C64-0EED-8E99F5E9CF15}"/>
                    </a:ext>
                  </a:extLst>
                </p:cNvPr>
                <p:cNvSpPr txBox="1"/>
                <p:nvPr/>
              </p:nvSpPr>
              <p:spPr>
                <a:xfrm>
                  <a:off x="9022700" y="5491432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𝐄𝐎𝐏𝐋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3A93348B-C41F-1C64-0EED-8E99F5E9C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700" y="5491432"/>
                  <a:ext cx="103103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2892D9-18D2-C384-DF0C-FD165C783AB6}"/>
                    </a:ext>
                  </a:extLst>
                </p:cNvPr>
                <p:cNvSpPr txBox="1"/>
                <p:nvPr/>
              </p:nvSpPr>
              <p:spPr>
                <a:xfrm>
                  <a:off x="7630108" y="4720101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altLang="zh-CN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𝐎𝐏𝐋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F12892D9-18D2-C384-DF0C-FD165C783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108" y="4720101"/>
                  <a:ext cx="103103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0254904-9082-3064-57EE-FFD413676343}"/>
                    </a:ext>
                  </a:extLst>
                </p:cNvPr>
                <p:cNvSpPr txBox="1"/>
                <p:nvPr/>
              </p:nvSpPr>
              <p:spPr>
                <a:xfrm>
                  <a:off x="10422289" y="4720101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𝐏𝐏𝐀𝐃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0254904-9082-3064-57EE-FFD413676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2289" y="4720101"/>
                  <a:ext cx="103103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5FBB1BB2-F2B9-27F0-8C27-F62D15A8E9C9}"/>
                    </a:ext>
                  </a:extLst>
                </p:cNvPr>
                <p:cNvSpPr txBox="1"/>
                <p:nvPr/>
              </p:nvSpPr>
              <p:spPr>
                <a:xfrm>
                  <a:off x="7630108" y="2982596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𝐋𝐒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5FBB1BB2-F2B9-27F0-8C27-F62D15A8E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108" y="2982596"/>
                  <a:ext cx="103103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DB01D53-F493-C855-07C7-98FFE8CC382B}"/>
                    </a:ext>
                  </a:extLst>
                </p:cNvPr>
                <p:cNvSpPr txBox="1"/>
                <p:nvPr/>
              </p:nvSpPr>
              <p:spPr>
                <a:xfrm>
                  <a:off x="10424628" y="2982596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GB" altLang="zh-CN" b="1" i="0" smtClean="0">
                            <a:latin typeface="Cambria Math" panose="02040503050406030204" pitchFamily="18" charset="0"/>
                          </a:rPr>
                          <m:t>𝐏𝐀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DB01D53-F493-C855-07C7-98FFE8CC3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4628" y="2982596"/>
                  <a:ext cx="103103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5E7E6E9-AD04-F1D2-4DED-DDE5A6F39063}"/>
                    </a:ext>
                  </a:extLst>
                </p:cNvPr>
                <p:cNvSpPr txBox="1"/>
                <p:nvPr/>
              </p:nvSpPr>
              <p:spPr>
                <a:xfrm>
                  <a:off x="9027368" y="2982596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GB" altLang="zh-CN" b="1" i="0" smtClean="0">
                            <a:latin typeface="Cambria Math" panose="02040503050406030204" pitchFamily="18" charset="0"/>
                          </a:rPr>
                          <m:t>𝐏𝐏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15E7E6E9-AD04-F1D2-4DED-DDE5A6F39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368" y="2982596"/>
                  <a:ext cx="103103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2089737-A072-4822-8EF5-98BD8F65CE37}"/>
                    </a:ext>
                  </a:extLst>
                </p:cNvPr>
                <p:cNvSpPr txBox="1"/>
                <p:nvPr/>
              </p:nvSpPr>
              <p:spPr>
                <a:xfrm>
                  <a:off x="9022700" y="3939581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GB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GB" b="1" i="0" dirty="0" smtClean="0">
                            <a:latin typeface="Cambria Math" panose="02040503050406030204" pitchFamily="18" charset="0"/>
                          </a:rPr>
                          <m:t>𝐀𝐃𝐒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2089737-A072-4822-8EF5-98BD8F65C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700" y="3939581"/>
                  <a:ext cx="103103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53F2A0D-0BC5-336F-033C-4E24DF3A3E24}"/>
                    </a:ext>
                  </a:extLst>
                </p:cNvPr>
                <p:cNvSpPr txBox="1"/>
                <p:nvPr/>
              </p:nvSpPr>
              <p:spPr>
                <a:xfrm>
                  <a:off x="9022699" y="1364650"/>
                  <a:ext cx="103103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𝐓𝐅𝐍𝐏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53F2A0D-0BC5-336F-033C-4E24DF3A3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2699" y="1364650"/>
                  <a:ext cx="103103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5715D87E-30B8-AC09-879A-F02D921B26F5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8145627" y="5089433"/>
              <a:ext cx="1392592" cy="40199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CF6B6CE8-B54E-AF39-A573-B8CEF1E6ABBF}"/>
                </a:ext>
              </a:extLst>
            </p:cNvPr>
            <p:cNvCxnSpPr>
              <a:cxnSpLocks/>
              <a:stCxn id="5" idx="0"/>
              <a:endCxn id="9" idx="2"/>
            </p:cNvCxnSpPr>
            <p:nvPr/>
          </p:nvCxnSpPr>
          <p:spPr>
            <a:xfrm flipV="1">
              <a:off x="9538219" y="5089433"/>
              <a:ext cx="1399589" cy="40199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140289C1-CA10-E648-DC92-1483A4677859}"/>
                </a:ext>
              </a:extLst>
            </p:cNvPr>
            <p:cNvCxnSpPr>
              <a:cxnSpLocks/>
              <a:stCxn id="7" idx="0"/>
              <a:endCxn id="13" idx="2"/>
            </p:cNvCxnSpPr>
            <p:nvPr/>
          </p:nvCxnSpPr>
          <p:spPr>
            <a:xfrm flipV="1">
              <a:off x="8145627" y="4308913"/>
              <a:ext cx="1392592" cy="411188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A3919A27-3878-0206-2319-2927AEFA43AC}"/>
                </a:ext>
              </a:extLst>
            </p:cNvPr>
            <p:cNvCxnSpPr>
              <a:cxnSpLocks/>
              <a:stCxn id="9" idx="0"/>
              <a:endCxn id="13" idx="2"/>
            </p:cNvCxnSpPr>
            <p:nvPr/>
          </p:nvCxnSpPr>
          <p:spPr>
            <a:xfrm flipH="1" flipV="1">
              <a:off x="9538219" y="4308913"/>
              <a:ext cx="1399589" cy="411188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A65CB2F3-D4FD-3A2C-7B41-D9CC41E68520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V="1">
              <a:off x="8145627" y="3351928"/>
              <a:ext cx="0" cy="136817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4D8602FD-F567-5699-F7A2-06DA1ED4BEB7}"/>
                </a:ext>
              </a:extLst>
            </p:cNvPr>
            <p:cNvCxnSpPr>
              <a:cxnSpLocks/>
              <a:stCxn id="13" idx="0"/>
              <a:endCxn id="12" idx="2"/>
            </p:cNvCxnSpPr>
            <p:nvPr/>
          </p:nvCxnSpPr>
          <p:spPr>
            <a:xfrm flipV="1">
              <a:off x="9538219" y="3351928"/>
              <a:ext cx="4668" cy="58765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255C209E-99D1-F129-691E-CABBC10A9DC2}"/>
                </a:ext>
              </a:extLst>
            </p:cNvPr>
            <p:cNvCxnSpPr>
              <a:cxnSpLocks/>
              <a:stCxn id="9" idx="0"/>
              <a:endCxn id="11" idx="2"/>
            </p:cNvCxnSpPr>
            <p:nvPr/>
          </p:nvCxnSpPr>
          <p:spPr>
            <a:xfrm flipV="1">
              <a:off x="10937808" y="3351928"/>
              <a:ext cx="2339" cy="136817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FB0EB8D-A4B6-BAAA-2326-4DA3934A3391}"/>
                </a:ext>
              </a:extLst>
            </p:cNvPr>
            <p:cNvCxnSpPr>
              <a:cxnSpLocks/>
              <a:stCxn id="10" idx="0"/>
              <a:endCxn id="15" idx="2"/>
            </p:cNvCxnSpPr>
            <p:nvPr/>
          </p:nvCxnSpPr>
          <p:spPr>
            <a:xfrm flipV="1">
              <a:off x="8145627" y="1733982"/>
              <a:ext cx="1392591" cy="124861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5D4EA2F5-992F-FADA-935B-36F4F042B3E1}"/>
                </a:ext>
              </a:extLst>
            </p:cNvPr>
            <p:cNvCxnSpPr>
              <a:cxnSpLocks/>
              <a:stCxn id="12" idx="0"/>
              <a:endCxn id="15" idx="2"/>
            </p:cNvCxnSpPr>
            <p:nvPr/>
          </p:nvCxnSpPr>
          <p:spPr>
            <a:xfrm flipH="1" flipV="1">
              <a:off x="9538218" y="1733982"/>
              <a:ext cx="4669" cy="124861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492A274E-C782-64F3-A6A6-89B8B6C840BC}"/>
                </a:ext>
              </a:extLst>
            </p:cNvPr>
            <p:cNvCxnSpPr>
              <a:cxnSpLocks/>
              <a:stCxn id="11" idx="0"/>
              <a:endCxn id="15" idx="2"/>
            </p:cNvCxnSpPr>
            <p:nvPr/>
          </p:nvCxnSpPr>
          <p:spPr>
            <a:xfrm flipH="1" flipV="1">
              <a:off x="9538218" y="1733982"/>
              <a:ext cx="1401929" cy="124861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3B67998-1498-C879-2A40-27155B05ACA5}"/>
                    </a:ext>
                  </a:extLst>
                </p:cNvPr>
                <p:cNvSpPr txBox="1"/>
                <p:nvPr/>
              </p:nvSpPr>
              <p:spPr>
                <a:xfrm>
                  <a:off x="8217940" y="2127380"/>
                  <a:ext cx="8770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3B67998-1498-C879-2A40-27155B05A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940" y="2127380"/>
                  <a:ext cx="877073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7F8A5C4C-7BE7-64CE-4FFE-EA7BBA44E19C}"/>
                    </a:ext>
                  </a:extLst>
                </p:cNvPr>
                <p:cNvSpPr txBox="1"/>
                <p:nvPr/>
              </p:nvSpPr>
              <p:spPr>
                <a:xfrm>
                  <a:off x="8914236" y="2327435"/>
                  <a:ext cx="8770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7F8A5C4C-7BE7-64CE-4FFE-EA7BBA44E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4236" y="2327435"/>
                  <a:ext cx="877073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9B533061-CCD9-8CA3-D960-812DA27FBA72}"/>
                    </a:ext>
                  </a:extLst>
                </p:cNvPr>
                <p:cNvSpPr txBox="1"/>
                <p:nvPr/>
              </p:nvSpPr>
              <p:spPr>
                <a:xfrm>
                  <a:off x="10205350" y="2163597"/>
                  <a:ext cx="8770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9B533061-CCD9-8CA3-D960-812DA27FB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5350" y="2163597"/>
                  <a:ext cx="877073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CDB5B0-4834-9C9E-A5F5-928483629B84}"/>
              </a:ext>
            </a:extLst>
          </p:cNvPr>
          <p:cNvGrpSpPr/>
          <p:nvPr/>
        </p:nvGrpSpPr>
        <p:grpSpPr>
          <a:xfrm>
            <a:off x="5316890" y="3485556"/>
            <a:ext cx="2422318" cy="1281089"/>
            <a:chOff x="5316890" y="3485556"/>
            <a:chExt cx="2422318" cy="1281089"/>
          </a:xfrm>
        </p:grpSpPr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1E4D0A2C-DBAF-B880-A212-2397346A60F5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5316890" y="3631161"/>
              <a:ext cx="2422318" cy="113548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A7A120B7-D662-911F-43B4-C9D283268FC9}"/>
                </a:ext>
              </a:extLst>
            </p:cNvPr>
            <p:cNvSpPr txBox="1"/>
            <p:nvPr/>
          </p:nvSpPr>
          <p:spPr>
            <a:xfrm>
              <a:off x="6528049" y="3485556"/>
              <a:ext cx="587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?</a:t>
              </a:r>
              <a:endParaRPr lang="en-GB" dirty="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367A589-C923-724C-1F89-2EA1193A7D24}"/>
              </a:ext>
            </a:extLst>
          </p:cNvPr>
          <p:cNvGrpSpPr/>
          <p:nvPr/>
        </p:nvGrpSpPr>
        <p:grpSpPr>
          <a:xfrm>
            <a:off x="6214207" y="1723588"/>
            <a:ext cx="2285988" cy="735916"/>
            <a:chOff x="6214207" y="1723588"/>
            <a:chExt cx="2285988" cy="735916"/>
          </a:xfrm>
        </p:grpSpPr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7DF8AD-A774-60E0-7B6C-DEC8838792DE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6214207" y="2088778"/>
              <a:ext cx="2285988" cy="37072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52C9A04-47BB-5639-8880-E14F7F4487BA}"/>
                </a:ext>
              </a:extLst>
            </p:cNvPr>
            <p:cNvSpPr txBox="1"/>
            <p:nvPr/>
          </p:nvSpPr>
          <p:spPr>
            <a:xfrm>
              <a:off x="6886003" y="1723588"/>
              <a:ext cx="587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?</a:t>
              </a:r>
              <a:endParaRPr lang="en-GB" dirty="0"/>
            </a:p>
          </p:txBody>
        </p:sp>
      </p:grpSp>
      <p:sp>
        <p:nvSpPr>
          <p:cNvPr id="14" name="矩形 13">
            <a:hlinkClick r:id="rId16" action="ppaction://hlinksldjump"/>
            <a:extLst>
              <a:ext uri="{FF2B5EF4-FFF2-40B4-BE49-F238E27FC236}">
                <a16:creationId xmlns:a16="http://schemas.microsoft.com/office/drawing/2014/main" id="{2929DB98-C592-B466-5536-AD0903FC583C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7" action="ppaction://hlinksldjump"/>
            <a:extLst>
              <a:ext uri="{FF2B5EF4-FFF2-40B4-BE49-F238E27FC236}">
                <a16:creationId xmlns:a16="http://schemas.microsoft.com/office/drawing/2014/main" id="{2F57061A-E586-2DAC-9F94-9ABAC0730F85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8" action="ppaction://hlinksldjump"/>
            <a:extLst>
              <a:ext uri="{FF2B5EF4-FFF2-40B4-BE49-F238E27FC236}">
                <a16:creationId xmlns:a16="http://schemas.microsoft.com/office/drawing/2014/main" id="{A0FA3B75-FD4B-8AD9-95F2-782A49CE10FB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9" action="ppaction://hlinksldjump"/>
            <a:extLst>
              <a:ext uri="{FF2B5EF4-FFF2-40B4-BE49-F238E27FC236}">
                <a16:creationId xmlns:a16="http://schemas.microsoft.com/office/drawing/2014/main" id="{28AD8215-AB21-4734-EC74-595D31C76C0D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E9B3E542-EB9B-B901-CA03-5662D5842A07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C192A8FB-1D63-B476-5F42-7A114280ED30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2" action="ppaction://hlinksldjump"/>
            <a:extLst>
              <a:ext uri="{FF2B5EF4-FFF2-40B4-BE49-F238E27FC236}">
                <a16:creationId xmlns:a16="http://schemas.microsoft.com/office/drawing/2014/main" id="{77894AA2-3E0D-8704-7A1A-ABB7596200EC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3" action="ppaction://hlinksldjump"/>
            <a:extLst>
              <a:ext uri="{FF2B5EF4-FFF2-40B4-BE49-F238E27FC236}">
                <a16:creationId xmlns:a16="http://schemas.microsoft.com/office/drawing/2014/main" id="{BB11D430-9B23-0F4D-4BAA-2779C66992C2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4" action="ppaction://hlinksldjump"/>
            <a:extLst>
              <a:ext uri="{FF2B5EF4-FFF2-40B4-BE49-F238E27FC236}">
                <a16:creationId xmlns:a16="http://schemas.microsoft.com/office/drawing/2014/main" id="{D7908D97-33B3-0386-745D-3ACBFFAFFE79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5" action="ppaction://hlinksldjump"/>
            <a:extLst>
              <a:ext uri="{FF2B5EF4-FFF2-40B4-BE49-F238E27FC236}">
                <a16:creationId xmlns:a16="http://schemas.microsoft.com/office/drawing/2014/main" id="{8643397E-6D2E-AECE-E558-01523FBD1C11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26" action="ppaction://hlinksldjump"/>
            <a:extLst>
              <a:ext uri="{FF2B5EF4-FFF2-40B4-BE49-F238E27FC236}">
                <a16:creationId xmlns:a16="http://schemas.microsoft.com/office/drawing/2014/main" id="{45A83AAB-3514-9BBB-B220-073CD807AA8D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27" action="ppaction://hlinksldjump"/>
            <a:extLst>
              <a:ext uri="{FF2B5EF4-FFF2-40B4-BE49-F238E27FC236}">
                <a16:creationId xmlns:a16="http://schemas.microsoft.com/office/drawing/2014/main" id="{B5ECC9FB-8B19-F382-97B0-FD03A3AA782B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8" action="ppaction://hlinksldjump"/>
            <a:extLst>
              <a:ext uri="{FF2B5EF4-FFF2-40B4-BE49-F238E27FC236}">
                <a16:creationId xmlns:a16="http://schemas.microsoft.com/office/drawing/2014/main" id="{C6F60AA4-6035-74D9-B585-9AA473CB98E5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9" action="ppaction://hlinksldjump"/>
            <a:extLst>
              <a:ext uri="{FF2B5EF4-FFF2-40B4-BE49-F238E27FC236}">
                <a16:creationId xmlns:a16="http://schemas.microsoft.com/office/drawing/2014/main" id="{C4CE7F2B-7E15-E7BB-B67B-F4A0D23A77F6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30" action="ppaction://hlinksldjump"/>
            <a:extLst>
              <a:ext uri="{FF2B5EF4-FFF2-40B4-BE49-F238E27FC236}">
                <a16:creationId xmlns:a16="http://schemas.microsoft.com/office/drawing/2014/main" id="{99C96A20-1751-9A67-F380-9A621E4023F5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31" action="ppaction://hlinksldjump"/>
            <a:extLst>
              <a:ext uri="{FF2B5EF4-FFF2-40B4-BE49-F238E27FC236}">
                <a16:creationId xmlns:a16="http://schemas.microsoft.com/office/drawing/2014/main" id="{188854F6-66E6-D66F-C080-1C96F5645278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2" action="ppaction://hlinksldjump"/>
            <a:extLst>
              <a:ext uri="{FF2B5EF4-FFF2-40B4-BE49-F238E27FC236}">
                <a16:creationId xmlns:a16="http://schemas.microsoft.com/office/drawing/2014/main" id="{5CAFFE9C-07F8-3F2C-C935-5F3E79C894A3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3" action="ppaction://hlinksldjump"/>
            <a:extLst>
              <a:ext uri="{FF2B5EF4-FFF2-40B4-BE49-F238E27FC236}">
                <a16:creationId xmlns:a16="http://schemas.microsoft.com/office/drawing/2014/main" id="{C504F200-DF73-EF4B-921E-0C12CFB65F82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34" action="ppaction://hlinksldjump"/>
            <a:extLst>
              <a:ext uri="{FF2B5EF4-FFF2-40B4-BE49-F238E27FC236}">
                <a16:creationId xmlns:a16="http://schemas.microsoft.com/office/drawing/2014/main" id="{984AAFD2-D95B-2369-48C8-C9197B7F8737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5" action="ppaction://hlinksldjump"/>
            <a:extLst>
              <a:ext uri="{FF2B5EF4-FFF2-40B4-BE49-F238E27FC236}">
                <a16:creationId xmlns:a16="http://schemas.microsoft.com/office/drawing/2014/main" id="{6CD278C1-AE1A-18C9-E28A-85914B225909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36" action="ppaction://hlinksldjump"/>
            <a:extLst>
              <a:ext uri="{FF2B5EF4-FFF2-40B4-BE49-F238E27FC236}">
                <a16:creationId xmlns:a16="http://schemas.microsoft.com/office/drawing/2014/main" id="{D24A2E73-CE3F-3AD1-7286-A56AB9C06A8B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37" action="ppaction://hlinksldjump"/>
            <a:extLst>
              <a:ext uri="{FF2B5EF4-FFF2-40B4-BE49-F238E27FC236}">
                <a16:creationId xmlns:a16="http://schemas.microsoft.com/office/drawing/2014/main" id="{18B529E1-FDFF-B04B-38A2-AB3B51312AAC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38" action="ppaction://hlinksldjump"/>
            <a:extLst>
              <a:ext uri="{FF2B5EF4-FFF2-40B4-BE49-F238E27FC236}">
                <a16:creationId xmlns:a16="http://schemas.microsoft.com/office/drawing/2014/main" id="{4F284685-A18D-8419-6029-A9D62EB81DD6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062B7-4605-997A-6FF7-D83234F96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21FB48-A121-3BEF-BBFF-0D0DA9FC80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15837"/>
                <a:ext cx="10515600" cy="85718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Interlude: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𝐓𝐅𝐙𝐏𝐏</m:t>
                    </m:r>
                  </m:oMath>
                </a14:m>
                <a:r>
                  <a:rPr lang="en-US" altLang="zh-CN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?</a:t>
                </a:r>
                <a:endParaRPr lang="zh-CN" altLang="en-US" b="1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21FB48-A121-3BEF-BBFF-0D0DA9FC8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15837"/>
                <a:ext cx="10515600" cy="857184"/>
              </a:xfr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A3C5CE6-8E30-6A80-9F74-80C0F56F5899}"/>
                  </a:ext>
                </a:extLst>
              </p:cNvPr>
              <p:cNvSpPr txBox="1"/>
              <p:nvPr/>
            </p:nvSpPr>
            <p:spPr>
              <a:xfrm>
                <a:off x="2018810" y="3931224"/>
                <a:ext cx="3298080" cy="1670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𝐌𝐀𝐉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sSup>
                          <m:sSup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0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000" dirty="0">
                    <a:latin typeface="Garamond" panose="02020404030301010803" pitchFamily="18" charset="0"/>
                  </a:rPr>
                  <a:t>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and depth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GB" sz="2000" dirty="0">
                  <a:latin typeface="Garamond" panose="02020404030301010803" pitchFamily="18" charset="0"/>
                </a:endParaRPr>
              </a:p>
              <a:p>
                <a:r>
                  <a:rPr lang="en-US" altLang="zh-CN" sz="20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000" dirty="0">
                    <a:latin typeface="Garamond" panose="02020404030301010803" pitchFamily="18" charset="0"/>
                  </a:rPr>
                  <a:t> </a:t>
                </a:r>
                <a:r>
                  <a:rPr lang="en-GB" sz="2000" dirty="0">
                    <a:latin typeface="Garamond" panose="02020404030301010803" pitchFamily="18" charset="0"/>
                  </a:rPr>
                  <a:t>an instance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MAJ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A3C5CE6-8E30-6A80-9F74-80C0F56F5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10" y="3931224"/>
                <a:ext cx="3298080" cy="1670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5514B4E1-AC1C-19B3-B7CA-863500C44D36}"/>
                  </a:ext>
                </a:extLst>
              </p:cNvPr>
              <p:cNvSpPr/>
              <p:nvPr/>
            </p:nvSpPr>
            <p:spPr>
              <a:xfrm>
                <a:off x="6020586" y="4095129"/>
                <a:ext cx="2731527" cy="979308"/>
              </a:xfrm>
              <a:prstGeom prst="wedgeRoundRectCallout">
                <a:avLst>
                  <a:gd name="adj1" fmla="val -68997"/>
                  <a:gd name="adj2" fmla="val 4153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Algorithm: Just output a random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5514B4E1-AC1C-19B3-B7CA-863500C44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586" y="4095129"/>
                <a:ext cx="2731527" cy="979308"/>
              </a:xfrm>
              <a:prstGeom prst="wedgeRoundRectCallout">
                <a:avLst>
                  <a:gd name="adj1" fmla="val -68997"/>
                  <a:gd name="adj2" fmla="val 4153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E59079-76D4-E9A5-7945-1B172C56A093}"/>
                  </a:ext>
                </a:extLst>
              </p:cNvPr>
              <p:cNvSpPr txBox="1"/>
              <p:nvPr/>
            </p:nvSpPr>
            <p:spPr>
              <a:xfrm>
                <a:off x="5669516" y="5113240"/>
                <a:ext cx="3433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Garamond" panose="02020404030301010803" pitchFamily="18" charset="0"/>
                  </a:rPr>
                  <a:t>This refuter problem is in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.</a:t>
                </a:r>
              </a:p>
              <a:p>
                <a:r>
                  <a:rPr lang="en-GB" dirty="0">
                    <a:latin typeface="Garamond" panose="02020404030301010803" pitchFamily="18" charset="0"/>
                  </a:rPr>
                  <a:t>How “hard” is it to derandomize it?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E59079-76D4-E9A5-7945-1B172C56A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516" y="5113240"/>
                <a:ext cx="3433665" cy="646331"/>
              </a:xfrm>
              <a:prstGeom prst="rect">
                <a:avLst/>
              </a:prstGeom>
              <a:blipFill>
                <a:blip r:embed="rId5"/>
                <a:stretch>
                  <a:fillRect l="-1421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E450B19-D2D2-2401-2FA9-7F202139515F}"/>
                  </a:ext>
                </a:extLst>
              </p:cNvPr>
              <p:cNvSpPr txBox="1"/>
              <p:nvPr/>
            </p:nvSpPr>
            <p:spPr>
              <a:xfrm>
                <a:off x="9013372" y="1073021"/>
                <a:ext cx="2340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: [FGJ</a:t>
                </a:r>
                <a:r>
                  <a:rPr lang="en-US" altLang="zh-CN" dirty="0">
                    <a:latin typeface="Garamond" panose="02020404030301010803" pitchFamily="18" charset="0"/>
                  </a:rPr>
                  <a:t>L</a:t>
                </a:r>
                <a:r>
                  <a:rPr lang="en-GB" dirty="0">
                    <a:solidFill>
                      <a:srgbClr val="F359D2"/>
                    </a:solidFill>
                    <a:latin typeface="Garamond" panose="02020404030301010803" pitchFamily="18" charset="0"/>
                  </a:rPr>
                  <a:t>R</a:t>
                </a:r>
                <a:r>
                  <a:rPr lang="en-GB" dirty="0">
                    <a:latin typeface="Garamond" panose="02020404030301010803" pitchFamily="18" charset="0"/>
                  </a:rPr>
                  <a:t>SY’26]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E450B19-D2D2-2401-2FA9-7F2021395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72" y="1073021"/>
                <a:ext cx="2340428" cy="369332"/>
              </a:xfrm>
              <a:prstGeom prst="rect">
                <a:avLst/>
              </a:prstGeom>
              <a:blipFill>
                <a:blip r:embed="rId7"/>
                <a:stretch>
                  <a:fillRect t="-6557" r="-208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7ED7616-F945-A3BE-4C6E-9D1F30A491D7}"/>
                  </a:ext>
                </a:extLst>
              </p:cNvPr>
              <p:cNvSpPr txBox="1"/>
              <p:nvPr/>
            </p:nvSpPr>
            <p:spPr>
              <a:xfrm>
                <a:off x="8462864" y="3126593"/>
                <a:ext cx="305110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Garamond" panose="02020404030301010803" pitchFamily="18" charset="0"/>
                  </a:rPr>
                  <a:t>Future direction</a:t>
                </a:r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r>
                  <a:rPr lang="en-GB" sz="2400" dirty="0">
                    <a:latin typeface="Garamond" panose="02020404030301010803" pitchFamily="18" charset="0"/>
                  </a:rPr>
                  <a:t>How to talk about “hardness” in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7ED7616-F945-A3BE-4C6E-9D1F30A49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864" y="3126593"/>
                <a:ext cx="3051109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688DC0A-3B2E-91CC-DD63-3DF120FED457}"/>
                  </a:ext>
                </a:extLst>
              </p:cNvPr>
              <p:cNvSpPr txBox="1"/>
              <p:nvPr/>
            </p:nvSpPr>
            <p:spPr>
              <a:xfrm>
                <a:off x="1419661" y="1490008"/>
                <a:ext cx="4794546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𝐬𝐞𝐚𝐫𝐜𝐡𝐒𝐀𝐓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𝐒𝐈𝐙𝐄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GB" sz="20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0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000" dirty="0">
                    <a:latin typeface="Garamond" panose="02020404030301010803" pitchFamily="18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claiming to have solved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searchSAT</m:t>
                    </m:r>
                  </m:oMath>
                </a14:m>
                <a:endParaRPr lang="en-GB" sz="2000" dirty="0">
                  <a:latin typeface="Garamond" panose="02020404030301010803" pitchFamily="18" charset="0"/>
                </a:endParaRPr>
              </a:p>
              <a:p>
                <a:r>
                  <a:rPr lang="en-US" altLang="zh-CN" sz="20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000" dirty="0">
                    <a:latin typeface="Garamond" panose="02020404030301010803" pitchFamily="18" charset="0"/>
                  </a:rPr>
                  <a:t> </a:t>
                </a:r>
                <a:r>
                  <a:rPr lang="en-GB" sz="2000" dirty="0">
                    <a:latin typeface="Garamond" panose="02020404030301010803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instance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and an assignment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does not output a satisfying assignment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688DC0A-3B2E-91CC-DD63-3DF120FED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61" y="1490008"/>
                <a:ext cx="4794546" cy="19389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hlinkClick r:id="rId10" action="ppaction://hlinksldjump"/>
            <a:extLst>
              <a:ext uri="{FF2B5EF4-FFF2-40B4-BE49-F238E27FC236}">
                <a16:creationId xmlns:a16="http://schemas.microsoft.com/office/drawing/2014/main" id="{1A220B29-0FFD-F46C-15ED-218250D323BA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11" action="ppaction://hlinksldjump"/>
            <a:extLst>
              <a:ext uri="{FF2B5EF4-FFF2-40B4-BE49-F238E27FC236}">
                <a16:creationId xmlns:a16="http://schemas.microsoft.com/office/drawing/2014/main" id="{8631A5DC-80AD-F14D-32F1-F7DEB9DA9FE3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12" action="ppaction://hlinksldjump"/>
            <a:extLst>
              <a:ext uri="{FF2B5EF4-FFF2-40B4-BE49-F238E27FC236}">
                <a16:creationId xmlns:a16="http://schemas.microsoft.com/office/drawing/2014/main" id="{26AE0D2E-562B-F589-EEB4-2F6C003FF00F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13" action="ppaction://hlinksldjump"/>
            <a:extLst>
              <a:ext uri="{FF2B5EF4-FFF2-40B4-BE49-F238E27FC236}">
                <a16:creationId xmlns:a16="http://schemas.microsoft.com/office/drawing/2014/main" id="{AA1D6563-15C9-113F-0CE2-17249449E385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14" action="ppaction://hlinksldjump"/>
            <a:extLst>
              <a:ext uri="{FF2B5EF4-FFF2-40B4-BE49-F238E27FC236}">
                <a16:creationId xmlns:a16="http://schemas.microsoft.com/office/drawing/2014/main" id="{6F6CCF9B-D0D2-9D8D-E6F6-652E7403E747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5" action="ppaction://hlinksldjump"/>
            <a:extLst>
              <a:ext uri="{FF2B5EF4-FFF2-40B4-BE49-F238E27FC236}">
                <a16:creationId xmlns:a16="http://schemas.microsoft.com/office/drawing/2014/main" id="{8A8F9EB5-03F6-C604-0B6B-6D0FC6C594F2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6" action="ppaction://hlinksldjump"/>
            <a:extLst>
              <a:ext uri="{FF2B5EF4-FFF2-40B4-BE49-F238E27FC236}">
                <a16:creationId xmlns:a16="http://schemas.microsoft.com/office/drawing/2014/main" id="{EB134155-CBA7-086B-0268-D2422F1C79A2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7" action="ppaction://hlinksldjump"/>
            <a:extLst>
              <a:ext uri="{FF2B5EF4-FFF2-40B4-BE49-F238E27FC236}">
                <a16:creationId xmlns:a16="http://schemas.microsoft.com/office/drawing/2014/main" id="{08639BB1-0D41-0073-8BD2-58DA9DE5716D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8" action="ppaction://hlinksldjump"/>
            <a:extLst>
              <a:ext uri="{FF2B5EF4-FFF2-40B4-BE49-F238E27FC236}">
                <a16:creationId xmlns:a16="http://schemas.microsoft.com/office/drawing/2014/main" id="{3A6F426F-939F-F213-FC7E-8B6C378D447B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9" action="ppaction://hlinksldjump"/>
            <a:extLst>
              <a:ext uri="{FF2B5EF4-FFF2-40B4-BE49-F238E27FC236}">
                <a16:creationId xmlns:a16="http://schemas.microsoft.com/office/drawing/2014/main" id="{C00E8C66-67CB-E315-A7F9-1A2B08EAE1BD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20" action="ppaction://hlinksldjump"/>
            <a:extLst>
              <a:ext uri="{FF2B5EF4-FFF2-40B4-BE49-F238E27FC236}">
                <a16:creationId xmlns:a16="http://schemas.microsoft.com/office/drawing/2014/main" id="{23706FFC-9C43-24C4-B79F-54D3A37D8D1F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21" action="ppaction://hlinksldjump"/>
            <a:extLst>
              <a:ext uri="{FF2B5EF4-FFF2-40B4-BE49-F238E27FC236}">
                <a16:creationId xmlns:a16="http://schemas.microsoft.com/office/drawing/2014/main" id="{7C25AB65-2447-80AB-3BBE-150DF0BDE544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2" action="ppaction://hlinksldjump"/>
            <a:extLst>
              <a:ext uri="{FF2B5EF4-FFF2-40B4-BE49-F238E27FC236}">
                <a16:creationId xmlns:a16="http://schemas.microsoft.com/office/drawing/2014/main" id="{0FD1164C-627E-436D-22EE-D37B005B34F7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3" action="ppaction://hlinksldjump"/>
            <a:extLst>
              <a:ext uri="{FF2B5EF4-FFF2-40B4-BE49-F238E27FC236}">
                <a16:creationId xmlns:a16="http://schemas.microsoft.com/office/drawing/2014/main" id="{AEA78CB5-783F-2426-B1C8-8E4A384C12DE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4" action="ppaction://hlinksldjump"/>
            <a:extLst>
              <a:ext uri="{FF2B5EF4-FFF2-40B4-BE49-F238E27FC236}">
                <a16:creationId xmlns:a16="http://schemas.microsoft.com/office/drawing/2014/main" id="{DDC99F77-4366-61A4-AD39-5A31AF25AE2D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5" action="ppaction://hlinksldjump"/>
            <a:extLst>
              <a:ext uri="{FF2B5EF4-FFF2-40B4-BE49-F238E27FC236}">
                <a16:creationId xmlns:a16="http://schemas.microsoft.com/office/drawing/2014/main" id="{6C4DE717-0421-02B7-A33F-5B26DD8E458C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6" action="ppaction://hlinksldjump"/>
            <a:extLst>
              <a:ext uri="{FF2B5EF4-FFF2-40B4-BE49-F238E27FC236}">
                <a16:creationId xmlns:a16="http://schemas.microsoft.com/office/drawing/2014/main" id="{D0C1AF7A-99E7-5049-663F-D4AFFD4A434E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7" action="ppaction://hlinksldjump"/>
            <a:extLst>
              <a:ext uri="{FF2B5EF4-FFF2-40B4-BE49-F238E27FC236}">
                <a16:creationId xmlns:a16="http://schemas.microsoft.com/office/drawing/2014/main" id="{F42DCFD2-0B6D-38C1-BFAA-4AEE1BFF549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8" action="ppaction://hlinksldjump"/>
            <a:extLst>
              <a:ext uri="{FF2B5EF4-FFF2-40B4-BE49-F238E27FC236}">
                <a16:creationId xmlns:a16="http://schemas.microsoft.com/office/drawing/2014/main" id="{B0B55BC1-7DB6-2DAF-8628-F32A8751A4C2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9" action="ppaction://hlinksldjump"/>
            <a:extLst>
              <a:ext uri="{FF2B5EF4-FFF2-40B4-BE49-F238E27FC236}">
                <a16:creationId xmlns:a16="http://schemas.microsoft.com/office/drawing/2014/main" id="{CCCCF913-61DB-3F54-21C1-84B87B995984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30" action="ppaction://hlinksldjump"/>
            <a:extLst>
              <a:ext uri="{FF2B5EF4-FFF2-40B4-BE49-F238E27FC236}">
                <a16:creationId xmlns:a16="http://schemas.microsoft.com/office/drawing/2014/main" id="{DF1EF75A-4E14-F6AA-B23F-5E87AC52E039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31" action="ppaction://hlinksldjump"/>
            <a:extLst>
              <a:ext uri="{FF2B5EF4-FFF2-40B4-BE49-F238E27FC236}">
                <a16:creationId xmlns:a16="http://schemas.microsoft.com/office/drawing/2014/main" id="{7F0FD342-243A-001C-128A-99D6FB33EE77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32" action="ppaction://hlinksldjump"/>
            <a:extLst>
              <a:ext uri="{FF2B5EF4-FFF2-40B4-BE49-F238E27FC236}">
                <a16:creationId xmlns:a16="http://schemas.microsoft.com/office/drawing/2014/main" id="{D9FC1F61-A565-2C29-3A19-DBB4C52CF407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话气泡: 圆角矩形 15">
                <a:extLst>
                  <a:ext uri="{FF2B5EF4-FFF2-40B4-BE49-F238E27FC236}">
                    <a16:creationId xmlns:a16="http://schemas.microsoft.com/office/drawing/2014/main" id="{9C6F03F4-9FDF-A1CA-5519-C8FA27AD53DD}"/>
                  </a:ext>
                </a:extLst>
              </p:cNvPr>
              <p:cNvSpPr/>
              <p:nvPr/>
            </p:nvSpPr>
            <p:spPr>
              <a:xfrm>
                <a:off x="6470292" y="1569933"/>
                <a:ext cx="2441360" cy="1191016"/>
              </a:xfrm>
              <a:prstGeom prst="wedgeRoundRectCallout">
                <a:avLst>
                  <a:gd name="adj1" fmla="val -72095"/>
                  <a:gd name="adj2" fmla="val -4236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Also in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</a:rPr>
                      <m:t>𝐓𝐅𝐙𝐏𝐏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, under believed assumptions…</a:t>
                </a:r>
              </a:p>
            </p:txBody>
          </p:sp>
        </mc:Choice>
        <mc:Fallback xmlns="">
          <p:sp>
            <p:nvSpPr>
              <p:cNvPr id="16" name="对话气泡: 圆角矩形 15">
                <a:extLst>
                  <a:ext uri="{FF2B5EF4-FFF2-40B4-BE49-F238E27FC236}">
                    <a16:creationId xmlns:a16="http://schemas.microsoft.com/office/drawing/2014/main" id="{9C6F03F4-9FDF-A1CA-5519-C8FA27AD5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292" y="1569933"/>
                <a:ext cx="2441360" cy="1191016"/>
              </a:xfrm>
              <a:prstGeom prst="wedgeRoundRectCallout">
                <a:avLst>
                  <a:gd name="adj1" fmla="val -72095"/>
                  <a:gd name="adj2" fmla="val -4236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9" grpId="0"/>
      <p:bldP spid="2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1C5C4-8E7C-B455-87A6-1306781C7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D3C35-F0AC-E831-CE14-DF370078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Reverse Maths of One-Tape TM LB </a:t>
            </a:r>
            <a:r>
              <a:rPr lang="en-GB" altLang="zh-CN" sz="3600" b="1" dirty="0">
                <a:latin typeface="Garamond" panose="02020404030301010803" pitchFamily="18" charset="0"/>
                <a:cs typeface="Arial" panose="020B0604020202020204" pitchFamily="34" charset="0"/>
              </a:rPr>
              <a:t>[CLO’24]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5777EB-6E16-B4D2-C153-E79EA7B01C74}"/>
                  </a:ext>
                </a:extLst>
              </p:cNvPr>
              <p:cNvSpPr txBox="1"/>
              <p:nvPr/>
            </p:nvSpPr>
            <p:spPr>
              <a:xfrm>
                <a:off x="905268" y="3127564"/>
                <a:ext cx="4685908" cy="23083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latin typeface="Garamond" panose="02020404030301010803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𝐑𝐞𝐟𝐮𝐭𝐞𝐫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𝐓𝐌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𝐯𝐬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𝐏𝐀𝐋</m:t>
                        </m:r>
                      </m:e>
                    </m:d>
                  </m:oMath>
                </a14:m>
                <a:r>
                  <a:rPr lang="en-GB" sz="2400" b="1" dirty="0">
                    <a:latin typeface="Garamond" panose="02020404030301010803" pitchFamily="18" charset="0"/>
                  </a:rPr>
                  <a:t>”</a:t>
                </a:r>
              </a:p>
              <a:p>
                <a:r>
                  <a:rPr lang="en-GB" sz="24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400" dirty="0">
                    <a:latin typeface="Garamond" panose="02020404030301010803" pitchFamily="18" charset="0"/>
                  </a:rPr>
                  <a:t> a one-tape Turing machine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1.9</m:t>
                        </m:r>
                      </m:sup>
                    </m:sSup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time, claiming to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PAL</m:t>
                    </m:r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r>
                  <a:rPr lang="en-US" altLang="zh-CN" sz="24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400" dirty="0">
                    <a:latin typeface="Garamond" panose="02020404030301010803" pitchFamily="18" charset="0"/>
                  </a:rPr>
                  <a:t> </a:t>
                </a:r>
                <a:r>
                  <a:rPr lang="en-GB" sz="2400" dirty="0">
                    <a:latin typeface="Garamond" panose="02020404030301010803" pitchFamily="18" charset="0"/>
                  </a:rPr>
                  <a:t>an instance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PAL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5777EB-6E16-B4D2-C153-E79EA7B0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68" y="3127564"/>
                <a:ext cx="4685908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77BE7E-F6E1-A8F9-CF53-905B2003DEDB}"/>
                  </a:ext>
                </a:extLst>
              </p:cNvPr>
              <p:cNvSpPr txBox="1"/>
              <p:nvPr/>
            </p:nvSpPr>
            <p:spPr>
              <a:xfrm>
                <a:off x="1090129" y="1341694"/>
                <a:ext cx="4316186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Garamond" panose="02020404030301010803" pitchFamily="18" charset="0"/>
                  </a:rPr>
                  <a:t>Theorem</a:t>
                </a:r>
                <a:r>
                  <a:rPr lang="en-GB" sz="2800" b="1" dirty="0">
                    <a:latin typeface="Garamond" panose="02020404030301010803" pitchFamily="18" charset="0"/>
                  </a:rPr>
                  <a:t> </a:t>
                </a:r>
                <a:r>
                  <a:rPr lang="en-GB" sz="2000" dirty="0">
                    <a:latin typeface="Garamond" panose="02020404030301010803" pitchFamily="18" charset="0"/>
                  </a:rPr>
                  <a:t>(Hennie’65, Maass’84)</a:t>
                </a:r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r>
                  <a:rPr lang="en-GB" sz="2400" b="0" dirty="0">
                    <a:latin typeface="Garamond" panose="02020404030301010803" pitchFamily="18" charset="0"/>
                  </a:rPr>
                  <a:t>One-tape Turing machines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400" b="0" dirty="0">
                    <a:latin typeface="Garamond" panose="02020404030301010803" pitchFamily="18" charset="0"/>
                  </a:rPr>
                  <a:t> time to recognize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PAL</m:t>
                    </m:r>
                  </m:oMath>
                </a14:m>
                <a:r>
                  <a:rPr lang="en-GB" sz="2400" b="0" dirty="0">
                    <a:latin typeface="Garamond" panose="02020404030301010803" pitchFamily="18" charset="0"/>
                  </a:rPr>
                  <a:t> (the language of palindromes).</a:t>
                </a:r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77BE7E-F6E1-A8F9-CF53-905B2003D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29" y="1341694"/>
                <a:ext cx="4316186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D0BF453F-B7E4-360B-8A0C-E65DF033E042}"/>
                  </a:ext>
                </a:extLst>
              </p:cNvPr>
              <p:cNvSpPr/>
              <p:nvPr/>
            </p:nvSpPr>
            <p:spPr>
              <a:xfrm>
                <a:off x="2313992" y="5608678"/>
                <a:ext cx="3092323" cy="857436"/>
              </a:xfrm>
              <a:prstGeom prst="wedgeRoundRectCallout">
                <a:avLst>
                  <a:gd name="adj1" fmla="val -46195"/>
                  <a:gd name="adj2" fmla="val -8862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Garamond" panose="020204040303010108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𝐏𝐖𝐏𝐏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-completeness’s sake, let’s allow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to take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bits non-uniformity…</a:t>
                </a: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D0BF453F-B7E4-360B-8A0C-E65DF033E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5608678"/>
                <a:ext cx="3092323" cy="857436"/>
              </a:xfrm>
              <a:prstGeom prst="wedgeRoundRectCallout">
                <a:avLst>
                  <a:gd name="adj1" fmla="val -46195"/>
                  <a:gd name="adj2" fmla="val -8862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A7EDE6-744B-F465-11CF-461BF86C4D38}"/>
                  </a:ext>
                </a:extLst>
              </p:cNvPr>
              <p:cNvSpPr txBox="1"/>
              <p:nvPr/>
            </p:nvSpPr>
            <p:spPr>
              <a:xfrm>
                <a:off x="6331982" y="3466118"/>
                <a:ext cx="5278992" cy="163121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Garamond" panose="02020404030301010803" pitchFamily="18" charset="0"/>
                  </a:rPr>
                  <a:t>PWPP</a:t>
                </a:r>
                <a:r>
                  <a:rPr lang="en-GB" sz="2400" b="1" dirty="0">
                    <a:latin typeface="Garamond" panose="02020404030301010803" pitchFamily="18" charset="0"/>
                  </a:rPr>
                  <a:t> </a:t>
                </a:r>
                <a:r>
                  <a:rPr lang="en-GB" b="1" dirty="0">
                    <a:latin typeface="Garamond" panose="02020404030301010803" pitchFamily="18" charset="0"/>
                  </a:rPr>
                  <a:t>(Poly-time Weak Pigeonhole Principle)</a:t>
                </a:r>
                <a:endParaRPr lang="en-GB" sz="2400" b="1" dirty="0">
                  <a:latin typeface="Garamond" panose="02020404030301010803" pitchFamily="18" charset="0"/>
                </a:endParaRPr>
              </a:p>
              <a:p>
                <a:r>
                  <a:rPr lang="en-GB" sz="2400" b="1" u="sng" dirty="0">
                    <a:latin typeface="Garamond" panose="02020404030301010803" pitchFamily="18" charset="0"/>
                  </a:rPr>
                  <a:t>Input:</a:t>
                </a:r>
                <a:r>
                  <a:rPr lang="en-GB" sz="2400" dirty="0">
                    <a:latin typeface="Garamond" panose="02020404030301010803" pitchFamily="18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r>
                  <a:rPr lang="en-US" altLang="zh-CN" sz="2400" b="1" u="sng" dirty="0">
                    <a:latin typeface="Garamond" panose="02020404030301010803" pitchFamily="18" charset="0"/>
                  </a:rPr>
                  <a:t>Output:</a:t>
                </a:r>
                <a:r>
                  <a:rPr lang="en-US" altLang="zh-CN" sz="2400" dirty="0">
                    <a:latin typeface="Garamond" panose="02020404030301010803" pitchFamily="18" charset="0"/>
                  </a:rPr>
                  <a:t> </a:t>
                </a:r>
                <a:r>
                  <a:rPr lang="en-GB" sz="2400" dirty="0">
                    <a:latin typeface="Garamond" panose="02020404030301010803" pitchFamily="18" charset="0"/>
                  </a:rPr>
                  <a:t>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400" b="0" i="0" smtClean="0">
                          <a:latin typeface="Garamond" panose="02020404030301010803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Garamond" panose="02020404030301010803" pitchFamily="18" charset="0"/>
                        </a:rPr>
                        <m:t>but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Garamond" panose="02020404030301010803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0A7EDE6-744B-F465-11CF-461BF86C4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982" y="3466118"/>
                <a:ext cx="5278992" cy="1631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B89D674-D9FD-70C8-3F1F-2F51B42DB838}"/>
                  </a:ext>
                </a:extLst>
              </p:cNvPr>
              <p:cNvSpPr txBox="1"/>
              <p:nvPr/>
            </p:nvSpPr>
            <p:spPr>
              <a:xfrm>
                <a:off x="7180486" y="1526360"/>
                <a:ext cx="3581984" cy="12618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1" u="sng" dirty="0">
                    <a:latin typeface="Garamond" panose="02020404030301010803" pitchFamily="18" charset="0"/>
                  </a:rPr>
                  <a:t>Fact</a:t>
                </a:r>
                <a:r>
                  <a:rPr lang="en-GB" b="1" u="sng" dirty="0">
                    <a:latin typeface="Garamond" panose="02020404030301010803" pitchFamily="18" charset="0"/>
                  </a:rPr>
                  <a:t> (pigeonhole principle)</a:t>
                </a:r>
                <a:r>
                  <a:rPr lang="en-GB" sz="2800" b="1" u="sng" dirty="0">
                    <a:latin typeface="Garamond" panose="02020404030301010803" pitchFamily="18" charset="0"/>
                  </a:rPr>
                  <a:t>:</a:t>
                </a:r>
                <a:r>
                  <a:rPr lang="en-GB" sz="2800" b="1" dirty="0">
                    <a:latin typeface="Garamond" panose="02020404030301010803" pitchFamily="18" charset="0"/>
                  </a:rPr>
                  <a:t> </a:t>
                </a:r>
                <a:r>
                  <a:rPr lang="en-GB" sz="2400" dirty="0">
                    <a:latin typeface="Garamond" panose="02020404030301010803" pitchFamily="18" charset="0"/>
                  </a:rPr>
                  <a:t>No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can be injective.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B89D674-D9FD-70C8-3F1F-2F51B42DB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486" y="1526360"/>
                <a:ext cx="3581984" cy="1261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E72EC-1FB3-D04E-672D-2EEA3211715A}"/>
                  </a:ext>
                </a:extLst>
              </p:cNvPr>
              <p:cNvSpPr txBox="1"/>
              <p:nvPr/>
            </p:nvSpPr>
            <p:spPr>
              <a:xfrm>
                <a:off x="5688170" y="1803359"/>
                <a:ext cx="1287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E72EC-1FB3-D04E-672D-2EEA32117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70" y="1803359"/>
                <a:ext cx="128762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F8EC379-ABD2-E52E-D4B6-F9E87B2E437D}"/>
                  </a:ext>
                </a:extLst>
              </p:cNvPr>
              <p:cNvSpPr txBox="1"/>
              <p:nvPr/>
            </p:nvSpPr>
            <p:spPr>
              <a:xfrm>
                <a:off x="5313202" y="3927783"/>
                <a:ext cx="1287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F8EC379-ABD2-E52E-D4B6-F9E87B2E4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02" y="3927783"/>
                <a:ext cx="128762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hlinkClick r:id="rId9" action="ppaction://hlinksldjump"/>
            <a:extLst>
              <a:ext uri="{FF2B5EF4-FFF2-40B4-BE49-F238E27FC236}">
                <a16:creationId xmlns:a16="http://schemas.microsoft.com/office/drawing/2014/main" id="{41C6618C-546B-330D-8DFD-2EC84D33C8DC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10" action="ppaction://hlinksldjump"/>
            <a:extLst>
              <a:ext uri="{FF2B5EF4-FFF2-40B4-BE49-F238E27FC236}">
                <a16:creationId xmlns:a16="http://schemas.microsoft.com/office/drawing/2014/main" id="{376E1315-A8F6-50FA-ABA0-94B586ED65A0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1" action="ppaction://hlinksldjump"/>
            <a:extLst>
              <a:ext uri="{FF2B5EF4-FFF2-40B4-BE49-F238E27FC236}">
                <a16:creationId xmlns:a16="http://schemas.microsoft.com/office/drawing/2014/main" id="{4A7F7920-834A-05B1-4C59-20E89DDEF9D0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2" action="ppaction://hlinksldjump"/>
            <a:extLst>
              <a:ext uri="{FF2B5EF4-FFF2-40B4-BE49-F238E27FC236}">
                <a16:creationId xmlns:a16="http://schemas.microsoft.com/office/drawing/2014/main" id="{66E8B210-6214-3E7E-3D0B-0C396E1A7CAA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3" action="ppaction://hlinksldjump"/>
            <a:extLst>
              <a:ext uri="{FF2B5EF4-FFF2-40B4-BE49-F238E27FC236}">
                <a16:creationId xmlns:a16="http://schemas.microsoft.com/office/drawing/2014/main" id="{AC8B9749-DADB-301D-69C0-CCA6E462C5E8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4" action="ppaction://hlinksldjump"/>
            <a:extLst>
              <a:ext uri="{FF2B5EF4-FFF2-40B4-BE49-F238E27FC236}">
                <a16:creationId xmlns:a16="http://schemas.microsoft.com/office/drawing/2014/main" id="{FBA73DC6-1C9B-778A-6C8D-7A3AC975960D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5" action="ppaction://hlinksldjump"/>
            <a:extLst>
              <a:ext uri="{FF2B5EF4-FFF2-40B4-BE49-F238E27FC236}">
                <a16:creationId xmlns:a16="http://schemas.microsoft.com/office/drawing/2014/main" id="{E7F352DD-1D10-A0F7-3FA7-D97B676E2CAC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6" action="ppaction://hlinksldjump"/>
            <a:extLst>
              <a:ext uri="{FF2B5EF4-FFF2-40B4-BE49-F238E27FC236}">
                <a16:creationId xmlns:a16="http://schemas.microsoft.com/office/drawing/2014/main" id="{BA83D398-AED6-B11F-ED25-950F84544DDA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7" action="ppaction://hlinksldjump"/>
            <a:extLst>
              <a:ext uri="{FF2B5EF4-FFF2-40B4-BE49-F238E27FC236}">
                <a16:creationId xmlns:a16="http://schemas.microsoft.com/office/drawing/2014/main" id="{2669C11B-4F49-6DFC-5B61-7BC5A85FC47B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8" action="ppaction://hlinksldjump"/>
            <a:extLst>
              <a:ext uri="{FF2B5EF4-FFF2-40B4-BE49-F238E27FC236}">
                <a16:creationId xmlns:a16="http://schemas.microsoft.com/office/drawing/2014/main" id="{00E7B23D-680E-A46B-E7E7-4F31991FF624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9" action="ppaction://hlinksldjump"/>
            <a:extLst>
              <a:ext uri="{FF2B5EF4-FFF2-40B4-BE49-F238E27FC236}">
                <a16:creationId xmlns:a16="http://schemas.microsoft.com/office/drawing/2014/main" id="{6190BB90-39A1-BA3D-FE2F-FD41CB6EEB7A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0" action="ppaction://hlinksldjump"/>
            <a:extLst>
              <a:ext uri="{FF2B5EF4-FFF2-40B4-BE49-F238E27FC236}">
                <a16:creationId xmlns:a16="http://schemas.microsoft.com/office/drawing/2014/main" id="{65C030DB-E10C-4E29-7024-757AD643C143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1" action="ppaction://hlinksldjump"/>
            <a:extLst>
              <a:ext uri="{FF2B5EF4-FFF2-40B4-BE49-F238E27FC236}">
                <a16:creationId xmlns:a16="http://schemas.microsoft.com/office/drawing/2014/main" id="{2D2E1722-C6E0-5709-3867-6B9D6A7E2EB2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2" action="ppaction://hlinksldjump"/>
            <a:extLst>
              <a:ext uri="{FF2B5EF4-FFF2-40B4-BE49-F238E27FC236}">
                <a16:creationId xmlns:a16="http://schemas.microsoft.com/office/drawing/2014/main" id="{8511B4C6-DA5E-B948-9822-20AE8A0D8D26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3" action="ppaction://hlinksldjump"/>
            <a:extLst>
              <a:ext uri="{FF2B5EF4-FFF2-40B4-BE49-F238E27FC236}">
                <a16:creationId xmlns:a16="http://schemas.microsoft.com/office/drawing/2014/main" id="{3B32691B-D1F9-CBA0-6E42-5611FBD0B7EB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4" action="ppaction://hlinksldjump"/>
            <a:extLst>
              <a:ext uri="{FF2B5EF4-FFF2-40B4-BE49-F238E27FC236}">
                <a16:creationId xmlns:a16="http://schemas.microsoft.com/office/drawing/2014/main" id="{AB43153A-74A6-9349-8C3D-C992970E1BD2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5" action="ppaction://hlinksldjump"/>
            <a:extLst>
              <a:ext uri="{FF2B5EF4-FFF2-40B4-BE49-F238E27FC236}">
                <a16:creationId xmlns:a16="http://schemas.microsoft.com/office/drawing/2014/main" id="{1CFB3D9F-D09E-AD6F-9553-5C71A941E0B0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6" action="ppaction://hlinksldjump"/>
            <a:extLst>
              <a:ext uri="{FF2B5EF4-FFF2-40B4-BE49-F238E27FC236}">
                <a16:creationId xmlns:a16="http://schemas.microsoft.com/office/drawing/2014/main" id="{D7718AC9-AE15-DF81-D6B1-2277F474E4CB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7" action="ppaction://hlinksldjump"/>
            <a:extLst>
              <a:ext uri="{FF2B5EF4-FFF2-40B4-BE49-F238E27FC236}">
                <a16:creationId xmlns:a16="http://schemas.microsoft.com/office/drawing/2014/main" id="{1EE2E22C-901B-4958-5D32-C499722336A9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8" action="ppaction://hlinksldjump"/>
            <a:extLst>
              <a:ext uri="{FF2B5EF4-FFF2-40B4-BE49-F238E27FC236}">
                <a16:creationId xmlns:a16="http://schemas.microsoft.com/office/drawing/2014/main" id="{B0EE5D62-CA12-2652-A089-E4B90768F9F6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9" action="ppaction://hlinksldjump"/>
            <a:extLst>
              <a:ext uri="{FF2B5EF4-FFF2-40B4-BE49-F238E27FC236}">
                <a16:creationId xmlns:a16="http://schemas.microsoft.com/office/drawing/2014/main" id="{015E4474-9D10-36A7-8554-7B899D19ACA6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30" action="ppaction://hlinksldjump"/>
            <a:extLst>
              <a:ext uri="{FF2B5EF4-FFF2-40B4-BE49-F238E27FC236}">
                <a16:creationId xmlns:a16="http://schemas.microsoft.com/office/drawing/2014/main" id="{8A550159-7AA6-09A0-D109-D4A6C9EA0661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31" action="ppaction://hlinksldjump"/>
            <a:extLst>
              <a:ext uri="{FF2B5EF4-FFF2-40B4-BE49-F238E27FC236}">
                <a16:creationId xmlns:a16="http://schemas.microsoft.com/office/drawing/2014/main" id="{51A06452-1BAA-A7C5-8254-2AD2E5905F23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 animBg="1"/>
      <p:bldP spid="14" grpId="0" animBg="1"/>
      <p:bldP spid="16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4D9B3-6910-0226-A908-53A27BF1E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F90090C7-2A2D-5C8C-2FB3-C9859F9D9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06" y="1259131"/>
            <a:ext cx="7163800" cy="5134692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35FF86AE-F22E-7B22-24E9-0578B8D1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In Today’s Episode</a:t>
            </a:r>
            <a:endParaRPr lang="zh-CN" altLang="en-US" sz="36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E8E539-B18E-4592-F462-390D2389BC5A}"/>
              </a:ext>
            </a:extLst>
          </p:cNvPr>
          <p:cNvSpPr txBox="1"/>
          <p:nvPr/>
        </p:nvSpPr>
        <p:spPr>
          <a:xfrm>
            <a:off x="2855167" y="1931434"/>
            <a:ext cx="4282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latin typeface="Garamond" panose="02020404030301010803" pitchFamily="18" charset="0"/>
              </a:rPr>
              <a:t>Motivation</a:t>
            </a:r>
            <a:br>
              <a:rPr lang="en-GB" sz="2000" dirty="0">
                <a:latin typeface="Garamond" panose="02020404030301010803" pitchFamily="18" charset="0"/>
              </a:rPr>
            </a:br>
            <a:r>
              <a:rPr lang="en-GB" sz="2000" dirty="0">
                <a:latin typeface="Garamond" panose="02020404030301010803" pitchFamily="18" charset="0"/>
              </a:rPr>
              <a:t>(Why study “Reverse Mathematics of Complexity Lower Bounds”?)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Garamond" panose="02020404030301010803" pitchFamily="18" charset="0"/>
              </a:rPr>
              <a:t>How to talk about “this lower bound is stronger than that one”?</a:t>
            </a:r>
          </a:p>
          <a:p>
            <a:pPr marL="342900" indent="-342900">
              <a:buAutoNum type="arabicPeriod"/>
            </a:pPr>
            <a:r>
              <a:rPr lang="en-GB" sz="2000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EF906A4-1F00-F260-567E-DD9C33C4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2600" y="3576991"/>
            <a:ext cx="1462968" cy="15876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AC64CD3-F533-390C-EE24-A6F92DD5B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749" y="3576991"/>
            <a:ext cx="1462968" cy="15948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BF978FCB-7958-C659-5541-BCDC8B706607}"/>
              </a:ext>
            </a:extLst>
          </p:cNvPr>
          <p:cNvSpPr txBox="1"/>
          <p:nvPr/>
        </p:nvSpPr>
        <p:spPr>
          <a:xfrm>
            <a:off x="4977492" y="3449138"/>
            <a:ext cx="89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4.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BF11730-3269-ACF1-8B3E-0A24ED01F501}"/>
              </a:ext>
            </a:extLst>
          </p:cNvPr>
          <p:cNvSpPr txBox="1"/>
          <p:nvPr/>
        </p:nvSpPr>
        <p:spPr>
          <a:xfrm>
            <a:off x="0" y="6688723"/>
            <a:ext cx="61793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https://pixabay.com/illustrations/tv-vintage-television-old-675805/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2D4BBD6-F1F6-1EC2-1A9D-3CBB75C51FDD}"/>
              </a:ext>
            </a:extLst>
          </p:cNvPr>
          <p:cNvSpPr txBox="1"/>
          <p:nvPr/>
        </p:nvSpPr>
        <p:spPr>
          <a:xfrm>
            <a:off x="5872642" y="6665639"/>
            <a:ext cx="38442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Picture generated by Gemini</a:t>
            </a:r>
          </a:p>
        </p:txBody>
      </p:sp>
      <p:sp>
        <p:nvSpPr>
          <p:cNvPr id="3" name="矩形 2">
            <a:hlinkClick r:id="rId6" action="ppaction://hlinksldjump"/>
            <a:extLst>
              <a:ext uri="{FF2B5EF4-FFF2-40B4-BE49-F238E27FC236}">
                <a16:creationId xmlns:a16="http://schemas.microsoft.com/office/drawing/2014/main" id="{604B8349-4C11-1CCC-BA75-3377D9FEF077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矩形 3">
            <a:hlinkClick r:id="rId7" action="ppaction://hlinksldjump"/>
            <a:extLst>
              <a:ext uri="{FF2B5EF4-FFF2-40B4-BE49-F238E27FC236}">
                <a16:creationId xmlns:a16="http://schemas.microsoft.com/office/drawing/2014/main" id="{C096856F-E4C5-A1C7-0B47-C7A199F39179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8" action="ppaction://hlinksldjump"/>
            <a:extLst>
              <a:ext uri="{FF2B5EF4-FFF2-40B4-BE49-F238E27FC236}">
                <a16:creationId xmlns:a16="http://schemas.microsoft.com/office/drawing/2014/main" id="{36B96B2C-07BA-38B8-7340-207284319CC3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9" action="ppaction://hlinksldjump"/>
            <a:extLst>
              <a:ext uri="{FF2B5EF4-FFF2-40B4-BE49-F238E27FC236}">
                <a16:creationId xmlns:a16="http://schemas.microsoft.com/office/drawing/2014/main" id="{7179A7F0-2828-E01C-EBA5-90A679125511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10" action="ppaction://hlinksldjump"/>
            <a:extLst>
              <a:ext uri="{FF2B5EF4-FFF2-40B4-BE49-F238E27FC236}">
                <a16:creationId xmlns:a16="http://schemas.microsoft.com/office/drawing/2014/main" id="{EE7F9E0C-918B-2AEF-448F-79801195C388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11" action="ppaction://hlinksldjump"/>
            <a:extLst>
              <a:ext uri="{FF2B5EF4-FFF2-40B4-BE49-F238E27FC236}">
                <a16:creationId xmlns:a16="http://schemas.microsoft.com/office/drawing/2014/main" id="{83E5D817-9F42-ECE3-57AA-BBE2D1DEEFDA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2" action="ppaction://hlinksldjump"/>
            <a:extLst>
              <a:ext uri="{FF2B5EF4-FFF2-40B4-BE49-F238E27FC236}">
                <a16:creationId xmlns:a16="http://schemas.microsoft.com/office/drawing/2014/main" id="{0E3B7064-7CBF-40B8-5306-D0F97B0E8FD0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3" action="ppaction://hlinksldjump"/>
            <a:extLst>
              <a:ext uri="{FF2B5EF4-FFF2-40B4-BE49-F238E27FC236}">
                <a16:creationId xmlns:a16="http://schemas.microsoft.com/office/drawing/2014/main" id="{50401A9B-F8C3-724E-2D3D-C37382333924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4" action="ppaction://hlinksldjump"/>
            <a:extLst>
              <a:ext uri="{FF2B5EF4-FFF2-40B4-BE49-F238E27FC236}">
                <a16:creationId xmlns:a16="http://schemas.microsoft.com/office/drawing/2014/main" id="{C1F6A93D-4BA7-C822-70B8-BBA0474A763C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5" action="ppaction://hlinksldjump"/>
            <a:extLst>
              <a:ext uri="{FF2B5EF4-FFF2-40B4-BE49-F238E27FC236}">
                <a16:creationId xmlns:a16="http://schemas.microsoft.com/office/drawing/2014/main" id="{1FF51C4C-225E-4983-A7AC-9405C074BC43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6" action="ppaction://hlinksldjump"/>
            <a:extLst>
              <a:ext uri="{FF2B5EF4-FFF2-40B4-BE49-F238E27FC236}">
                <a16:creationId xmlns:a16="http://schemas.microsoft.com/office/drawing/2014/main" id="{CC1262D6-0BF2-9124-9395-0B312E3F5C99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7" action="ppaction://hlinksldjump"/>
            <a:extLst>
              <a:ext uri="{FF2B5EF4-FFF2-40B4-BE49-F238E27FC236}">
                <a16:creationId xmlns:a16="http://schemas.microsoft.com/office/drawing/2014/main" id="{12D4C33E-4F7F-E2DC-33CE-AF142F38EE3D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8" action="ppaction://hlinksldjump"/>
            <a:extLst>
              <a:ext uri="{FF2B5EF4-FFF2-40B4-BE49-F238E27FC236}">
                <a16:creationId xmlns:a16="http://schemas.microsoft.com/office/drawing/2014/main" id="{60BAD257-CD8A-D7FF-AEB7-F599D2657FC1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9" action="ppaction://hlinksldjump"/>
            <a:extLst>
              <a:ext uri="{FF2B5EF4-FFF2-40B4-BE49-F238E27FC236}">
                <a16:creationId xmlns:a16="http://schemas.microsoft.com/office/drawing/2014/main" id="{8E8DD273-FCAB-9E9C-F932-EDCB04DE8B78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0" action="ppaction://hlinksldjump"/>
            <a:extLst>
              <a:ext uri="{FF2B5EF4-FFF2-40B4-BE49-F238E27FC236}">
                <a16:creationId xmlns:a16="http://schemas.microsoft.com/office/drawing/2014/main" id="{315316FF-A4A2-B84E-7C6C-1C0EEE83CA50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1" action="ppaction://hlinksldjump"/>
            <a:extLst>
              <a:ext uri="{FF2B5EF4-FFF2-40B4-BE49-F238E27FC236}">
                <a16:creationId xmlns:a16="http://schemas.microsoft.com/office/drawing/2014/main" id="{C5D92A7D-C64D-90B0-7852-91B447670191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2" action="ppaction://hlinksldjump"/>
            <a:extLst>
              <a:ext uri="{FF2B5EF4-FFF2-40B4-BE49-F238E27FC236}">
                <a16:creationId xmlns:a16="http://schemas.microsoft.com/office/drawing/2014/main" id="{B5489661-16C0-6B94-9E37-5501ABEB09E1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3" action="ppaction://hlinksldjump"/>
            <a:extLst>
              <a:ext uri="{FF2B5EF4-FFF2-40B4-BE49-F238E27FC236}">
                <a16:creationId xmlns:a16="http://schemas.microsoft.com/office/drawing/2014/main" id="{BD4918E9-B94D-E8E8-B205-AAF0F23EAB7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4" action="ppaction://hlinksldjump"/>
            <a:extLst>
              <a:ext uri="{FF2B5EF4-FFF2-40B4-BE49-F238E27FC236}">
                <a16:creationId xmlns:a16="http://schemas.microsoft.com/office/drawing/2014/main" id="{02B489B4-1F2C-85C8-4747-C7DBAE05873F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5" action="ppaction://hlinksldjump"/>
            <a:extLst>
              <a:ext uri="{FF2B5EF4-FFF2-40B4-BE49-F238E27FC236}">
                <a16:creationId xmlns:a16="http://schemas.microsoft.com/office/drawing/2014/main" id="{9EE608E9-B9E6-BB8C-12CD-3003D7B8A787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6" action="ppaction://hlinksldjump"/>
            <a:extLst>
              <a:ext uri="{FF2B5EF4-FFF2-40B4-BE49-F238E27FC236}">
                <a16:creationId xmlns:a16="http://schemas.microsoft.com/office/drawing/2014/main" id="{4AC83AFB-2E91-0E58-64BF-AA5E10B757FE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7" action="ppaction://hlinksldjump"/>
            <a:extLst>
              <a:ext uri="{FF2B5EF4-FFF2-40B4-BE49-F238E27FC236}">
                <a16:creationId xmlns:a16="http://schemas.microsoft.com/office/drawing/2014/main" id="{FBD8D370-00B7-4CFE-7D76-D8AC8C10FA6B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8" action="ppaction://hlinksldjump"/>
            <a:extLst>
              <a:ext uri="{FF2B5EF4-FFF2-40B4-BE49-F238E27FC236}">
                <a16:creationId xmlns:a16="http://schemas.microsoft.com/office/drawing/2014/main" id="{C2B766D1-2C8E-A0F2-FB58-92D9B79F0642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B2E7D-2DF6-8CFF-8FC2-FF74B704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8166E-631E-6473-5067-058498B38A2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How to talk about provability &amp; reverse math?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16C7CA-BB1F-7F14-4321-033A3CC34B70}"/>
              </a:ext>
            </a:extLst>
          </p:cNvPr>
          <p:cNvSpPr txBox="1"/>
          <p:nvPr/>
        </p:nvSpPr>
        <p:spPr>
          <a:xfrm>
            <a:off x="1436914" y="4786604"/>
            <a:ext cx="635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A short answer &amp; a </a:t>
            </a:r>
            <a:r>
              <a:rPr lang="en-US" sz="2400" dirty="0">
                <a:solidFill>
                  <a:srgbClr val="FF0000"/>
                </a:solidFill>
                <a:latin typeface="Garamond" panose="02020404030301010803" pitchFamily="18" charset="0"/>
              </a:rPr>
              <a:t>long</a:t>
            </a:r>
            <a:r>
              <a:rPr lang="en-US" sz="2400" dirty="0">
                <a:latin typeface="Garamond" panose="02020404030301010803" pitchFamily="18" charset="0"/>
              </a:rPr>
              <a:t> answer…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矩形 2">
            <a:hlinkClick r:id="rId2" action="ppaction://hlinksldjump"/>
            <a:extLst>
              <a:ext uri="{FF2B5EF4-FFF2-40B4-BE49-F238E27FC236}">
                <a16:creationId xmlns:a16="http://schemas.microsoft.com/office/drawing/2014/main" id="{707EBB11-2519-CFF2-3B53-179809B7EEF1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A2DE3688-9095-D48C-7FCD-A2FDA4687449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8D60A94B-89EE-A36E-AA02-10B17BC9FD95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3758AE90-6C93-53A4-A037-AC19AA03CA58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0514DD10-8936-193A-2D77-D62D846449AF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DF8B07A2-8B45-3F70-39BE-B002FF10FA6D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7AF51F7C-AB84-14BF-B942-1CD055F20056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C71C5DDB-FEC9-D29F-282C-86A5EDDED73A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7CFF2DE6-BA2A-E166-49B6-18B577763C19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1" action="ppaction://hlinksldjump"/>
            <a:extLst>
              <a:ext uri="{FF2B5EF4-FFF2-40B4-BE49-F238E27FC236}">
                <a16:creationId xmlns:a16="http://schemas.microsoft.com/office/drawing/2014/main" id="{A34538C0-EC5A-CD95-6425-6BCAC0C7D7CA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FD07DF1C-FC05-25A6-6DCC-15720D2AD020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6E205345-3968-6F6A-3D7C-B5619B2665BB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BDA0C9F0-0B6F-A901-E38D-1670B34D23C0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0232E7D3-BB86-18F2-8450-47673EF22929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42A87956-1F05-99ED-86C7-2192CD35D563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AD341074-A603-985E-20FE-2DC48734E7E7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94B77E7C-30AB-4C5F-8CA3-B7766D544F46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AB405834-8415-1A38-A2F0-6342AACC5E3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5072778F-427B-033E-1EA4-BB07EC615FA2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2A2955E8-6635-A8FB-626E-03FA75E56FA3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ED602600-2627-9762-0AEC-CA817E295921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964A8162-087B-D82E-D6A6-2ABE4E77E16F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E4F65956-44CA-97E7-54A3-733F84BA8CAD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0F56-4F7B-B77C-3687-F605A721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458CA-6EDF-B33D-EDF9-67E23E7E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Long answer: Go back to logic </a:t>
            </a:r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6277431-BD07-E453-8429-955EFC98F7C8}"/>
                  </a:ext>
                </a:extLst>
              </p:cNvPr>
              <p:cNvSpPr txBox="1"/>
              <p:nvPr/>
            </p:nvSpPr>
            <p:spPr>
              <a:xfrm>
                <a:off x="2658834" y="1492898"/>
                <a:ext cx="6874330" cy="43999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Garamond" panose="02020404030301010803" pitchFamily="18" charset="0"/>
                  </a:rPr>
                  <a:t>Peano Arithmetic</a:t>
                </a:r>
              </a:p>
              <a:p>
                <a:r>
                  <a:rPr lang="en-GB" sz="2400" dirty="0">
                    <a:latin typeface="Garamond" panose="02020404030301010803" pitchFamily="18" charset="0"/>
                  </a:rPr>
                  <a:t>Language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succ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×, =</m:t>
                        </m:r>
                      </m:e>
                    </m:d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r>
                  <a:rPr lang="en-GB" sz="2400" dirty="0">
                    <a:latin typeface="Garamond" panose="02020404030301010803" pitchFamily="18" charset="0"/>
                  </a:rPr>
                  <a:t>Axioms: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0≠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b="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+0=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400" b="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×0=0</m:t>
                    </m:r>
                  </m:oMath>
                </a14:m>
                <a:endParaRPr lang="en-GB" sz="2400" b="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succ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Induction schema over all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6277431-BD07-E453-8429-955EFC98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34" y="1492898"/>
                <a:ext cx="6874330" cy="4399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右 3">
            <a:extLst>
              <a:ext uri="{FF2B5EF4-FFF2-40B4-BE49-F238E27FC236}">
                <a16:creationId xmlns:a16="http://schemas.microsoft.com/office/drawing/2014/main" id="{BF39E33B-D674-2420-313C-AF6C0B3F1F99}"/>
              </a:ext>
            </a:extLst>
          </p:cNvPr>
          <p:cNvSpPr/>
          <p:nvPr/>
        </p:nvSpPr>
        <p:spPr>
          <a:xfrm>
            <a:off x="1530221" y="4889241"/>
            <a:ext cx="998376" cy="3545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BE394CCC-C640-45F7-1D8F-5AD94A0386D5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5568F5C0-8A4D-67E0-124A-1FE09BA941A9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1C7EF555-B395-FD4E-2483-3802AF8A5F35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D6465023-2E98-9FF5-C9DC-A45E238FF520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6F406454-F1A3-722B-2D05-8548C25AABE4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E63E79B8-BD62-CED1-9A80-71012F62411C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28CC9B71-7752-654B-B042-1886823644DC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D47CDE21-6FAB-7505-83A6-AD4F9DD5C50D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1" action="ppaction://hlinksldjump"/>
            <a:extLst>
              <a:ext uri="{FF2B5EF4-FFF2-40B4-BE49-F238E27FC236}">
                <a16:creationId xmlns:a16="http://schemas.microsoft.com/office/drawing/2014/main" id="{7B72CC41-78B8-FCE6-D9A2-E304155E9277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FABAC6EA-AC4B-CCDC-A9C2-5319E1A90480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CA9852B3-1837-B06B-9189-B82634014FB7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40BEEB35-6403-03BA-1366-683CC8FE3E21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A5570078-6939-C776-0464-F8559E1AD571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83FEFAE8-243C-E479-BB32-FB076BE71394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6F67536E-04DB-0B95-DF1D-929B4CEFEA7A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603E5DEC-B5E7-638B-C515-7335E5A8C0AF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1870EF47-9157-A13A-6745-30DD1AE82248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358ECD4D-68F9-9A93-2122-9AD1ED7BD6DA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AFDEB04B-1882-3721-C68F-A112A5FD4D5C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CEADFDB5-D015-DDAF-9DC5-F5001DB411DA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0E43F15C-4D54-02BB-7C63-091DF49D8E9A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34F1055F-0288-7284-318F-A8F66700302B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5" action="ppaction://hlinksldjump"/>
            <a:extLst>
              <a:ext uri="{FF2B5EF4-FFF2-40B4-BE49-F238E27FC236}">
                <a16:creationId xmlns:a16="http://schemas.microsoft.com/office/drawing/2014/main" id="{00C6BD9D-E864-710E-F2AF-80E6B0583E91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29EAD-F61B-B73A-57C4-3CDE3FBC9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DF889D5-9C1A-4B9B-E229-359F407C9943}"/>
                  </a:ext>
                </a:extLst>
              </p:cNvPr>
              <p:cNvSpPr txBox="1"/>
              <p:nvPr/>
            </p:nvSpPr>
            <p:spPr>
              <a:xfrm>
                <a:off x="2497297" y="3926143"/>
                <a:ext cx="7197404" cy="8785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Induction schema over all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poly-time</a:t>
                </a:r>
                <a:r>
                  <a:rPr lang="en-GB" sz="2400" dirty="0">
                    <a:latin typeface="Garamond" panose="02020404030301010803" pitchFamily="18" charset="0"/>
                  </a:rPr>
                  <a:t>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not</m:t>
                          </m:r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DF889D5-9C1A-4B9B-E229-359F407C9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297" y="3926143"/>
                <a:ext cx="7197404" cy="878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FBACD-EBA8-FF07-4CF2-B2D501A3ABC0}"/>
                  </a:ext>
                </a:extLst>
              </p:cNvPr>
              <p:cNvSpPr txBox="1"/>
              <p:nvPr/>
            </p:nvSpPr>
            <p:spPr>
              <a:xfrm>
                <a:off x="2746114" y="3858209"/>
                <a:ext cx="6699770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Induction schema over all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FBACD-EBA8-FF07-4CF2-B2D501A3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14" y="3858209"/>
                <a:ext cx="6699770" cy="1014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0716D95-8822-91BF-5F7A-D7013AC87BFA}"/>
                  </a:ext>
                </a:extLst>
              </p:cNvPr>
              <p:cNvSpPr txBox="1"/>
              <p:nvPr/>
            </p:nvSpPr>
            <p:spPr>
              <a:xfrm>
                <a:off x="2746114" y="3858208"/>
                <a:ext cx="6699770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Induction schema over all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poly-time</a:t>
                </a:r>
                <a:r>
                  <a:rPr lang="en-GB" sz="2400" dirty="0">
                    <a:latin typeface="Garamond" panose="02020404030301010803" pitchFamily="18" charset="0"/>
                  </a:rPr>
                  <a:t>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0716D95-8822-91BF-5F7A-D7013AC87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14" y="3858208"/>
                <a:ext cx="6699770" cy="10143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26E0949-A877-139C-831B-B61C3EE7EA50}"/>
                  </a:ext>
                </a:extLst>
              </p:cNvPr>
              <p:cNvSpPr txBox="1"/>
              <p:nvPr/>
            </p:nvSpPr>
            <p:spPr>
              <a:xfrm>
                <a:off x="1319959" y="2115724"/>
                <a:ext cx="3909527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Garamond" panose="02020404030301010803" pitchFamily="18" charset="0"/>
                  </a:rPr>
                  <a:t>Idea: What about only using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that’s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polynomial-time</a:t>
                </a:r>
                <a:r>
                  <a:rPr lang="en-GB" sz="2400" dirty="0">
                    <a:latin typeface="Garamond" panose="02020404030301010803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26E0949-A877-139C-831B-B61C3EE7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59" y="2115724"/>
                <a:ext cx="39095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884D96AE-459A-55BE-55FA-1F3B84AA3D6C}"/>
                  </a:ext>
                </a:extLst>
              </p:cNvPr>
              <p:cNvSpPr/>
              <p:nvPr/>
            </p:nvSpPr>
            <p:spPr>
              <a:xfrm>
                <a:off x="5854637" y="2636456"/>
                <a:ext cx="5342098" cy="830998"/>
              </a:xfrm>
              <a:prstGeom prst="wedgeRoundRectCallout">
                <a:avLst>
                  <a:gd name="adj1" fmla="val -75706"/>
                  <a:gd name="adj2" fmla="val -4231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Caveat: Need a richer language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BA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={0,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succ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,+,×,=,</m:t>
                      </m:r>
                      <m:d>
                        <m:dPr>
                          <m:begChr m:val="⌊"/>
                          <m:endChr m:val="⌋"/>
                          <m:ctrlPr>
                            <a:rPr lang="en-GB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GB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884D96AE-459A-55BE-55FA-1F3B84AA3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37" y="2636456"/>
                <a:ext cx="5342098" cy="830998"/>
              </a:xfrm>
              <a:prstGeom prst="wedgeRoundRectCallout">
                <a:avLst>
                  <a:gd name="adj1" fmla="val -75706"/>
                  <a:gd name="adj2" fmla="val -4231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FE5B56-8FC0-2450-22E4-BD5438A69D0D}"/>
                  </a:ext>
                </a:extLst>
              </p:cNvPr>
              <p:cNvSpPr txBox="1"/>
              <p:nvPr/>
            </p:nvSpPr>
            <p:spPr>
              <a:xfrm>
                <a:off x="2746114" y="2037575"/>
                <a:ext cx="6699770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Minimization schema over all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poly-time</a:t>
                </a:r>
                <a:r>
                  <a:rPr lang="en-GB" sz="2400" dirty="0">
                    <a:latin typeface="Garamond" panose="02020404030301010803" pitchFamily="18" charset="0"/>
                  </a:rPr>
                  <a:t>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FE5B56-8FC0-2450-22E4-BD5438A69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14" y="2037575"/>
                <a:ext cx="6699770" cy="10143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8E916E7B-2B7E-CFA0-7451-62E0E92576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116727"/>
                  </p:ext>
                </p:extLst>
              </p:nvPr>
            </p:nvGraphicFramePr>
            <p:xfrm>
              <a:off x="1692306" y="1215816"/>
              <a:ext cx="8324661" cy="741680"/>
            </p:xfrm>
            <a:graphic>
              <a:graphicData uri="http://schemas.openxmlformats.org/drawingml/2006/table">
                <a:tbl>
                  <a:tblPr firstCol="1" bandCol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{E8034E78-7F5D-4C2E-B375-FC64B27BC917}</a:tableStyleId>
                  </a:tblPr>
                  <a:tblGrid>
                    <a:gridCol w="1124661">
                      <a:extLst>
                        <a:ext uri="{9D8B030D-6E8A-4147-A177-3AD203B41FA5}">
                          <a16:colId xmlns:a16="http://schemas.microsoft.com/office/drawing/2014/main" val="124733698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34681641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34551756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93683558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83218413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2658601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96839233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62360560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31718427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415139169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3967431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Garamond" panose="02020404030301010803" pitchFamily="18" charset="0"/>
                            </a:rPr>
                            <a:t>Integer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42167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Garamond" panose="02020404030301010803" pitchFamily="18" charset="0"/>
                            </a:rPr>
                            <a:t>String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03652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8E916E7B-2B7E-CFA0-7451-62E0E92576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116727"/>
                  </p:ext>
                </p:extLst>
              </p:nvPr>
            </p:nvGraphicFramePr>
            <p:xfrm>
              <a:off x="1692306" y="1215816"/>
              <a:ext cx="8324661" cy="741680"/>
            </p:xfrm>
            <a:graphic>
              <a:graphicData uri="http://schemas.openxmlformats.org/drawingml/2006/table">
                <a:tbl>
                  <a:tblPr firstCol="1" bandCol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{E8034E78-7F5D-4C2E-B375-FC64B27BC917}</a:tableStyleId>
                  </a:tblPr>
                  <a:tblGrid>
                    <a:gridCol w="1124661">
                      <a:extLst>
                        <a:ext uri="{9D8B030D-6E8A-4147-A177-3AD203B41FA5}">
                          <a16:colId xmlns:a16="http://schemas.microsoft.com/office/drawing/2014/main" val="124733698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34681641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34551756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393683558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832184136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2658601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96839233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62360560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31718427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415139169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3967431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Garamond" panose="02020404030301010803" pitchFamily="18" charset="0"/>
                            </a:rPr>
                            <a:t>Integer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17" t="-8065" r="-914407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61017" t="-8065" r="-814407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61017" t="-8065" r="-714407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57143" t="-8065" r="-608403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61864" t="-8065" r="-51355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61864" t="-8065" r="-41355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61864" t="-8065" r="-313559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54622" t="-8065" r="-210924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62712" t="-8065" r="-112712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62712" t="-8065" r="-1271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2167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Garamond" panose="02020404030301010803" pitchFamily="18" charset="0"/>
                            </a:rPr>
                            <a:t>String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61017" t="-109836" r="-91440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61017" t="-109836" r="-81440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61017" t="-109836" r="-71440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57143" t="-109836" r="-60840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61864" t="-109836" r="-51355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61864" t="-109836" r="-41355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61864" t="-109836" r="-31355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54622" t="-109836" r="-21092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62712" t="-109836" r="-1127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62712" t="-109836" r="-1271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03652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矩形 1">
            <a:hlinkClick r:id="rId9" action="ppaction://hlinksldjump"/>
            <a:extLst>
              <a:ext uri="{FF2B5EF4-FFF2-40B4-BE49-F238E27FC236}">
                <a16:creationId xmlns:a16="http://schemas.microsoft.com/office/drawing/2014/main" id="{6B5EFE78-FA5A-99B5-B057-37F639F9564E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矩形 3">
            <a:hlinkClick r:id="rId10" action="ppaction://hlinksldjump"/>
            <a:extLst>
              <a:ext uri="{FF2B5EF4-FFF2-40B4-BE49-F238E27FC236}">
                <a16:creationId xmlns:a16="http://schemas.microsoft.com/office/drawing/2014/main" id="{8510E73E-1171-7002-83CF-29B6C87A1D10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11" action="ppaction://hlinksldjump"/>
            <a:extLst>
              <a:ext uri="{FF2B5EF4-FFF2-40B4-BE49-F238E27FC236}">
                <a16:creationId xmlns:a16="http://schemas.microsoft.com/office/drawing/2014/main" id="{F3C1DD6B-E742-B822-722F-899E0B96FE58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12" action="ppaction://hlinksldjump"/>
            <a:extLst>
              <a:ext uri="{FF2B5EF4-FFF2-40B4-BE49-F238E27FC236}">
                <a16:creationId xmlns:a16="http://schemas.microsoft.com/office/drawing/2014/main" id="{2EB87151-6E5A-D913-C8DB-D0B9698B39F3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3" action="ppaction://hlinksldjump"/>
            <a:extLst>
              <a:ext uri="{FF2B5EF4-FFF2-40B4-BE49-F238E27FC236}">
                <a16:creationId xmlns:a16="http://schemas.microsoft.com/office/drawing/2014/main" id="{151E70D4-4660-61ED-5EB5-24529592EE11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4" action="ppaction://hlinksldjump"/>
            <a:extLst>
              <a:ext uri="{FF2B5EF4-FFF2-40B4-BE49-F238E27FC236}">
                <a16:creationId xmlns:a16="http://schemas.microsoft.com/office/drawing/2014/main" id="{D6B5E098-033A-A772-53EE-020911B1E92A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5" action="ppaction://hlinksldjump"/>
            <a:extLst>
              <a:ext uri="{FF2B5EF4-FFF2-40B4-BE49-F238E27FC236}">
                <a16:creationId xmlns:a16="http://schemas.microsoft.com/office/drawing/2014/main" id="{78E94358-EB16-3946-6D2A-EADE4B64BBA4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6" action="ppaction://hlinksldjump"/>
            <a:extLst>
              <a:ext uri="{FF2B5EF4-FFF2-40B4-BE49-F238E27FC236}">
                <a16:creationId xmlns:a16="http://schemas.microsoft.com/office/drawing/2014/main" id="{8F174A8C-BECF-1FA4-2B65-C22A640D3E3F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7" action="ppaction://hlinksldjump"/>
            <a:extLst>
              <a:ext uri="{FF2B5EF4-FFF2-40B4-BE49-F238E27FC236}">
                <a16:creationId xmlns:a16="http://schemas.microsoft.com/office/drawing/2014/main" id="{95E3CD5F-8FBC-FCB3-8993-40CC355BBCCD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8" action="ppaction://hlinksldjump"/>
            <a:extLst>
              <a:ext uri="{FF2B5EF4-FFF2-40B4-BE49-F238E27FC236}">
                <a16:creationId xmlns:a16="http://schemas.microsoft.com/office/drawing/2014/main" id="{4A1FD715-9963-5FDC-F4D6-73BDE5DFB4D0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9" action="ppaction://hlinksldjump"/>
            <a:extLst>
              <a:ext uri="{FF2B5EF4-FFF2-40B4-BE49-F238E27FC236}">
                <a16:creationId xmlns:a16="http://schemas.microsoft.com/office/drawing/2014/main" id="{44B2236F-A075-078A-0F02-BF9A0DB67761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0" action="ppaction://hlinksldjump"/>
            <a:extLst>
              <a:ext uri="{FF2B5EF4-FFF2-40B4-BE49-F238E27FC236}">
                <a16:creationId xmlns:a16="http://schemas.microsoft.com/office/drawing/2014/main" id="{68105443-9100-4068-6FB2-66C66387060D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1" action="ppaction://hlinksldjump"/>
            <a:extLst>
              <a:ext uri="{FF2B5EF4-FFF2-40B4-BE49-F238E27FC236}">
                <a16:creationId xmlns:a16="http://schemas.microsoft.com/office/drawing/2014/main" id="{592EFD1A-FE5E-6B00-1EE9-081CED55720F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2" action="ppaction://hlinksldjump"/>
            <a:extLst>
              <a:ext uri="{FF2B5EF4-FFF2-40B4-BE49-F238E27FC236}">
                <a16:creationId xmlns:a16="http://schemas.microsoft.com/office/drawing/2014/main" id="{C3DE24F1-EE2E-E53E-5A7C-B4ED5CECDDDE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3" action="ppaction://hlinksldjump"/>
            <a:extLst>
              <a:ext uri="{FF2B5EF4-FFF2-40B4-BE49-F238E27FC236}">
                <a16:creationId xmlns:a16="http://schemas.microsoft.com/office/drawing/2014/main" id="{C14BA833-77E5-2139-023D-17925B7947B6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4" action="ppaction://hlinksldjump"/>
            <a:extLst>
              <a:ext uri="{FF2B5EF4-FFF2-40B4-BE49-F238E27FC236}">
                <a16:creationId xmlns:a16="http://schemas.microsoft.com/office/drawing/2014/main" id="{7BB70039-4005-69E8-2217-9F5AFA1D5BED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5" action="ppaction://hlinksldjump"/>
            <a:extLst>
              <a:ext uri="{FF2B5EF4-FFF2-40B4-BE49-F238E27FC236}">
                <a16:creationId xmlns:a16="http://schemas.microsoft.com/office/drawing/2014/main" id="{76CB7780-373B-C12A-730E-2915B5D15124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6" action="ppaction://hlinksldjump"/>
            <a:extLst>
              <a:ext uri="{FF2B5EF4-FFF2-40B4-BE49-F238E27FC236}">
                <a16:creationId xmlns:a16="http://schemas.microsoft.com/office/drawing/2014/main" id="{A2A49443-F8E8-DA5B-9402-72C75D07E18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7" action="ppaction://hlinksldjump"/>
            <a:extLst>
              <a:ext uri="{FF2B5EF4-FFF2-40B4-BE49-F238E27FC236}">
                <a16:creationId xmlns:a16="http://schemas.microsoft.com/office/drawing/2014/main" id="{BD6DDC93-8F1B-7BF6-86CD-B64BC1D83DDE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8" action="ppaction://hlinksldjump"/>
            <a:extLst>
              <a:ext uri="{FF2B5EF4-FFF2-40B4-BE49-F238E27FC236}">
                <a16:creationId xmlns:a16="http://schemas.microsoft.com/office/drawing/2014/main" id="{8FBBEAD3-3320-239C-64CF-D5568F3CDF91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9" action="ppaction://hlinksldjump"/>
            <a:extLst>
              <a:ext uri="{FF2B5EF4-FFF2-40B4-BE49-F238E27FC236}">
                <a16:creationId xmlns:a16="http://schemas.microsoft.com/office/drawing/2014/main" id="{FA7248D3-B17E-AD92-D116-6F3D4AD37BB8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30" action="ppaction://hlinksldjump"/>
            <a:extLst>
              <a:ext uri="{FF2B5EF4-FFF2-40B4-BE49-F238E27FC236}">
                <a16:creationId xmlns:a16="http://schemas.microsoft.com/office/drawing/2014/main" id="{21C2B359-07D2-30A4-F83E-4F20D98E5D52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31" action="ppaction://hlinksldjump"/>
            <a:extLst>
              <a:ext uri="{FF2B5EF4-FFF2-40B4-BE49-F238E27FC236}">
                <a16:creationId xmlns:a16="http://schemas.microsoft.com/office/drawing/2014/main" id="{AF063FC4-1C5C-885E-AF76-F9DC7C3C868A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67B1-1492-C250-54C6-96241F20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D29B3F-723B-411A-FD61-4C972876BF82}"/>
                  </a:ext>
                </a:extLst>
              </p:cNvPr>
              <p:cNvSpPr txBox="1"/>
              <p:nvPr/>
            </p:nvSpPr>
            <p:spPr>
              <a:xfrm>
                <a:off x="1383843" y="535347"/>
                <a:ext cx="6699770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Minimization schema over all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poly-time</a:t>
                </a:r>
                <a:r>
                  <a:rPr lang="en-GB" sz="2400" dirty="0">
                    <a:latin typeface="Garamond" panose="02020404030301010803" pitchFamily="18" charset="0"/>
                  </a:rPr>
                  <a:t>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D29B3F-723B-411A-FD61-4C972876B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43" y="535347"/>
                <a:ext cx="6699770" cy="1014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3C2B2A7-BF2D-4A22-62B0-A3FC3943B02D}"/>
                  </a:ext>
                </a:extLst>
              </p:cNvPr>
              <p:cNvSpPr txBox="1"/>
              <p:nvPr/>
            </p:nvSpPr>
            <p:spPr>
              <a:xfrm>
                <a:off x="1383843" y="1866287"/>
                <a:ext cx="6699770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Induction schema over all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3C2B2A7-BF2D-4A22-62B0-A3FC3943B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43" y="1866287"/>
                <a:ext cx="6699770" cy="1014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DDC50B-75D7-7BF1-791B-75C712E03829}"/>
                  </a:ext>
                </a:extLst>
              </p:cNvPr>
              <p:cNvSpPr txBox="1"/>
              <p:nvPr/>
            </p:nvSpPr>
            <p:spPr>
              <a:xfrm>
                <a:off x="1383843" y="3197227"/>
                <a:ext cx="6699770" cy="12393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Pigeonhole Principle over all </a:t>
                </a:r>
                <a:r>
                  <a:rPr lang="en-GB" sz="2400" dirty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poly-time</a:t>
                </a:r>
                <a:r>
                  <a:rPr lang="en-GB" sz="2400" dirty="0">
                    <a:latin typeface="Garamond" panose="02020404030301010803" pitchFamily="18" charset="0"/>
                  </a:rPr>
                  <a:t> formulas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3DDC50B-75D7-7BF1-791B-75C712E03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43" y="3197227"/>
                <a:ext cx="6699770" cy="1239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1E1636-C1F2-54C1-8B10-C26480072D80}"/>
                  </a:ext>
                </a:extLst>
              </p:cNvPr>
              <p:cNvSpPr txBox="1"/>
              <p:nvPr/>
            </p:nvSpPr>
            <p:spPr>
              <a:xfrm>
                <a:off x="1383843" y="4753101"/>
                <a:ext cx="6699770" cy="12467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MAJ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Zero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Two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 smtClean="0">
                                  <a:solidFill>
                                    <a:srgbClr val="F359D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359D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359D2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EVAL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MAJ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1E1636-C1F2-54C1-8B10-C26480072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43" y="4753101"/>
                <a:ext cx="6699770" cy="1246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226C8D7-957B-E7C8-3515-4B9DA7FF4BEC}"/>
                  </a:ext>
                </a:extLst>
              </p:cNvPr>
              <p:cNvSpPr txBox="1"/>
              <p:nvPr/>
            </p:nvSpPr>
            <p:spPr>
              <a:xfrm>
                <a:off x="6606073" y="5993247"/>
                <a:ext cx="29857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Garamond" panose="02020404030301010803" pitchFamily="18" charset="0"/>
                  </a:rPr>
                  <a:t>Caveat: you want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Log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” in order to talk about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-bit strings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226C8D7-957B-E7C8-3515-4B9DA7FF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73" y="5993247"/>
                <a:ext cx="2985796" cy="646331"/>
              </a:xfrm>
              <a:prstGeom prst="rect">
                <a:avLst/>
              </a:prstGeom>
              <a:blipFill>
                <a:blip r:embed="rId6"/>
                <a:stretch>
                  <a:fillRect l="-1840" t="-3774" r="-2045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对话气泡: 圆角矩形 17">
                <a:extLst>
                  <a:ext uri="{FF2B5EF4-FFF2-40B4-BE49-F238E27FC236}">
                    <a16:creationId xmlns:a16="http://schemas.microsoft.com/office/drawing/2014/main" id="{A938BEF6-3E9E-D054-91B7-5B28E761465F}"/>
                  </a:ext>
                </a:extLst>
              </p:cNvPr>
              <p:cNvSpPr/>
              <p:nvPr/>
            </p:nvSpPr>
            <p:spPr>
              <a:xfrm>
                <a:off x="7617075" y="4018291"/>
                <a:ext cx="3281081" cy="1153061"/>
              </a:xfrm>
              <a:prstGeom prst="wedgeRoundRectCallout">
                <a:avLst>
                  <a:gd name="adj1" fmla="val -78815"/>
                  <a:gd name="adj2" fmla="val 58601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Garamond" panose="02020404030301010803" pitchFamily="18" charset="0"/>
                  </a:rPr>
                  <a:t>Some formula that returns True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circuit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inputs and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, and returns False otherwise</a:t>
                </a:r>
              </a:p>
            </p:txBody>
          </p:sp>
        </mc:Choice>
        <mc:Fallback xmlns="">
          <p:sp>
            <p:nvSpPr>
              <p:cNvPr id="18" name="对话气泡: 圆角矩形 17">
                <a:extLst>
                  <a:ext uri="{FF2B5EF4-FFF2-40B4-BE49-F238E27FC236}">
                    <a16:creationId xmlns:a16="http://schemas.microsoft.com/office/drawing/2014/main" id="{A938BEF6-3E9E-D054-91B7-5B28E7614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075" y="4018291"/>
                <a:ext cx="3281081" cy="1153061"/>
              </a:xfrm>
              <a:prstGeom prst="wedgeRoundRectCallout">
                <a:avLst>
                  <a:gd name="adj1" fmla="val -78815"/>
                  <a:gd name="adj2" fmla="val 5860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B65ED4DB-E968-C583-690D-43BAE23E3F65}"/>
              </a:ext>
            </a:extLst>
          </p:cNvPr>
          <p:cNvSpPr/>
          <p:nvPr/>
        </p:nvSpPr>
        <p:spPr>
          <a:xfrm>
            <a:off x="3004454" y="5171353"/>
            <a:ext cx="3638939" cy="352372"/>
          </a:xfrm>
          <a:custGeom>
            <a:avLst/>
            <a:gdLst>
              <a:gd name="csX0" fmla="*/ 0 w 3638939"/>
              <a:gd name="csY0" fmla="*/ 0 h 352372"/>
              <a:gd name="csX1" fmla="*/ 556238 w 3638939"/>
              <a:gd name="csY1" fmla="*/ 0 h 352372"/>
              <a:gd name="csX2" fmla="*/ 1039697 w 3638939"/>
              <a:gd name="csY2" fmla="*/ 0 h 352372"/>
              <a:gd name="csX3" fmla="*/ 1632324 w 3638939"/>
              <a:gd name="csY3" fmla="*/ 0 h 352372"/>
              <a:gd name="csX4" fmla="*/ 2043004 w 3638939"/>
              <a:gd name="csY4" fmla="*/ 0 h 352372"/>
              <a:gd name="csX5" fmla="*/ 2562853 w 3638939"/>
              <a:gd name="csY5" fmla="*/ 0 h 352372"/>
              <a:gd name="csX6" fmla="*/ 3155480 w 3638939"/>
              <a:gd name="csY6" fmla="*/ 0 h 352372"/>
              <a:gd name="csX7" fmla="*/ 3638939 w 3638939"/>
              <a:gd name="csY7" fmla="*/ 0 h 352372"/>
              <a:gd name="csX8" fmla="*/ 3638939 w 3638939"/>
              <a:gd name="csY8" fmla="*/ 352372 h 352372"/>
              <a:gd name="csX9" fmla="*/ 3046312 w 3638939"/>
              <a:gd name="csY9" fmla="*/ 352372 h 352372"/>
              <a:gd name="csX10" fmla="*/ 2599242 w 3638939"/>
              <a:gd name="csY10" fmla="*/ 352372 h 352372"/>
              <a:gd name="csX11" fmla="*/ 2152172 w 3638939"/>
              <a:gd name="csY11" fmla="*/ 352372 h 352372"/>
              <a:gd name="csX12" fmla="*/ 1632324 w 3638939"/>
              <a:gd name="csY12" fmla="*/ 352372 h 352372"/>
              <a:gd name="csX13" fmla="*/ 1112476 w 3638939"/>
              <a:gd name="csY13" fmla="*/ 352372 h 352372"/>
              <a:gd name="csX14" fmla="*/ 701795 w 3638939"/>
              <a:gd name="csY14" fmla="*/ 352372 h 352372"/>
              <a:gd name="csX15" fmla="*/ 0 w 3638939"/>
              <a:gd name="csY15" fmla="*/ 352372 h 352372"/>
              <a:gd name="csX16" fmla="*/ 0 w 3638939"/>
              <a:gd name="csY16" fmla="*/ 0 h 3523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638939" h="352372" extrusionOk="0">
                <a:moveTo>
                  <a:pt x="0" y="0"/>
                </a:moveTo>
                <a:cubicBezTo>
                  <a:pt x="254304" y="-21637"/>
                  <a:pt x="311515" y="37334"/>
                  <a:pt x="556238" y="0"/>
                </a:cubicBezTo>
                <a:cubicBezTo>
                  <a:pt x="800961" y="-37334"/>
                  <a:pt x="927339" y="10885"/>
                  <a:pt x="1039697" y="0"/>
                </a:cubicBezTo>
                <a:cubicBezTo>
                  <a:pt x="1152055" y="-10885"/>
                  <a:pt x="1353965" y="64650"/>
                  <a:pt x="1632324" y="0"/>
                </a:cubicBezTo>
                <a:cubicBezTo>
                  <a:pt x="1910683" y="-64650"/>
                  <a:pt x="1851771" y="48151"/>
                  <a:pt x="2043004" y="0"/>
                </a:cubicBezTo>
                <a:cubicBezTo>
                  <a:pt x="2234237" y="-48151"/>
                  <a:pt x="2385972" y="9525"/>
                  <a:pt x="2562853" y="0"/>
                </a:cubicBezTo>
                <a:cubicBezTo>
                  <a:pt x="2739734" y="-9525"/>
                  <a:pt x="2952561" y="16823"/>
                  <a:pt x="3155480" y="0"/>
                </a:cubicBezTo>
                <a:cubicBezTo>
                  <a:pt x="3358399" y="-16823"/>
                  <a:pt x="3496383" y="25599"/>
                  <a:pt x="3638939" y="0"/>
                </a:cubicBezTo>
                <a:cubicBezTo>
                  <a:pt x="3639437" y="132058"/>
                  <a:pt x="3612056" y="254602"/>
                  <a:pt x="3638939" y="352372"/>
                </a:cubicBezTo>
                <a:cubicBezTo>
                  <a:pt x="3399700" y="366523"/>
                  <a:pt x="3258808" y="324655"/>
                  <a:pt x="3046312" y="352372"/>
                </a:cubicBezTo>
                <a:cubicBezTo>
                  <a:pt x="2833816" y="380089"/>
                  <a:pt x="2789289" y="314148"/>
                  <a:pt x="2599242" y="352372"/>
                </a:cubicBezTo>
                <a:cubicBezTo>
                  <a:pt x="2409195" y="390596"/>
                  <a:pt x="2277253" y="337841"/>
                  <a:pt x="2152172" y="352372"/>
                </a:cubicBezTo>
                <a:cubicBezTo>
                  <a:pt x="2027091" y="366903"/>
                  <a:pt x="1820597" y="319173"/>
                  <a:pt x="1632324" y="352372"/>
                </a:cubicBezTo>
                <a:cubicBezTo>
                  <a:pt x="1444051" y="385571"/>
                  <a:pt x="1264107" y="311643"/>
                  <a:pt x="1112476" y="352372"/>
                </a:cubicBezTo>
                <a:cubicBezTo>
                  <a:pt x="960845" y="393101"/>
                  <a:pt x="796701" y="344050"/>
                  <a:pt x="701795" y="352372"/>
                </a:cubicBezTo>
                <a:cubicBezTo>
                  <a:pt x="606889" y="360694"/>
                  <a:pt x="345159" y="328256"/>
                  <a:pt x="0" y="352372"/>
                </a:cubicBezTo>
                <a:cubicBezTo>
                  <a:pt x="-13561" y="257592"/>
                  <a:pt x="15019" y="13165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1">
            <a:hlinkClick r:id="rId8" action="ppaction://hlinksldjump"/>
            <a:extLst>
              <a:ext uri="{FF2B5EF4-FFF2-40B4-BE49-F238E27FC236}">
                <a16:creationId xmlns:a16="http://schemas.microsoft.com/office/drawing/2014/main" id="{C92C0E1B-1B2E-787F-5108-9217FC1D27B8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矩形 2">
            <a:hlinkClick r:id="rId9" action="ppaction://hlinksldjump"/>
            <a:extLst>
              <a:ext uri="{FF2B5EF4-FFF2-40B4-BE49-F238E27FC236}">
                <a16:creationId xmlns:a16="http://schemas.microsoft.com/office/drawing/2014/main" id="{B83FCD77-0841-21A7-DFB8-D55B594B1644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矩形 3">
            <a:hlinkClick r:id="rId10" action="ppaction://hlinksldjump"/>
            <a:extLst>
              <a:ext uri="{FF2B5EF4-FFF2-40B4-BE49-F238E27FC236}">
                <a16:creationId xmlns:a16="http://schemas.microsoft.com/office/drawing/2014/main" id="{01248D59-C857-08D8-5F55-20F0E456F890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11" action="ppaction://hlinksldjump"/>
            <a:extLst>
              <a:ext uri="{FF2B5EF4-FFF2-40B4-BE49-F238E27FC236}">
                <a16:creationId xmlns:a16="http://schemas.microsoft.com/office/drawing/2014/main" id="{D33153D5-E094-EA3A-B5D7-126A9F55B28D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12" action="ppaction://hlinksldjump"/>
            <a:extLst>
              <a:ext uri="{FF2B5EF4-FFF2-40B4-BE49-F238E27FC236}">
                <a16:creationId xmlns:a16="http://schemas.microsoft.com/office/drawing/2014/main" id="{E9B6970B-C5BA-4225-E864-CB375CA0B0A1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13" action="ppaction://hlinksldjump"/>
            <a:extLst>
              <a:ext uri="{FF2B5EF4-FFF2-40B4-BE49-F238E27FC236}">
                <a16:creationId xmlns:a16="http://schemas.microsoft.com/office/drawing/2014/main" id="{09F8F84C-B4D9-E249-70C7-2A7BB1C62286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14" action="ppaction://hlinksldjump"/>
            <a:extLst>
              <a:ext uri="{FF2B5EF4-FFF2-40B4-BE49-F238E27FC236}">
                <a16:creationId xmlns:a16="http://schemas.microsoft.com/office/drawing/2014/main" id="{D48A229D-39EF-B294-218F-DE47EE448FF9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5" action="ppaction://hlinksldjump"/>
            <a:extLst>
              <a:ext uri="{FF2B5EF4-FFF2-40B4-BE49-F238E27FC236}">
                <a16:creationId xmlns:a16="http://schemas.microsoft.com/office/drawing/2014/main" id="{7231C220-5E0C-EFC1-E4B0-2015C7AEE95A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6" action="ppaction://hlinksldjump"/>
            <a:extLst>
              <a:ext uri="{FF2B5EF4-FFF2-40B4-BE49-F238E27FC236}">
                <a16:creationId xmlns:a16="http://schemas.microsoft.com/office/drawing/2014/main" id="{BFD4D7BD-BE64-CD08-631F-DA573CC192D1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7" action="ppaction://hlinksldjump"/>
            <a:extLst>
              <a:ext uri="{FF2B5EF4-FFF2-40B4-BE49-F238E27FC236}">
                <a16:creationId xmlns:a16="http://schemas.microsoft.com/office/drawing/2014/main" id="{F18F25E2-6BB7-BFCC-C6CA-AC1CB6AE219E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8" action="ppaction://hlinksldjump"/>
            <a:extLst>
              <a:ext uri="{FF2B5EF4-FFF2-40B4-BE49-F238E27FC236}">
                <a16:creationId xmlns:a16="http://schemas.microsoft.com/office/drawing/2014/main" id="{40DDF159-BB14-4579-8F16-115D1744D848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9" action="ppaction://hlinksldjump"/>
            <a:extLst>
              <a:ext uri="{FF2B5EF4-FFF2-40B4-BE49-F238E27FC236}">
                <a16:creationId xmlns:a16="http://schemas.microsoft.com/office/drawing/2014/main" id="{78DF97CE-FB39-5B80-C9DB-465EE4666652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0" action="ppaction://hlinksldjump"/>
            <a:extLst>
              <a:ext uri="{FF2B5EF4-FFF2-40B4-BE49-F238E27FC236}">
                <a16:creationId xmlns:a16="http://schemas.microsoft.com/office/drawing/2014/main" id="{81D385B0-9FA2-91C0-2D70-FC0DA4253044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1" action="ppaction://hlinksldjump"/>
            <a:extLst>
              <a:ext uri="{FF2B5EF4-FFF2-40B4-BE49-F238E27FC236}">
                <a16:creationId xmlns:a16="http://schemas.microsoft.com/office/drawing/2014/main" id="{64BA3811-AE75-C02C-FE4A-E7B7A4DE5038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2" action="ppaction://hlinksldjump"/>
            <a:extLst>
              <a:ext uri="{FF2B5EF4-FFF2-40B4-BE49-F238E27FC236}">
                <a16:creationId xmlns:a16="http://schemas.microsoft.com/office/drawing/2014/main" id="{B9D81927-CF41-0EBF-AF1C-567B326B6220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3" action="ppaction://hlinksldjump"/>
            <a:extLst>
              <a:ext uri="{FF2B5EF4-FFF2-40B4-BE49-F238E27FC236}">
                <a16:creationId xmlns:a16="http://schemas.microsoft.com/office/drawing/2014/main" id="{7577535E-F0A5-5D4B-3316-461C6923BED9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4" action="ppaction://hlinksldjump"/>
            <a:extLst>
              <a:ext uri="{FF2B5EF4-FFF2-40B4-BE49-F238E27FC236}">
                <a16:creationId xmlns:a16="http://schemas.microsoft.com/office/drawing/2014/main" id="{B8C16C7C-A96B-8B4E-D69D-0243A90942F7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5" action="ppaction://hlinksldjump"/>
            <a:extLst>
              <a:ext uri="{FF2B5EF4-FFF2-40B4-BE49-F238E27FC236}">
                <a16:creationId xmlns:a16="http://schemas.microsoft.com/office/drawing/2014/main" id="{F161E918-6E8F-CB54-282D-5805B07B09FA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6" action="ppaction://hlinksldjump"/>
            <a:extLst>
              <a:ext uri="{FF2B5EF4-FFF2-40B4-BE49-F238E27FC236}">
                <a16:creationId xmlns:a16="http://schemas.microsoft.com/office/drawing/2014/main" id="{057DDB5C-E223-B7A4-9BA1-5D546DF04304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7" action="ppaction://hlinksldjump"/>
            <a:extLst>
              <a:ext uri="{FF2B5EF4-FFF2-40B4-BE49-F238E27FC236}">
                <a16:creationId xmlns:a16="http://schemas.microsoft.com/office/drawing/2014/main" id="{8E67410B-C550-7A99-E330-D890BB94EACF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28" action="ppaction://hlinksldjump"/>
            <a:extLst>
              <a:ext uri="{FF2B5EF4-FFF2-40B4-BE49-F238E27FC236}">
                <a16:creationId xmlns:a16="http://schemas.microsoft.com/office/drawing/2014/main" id="{A39072BB-4540-8DE3-9266-BE6786104DD8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29" action="ppaction://hlinksldjump"/>
            <a:extLst>
              <a:ext uri="{FF2B5EF4-FFF2-40B4-BE49-F238E27FC236}">
                <a16:creationId xmlns:a16="http://schemas.microsoft.com/office/drawing/2014/main" id="{7F609E3B-CEDE-56EF-3E3C-4B2DBFC92404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30" action="ppaction://hlinksldjump"/>
            <a:extLst>
              <a:ext uri="{FF2B5EF4-FFF2-40B4-BE49-F238E27FC236}">
                <a16:creationId xmlns:a16="http://schemas.microsoft.com/office/drawing/2014/main" id="{6FC4971D-9F6E-92D5-DFF1-686A17CC1389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2D668-15BF-3F94-0F4B-33F2E5B2A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A263F37-AF62-45FE-8046-777F9657260B}"/>
                  </a:ext>
                </a:extLst>
              </p:cNvPr>
              <p:cNvSpPr txBox="1"/>
              <p:nvPr/>
            </p:nvSpPr>
            <p:spPr>
              <a:xfrm>
                <a:off x="1925018" y="583749"/>
                <a:ext cx="2805602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Garamond" panose="02020404030301010803" pitchFamily="18" charset="0"/>
                  </a:rPr>
                  <a:t>Axiom 1</a:t>
                </a:r>
                <a:br>
                  <a:rPr lang="en-US" altLang="zh-CN" sz="2400" dirty="0">
                    <a:latin typeface="Garamond" panose="02020404030301010803" pitchFamily="18" charset="0"/>
                  </a:rPr>
                </a:br>
                <a:r>
                  <a:rPr lang="en-US" altLang="zh-CN" sz="1600" dirty="0">
                    <a:latin typeface="Garamond" panose="02020404030301010803" pitchFamily="18" charset="0"/>
                  </a:rPr>
                  <a:t>(or theorem 1, lemma 1, …)</a:t>
                </a:r>
                <a:endParaRPr lang="en-GB" sz="2400" dirty="0">
                  <a:latin typeface="Garamond" panose="020204040303010108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A263F37-AF62-45FE-8046-777F9657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18" y="583749"/>
                <a:ext cx="2805602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F24AEC0-6CFD-BDFC-53D0-24DC8D85D595}"/>
                  </a:ext>
                </a:extLst>
              </p:cNvPr>
              <p:cNvSpPr txBox="1"/>
              <p:nvPr/>
            </p:nvSpPr>
            <p:spPr>
              <a:xfrm>
                <a:off x="7461384" y="574043"/>
                <a:ext cx="2805602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Garamond" panose="02020404030301010803" pitchFamily="18" charset="0"/>
                  </a:rPr>
                  <a:t>Axiom </a:t>
                </a:r>
                <a:r>
                  <a:rPr lang="en-GB" altLang="zh-CN" sz="2400" b="1" dirty="0">
                    <a:latin typeface="Garamond" panose="02020404030301010803" pitchFamily="18" charset="0"/>
                  </a:rPr>
                  <a:t>2</a:t>
                </a:r>
                <a:br>
                  <a:rPr lang="en-GB" altLang="zh-CN" sz="2400" dirty="0">
                    <a:latin typeface="Garamond" panose="02020404030301010803" pitchFamily="18" charset="0"/>
                  </a:rPr>
                </a:br>
                <a:r>
                  <a:rPr lang="en-GB" sz="1600" dirty="0">
                    <a:latin typeface="Garamond" panose="02020404030301010803" pitchFamily="18" charset="0"/>
                  </a:rPr>
                  <a:t>(or theorem 2, lemma 2, …)</a:t>
                </a:r>
                <a:endParaRPr lang="en-GB" sz="2400" dirty="0">
                  <a:latin typeface="Garamond" panose="02020404030301010803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F24AEC0-6CFD-BDFC-53D0-24DC8D85D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384" y="574043"/>
                <a:ext cx="2805602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71467C-0D4E-C2C2-BCD7-30192F221863}"/>
                  </a:ext>
                </a:extLst>
              </p:cNvPr>
              <p:cNvSpPr txBox="1"/>
              <p:nvPr/>
            </p:nvSpPr>
            <p:spPr>
              <a:xfrm>
                <a:off x="1654428" y="2238377"/>
                <a:ext cx="334677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Garamond" panose="02020404030301010803" pitchFamily="18" charset="0"/>
                  </a:rPr>
                  <a:t>Total Search Problem 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aramond" panose="02020404030301010803" pitchFamily="18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Output: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:r>
                  <a:rPr lang="en-GB" sz="2400" dirty="0" err="1">
                    <a:latin typeface="Garamond" panose="02020404030301010803" pitchFamily="18" charset="0"/>
                  </a:rPr>
                  <a:t>s.t.</a:t>
                </a:r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71467C-0D4E-C2C2-BCD7-30192F22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28" y="2238377"/>
                <a:ext cx="3346778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71CBB-5B1E-5A3E-AB0A-C1AFF9A0C4D9}"/>
                  </a:ext>
                </a:extLst>
              </p:cNvPr>
              <p:cNvSpPr txBox="1"/>
              <p:nvPr/>
            </p:nvSpPr>
            <p:spPr>
              <a:xfrm>
                <a:off x="7190796" y="2228671"/>
                <a:ext cx="334677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Garamond" panose="02020404030301010803" pitchFamily="18" charset="0"/>
                  </a:rPr>
                  <a:t>Total Search Problem 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aramond" panose="02020404030301010803" pitchFamily="18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Output: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:r>
                  <a:rPr lang="en-GB" sz="2400" dirty="0" err="1">
                    <a:latin typeface="Garamond" panose="02020404030301010803" pitchFamily="18" charset="0"/>
                  </a:rPr>
                  <a:t>s.t.</a:t>
                </a:r>
                <a:r>
                  <a:rPr lang="en-GB" sz="2400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71CBB-5B1E-5A3E-AB0A-C1AFF9A0C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796" y="2228671"/>
                <a:ext cx="3346778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50BC5C10-6F39-EF08-A336-3E2631C0423F}"/>
                  </a:ext>
                </a:extLst>
              </p:cNvPr>
              <p:cNvSpPr/>
              <p:nvPr/>
            </p:nvSpPr>
            <p:spPr>
              <a:xfrm>
                <a:off x="1172445" y="3754499"/>
                <a:ext cx="5878287" cy="1082351"/>
              </a:xfrm>
              <a:prstGeom prst="wedgeRoundRectCallout">
                <a:avLst>
                  <a:gd name="adj1" fmla="val -12261"/>
                  <a:gd name="adj2" fmla="val -1853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Garamond" panose="02020404030301010803" pitchFamily="18" charset="0"/>
                  </a:rPr>
                  <a:t>Fact</a:t>
                </a:r>
                <a:r>
                  <a:rPr lang="en-GB" sz="2000" dirty="0">
                    <a:latin typeface="Garamond" panose="02020404030301010803" pitchFamily="18" charset="0"/>
                  </a:rPr>
                  <a:t> (Informal):</a:t>
                </a:r>
              </a:p>
              <a:p>
                <a:r>
                  <a:rPr lang="en-GB" sz="2000" dirty="0">
                    <a:latin typeface="Garamond" panose="02020404030301010803" pitchFamily="18" charset="0"/>
                  </a:rPr>
                  <a:t>If Axiom 1 is implied by Axiom 2,</a:t>
                </a:r>
                <a:br>
                  <a:rPr lang="en-GB" sz="2000" dirty="0">
                    <a:latin typeface="Garamond" panose="02020404030301010803" pitchFamily="18" charset="0"/>
                  </a:rPr>
                </a:br>
                <a:r>
                  <a:rPr lang="en-GB" sz="2000" dirty="0">
                    <a:latin typeface="Garamond" panose="02020404030301010803" pitchFamily="18" charset="0"/>
                  </a:rPr>
                  <a:t>then Total Search Problem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Total Search Problem 2</a:t>
                </a:r>
              </a:p>
            </p:txBody>
          </p:sp>
        </mc:Choice>
        <mc:Fallback xmlns="">
          <p:sp>
            <p:nvSpPr>
              <p:cNvPr id="5" name="对话气泡: 圆角矩形 4">
                <a:extLst>
                  <a:ext uri="{FF2B5EF4-FFF2-40B4-BE49-F238E27FC236}">
                    <a16:creationId xmlns:a16="http://schemas.microsoft.com/office/drawing/2014/main" id="{50BC5C10-6F39-EF08-A336-3E2631C04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45" y="3754499"/>
                <a:ext cx="5878287" cy="1082351"/>
              </a:xfrm>
              <a:prstGeom prst="wedgeRoundRectCallout">
                <a:avLst>
                  <a:gd name="adj1" fmla="val -12261"/>
                  <a:gd name="adj2" fmla="val -1853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BDA45EA9-A406-CA2F-E796-4731FA93FE12}"/>
                  </a:ext>
                </a:extLst>
              </p:cNvPr>
              <p:cNvSpPr/>
              <p:nvPr/>
            </p:nvSpPr>
            <p:spPr>
              <a:xfrm>
                <a:off x="4730620" y="5022388"/>
                <a:ext cx="6369499" cy="1415733"/>
              </a:xfrm>
              <a:prstGeom prst="wedgeRoundRectCallout">
                <a:avLst>
                  <a:gd name="adj1" fmla="val -17887"/>
                  <a:gd name="adj2" fmla="val -2686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Garamond" panose="02020404030301010803" pitchFamily="18" charset="0"/>
                  </a:rPr>
                  <a:t>Fact</a:t>
                </a:r>
                <a:r>
                  <a:rPr lang="en-GB" sz="2000" dirty="0">
                    <a:latin typeface="Garamond" panose="02020404030301010803" pitchFamily="18" charset="0"/>
                  </a:rPr>
                  <a:t> (Informal):</a:t>
                </a:r>
              </a:p>
              <a:p>
                <a:r>
                  <a:rPr lang="en-GB" sz="2000" dirty="0">
                    <a:latin typeface="Garamond" panose="02020404030301010803" pitchFamily="18" charset="0"/>
                  </a:rPr>
                  <a:t>If Total Search Problem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 Total Search Problem 2,</a:t>
                </a:r>
              </a:p>
              <a:p>
                <a:r>
                  <a:rPr lang="en-GB" sz="2000" dirty="0">
                    <a:latin typeface="Garamond" panose="02020404030301010803" pitchFamily="18" charset="0"/>
                  </a:rPr>
                  <a:t>Then Axiom 1 is implied by Axiom 2 (over a sufficiently strong base theory,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GB" sz="2000" b="1" i="0" smtClean="0">
                            <a:latin typeface="Cambria Math" panose="02040503050406030204" pitchFamily="18" charset="0"/>
                          </a:rPr>
                          <m:t>𝐏𝐕</m:t>
                        </m:r>
                      </m:sub>
                    </m:sSub>
                  </m:oMath>
                </a14:m>
                <a:r>
                  <a:rPr lang="en-GB" sz="2000" dirty="0">
                    <a:latin typeface="Garamond" panose="02020404030301010803" pitchFamily="18" charset="0"/>
                  </a:rPr>
                  <a:t>”)</a:t>
                </a:r>
              </a:p>
            </p:txBody>
          </p:sp>
        </mc:Choice>
        <mc:Fallback xmlns="">
          <p:sp>
            <p:nvSpPr>
              <p:cNvPr id="6" name="对话气泡: 圆角矩形 5">
                <a:extLst>
                  <a:ext uri="{FF2B5EF4-FFF2-40B4-BE49-F238E27FC236}">
                    <a16:creationId xmlns:a16="http://schemas.microsoft.com/office/drawing/2014/main" id="{BDA45EA9-A406-CA2F-E796-4731FA93F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620" y="5022388"/>
                <a:ext cx="6369499" cy="1415733"/>
              </a:xfrm>
              <a:prstGeom prst="wedgeRoundRectCallout">
                <a:avLst>
                  <a:gd name="adj1" fmla="val -17887"/>
                  <a:gd name="adj2" fmla="val -2686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hlinkClick r:id="rId9" action="ppaction://hlinksldjump"/>
            <a:extLst>
              <a:ext uri="{FF2B5EF4-FFF2-40B4-BE49-F238E27FC236}">
                <a16:creationId xmlns:a16="http://schemas.microsoft.com/office/drawing/2014/main" id="{8D93957E-E420-D0D6-4727-B98CDB4BFF12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10" action="ppaction://hlinksldjump"/>
            <a:extLst>
              <a:ext uri="{FF2B5EF4-FFF2-40B4-BE49-F238E27FC236}">
                <a16:creationId xmlns:a16="http://schemas.microsoft.com/office/drawing/2014/main" id="{D030844F-8055-6980-F9C2-6E1C748D7C70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11" action="ppaction://hlinksldjump"/>
            <a:extLst>
              <a:ext uri="{FF2B5EF4-FFF2-40B4-BE49-F238E27FC236}">
                <a16:creationId xmlns:a16="http://schemas.microsoft.com/office/drawing/2014/main" id="{383BE9CA-A066-8D6C-1B44-CF223854F457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2" action="ppaction://hlinksldjump"/>
            <a:extLst>
              <a:ext uri="{FF2B5EF4-FFF2-40B4-BE49-F238E27FC236}">
                <a16:creationId xmlns:a16="http://schemas.microsoft.com/office/drawing/2014/main" id="{27876E77-C30E-8601-E260-CD4B5AE1D852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3" action="ppaction://hlinksldjump"/>
            <a:extLst>
              <a:ext uri="{FF2B5EF4-FFF2-40B4-BE49-F238E27FC236}">
                <a16:creationId xmlns:a16="http://schemas.microsoft.com/office/drawing/2014/main" id="{7BD4C69B-0093-9974-EB71-ACEC82E44FF0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4" action="ppaction://hlinksldjump"/>
            <a:extLst>
              <a:ext uri="{FF2B5EF4-FFF2-40B4-BE49-F238E27FC236}">
                <a16:creationId xmlns:a16="http://schemas.microsoft.com/office/drawing/2014/main" id="{B509474D-4734-325E-2880-96EAC0CF2D3F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5" action="ppaction://hlinksldjump"/>
            <a:extLst>
              <a:ext uri="{FF2B5EF4-FFF2-40B4-BE49-F238E27FC236}">
                <a16:creationId xmlns:a16="http://schemas.microsoft.com/office/drawing/2014/main" id="{E46DFAF7-F788-0B16-C56E-12B4BA4250D9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6" action="ppaction://hlinksldjump"/>
            <a:extLst>
              <a:ext uri="{FF2B5EF4-FFF2-40B4-BE49-F238E27FC236}">
                <a16:creationId xmlns:a16="http://schemas.microsoft.com/office/drawing/2014/main" id="{E2C0D227-3DB5-B383-6407-21B823D1D92F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7" action="ppaction://hlinksldjump"/>
            <a:extLst>
              <a:ext uri="{FF2B5EF4-FFF2-40B4-BE49-F238E27FC236}">
                <a16:creationId xmlns:a16="http://schemas.microsoft.com/office/drawing/2014/main" id="{A2DE7AE4-0027-CF45-4372-B66059C9A0F0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8" action="ppaction://hlinksldjump"/>
            <a:extLst>
              <a:ext uri="{FF2B5EF4-FFF2-40B4-BE49-F238E27FC236}">
                <a16:creationId xmlns:a16="http://schemas.microsoft.com/office/drawing/2014/main" id="{ECEDF38F-A08F-515C-7D5F-24F8C53E1392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9" action="ppaction://hlinksldjump"/>
            <a:extLst>
              <a:ext uri="{FF2B5EF4-FFF2-40B4-BE49-F238E27FC236}">
                <a16:creationId xmlns:a16="http://schemas.microsoft.com/office/drawing/2014/main" id="{4553AF3E-19B1-FD01-2F99-6B9E63002D62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20" action="ppaction://hlinksldjump"/>
            <a:extLst>
              <a:ext uri="{FF2B5EF4-FFF2-40B4-BE49-F238E27FC236}">
                <a16:creationId xmlns:a16="http://schemas.microsoft.com/office/drawing/2014/main" id="{8F90B4DB-5139-B4C2-A796-9E7706471B4E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1" action="ppaction://hlinksldjump"/>
            <a:extLst>
              <a:ext uri="{FF2B5EF4-FFF2-40B4-BE49-F238E27FC236}">
                <a16:creationId xmlns:a16="http://schemas.microsoft.com/office/drawing/2014/main" id="{7F7962FD-49A3-42B9-7251-263E89C6E7DC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2" action="ppaction://hlinksldjump"/>
            <a:extLst>
              <a:ext uri="{FF2B5EF4-FFF2-40B4-BE49-F238E27FC236}">
                <a16:creationId xmlns:a16="http://schemas.microsoft.com/office/drawing/2014/main" id="{5602AF44-3258-6EB9-8C24-FBB24B3983C1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3" action="ppaction://hlinksldjump"/>
            <a:extLst>
              <a:ext uri="{FF2B5EF4-FFF2-40B4-BE49-F238E27FC236}">
                <a16:creationId xmlns:a16="http://schemas.microsoft.com/office/drawing/2014/main" id="{0C8D8246-95A9-628F-96E0-A73CCA91DC6A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4" action="ppaction://hlinksldjump"/>
            <a:extLst>
              <a:ext uri="{FF2B5EF4-FFF2-40B4-BE49-F238E27FC236}">
                <a16:creationId xmlns:a16="http://schemas.microsoft.com/office/drawing/2014/main" id="{86ED4BC0-FF1D-1837-CFF4-65A528CA5F39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5" action="ppaction://hlinksldjump"/>
            <a:extLst>
              <a:ext uri="{FF2B5EF4-FFF2-40B4-BE49-F238E27FC236}">
                <a16:creationId xmlns:a16="http://schemas.microsoft.com/office/drawing/2014/main" id="{1CE86804-F5AC-5B9C-30CD-184F35CA2FF6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6" action="ppaction://hlinksldjump"/>
            <a:extLst>
              <a:ext uri="{FF2B5EF4-FFF2-40B4-BE49-F238E27FC236}">
                <a16:creationId xmlns:a16="http://schemas.microsoft.com/office/drawing/2014/main" id="{85FD11E8-E1D6-EE22-E035-EA832280469C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7" action="ppaction://hlinksldjump"/>
            <a:extLst>
              <a:ext uri="{FF2B5EF4-FFF2-40B4-BE49-F238E27FC236}">
                <a16:creationId xmlns:a16="http://schemas.microsoft.com/office/drawing/2014/main" id="{93DA3307-EA9B-9420-0A47-2CA7F6789D2C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矩形 26">
            <a:hlinkClick r:id="rId28" action="ppaction://hlinksldjump"/>
            <a:extLst>
              <a:ext uri="{FF2B5EF4-FFF2-40B4-BE49-F238E27FC236}">
                <a16:creationId xmlns:a16="http://schemas.microsoft.com/office/drawing/2014/main" id="{A0CF55F7-922B-707A-BE5A-57801041396D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29" action="ppaction://hlinksldjump"/>
            <a:extLst>
              <a:ext uri="{FF2B5EF4-FFF2-40B4-BE49-F238E27FC236}">
                <a16:creationId xmlns:a16="http://schemas.microsoft.com/office/drawing/2014/main" id="{145B19AC-2930-E25C-D485-AE9F6BEB290A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30" action="ppaction://hlinksldjump"/>
            <a:extLst>
              <a:ext uri="{FF2B5EF4-FFF2-40B4-BE49-F238E27FC236}">
                <a16:creationId xmlns:a16="http://schemas.microsoft.com/office/drawing/2014/main" id="{2C81F53C-FD96-47D2-9EDA-FCDB1DA5588A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31" action="ppaction://hlinksldjump"/>
            <a:extLst>
              <a:ext uri="{FF2B5EF4-FFF2-40B4-BE49-F238E27FC236}">
                <a16:creationId xmlns:a16="http://schemas.microsoft.com/office/drawing/2014/main" id="{5E229FF8-A3B3-7306-D55D-9F749367EAA2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79BB-D1BB-188C-D16B-0744A2812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15C2D-F98B-7A92-DC51-A838FDE2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023"/>
            <a:ext cx="10515600" cy="28527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One-Tape Turing Machine Lower Bounds…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0FCB3F-2F0D-647C-10C1-E750512D56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1651" y="150322"/>
            <a:ext cx="5134384" cy="28657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57907DB-CD6B-CA7B-3919-9CA08328AB0E}"/>
              </a:ext>
            </a:extLst>
          </p:cNvPr>
          <p:cNvSpPr txBox="1"/>
          <p:nvPr/>
        </p:nvSpPr>
        <p:spPr>
          <a:xfrm>
            <a:off x="0" y="6642556"/>
            <a:ext cx="38442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Picture generated by Gemini</a:t>
            </a:r>
          </a:p>
        </p:txBody>
      </p:sp>
    </p:spTree>
    <p:extLst>
      <p:ext uri="{BB962C8B-B14F-4D97-AF65-F5344CB8AC3E}">
        <p14:creationId xmlns:p14="http://schemas.microsoft.com/office/powerpoint/2010/main" val="13420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21044-D17A-52A4-312A-CFE8061DA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9BEE5-F5A6-BFEB-85BA-A7B08C8366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atin typeface="Garamond" panose="02020404030301010803" pitchFamily="18" charset="0"/>
              </a:rPr>
              <a:t>Motivation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70BF29-9275-F405-FDA0-FF7CEDB1796A}"/>
              </a:ext>
            </a:extLst>
          </p:cNvPr>
          <p:cNvSpPr txBox="1"/>
          <p:nvPr/>
        </p:nvSpPr>
        <p:spPr>
          <a:xfrm>
            <a:off x="1436914" y="4786604"/>
            <a:ext cx="806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Why study “reverse mathematics of complexity lower bounds”?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矩形 2">
            <a:hlinkClick r:id="rId2" action="ppaction://hlinksldjump"/>
            <a:extLst>
              <a:ext uri="{FF2B5EF4-FFF2-40B4-BE49-F238E27FC236}">
                <a16:creationId xmlns:a16="http://schemas.microsoft.com/office/drawing/2014/main" id="{715CD929-87B0-CAD5-3FA8-FCA467075665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435251BC-00EC-8EEE-C032-E9F1F68D917E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B06C9E0F-9693-B63E-E601-1F5E246DF247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5" action="ppaction://hlinksldjump"/>
            <a:extLst>
              <a:ext uri="{FF2B5EF4-FFF2-40B4-BE49-F238E27FC236}">
                <a16:creationId xmlns:a16="http://schemas.microsoft.com/office/drawing/2014/main" id="{3667B071-57A7-B10B-94E8-07DFAF264285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6" action="ppaction://hlinksldjump"/>
            <a:extLst>
              <a:ext uri="{FF2B5EF4-FFF2-40B4-BE49-F238E27FC236}">
                <a16:creationId xmlns:a16="http://schemas.microsoft.com/office/drawing/2014/main" id="{FC6FCF86-27DE-94F9-B2BA-992BB75C0FEA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7" action="ppaction://hlinksldjump"/>
            <a:extLst>
              <a:ext uri="{FF2B5EF4-FFF2-40B4-BE49-F238E27FC236}">
                <a16:creationId xmlns:a16="http://schemas.microsoft.com/office/drawing/2014/main" id="{1E4D6406-399F-BA30-2298-0C14B75BF91D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8" action="ppaction://hlinksldjump"/>
            <a:extLst>
              <a:ext uri="{FF2B5EF4-FFF2-40B4-BE49-F238E27FC236}">
                <a16:creationId xmlns:a16="http://schemas.microsoft.com/office/drawing/2014/main" id="{343E05CF-0233-0990-0E12-B36509A7831D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9" action="ppaction://hlinksldjump"/>
            <a:extLst>
              <a:ext uri="{FF2B5EF4-FFF2-40B4-BE49-F238E27FC236}">
                <a16:creationId xmlns:a16="http://schemas.microsoft.com/office/drawing/2014/main" id="{2ECFD3A1-ED25-55B7-69AD-735BB911E24B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0" action="ppaction://hlinksldjump"/>
            <a:extLst>
              <a:ext uri="{FF2B5EF4-FFF2-40B4-BE49-F238E27FC236}">
                <a16:creationId xmlns:a16="http://schemas.microsoft.com/office/drawing/2014/main" id="{ACDAED99-D939-6E4A-EA0B-7F1790AA3366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1" action="ppaction://hlinksldjump"/>
            <a:extLst>
              <a:ext uri="{FF2B5EF4-FFF2-40B4-BE49-F238E27FC236}">
                <a16:creationId xmlns:a16="http://schemas.microsoft.com/office/drawing/2014/main" id="{4586C3E3-FAD3-2A76-68BC-CF970028ACF3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2" action="ppaction://hlinksldjump"/>
            <a:extLst>
              <a:ext uri="{FF2B5EF4-FFF2-40B4-BE49-F238E27FC236}">
                <a16:creationId xmlns:a16="http://schemas.microsoft.com/office/drawing/2014/main" id="{4FE1CB41-DFAD-FCA9-404B-20FE5EDF731F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3" action="ppaction://hlinksldjump"/>
            <a:extLst>
              <a:ext uri="{FF2B5EF4-FFF2-40B4-BE49-F238E27FC236}">
                <a16:creationId xmlns:a16="http://schemas.microsoft.com/office/drawing/2014/main" id="{E283B507-7160-9DF8-85F1-6D7B20AE9274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4" action="ppaction://hlinksldjump"/>
            <a:extLst>
              <a:ext uri="{FF2B5EF4-FFF2-40B4-BE49-F238E27FC236}">
                <a16:creationId xmlns:a16="http://schemas.microsoft.com/office/drawing/2014/main" id="{04CBD4F3-73AA-1864-8BC5-B3B832AD545E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5" action="ppaction://hlinksldjump"/>
            <a:extLst>
              <a:ext uri="{FF2B5EF4-FFF2-40B4-BE49-F238E27FC236}">
                <a16:creationId xmlns:a16="http://schemas.microsoft.com/office/drawing/2014/main" id="{4809D53C-608F-4014-0418-3106406247A1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6" action="ppaction://hlinksldjump"/>
            <a:extLst>
              <a:ext uri="{FF2B5EF4-FFF2-40B4-BE49-F238E27FC236}">
                <a16:creationId xmlns:a16="http://schemas.microsoft.com/office/drawing/2014/main" id="{5A7CABBD-687D-9482-2016-1B33BBEC93C0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7" action="ppaction://hlinksldjump"/>
            <a:extLst>
              <a:ext uri="{FF2B5EF4-FFF2-40B4-BE49-F238E27FC236}">
                <a16:creationId xmlns:a16="http://schemas.microsoft.com/office/drawing/2014/main" id="{C86B757C-B600-C7AB-CAAA-8867BA0B711C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8" action="ppaction://hlinksldjump"/>
            <a:extLst>
              <a:ext uri="{FF2B5EF4-FFF2-40B4-BE49-F238E27FC236}">
                <a16:creationId xmlns:a16="http://schemas.microsoft.com/office/drawing/2014/main" id="{612DF55F-1319-C467-D910-8CB504E45223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19" action="ppaction://hlinksldjump"/>
            <a:extLst>
              <a:ext uri="{FF2B5EF4-FFF2-40B4-BE49-F238E27FC236}">
                <a16:creationId xmlns:a16="http://schemas.microsoft.com/office/drawing/2014/main" id="{4108EFE9-FB03-6256-F0E6-B7608FB50900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0" action="ppaction://hlinksldjump"/>
            <a:extLst>
              <a:ext uri="{FF2B5EF4-FFF2-40B4-BE49-F238E27FC236}">
                <a16:creationId xmlns:a16="http://schemas.microsoft.com/office/drawing/2014/main" id="{F46960BC-9891-5B00-0AFF-6F668541C65A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1" action="ppaction://hlinksldjump"/>
            <a:extLst>
              <a:ext uri="{FF2B5EF4-FFF2-40B4-BE49-F238E27FC236}">
                <a16:creationId xmlns:a16="http://schemas.microsoft.com/office/drawing/2014/main" id="{C0EBC02F-01D3-C532-FE0A-7BED48456049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2" action="ppaction://hlinksldjump"/>
            <a:extLst>
              <a:ext uri="{FF2B5EF4-FFF2-40B4-BE49-F238E27FC236}">
                <a16:creationId xmlns:a16="http://schemas.microsoft.com/office/drawing/2014/main" id="{B9BB4A70-BDE7-9479-2B6F-54AA55C53DD7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3" action="ppaction://hlinksldjump"/>
            <a:extLst>
              <a:ext uri="{FF2B5EF4-FFF2-40B4-BE49-F238E27FC236}">
                <a16:creationId xmlns:a16="http://schemas.microsoft.com/office/drawing/2014/main" id="{C921FF39-49A0-922B-A6BC-23152022BE70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4" action="ppaction://hlinksldjump"/>
            <a:extLst>
              <a:ext uri="{FF2B5EF4-FFF2-40B4-BE49-F238E27FC236}">
                <a16:creationId xmlns:a16="http://schemas.microsoft.com/office/drawing/2014/main" id="{8138457E-6B34-AEE2-FC5A-F0860C01AD57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4F0BB39-7534-5B99-0BD1-5E18D9DA9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71500"/>
            <a:ext cx="7429500" cy="571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AFCE48-98D9-101C-37D6-064F85BE176E}"/>
              </a:ext>
            </a:extLst>
          </p:cNvPr>
          <p:cNvSpPr txBox="1"/>
          <p:nvPr/>
        </p:nvSpPr>
        <p:spPr>
          <a:xfrm>
            <a:off x="0" y="6688723"/>
            <a:ext cx="61793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https://simons.berkeley.edu/programs/lower-bounds-computational-complexity</a:t>
            </a:r>
          </a:p>
        </p:txBody>
      </p:sp>
      <p:sp>
        <p:nvSpPr>
          <p:cNvPr id="2" name="矩形 1">
            <a:hlinkClick r:id="rId3" action="ppaction://hlinksldjump"/>
            <a:extLst>
              <a:ext uri="{FF2B5EF4-FFF2-40B4-BE49-F238E27FC236}">
                <a16:creationId xmlns:a16="http://schemas.microsoft.com/office/drawing/2014/main" id="{04C8EB1A-E867-FD11-785A-54623270E081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矩形 2">
            <a:hlinkClick r:id="rId4" action="ppaction://hlinksldjump"/>
            <a:extLst>
              <a:ext uri="{FF2B5EF4-FFF2-40B4-BE49-F238E27FC236}">
                <a16:creationId xmlns:a16="http://schemas.microsoft.com/office/drawing/2014/main" id="{AD2EAFA1-2F2B-F247-2D57-DA622C2FAC34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5" action="ppaction://hlinksldjump"/>
            <a:extLst>
              <a:ext uri="{FF2B5EF4-FFF2-40B4-BE49-F238E27FC236}">
                <a16:creationId xmlns:a16="http://schemas.microsoft.com/office/drawing/2014/main" id="{C54374EC-C70E-D34F-A3A4-46F09463B930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6" action="ppaction://hlinksldjump"/>
            <a:extLst>
              <a:ext uri="{FF2B5EF4-FFF2-40B4-BE49-F238E27FC236}">
                <a16:creationId xmlns:a16="http://schemas.microsoft.com/office/drawing/2014/main" id="{710D153E-BEF0-8243-F6E9-A7ABE25EB118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7" action="ppaction://hlinksldjump"/>
            <a:extLst>
              <a:ext uri="{FF2B5EF4-FFF2-40B4-BE49-F238E27FC236}">
                <a16:creationId xmlns:a16="http://schemas.microsoft.com/office/drawing/2014/main" id="{3FF9ACB7-3310-D214-633A-109480CF9E42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8" action="ppaction://hlinksldjump"/>
            <a:extLst>
              <a:ext uri="{FF2B5EF4-FFF2-40B4-BE49-F238E27FC236}">
                <a16:creationId xmlns:a16="http://schemas.microsoft.com/office/drawing/2014/main" id="{FA08707E-DC20-2BCD-22B9-B36FEB419495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9" action="ppaction://hlinksldjump"/>
            <a:extLst>
              <a:ext uri="{FF2B5EF4-FFF2-40B4-BE49-F238E27FC236}">
                <a16:creationId xmlns:a16="http://schemas.microsoft.com/office/drawing/2014/main" id="{7E4FA628-2770-BDC7-BC4A-82FAE86C141F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10" action="ppaction://hlinksldjump"/>
            <a:extLst>
              <a:ext uri="{FF2B5EF4-FFF2-40B4-BE49-F238E27FC236}">
                <a16:creationId xmlns:a16="http://schemas.microsoft.com/office/drawing/2014/main" id="{933373B6-A8A4-9AF4-5D86-BCA468A43341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1" action="ppaction://hlinksldjump"/>
            <a:extLst>
              <a:ext uri="{FF2B5EF4-FFF2-40B4-BE49-F238E27FC236}">
                <a16:creationId xmlns:a16="http://schemas.microsoft.com/office/drawing/2014/main" id="{FFE01BE0-A6C3-FB11-9C06-E9225C664F0D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2" action="ppaction://hlinksldjump"/>
            <a:extLst>
              <a:ext uri="{FF2B5EF4-FFF2-40B4-BE49-F238E27FC236}">
                <a16:creationId xmlns:a16="http://schemas.microsoft.com/office/drawing/2014/main" id="{FECE1CF0-A040-3E2F-1E78-38081E337A9B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3" action="ppaction://hlinksldjump"/>
            <a:extLst>
              <a:ext uri="{FF2B5EF4-FFF2-40B4-BE49-F238E27FC236}">
                <a16:creationId xmlns:a16="http://schemas.microsoft.com/office/drawing/2014/main" id="{69592DDB-E5EC-87F3-7B7A-FE72AA35AC24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4" action="ppaction://hlinksldjump"/>
            <a:extLst>
              <a:ext uri="{FF2B5EF4-FFF2-40B4-BE49-F238E27FC236}">
                <a16:creationId xmlns:a16="http://schemas.microsoft.com/office/drawing/2014/main" id="{F182447C-6F04-7FB8-FA23-2D6027AE5891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5" action="ppaction://hlinksldjump"/>
            <a:extLst>
              <a:ext uri="{FF2B5EF4-FFF2-40B4-BE49-F238E27FC236}">
                <a16:creationId xmlns:a16="http://schemas.microsoft.com/office/drawing/2014/main" id="{B4F109DD-88F0-8123-E1FA-0C6E8AE4A637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6" action="ppaction://hlinksldjump"/>
            <a:extLst>
              <a:ext uri="{FF2B5EF4-FFF2-40B4-BE49-F238E27FC236}">
                <a16:creationId xmlns:a16="http://schemas.microsoft.com/office/drawing/2014/main" id="{1BAA4FA9-D6D7-87EA-9D9A-C0942DB0DC06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7" action="ppaction://hlinksldjump"/>
            <a:extLst>
              <a:ext uri="{FF2B5EF4-FFF2-40B4-BE49-F238E27FC236}">
                <a16:creationId xmlns:a16="http://schemas.microsoft.com/office/drawing/2014/main" id="{EAADB2A2-1024-39FB-B390-1196E5BED60B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8" action="ppaction://hlinksldjump"/>
            <a:extLst>
              <a:ext uri="{FF2B5EF4-FFF2-40B4-BE49-F238E27FC236}">
                <a16:creationId xmlns:a16="http://schemas.microsoft.com/office/drawing/2014/main" id="{1C94231A-328D-2F6C-D77B-085129F17CC6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9" action="ppaction://hlinksldjump"/>
            <a:extLst>
              <a:ext uri="{FF2B5EF4-FFF2-40B4-BE49-F238E27FC236}">
                <a16:creationId xmlns:a16="http://schemas.microsoft.com/office/drawing/2014/main" id="{1705A061-C1C1-7F69-20EA-C86405A25C0E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20" action="ppaction://hlinksldjump"/>
            <a:extLst>
              <a:ext uri="{FF2B5EF4-FFF2-40B4-BE49-F238E27FC236}">
                <a16:creationId xmlns:a16="http://schemas.microsoft.com/office/drawing/2014/main" id="{FAEDE159-DCE6-32CC-B2EF-12EA68B02F5F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1" action="ppaction://hlinksldjump"/>
            <a:extLst>
              <a:ext uri="{FF2B5EF4-FFF2-40B4-BE49-F238E27FC236}">
                <a16:creationId xmlns:a16="http://schemas.microsoft.com/office/drawing/2014/main" id="{192FAAC2-9AF8-0FEB-1067-9EF756C4AF5B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2" action="ppaction://hlinksldjump"/>
            <a:extLst>
              <a:ext uri="{FF2B5EF4-FFF2-40B4-BE49-F238E27FC236}">
                <a16:creationId xmlns:a16="http://schemas.microsoft.com/office/drawing/2014/main" id="{F5D36AA9-7756-9DA7-C362-AC1E00C33AEA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3" action="ppaction://hlinksldjump"/>
            <a:extLst>
              <a:ext uri="{FF2B5EF4-FFF2-40B4-BE49-F238E27FC236}">
                <a16:creationId xmlns:a16="http://schemas.microsoft.com/office/drawing/2014/main" id="{ED78CEFA-37E8-ABEF-8B28-CBC570A39084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4" action="ppaction://hlinksldjump"/>
            <a:extLst>
              <a:ext uri="{FF2B5EF4-FFF2-40B4-BE49-F238E27FC236}">
                <a16:creationId xmlns:a16="http://schemas.microsoft.com/office/drawing/2014/main" id="{E2B10A2C-0734-CDE7-E30B-E7EBAA90B74A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5" action="ppaction://hlinksldjump"/>
            <a:extLst>
              <a:ext uri="{FF2B5EF4-FFF2-40B4-BE49-F238E27FC236}">
                <a16:creationId xmlns:a16="http://schemas.microsoft.com/office/drawing/2014/main" id="{8EA08022-6166-0CBD-DD85-5888B5C8F24A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D448B0-FB64-8A6F-A48A-81F45216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1" y="2231318"/>
            <a:ext cx="1447636" cy="1528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BDB8B9-0C7E-716E-0193-117B3916449A}"/>
              </a:ext>
            </a:extLst>
          </p:cNvPr>
          <p:cNvSpPr txBox="1"/>
          <p:nvPr/>
        </p:nvSpPr>
        <p:spPr>
          <a:xfrm>
            <a:off x="1173446" y="138700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Garamond" panose="02020404030301010803" pitchFamily="18" charset="0"/>
                <a:cs typeface="Arial" panose="020B0604020202020204" pitchFamily="34" charset="0"/>
              </a:rPr>
              <a:t>Circuit Lower Bounds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AB66ED-1676-74C1-BC48-782E6172C6A1}"/>
              </a:ext>
            </a:extLst>
          </p:cNvPr>
          <p:cNvSpPr txBox="1"/>
          <p:nvPr/>
        </p:nvSpPr>
        <p:spPr>
          <a:xfrm>
            <a:off x="6882346" y="138700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Garamond" panose="02020404030301010803" pitchFamily="18" charset="0"/>
                <a:cs typeface="Arial" panose="020B0604020202020204" pitchFamily="34" charset="0"/>
              </a:rPr>
              <a:t>Proof Lower Bounds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AABFCCD-CA06-839B-8807-61EADC4E34E1}"/>
              </a:ext>
            </a:extLst>
          </p:cNvPr>
          <p:cNvGrpSpPr/>
          <p:nvPr/>
        </p:nvGrpSpPr>
        <p:grpSpPr>
          <a:xfrm>
            <a:off x="9397084" y="4374197"/>
            <a:ext cx="2332614" cy="1384995"/>
            <a:chOff x="6436744" y="5283200"/>
            <a:chExt cx="2679681" cy="1384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5FE2585-2B59-643C-3474-01E8770E1D0B}"/>
                    </a:ext>
                  </a:extLst>
                </p:cNvPr>
                <p:cNvSpPr txBox="1"/>
                <p:nvPr/>
              </p:nvSpPr>
              <p:spPr>
                <a:xfrm>
                  <a:off x="6436744" y="5283200"/>
                  <a:ext cx="2679681" cy="138499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Theorem:</a:t>
                  </a:r>
                  <a:r>
                    <a:rPr lang="en-US" altLang="zh-CN" sz="1200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¬¬¬¬¬¬¬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True</m:t>
                      </m:r>
                    </m:oMath>
                  </a14:m>
                  <a:r>
                    <a:rPr lang="en-US" altLang="zh-CN" sz="1200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/>
                  <a:r>
                    <a:rPr lang="en-US" altLang="zh-CN" sz="1200" u="sng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Proof:</a:t>
                  </a:r>
                  <a:br>
                    <a:rPr lang="en-US" altLang="zh-CN" sz="1200" dirty="0">
                      <a:latin typeface="Garamond" panose="02020404030301010803" pitchFamily="18" charset="0"/>
                      <a:cs typeface="Arial" panose="020B0604020202020204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altLang="zh-CN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¬¬¬¬¬¬¬</m:t>
                        </m:r>
                        <m:r>
                          <m:rPr>
                            <m:sty m:val="p"/>
                          </m:rPr>
                          <a:rPr lang="en-US" altLang="zh-CN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¬¬¬¬¬¬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⟸¬¬¬¬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⟸¬¬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</m:oMath>
                      <m:oMath xmlns:m="http://schemas.openxmlformats.org/officeDocument/2006/math"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⟸</m:t>
                        </m:r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True</m:t>
                        </m:r>
                        <m:r>
                          <a:rPr lang="en-US" altLang="zh-CN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zh-CN" altLang="en-US" sz="1200" b="1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5FE2585-2B59-643C-3474-01E8770E1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744" y="5283200"/>
                  <a:ext cx="2679681" cy="1384995"/>
                </a:xfrm>
                <a:prstGeom prst="rect">
                  <a:avLst/>
                </a:prstGeom>
                <a:blipFill>
                  <a:blip r:embed="rId10"/>
                  <a:stretch>
                    <a:fillRect t="-4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557FD28-332D-EA2D-E189-B13B35439B59}"/>
                </a:ext>
              </a:extLst>
            </p:cNvPr>
            <p:cNvSpPr/>
            <p:nvPr/>
          </p:nvSpPr>
          <p:spPr>
            <a:xfrm>
              <a:off x="8510603" y="6492875"/>
              <a:ext cx="107744" cy="1077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aramond" panose="02020404030301010803" pitchFamily="18" charset="0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F51CA27-59C8-947C-1AEA-D8FFCFC2ABE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5999" y="1073021"/>
            <a:ext cx="1" cy="578497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BC6BFBA-8ED6-2A23-51F3-2A00CEE8208E}"/>
              </a:ext>
            </a:extLst>
          </p:cNvPr>
          <p:cNvGrpSpPr/>
          <p:nvPr/>
        </p:nvGrpSpPr>
        <p:grpSpPr>
          <a:xfrm>
            <a:off x="6633599" y="2179740"/>
            <a:ext cx="1964303" cy="1631216"/>
            <a:chOff x="6436745" y="2527508"/>
            <a:chExt cx="1964303" cy="16312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F0AAC39-6C5C-2F9C-2474-DDD0DEF12EF8}"/>
                    </a:ext>
                  </a:extLst>
                </p:cNvPr>
                <p:cNvSpPr txBox="1"/>
                <p:nvPr/>
              </p:nvSpPr>
              <p:spPr>
                <a:xfrm>
                  <a:off x="6436745" y="2527508"/>
                  <a:ext cx="1964303" cy="163121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b="1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Theorem:</a:t>
                  </a:r>
                  <a:r>
                    <a:rPr lang="en-US" altLang="zh-CN" sz="1100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1100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 is unsatisfiable.</a:t>
                  </a:r>
                </a:p>
                <a:p>
                  <a:r>
                    <a:rPr lang="en-US" altLang="zh-CN" sz="1100" u="sng" dirty="0">
                      <a:latin typeface="Garamond" panose="02020404030301010803" pitchFamily="18" charset="0"/>
                      <a:cs typeface="Arial" panose="020B0604020202020204" pitchFamily="34" charset="0"/>
                    </a:rPr>
                    <a:t>Proof:</a:t>
                  </a:r>
                </a:p>
                <a:p>
                  <a:endParaRPr lang="en-US" altLang="zh-CN" sz="1100" u="sng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  <a:p>
                  <a:endParaRPr lang="en-US" altLang="zh-CN" sz="1100" u="sng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  <a:p>
                  <a:endParaRPr lang="en-US" altLang="zh-CN" sz="1100" u="sng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  <a:p>
                  <a:endParaRPr lang="en-US" altLang="zh-CN" sz="1100" u="sng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  <a:p>
                  <a:endParaRPr lang="en-US" altLang="zh-CN" sz="1100" u="sng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  <a:p>
                  <a:endParaRPr lang="en-US" altLang="zh-CN" sz="1050" u="sng" dirty="0"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  <a:p>
                  <a:endParaRPr lang="en-US" altLang="zh-CN" sz="100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F0AAC39-6C5C-2F9C-2474-DDD0DEF12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6745" y="2527508"/>
                  <a:ext cx="1964303" cy="16312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7471A1D-240C-6AD7-C5B8-C2DBC9D09EAA}"/>
                </a:ext>
              </a:extLst>
            </p:cNvPr>
            <p:cNvGrpSpPr/>
            <p:nvPr/>
          </p:nvGrpSpPr>
          <p:grpSpPr>
            <a:xfrm>
              <a:off x="6758029" y="3168957"/>
              <a:ext cx="1321734" cy="836591"/>
              <a:chOff x="6748876" y="2810661"/>
              <a:chExt cx="2199222" cy="13919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A550B70E-7F3A-A049-FEB8-6867CB4C9D0F}"/>
                      </a:ext>
                    </a:extLst>
                  </p:cNvPr>
                  <p:cNvSpPr txBox="1"/>
                  <p:nvPr/>
                </p:nvSpPr>
                <p:spPr>
                  <a:xfrm>
                    <a:off x="6748876" y="2816864"/>
                    <a:ext cx="385763" cy="238284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dirty="0"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A550B70E-7F3A-A049-FEB8-6867CB4C9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8876" y="2816864"/>
                    <a:ext cx="385763" cy="2382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A128F38D-052A-9EE8-5819-3FFD9A72D6AC}"/>
                      </a:ext>
                    </a:extLst>
                  </p:cNvPr>
                  <p:cNvSpPr txBox="1"/>
                  <p:nvPr/>
                </p:nvSpPr>
                <p:spPr>
                  <a:xfrm>
                    <a:off x="7553739" y="2810661"/>
                    <a:ext cx="902493" cy="238284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9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9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9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zh-CN" sz="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9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9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dirty="0"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A128F38D-052A-9EE8-5819-3FFD9A72D6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3739" y="2810661"/>
                    <a:ext cx="902493" cy="2382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6125E65-C17B-69D3-FF1A-54BC7B73AFF3}"/>
                      </a:ext>
                    </a:extLst>
                  </p:cNvPr>
                  <p:cNvSpPr txBox="1"/>
                  <p:nvPr/>
                </p:nvSpPr>
                <p:spPr>
                  <a:xfrm>
                    <a:off x="7167976" y="3426182"/>
                    <a:ext cx="385763" cy="238284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9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9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dirty="0"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6125E65-C17B-69D3-FF1A-54BC7B73AF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7976" y="3426182"/>
                    <a:ext cx="385763" cy="23828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A6DCE764-A958-D09F-BB82-6D2F984FA126}"/>
                      </a:ext>
                    </a:extLst>
                  </p:cNvPr>
                  <p:cNvSpPr txBox="1"/>
                  <p:nvPr/>
                </p:nvSpPr>
                <p:spPr>
                  <a:xfrm>
                    <a:off x="8562335" y="3426182"/>
                    <a:ext cx="385763" cy="238284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dirty="0"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A6DCE764-A958-D09F-BB82-6D2F984FA1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2335" y="3426182"/>
                    <a:ext cx="385763" cy="2382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20CBAB57-5304-7F83-F8BB-1CDC0802A972}"/>
                      </a:ext>
                    </a:extLst>
                  </p:cNvPr>
                  <p:cNvSpPr txBox="1"/>
                  <p:nvPr/>
                </p:nvSpPr>
                <p:spPr>
                  <a:xfrm>
                    <a:off x="7998648" y="3964374"/>
                    <a:ext cx="385763" cy="238284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9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zh-CN" altLang="en-US" sz="900" dirty="0">
                      <a:latin typeface="Garamond" panose="020204040303010108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20CBAB57-5304-7F83-F8BB-1CDC0802A9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8648" y="3964374"/>
                    <a:ext cx="385763" cy="23828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352EFEA6-1E99-1648-FEFA-049DB14DB1C1}"/>
                  </a:ext>
                </a:extLst>
              </p:cNvPr>
              <p:cNvCxnSpPr>
                <a:stCxn id="3" idx="2"/>
                <a:endCxn id="22" idx="0"/>
              </p:cNvCxnSpPr>
              <p:nvPr/>
            </p:nvCxnSpPr>
            <p:spPr>
              <a:xfrm>
                <a:off x="6941758" y="3055148"/>
                <a:ext cx="419100" cy="37103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BBC72178-C6A4-344B-A892-613BFBC0FE11}"/>
                  </a:ext>
                </a:extLst>
              </p:cNvPr>
              <p:cNvCxnSpPr>
                <a:stCxn id="12" idx="2"/>
                <a:endCxn id="22" idx="0"/>
              </p:cNvCxnSpPr>
              <p:nvPr/>
            </p:nvCxnSpPr>
            <p:spPr>
              <a:xfrm flipH="1">
                <a:off x="7360859" y="3048945"/>
                <a:ext cx="644128" cy="37723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C46910B0-DCE7-8FCC-BD96-88E3B8EA8E88}"/>
                  </a:ext>
                </a:extLst>
              </p:cNvPr>
              <p:cNvCxnSpPr>
                <a:stCxn id="22" idx="2"/>
                <a:endCxn id="25" idx="0"/>
              </p:cNvCxnSpPr>
              <p:nvPr/>
            </p:nvCxnSpPr>
            <p:spPr>
              <a:xfrm>
                <a:off x="7360857" y="3664466"/>
                <a:ext cx="830673" cy="29990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6E4D3DFE-0455-B138-45EC-9BE9E457218E}"/>
                  </a:ext>
                </a:extLst>
              </p:cNvPr>
              <p:cNvCxnSpPr>
                <a:stCxn id="23" idx="2"/>
                <a:endCxn id="25" idx="0"/>
              </p:cNvCxnSpPr>
              <p:nvPr/>
            </p:nvCxnSpPr>
            <p:spPr>
              <a:xfrm flipH="1">
                <a:off x="8191530" y="3664466"/>
                <a:ext cx="563687" cy="29990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8A30CC2-6891-9F8E-FF79-F62CECC997BE}"/>
                  </a:ext>
                </a:extLst>
              </p:cNvPr>
              <p:cNvSpPr txBox="1"/>
              <p:nvPr/>
            </p:nvSpPr>
            <p:spPr>
              <a:xfrm>
                <a:off x="3027189" y="2487517"/>
                <a:ext cx="2518229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Goal: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zh-CN" altLang="en-U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requires super-poly circuit size</a:t>
                </a:r>
                <a:endParaRPr lang="zh-CN" altLang="en-U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8A30CC2-6891-9F8E-FF79-F62CECC99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89" y="2487517"/>
                <a:ext cx="2518229" cy="10156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01CF5C3-AB6C-1813-7413-34A35E0E12A4}"/>
                  </a:ext>
                </a:extLst>
              </p:cNvPr>
              <p:cNvSpPr txBox="1"/>
              <p:nvPr/>
            </p:nvSpPr>
            <p:spPr>
              <a:xfrm>
                <a:off x="1284952" y="4227992"/>
                <a:ext cx="3142006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State-of-the-art: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circuit size… </a:t>
                </a:r>
                <a:r>
                  <a:rPr lang="en-US" altLang="zh-CN" sz="1600" dirty="0">
                    <a:latin typeface="Garamond" panose="02020404030301010803" pitchFamily="18" charset="0"/>
                    <a:cs typeface="Arial" panose="020B0604020202020204" pitchFamily="34" charset="0"/>
                  </a:rPr>
                  <a:t>(Li-Yang’22)</a:t>
                </a:r>
                <a:endParaRPr lang="zh-CN" altLang="en-U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01CF5C3-AB6C-1813-7413-34A35E0E1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52" y="4227992"/>
                <a:ext cx="3142006" cy="10772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E8A2025-1B85-FB60-6A02-1E6C97B999F2}"/>
                  </a:ext>
                </a:extLst>
              </p:cNvPr>
              <p:cNvSpPr txBox="1"/>
              <p:nvPr/>
            </p:nvSpPr>
            <p:spPr>
              <a:xfrm>
                <a:off x="1094761" y="5769898"/>
                <a:ext cx="4098609" cy="4056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Open: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require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size?</a:t>
                </a:r>
                <a:endParaRPr lang="zh-CN" altLang="en-US" sz="2000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E8A2025-1B85-FB60-6A02-1E6C97B99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1" y="5769898"/>
                <a:ext cx="4098609" cy="4056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>
            <a:extLst>
              <a:ext uri="{FF2B5EF4-FFF2-40B4-BE49-F238E27FC236}">
                <a16:creationId xmlns:a16="http://schemas.microsoft.com/office/drawing/2014/main" id="{AAF917D6-49CD-B6F6-A62E-43D78B4307F7}"/>
              </a:ext>
            </a:extLst>
          </p:cNvPr>
          <p:cNvSpPr txBox="1"/>
          <p:nvPr/>
        </p:nvSpPr>
        <p:spPr>
          <a:xfrm>
            <a:off x="8928325" y="2416038"/>
            <a:ext cx="2801373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Goal: Super-poly lower bound on the length of proofs in strong proof systems (e.g. Frege)</a:t>
            </a:r>
            <a:endParaRPr lang="zh-CN" altLang="en-US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ADC003D-A265-B37B-986B-D94502EE964E}"/>
                  </a:ext>
                </a:extLst>
              </p:cNvPr>
              <p:cNvSpPr txBox="1"/>
              <p:nvPr/>
            </p:nvSpPr>
            <p:spPr>
              <a:xfrm>
                <a:off x="6379941" y="4524135"/>
                <a:ext cx="2733202" cy="10464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Garamond" panose="02020404030301010803" pitchFamily="18" charset="0"/>
                    <a:cs typeface="Arial" panose="020B0604020202020204" pitchFamily="34" charset="0"/>
                  </a:rPr>
                  <a:t>State-of-the-art:</a:t>
                </a:r>
              </a:p>
              <a:p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Trivial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Garamond" panose="02020404030301010803" pitchFamily="18" charset="0"/>
                    <a:cs typeface="Arial" panose="020B0604020202020204" pitchFamily="34" charset="0"/>
                  </a:rPr>
                  <a:t>bound…</a:t>
                </a:r>
              </a:p>
              <a:p>
                <a:r>
                  <a:rPr lang="en-US" altLang="zh-CN" sz="1600" dirty="0">
                    <a:latin typeface="Garamond" panose="02020404030301010803" pitchFamily="18" charset="0"/>
                    <a:cs typeface="Arial" panose="020B0604020202020204" pitchFamily="34" charset="0"/>
                  </a:rPr>
                  <a:t>(Lemma 4.4.12, Krajíček’95)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ADC003D-A265-B37B-986B-D94502EE9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41" y="4524135"/>
                <a:ext cx="2733202" cy="10464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DB24B43C-F687-0D27-D225-88980DDF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Lower Bounds Are Hard To Prove.</a:t>
            </a:r>
            <a:endParaRPr lang="zh-CN" altLang="en-US" sz="36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hlinkClick r:id="rId22" action="ppaction://hlinksldjump"/>
            <a:extLst>
              <a:ext uri="{FF2B5EF4-FFF2-40B4-BE49-F238E27FC236}">
                <a16:creationId xmlns:a16="http://schemas.microsoft.com/office/drawing/2014/main" id="{7FB4E6F6-1A37-7254-D187-2CC99A545753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23" action="ppaction://hlinksldjump"/>
            <a:extLst>
              <a:ext uri="{FF2B5EF4-FFF2-40B4-BE49-F238E27FC236}">
                <a16:creationId xmlns:a16="http://schemas.microsoft.com/office/drawing/2014/main" id="{F85B8509-ECAE-CE52-6AC6-58243AFEC06F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24" action="ppaction://hlinksldjump"/>
            <a:extLst>
              <a:ext uri="{FF2B5EF4-FFF2-40B4-BE49-F238E27FC236}">
                <a16:creationId xmlns:a16="http://schemas.microsoft.com/office/drawing/2014/main" id="{959189EC-271A-9EEE-BB4D-5F77A2FE5347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25" action="ppaction://hlinksldjump"/>
            <a:extLst>
              <a:ext uri="{FF2B5EF4-FFF2-40B4-BE49-F238E27FC236}">
                <a16:creationId xmlns:a16="http://schemas.microsoft.com/office/drawing/2014/main" id="{958D37C6-637E-B886-31A7-CDB109507BCD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26" action="ppaction://hlinksldjump"/>
            <a:extLst>
              <a:ext uri="{FF2B5EF4-FFF2-40B4-BE49-F238E27FC236}">
                <a16:creationId xmlns:a16="http://schemas.microsoft.com/office/drawing/2014/main" id="{7A2F77A1-CCD5-4052-28E0-1B49A2B2D543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27" action="ppaction://hlinksldjump"/>
            <a:extLst>
              <a:ext uri="{FF2B5EF4-FFF2-40B4-BE49-F238E27FC236}">
                <a16:creationId xmlns:a16="http://schemas.microsoft.com/office/drawing/2014/main" id="{8DDEF517-55F9-8838-6595-B659EF102EC8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28" action="ppaction://hlinksldjump"/>
            <a:extLst>
              <a:ext uri="{FF2B5EF4-FFF2-40B4-BE49-F238E27FC236}">
                <a16:creationId xmlns:a16="http://schemas.microsoft.com/office/drawing/2014/main" id="{E5CBED20-E2FD-8BCB-F7F9-1CCBDD2FF792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29" action="ppaction://hlinksldjump"/>
            <a:extLst>
              <a:ext uri="{FF2B5EF4-FFF2-40B4-BE49-F238E27FC236}">
                <a16:creationId xmlns:a16="http://schemas.microsoft.com/office/drawing/2014/main" id="{4D15CF5E-B4C7-572F-7888-B5F32DCEA5F2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30" action="ppaction://hlinksldjump"/>
            <a:extLst>
              <a:ext uri="{FF2B5EF4-FFF2-40B4-BE49-F238E27FC236}">
                <a16:creationId xmlns:a16="http://schemas.microsoft.com/office/drawing/2014/main" id="{9A748175-F140-FA3B-BE5A-F4B8FF94411E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31" action="ppaction://hlinksldjump"/>
            <a:extLst>
              <a:ext uri="{FF2B5EF4-FFF2-40B4-BE49-F238E27FC236}">
                <a16:creationId xmlns:a16="http://schemas.microsoft.com/office/drawing/2014/main" id="{5271422A-88C7-6078-F735-F5437FCEFC49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32" action="ppaction://hlinksldjump"/>
            <a:extLst>
              <a:ext uri="{FF2B5EF4-FFF2-40B4-BE49-F238E27FC236}">
                <a16:creationId xmlns:a16="http://schemas.microsoft.com/office/drawing/2014/main" id="{576CE86A-EFFF-3842-1B7F-C8D3B9A2AEE6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33" action="ppaction://hlinksldjump"/>
            <a:extLst>
              <a:ext uri="{FF2B5EF4-FFF2-40B4-BE49-F238E27FC236}">
                <a16:creationId xmlns:a16="http://schemas.microsoft.com/office/drawing/2014/main" id="{0ABB9161-4A2B-5A9F-AA3F-AF427A4F7865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34" action="ppaction://hlinksldjump"/>
            <a:extLst>
              <a:ext uri="{FF2B5EF4-FFF2-40B4-BE49-F238E27FC236}">
                <a16:creationId xmlns:a16="http://schemas.microsoft.com/office/drawing/2014/main" id="{A4A46FF2-1192-D788-41D5-7BECBB299EDA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35" action="ppaction://hlinksldjump"/>
            <a:extLst>
              <a:ext uri="{FF2B5EF4-FFF2-40B4-BE49-F238E27FC236}">
                <a16:creationId xmlns:a16="http://schemas.microsoft.com/office/drawing/2014/main" id="{03558CE9-BDBE-DD08-8564-2550A273CB34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36" action="ppaction://hlinksldjump"/>
            <a:extLst>
              <a:ext uri="{FF2B5EF4-FFF2-40B4-BE49-F238E27FC236}">
                <a16:creationId xmlns:a16="http://schemas.microsoft.com/office/drawing/2014/main" id="{5BAD913F-AB23-E7C7-E01D-19843CDB6C15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37" action="ppaction://hlinksldjump"/>
            <a:extLst>
              <a:ext uri="{FF2B5EF4-FFF2-40B4-BE49-F238E27FC236}">
                <a16:creationId xmlns:a16="http://schemas.microsoft.com/office/drawing/2014/main" id="{A4AA0750-B838-D5AE-838D-062FD4C59B9F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38" action="ppaction://hlinksldjump"/>
            <a:extLst>
              <a:ext uri="{FF2B5EF4-FFF2-40B4-BE49-F238E27FC236}">
                <a16:creationId xmlns:a16="http://schemas.microsoft.com/office/drawing/2014/main" id="{4FC27162-0BA4-A472-4E4E-3960BF08AF38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39" action="ppaction://hlinksldjump"/>
            <a:extLst>
              <a:ext uri="{FF2B5EF4-FFF2-40B4-BE49-F238E27FC236}">
                <a16:creationId xmlns:a16="http://schemas.microsoft.com/office/drawing/2014/main" id="{484B0525-A072-ABAB-F529-A09B04956C6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40" action="ppaction://hlinksldjump"/>
            <a:extLst>
              <a:ext uri="{FF2B5EF4-FFF2-40B4-BE49-F238E27FC236}">
                <a16:creationId xmlns:a16="http://schemas.microsoft.com/office/drawing/2014/main" id="{6245AF61-3AA0-DC91-A4A1-5185DB956BBD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41" action="ppaction://hlinksldjump"/>
            <a:extLst>
              <a:ext uri="{FF2B5EF4-FFF2-40B4-BE49-F238E27FC236}">
                <a16:creationId xmlns:a16="http://schemas.microsoft.com/office/drawing/2014/main" id="{98BCE9C8-F0BB-B898-8845-DCC2B548789A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42" action="ppaction://hlinksldjump"/>
            <a:extLst>
              <a:ext uri="{FF2B5EF4-FFF2-40B4-BE49-F238E27FC236}">
                <a16:creationId xmlns:a16="http://schemas.microsoft.com/office/drawing/2014/main" id="{623DBAB2-434F-A2E9-D1FC-25FCBB61A107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43" action="ppaction://hlinksldjump"/>
            <a:extLst>
              <a:ext uri="{FF2B5EF4-FFF2-40B4-BE49-F238E27FC236}">
                <a16:creationId xmlns:a16="http://schemas.microsoft.com/office/drawing/2014/main" id="{C445589B-9190-7DBF-F232-8D07E520C5EF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44" action="ppaction://hlinksldjump"/>
            <a:extLst>
              <a:ext uri="{FF2B5EF4-FFF2-40B4-BE49-F238E27FC236}">
                <a16:creationId xmlns:a16="http://schemas.microsoft.com/office/drawing/2014/main" id="{431665FE-3E00-D7D2-F5F7-40A562C92C08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1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88EE1-D9F9-C1E1-2A5F-AC3151D6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右 1">
            <a:extLst>
              <a:ext uri="{FF2B5EF4-FFF2-40B4-BE49-F238E27FC236}">
                <a16:creationId xmlns:a16="http://schemas.microsoft.com/office/drawing/2014/main" id="{3A0B519F-D13C-B62B-07E5-EAFE50784336}"/>
              </a:ext>
            </a:extLst>
          </p:cNvPr>
          <p:cNvSpPr/>
          <p:nvPr/>
        </p:nvSpPr>
        <p:spPr>
          <a:xfrm rot="21069883">
            <a:off x="2002404" y="4425704"/>
            <a:ext cx="7509710" cy="112965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6" descr="Free trophy gold cup vector">
            <a:extLst>
              <a:ext uri="{FF2B5EF4-FFF2-40B4-BE49-F238E27FC236}">
                <a16:creationId xmlns:a16="http://schemas.microsoft.com/office/drawing/2014/main" id="{6E94667A-D02B-FE72-1AD9-3F44BFB2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63" y="3202127"/>
            <a:ext cx="1400176" cy="13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83DA57E-34F5-ABB1-9363-B75923BF8330}"/>
              </a:ext>
            </a:extLst>
          </p:cNvPr>
          <p:cNvGrpSpPr/>
          <p:nvPr/>
        </p:nvGrpSpPr>
        <p:grpSpPr>
          <a:xfrm>
            <a:off x="1724355" y="3872980"/>
            <a:ext cx="2196800" cy="1865036"/>
            <a:chOff x="1734720" y="4619430"/>
            <a:chExt cx="2196800" cy="1865036"/>
          </a:xfrm>
        </p:grpSpPr>
        <p:pic>
          <p:nvPicPr>
            <p:cNvPr id="8" name="Picture 4" descr="Free barrier construction road vector">
              <a:extLst>
                <a:ext uri="{FF2B5EF4-FFF2-40B4-BE49-F238E27FC236}">
                  <a16:creationId xmlns:a16="http://schemas.microsoft.com/office/drawing/2014/main" id="{F524DD6F-1856-6294-2B72-AF6CEC44A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2738" y="5229576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BF70328-0A45-CD79-E0CE-F4044136EA76}"/>
                </a:ext>
              </a:extLst>
            </p:cNvPr>
            <p:cNvSpPr txBox="1"/>
            <p:nvPr/>
          </p:nvSpPr>
          <p:spPr>
            <a:xfrm rot="539164">
              <a:off x="1734720" y="4619430"/>
              <a:ext cx="179517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Garamond" panose="02020404030301010803" pitchFamily="18" charset="0"/>
                  <a:cs typeface="Arial" panose="020B0604020202020204" pitchFamily="34" charset="0"/>
                </a:rPr>
                <a:t>Relativization</a:t>
              </a:r>
            </a:p>
            <a:p>
              <a:pPr algn="ctr"/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(Baker-Gill-</a:t>
              </a:r>
              <a:r>
                <a:rPr lang="en-US" altLang="zh-CN" sz="1400" dirty="0" err="1">
                  <a:latin typeface="Garamond" panose="02020404030301010803" pitchFamily="18" charset="0"/>
                  <a:cs typeface="Arial" panose="020B0604020202020204" pitchFamily="34" charset="0"/>
                </a:rPr>
                <a:t>Solovay</a:t>
              </a:r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)</a:t>
              </a:r>
              <a:endParaRPr lang="zh-CN" altLang="en-US" sz="14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655BFA-52A1-3C7D-7BF1-439E3F036FD6}"/>
              </a:ext>
            </a:extLst>
          </p:cNvPr>
          <p:cNvGrpSpPr/>
          <p:nvPr/>
        </p:nvGrpSpPr>
        <p:grpSpPr>
          <a:xfrm>
            <a:off x="3631103" y="3460915"/>
            <a:ext cx="2125645" cy="1908237"/>
            <a:chOff x="3623277" y="4147485"/>
            <a:chExt cx="2125645" cy="1908237"/>
          </a:xfrm>
        </p:grpSpPr>
        <p:pic>
          <p:nvPicPr>
            <p:cNvPr id="12" name="Picture 4" descr="Free barrier construction road vector">
              <a:extLst>
                <a:ext uri="{FF2B5EF4-FFF2-40B4-BE49-F238E27FC236}">
                  <a16:creationId xmlns:a16="http://schemas.microsoft.com/office/drawing/2014/main" id="{5D230BCD-C537-D713-F6CF-9E5BFAA7D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0140" y="4800832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C611932-C6A6-665F-FF90-DACD1206653F}"/>
                </a:ext>
              </a:extLst>
            </p:cNvPr>
            <p:cNvSpPr txBox="1"/>
            <p:nvPr/>
          </p:nvSpPr>
          <p:spPr>
            <a:xfrm rot="562933">
              <a:off x="3623277" y="4147485"/>
              <a:ext cx="196399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latin typeface="Garamond" panose="02020404030301010803" pitchFamily="18" charset="0"/>
                  <a:cs typeface="Arial" panose="020B0604020202020204" pitchFamily="34" charset="0"/>
                </a:rPr>
                <a:t>Natural Proofs</a:t>
              </a:r>
            </a:p>
            <a:p>
              <a:pPr algn="ctr"/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(</a:t>
              </a:r>
              <a:r>
                <a:rPr lang="en-US" altLang="zh-CN" sz="1400" dirty="0" err="1">
                  <a:latin typeface="Garamond" panose="02020404030301010803" pitchFamily="18" charset="0"/>
                  <a:cs typeface="Arial" panose="020B0604020202020204" pitchFamily="34" charset="0"/>
                </a:rPr>
                <a:t>Razborov-Rudich</a:t>
              </a:r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)</a:t>
              </a:r>
              <a:endParaRPr lang="zh-CN" altLang="en-US" sz="14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CDA5E8A-7CB5-E46F-C6AA-70976CD4F177}"/>
              </a:ext>
            </a:extLst>
          </p:cNvPr>
          <p:cNvGrpSpPr/>
          <p:nvPr/>
        </p:nvGrpSpPr>
        <p:grpSpPr>
          <a:xfrm>
            <a:off x="5517158" y="3178563"/>
            <a:ext cx="2048782" cy="1864789"/>
            <a:chOff x="5527523" y="3925013"/>
            <a:chExt cx="2048782" cy="1864789"/>
          </a:xfrm>
        </p:grpSpPr>
        <p:pic>
          <p:nvPicPr>
            <p:cNvPr id="15" name="Picture 4" descr="Free barrier construction road vector">
              <a:extLst>
                <a:ext uri="{FF2B5EF4-FFF2-40B4-BE49-F238E27FC236}">
                  <a16:creationId xmlns:a16="http://schemas.microsoft.com/office/drawing/2014/main" id="{54006ED9-15A2-1115-0087-739F097C5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7523" y="4534912"/>
              <a:ext cx="2048782" cy="125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177472E-2E36-CF26-F923-7A53FA0A521C}"/>
                </a:ext>
              </a:extLst>
            </p:cNvPr>
            <p:cNvSpPr txBox="1"/>
            <p:nvPr/>
          </p:nvSpPr>
          <p:spPr>
            <a:xfrm rot="597896">
              <a:off x="5771858" y="3925013"/>
              <a:ext cx="179555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err="1">
                  <a:latin typeface="Garamond" panose="02020404030301010803" pitchFamily="18" charset="0"/>
                  <a:cs typeface="Arial" panose="020B0604020202020204" pitchFamily="34" charset="0"/>
                </a:rPr>
                <a:t>Algebrization</a:t>
              </a:r>
              <a:endParaRPr lang="en-US" altLang="zh-CN" sz="24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(Aaronson-</a:t>
              </a:r>
              <a:r>
                <a:rPr lang="en-US" altLang="zh-CN" sz="1400" dirty="0" err="1">
                  <a:latin typeface="Garamond" panose="02020404030301010803" pitchFamily="18" charset="0"/>
                  <a:cs typeface="Arial" panose="020B0604020202020204" pitchFamily="34" charset="0"/>
                </a:rPr>
                <a:t>Wigderson</a:t>
              </a:r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)</a:t>
              </a:r>
              <a:endParaRPr lang="zh-CN" altLang="en-US" sz="14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0357F80-8410-6FD9-A556-1808BBCB39C0}"/>
              </a:ext>
            </a:extLst>
          </p:cNvPr>
          <p:cNvGrpSpPr/>
          <p:nvPr/>
        </p:nvGrpSpPr>
        <p:grpSpPr>
          <a:xfrm>
            <a:off x="6561820" y="4415907"/>
            <a:ext cx="2784662" cy="972106"/>
            <a:chOff x="6572185" y="5162357"/>
            <a:chExt cx="2784662" cy="972106"/>
          </a:xfrm>
        </p:grpSpPr>
        <p:pic>
          <p:nvPicPr>
            <p:cNvPr id="18" name="Picture 4" descr="Free barrier construction road vector">
              <a:extLst>
                <a:ext uri="{FF2B5EF4-FFF2-40B4-BE49-F238E27FC236}">
                  <a16:creationId xmlns:a16="http://schemas.microsoft.com/office/drawing/2014/main" id="{3DC9756B-B162-477D-87EA-5BF65C413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05808" y="5162357"/>
              <a:ext cx="913765" cy="55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F9AE8E8-D7AC-BE58-2455-90BC88A133F5}"/>
                </a:ext>
              </a:extLst>
            </p:cNvPr>
            <p:cNvSpPr txBox="1"/>
            <p:nvPr/>
          </p:nvSpPr>
          <p:spPr>
            <a:xfrm rot="597896">
              <a:off x="6572185" y="5657409"/>
              <a:ext cx="27846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aramond" panose="02020404030301010803" pitchFamily="18" charset="0"/>
                  <a:cs typeface="Arial" panose="020B0604020202020204" pitchFamily="34" charset="0"/>
                </a:rPr>
                <a:t>Locality</a:t>
              </a:r>
              <a:endParaRPr lang="en-US" altLang="zh-CN" sz="20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800" dirty="0">
                  <a:latin typeface="Garamond" panose="02020404030301010803" pitchFamily="18" charset="0"/>
                  <a:cs typeface="Arial" panose="020B0604020202020204" pitchFamily="34" charset="0"/>
                </a:rPr>
                <a:t>(Chen-Hirahara-Oliveira-</a:t>
              </a:r>
              <a:r>
                <a:rPr lang="en-US" altLang="zh-CN" sz="800" dirty="0" err="1">
                  <a:latin typeface="Garamond" panose="02020404030301010803" pitchFamily="18" charset="0"/>
                  <a:cs typeface="Arial" panose="020B0604020202020204" pitchFamily="34" charset="0"/>
                </a:rPr>
                <a:t>Pich</a:t>
              </a:r>
              <a:r>
                <a:rPr lang="en-US" altLang="zh-CN" sz="800" dirty="0">
                  <a:latin typeface="Garamond" panose="02020404030301010803" pitchFamily="18" charset="0"/>
                  <a:cs typeface="Arial" panose="020B0604020202020204" pitchFamily="34" charset="0"/>
                </a:rPr>
                <a:t>-</a:t>
              </a:r>
              <a:r>
                <a:rPr lang="en-US" altLang="zh-CN" sz="800" dirty="0" err="1">
                  <a:latin typeface="Garamond" panose="02020404030301010803" pitchFamily="18" charset="0"/>
                  <a:cs typeface="Arial" panose="020B0604020202020204" pitchFamily="34" charset="0"/>
                </a:rPr>
                <a:t>Rajgopal</a:t>
              </a:r>
              <a:r>
                <a:rPr lang="en-US" altLang="zh-CN" sz="800" dirty="0">
                  <a:latin typeface="Garamond" panose="02020404030301010803" pitchFamily="18" charset="0"/>
                  <a:cs typeface="Arial" panose="020B0604020202020204" pitchFamily="34" charset="0"/>
                </a:rPr>
                <a:t>-Santhanam)</a:t>
              </a:r>
              <a:endParaRPr lang="zh-CN" altLang="en-US" sz="8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564C975-4AE0-954D-57C7-60F30BF9B0DD}"/>
              </a:ext>
            </a:extLst>
          </p:cNvPr>
          <p:cNvGrpSpPr/>
          <p:nvPr/>
        </p:nvGrpSpPr>
        <p:grpSpPr>
          <a:xfrm>
            <a:off x="8267754" y="4356562"/>
            <a:ext cx="2669749" cy="1105169"/>
            <a:chOff x="8278119" y="5103012"/>
            <a:chExt cx="2669749" cy="1105169"/>
          </a:xfrm>
        </p:grpSpPr>
        <p:pic>
          <p:nvPicPr>
            <p:cNvPr id="21" name="Picture 4" descr="Free barrier construction road vector">
              <a:extLst>
                <a:ext uri="{FF2B5EF4-FFF2-40B4-BE49-F238E27FC236}">
                  <a16:creationId xmlns:a16="http://schemas.microsoft.com/office/drawing/2014/main" id="{C3B06D06-CBAA-4628-3655-46AE083E3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43642" y="5103012"/>
              <a:ext cx="913765" cy="55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5854C6E-C18A-D9BE-58D5-DA038E536781}"/>
                </a:ext>
              </a:extLst>
            </p:cNvPr>
            <p:cNvSpPr txBox="1"/>
            <p:nvPr/>
          </p:nvSpPr>
          <p:spPr>
            <a:xfrm rot="597896">
              <a:off x="8278119" y="5731127"/>
              <a:ext cx="266974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Garamond" panose="02020404030301010803" pitchFamily="18" charset="0"/>
                  <a:cs typeface="Arial" panose="020B0604020202020204" pitchFamily="34" charset="0"/>
                </a:rPr>
                <a:t>Bounded Relativization</a:t>
              </a:r>
              <a:endParaRPr lang="en-US" altLang="zh-CN" sz="20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800" dirty="0">
                  <a:latin typeface="Garamond" panose="02020404030301010803" pitchFamily="18" charset="0"/>
                  <a:cs typeface="Arial" panose="020B0604020202020204" pitchFamily="34" charset="0"/>
                </a:rPr>
                <a:t>(Hirahara-Lu-</a:t>
              </a:r>
              <a:r>
                <a:rPr lang="en-US" altLang="zh-CN" sz="800" dirty="0">
                  <a:solidFill>
                    <a:srgbClr val="F359D2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Ren</a:t>
              </a:r>
              <a:r>
                <a:rPr lang="en-US" altLang="zh-CN" sz="800" dirty="0">
                  <a:latin typeface="Garamond" panose="02020404030301010803" pitchFamily="18" charset="0"/>
                  <a:cs typeface="Arial" panose="020B0604020202020204" pitchFamily="34" charset="0"/>
                </a:rPr>
                <a:t>)</a:t>
              </a:r>
              <a:endParaRPr lang="zh-CN" altLang="en-US" sz="800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D805BBC-0313-B37A-FD0E-61154954973A}"/>
              </a:ext>
            </a:extLst>
          </p:cNvPr>
          <p:cNvGrpSpPr/>
          <p:nvPr/>
        </p:nvGrpSpPr>
        <p:grpSpPr>
          <a:xfrm>
            <a:off x="8025107" y="3663119"/>
            <a:ext cx="1016270" cy="700629"/>
            <a:chOff x="8035472" y="4409569"/>
            <a:chExt cx="1016270" cy="700629"/>
          </a:xfrm>
        </p:grpSpPr>
        <p:pic>
          <p:nvPicPr>
            <p:cNvPr id="25" name="Picture 4" descr="Free barrier construction road vector">
              <a:extLst>
                <a:ext uri="{FF2B5EF4-FFF2-40B4-BE49-F238E27FC236}">
                  <a16:creationId xmlns:a16="http://schemas.microsoft.com/office/drawing/2014/main" id="{B3004227-4F03-67C4-B400-3BB7CB82A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97886" y="4646329"/>
              <a:ext cx="757330" cy="46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674407D-641F-6B45-201B-9463FFAD0B07}"/>
                </a:ext>
              </a:extLst>
            </p:cNvPr>
            <p:cNvSpPr txBox="1"/>
            <p:nvPr/>
          </p:nvSpPr>
          <p:spPr>
            <a:xfrm rot="527050">
              <a:off x="8035472" y="4409569"/>
              <a:ext cx="1016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Garamond" panose="02020404030301010803" pitchFamily="18" charset="0"/>
                  <a:cs typeface="Arial" panose="020B0604020202020204" pitchFamily="34" charset="0"/>
                </a:rPr>
                <a:t>More…</a:t>
              </a:r>
              <a:endParaRPr lang="en-US" altLang="zh-CN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E83F475-60BF-2E0B-E206-101E251E45F8}"/>
              </a:ext>
            </a:extLst>
          </p:cNvPr>
          <p:cNvSpPr txBox="1"/>
          <p:nvPr/>
        </p:nvSpPr>
        <p:spPr>
          <a:xfrm>
            <a:off x="0" y="6688723"/>
            <a:ext cx="61793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https://pixabay.com/vectors/barrier-construction-road-street-1292873/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对话气泡: 圆角矩形 27">
                <a:extLst>
                  <a:ext uri="{FF2B5EF4-FFF2-40B4-BE49-F238E27FC236}">
                    <a16:creationId xmlns:a16="http://schemas.microsoft.com/office/drawing/2014/main" id="{F84A43D0-B976-ACB0-E435-1A15CC2D92CB}"/>
                  </a:ext>
                </a:extLst>
              </p:cNvPr>
              <p:cNvSpPr/>
              <p:nvPr/>
            </p:nvSpPr>
            <p:spPr>
              <a:xfrm>
                <a:off x="1947637" y="2157994"/>
                <a:ext cx="3181413" cy="949194"/>
              </a:xfrm>
              <a:prstGeom prst="wedgeRoundRectCallout">
                <a:avLst>
                  <a:gd name="adj1" fmla="val -29724"/>
                  <a:gd name="adj2" fmla="val 12318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Garamond" panose="02020404030301010803" pitchFamily="18" charset="0"/>
                  </a:rPr>
                  <a:t>Relativizing techniques cannot resolve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400" dirty="0">
                    <a:latin typeface="Garamond" panose="02020404030301010803" pitchFamily="18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endParaRPr lang="en-US" altLang="zh-CN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8" name="对话气泡: 圆角矩形 27">
                <a:extLst>
                  <a:ext uri="{FF2B5EF4-FFF2-40B4-BE49-F238E27FC236}">
                    <a16:creationId xmlns:a16="http://schemas.microsoft.com/office/drawing/2014/main" id="{F84A43D0-B976-ACB0-E435-1A15CC2D9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37" y="2157994"/>
                <a:ext cx="3181413" cy="949194"/>
              </a:xfrm>
              <a:prstGeom prst="wedgeRoundRectCallout">
                <a:avLst>
                  <a:gd name="adj1" fmla="val -29724"/>
                  <a:gd name="adj2" fmla="val 12318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对话气泡: 圆角矩形 28">
                <a:extLst>
                  <a:ext uri="{FF2B5EF4-FFF2-40B4-BE49-F238E27FC236}">
                    <a16:creationId xmlns:a16="http://schemas.microsoft.com/office/drawing/2014/main" id="{7F849600-93BA-15CB-E93D-0087ACE5F08A}"/>
                  </a:ext>
                </a:extLst>
              </p:cNvPr>
              <p:cNvSpPr/>
              <p:nvPr/>
            </p:nvSpPr>
            <p:spPr>
              <a:xfrm>
                <a:off x="4420678" y="1809397"/>
                <a:ext cx="3181413" cy="977606"/>
              </a:xfrm>
              <a:prstGeom prst="wedgeRoundRectCallout">
                <a:avLst>
                  <a:gd name="adj1" fmla="val -40163"/>
                  <a:gd name="adj2" fmla="val 121100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latin typeface="Garamond" panose="02020404030301010803" pitchFamily="18" charset="0"/>
                  </a:rPr>
                  <a:t>“Natural” proofs cannot resolve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对话气泡: 圆角矩形 28">
                <a:extLst>
                  <a:ext uri="{FF2B5EF4-FFF2-40B4-BE49-F238E27FC236}">
                    <a16:creationId xmlns:a16="http://schemas.microsoft.com/office/drawing/2014/main" id="{7F849600-93BA-15CB-E93D-0087ACE5F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78" y="1809397"/>
                <a:ext cx="3181413" cy="977606"/>
              </a:xfrm>
              <a:prstGeom prst="wedgeRoundRectCallout">
                <a:avLst>
                  <a:gd name="adj1" fmla="val -40163"/>
                  <a:gd name="adj2" fmla="val 12110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62EDE5-3EF0-19F6-00F4-019BC8FA1F41}"/>
                  </a:ext>
                </a:extLst>
              </p:cNvPr>
              <p:cNvSpPr txBox="1"/>
              <p:nvPr/>
            </p:nvSpPr>
            <p:spPr>
              <a:xfrm>
                <a:off x="8551391" y="2545112"/>
                <a:ext cx="2712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Garamond" panose="02020404030301010803" pitchFamily="18" charset="0"/>
                  </a:rPr>
                  <a:t>Holy-grail lower bounds (e.g.,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62EDE5-3EF0-19F6-00F4-019BC8FA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1" y="2545112"/>
                <a:ext cx="2712025" cy="646331"/>
              </a:xfrm>
              <a:prstGeom prst="rect">
                <a:avLst/>
              </a:prstGeom>
              <a:blipFill>
                <a:blip r:embed="rId7"/>
                <a:stretch>
                  <a:fillRect t="-5660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5C7617-2328-B723-596E-910762529ED9}"/>
                  </a:ext>
                </a:extLst>
              </p:cNvPr>
              <p:cNvSpPr txBox="1"/>
              <p:nvPr/>
            </p:nvSpPr>
            <p:spPr>
              <a:xfrm>
                <a:off x="1283344" y="1473788"/>
                <a:ext cx="1576874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𝐈𝐏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5C7617-2328-B723-596E-910762529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44" y="1473788"/>
                <a:ext cx="15768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4F57B591-342D-E2B8-2517-C1F90B4BFB81}"/>
              </a:ext>
            </a:extLst>
          </p:cNvPr>
          <p:cNvSpPr txBox="1"/>
          <p:nvPr/>
        </p:nvSpPr>
        <p:spPr>
          <a:xfrm>
            <a:off x="1576088" y="754783"/>
            <a:ext cx="228402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Circuit Complexity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84F50C-0D3D-B95E-0DA9-5239FE19E4F1}"/>
              </a:ext>
            </a:extLst>
          </p:cNvPr>
          <p:cNvSpPr txBox="1"/>
          <p:nvPr/>
        </p:nvSpPr>
        <p:spPr>
          <a:xfrm>
            <a:off x="4354312" y="981643"/>
            <a:ext cx="195966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Diagonalization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193ABD7-74FA-3B55-7C28-78D9D56527F3}"/>
              </a:ext>
            </a:extLst>
          </p:cNvPr>
          <p:cNvSpPr txBox="1"/>
          <p:nvPr/>
        </p:nvSpPr>
        <p:spPr>
          <a:xfrm>
            <a:off x="6785215" y="978351"/>
            <a:ext cx="168890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Hardness Magnification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7DFD1ED-1378-2CF0-509A-137836B6C5CA}"/>
              </a:ext>
            </a:extLst>
          </p:cNvPr>
          <p:cNvSpPr txBox="1"/>
          <p:nvPr/>
        </p:nvSpPr>
        <p:spPr>
          <a:xfrm>
            <a:off x="8945359" y="978351"/>
            <a:ext cx="130413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Garamond" panose="02020404030301010803" pitchFamily="18" charset="0"/>
              </a:rPr>
              <a:t>KRW Conjecture</a:t>
            </a:r>
          </a:p>
        </p:txBody>
      </p:sp>
      <p:sp>
        <p:nvSpPr>
          <p:cNvPr id="3" name="矩形 2">
            <a:hlinkClick r:id="rId9" action="ppaction://hlinksldjump"/>
            <a:extLst>
              <a:ext uri="{FF2B5EF4-FFF2-40B4-BE49-F238E27FC236}">
                <a16:creationId xmlns:a16="http://schemas.microsoft.com/office/drawing/2014/main" id="{40B02F8E-3EE9-EC90-63F7-BF42B3D5CC0F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10" action="ppaction://hlinksldjump"/>
            <a:extLst>
              <a:ext uri="{FF2B5EF4-FFF2-40B4-BE49-F238E27FC236}">
                <a16:creationId xmlns:a16="http://schemas.microsoft.com/office/drawing/2014/main" id="{253B0041-86C4-DB61-DD91-D54D23EB8236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1" action="ppaction://hlinksldjump"/>
            <a:extLst>
              <a:ext uri="{FF2B5EF4-FFF2-40B4-BE49-F238E27FC236}">
                <a16:creationId xmlns:a16="http://schemas.microsoft.com/office/drawing/2014/main" id="{75CFD2D0-1C86-FF4D-EE40-2763AE1664EE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12" action="ppaction://hlinksldjump"/>
            <a:extLst>
              <a:ext uri="{FF2B5EF4-FFF2-40B4-BE49-F238E27FC236}">
                <a16:creationId xmlns:a16="http://schemas.microsoft.com/office/drawing/2014/main" id="{E7D72032-648B-2696-2BCE-91F803D13DAC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13" action="ppaction://hlinksldjump"/>
            <a:extLst>
              <a:ext uri="{FF2B5EF4-FFF2-40B4-BE49-F238E27FC236}">
                <a16:creationId xmlns:a16="http://schemas.microsoft.com/office/drawing/2014/main" id="{F87FDB7F-ABDC-05A6-2B11-9FEC87A6E86E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14" action="ppaction://hlinksldjump"/>
            <a:extLst>
              <a:ext uri="{FF2B5EF4-FFF2-40B4-BE49-F238E27FC236}">
                <a16:creationId xmlns:a16="http://schemas.microsoft.com/office/drawing/2014/main" id="{839BE5EB-398C-30BD-4229-CCD3496533D2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15" action="ppaction://hlinksldjump"/>
            <a:extLst>
              <a:ext uri="{FF2B5EF4-FFF2-40B4-BE49-F238E27FC236}">
                <a16:creationId xmlns:a16="http://schemas.microsoft.com/office/drawing/2014/main" id="{5901B93C-FA24-4FB8-1307-994C38D3806A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16" action="ppaction://hlinksldjump"/>
            <a:extLst>
              <a:ext uri="{FF2B5EF4-FFF2-40B4-BE49-F238E27FC236}">
                <a16:creationId xmlns:a16="http://schemas.microsoft.com/office/drawing/2014/main" id="{BE97B981-999C-FD5C-14F9-364D884101E9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17" action="ppaction://hlinksldjump"/>
            <a:extLst>
              <a:ext uri="{FF2B5EF4-FFF2-40B4-BE49-F238E27FC236}">
                <a16:creationId xmlns:a16="http://schemas.microsoft.com/office/drawing/2014/main" id="{D8A88D00-B1EA-3CBA-207F-4294FE9DABB7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18" action="ppaction://hlinksldjump"/>
            <a:extLst>
              <a:ext uri="{FF2B5EF4-FFF2-40B4-BE49-F238E27FC236}">
                <a16:creationId xmlns:a16="http://schemas.microsoft.com/office/drawing/2014/main" id="{49D7EB13-20FF-90F2-8B44-33E9AD4A6D54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19" action="ppaction://hlinksldjump"/>
            <a:extLst>
              <a:ext uri="{FF2B5EF4-FFF2-40B4-BE49-F238E27FC236}">
                <a16:creationId xmlns:a16="http://schemas.microsoft.com/office/drawing/2014/main" id="{14C54208-D568-F96D-5719-7085607BD5E1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0" action="ppaction://hlinksldjump"/>
            <a:extLst>
              <a:ext uri="{FF2B5EF4-FFF2-40B4-BE49-F238E27FC236}">
                <a16:creationId xmlns:a16="http://schemas.microsoft.com/office/drawing/2014/main" id="{EA55E27E-5DC4-773C-524E-1A90A9BE7678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21" action="ppaction://hlinksldjump"/>
            <a:extLst>
              <a:ext uri="{FF2B5EF4-FFF2-40B4-BE49-F238E27FC236}">
                <a16:creationId xmlns:a16="http://schemas.microsoft.com/office/drawing/2014/main" id="{B909D49E-251A-7FD3-8A1C-C3410E729974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2" action="ppaction://hlinksldjump"/>
            <a:extLst>
              <a:ext uri="{FF2B5EF4-FFF2-40B4-BE49-F238E27FC236}">
                <a16:creationId xmlns:a16="http://schemas.microsoft.com/office/drawing/2014/main" id="{CB4F1903-9E77-B32C-E1C6-A5A4FE36AF3E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3" action="ppaction://hlinksldjump"/>
            <a:extLst>
              <a:ext uri="{FF2B5EF4-FFF2-40B4-BE49-F238E27FC236}">
                <a16:creationId xmlns:a16="http://schemas.microsoft.com/office/drawing/2014/main" id="{3F375CBE-3D4E-8F7A-6ACB-9DB59203D334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4" action="ppaction://hlinksldjump"/>
            <a:extLst>
              <a:ext uri="{FF2B5EF4-FFF2-40B4-BE49-F238E27FC236}">
                <a16:creationId xmlns:a16="http://schemas.microsoft.com/office/drawing/2014/main" id="{2EEF0EB3-E385-694B-34AB-B9DE3665E326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矩形 46">
            <a:hlinkClick r:id="rId25" action="ppaction://hlinksldjump"/>
            <a:extLst>
              <a:ext uri="{FF2B5EF4-FFF2-40B4-BE49-F238E27FC236}">
                <a16:creationId xmlns:a16="http://schemas.microsoft.com/office/drawing/2014/main" id="{6319A946-12F2-B777-9D5B-05D4735DCE5B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矩形 47">
            <a:hlinkClick r:id="rId26" action="ppaction://hlinksldjump"/>
            <a:extLst>
              <a:ext uri="{FF2B5EF4-FFF2-40B4-BE49-F238E27FC236}">
                <a16:creationId xmlns:a16="http://schemas.microsoft.com/office/drawing/2014/main" id="{43CBA9DD-BC7E-F3A5-3201-FCF463CA5B16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矩形 48">
            <a:hlinkClick r:id="rId27" action="ppaction://hlinksldjump"/>
            <a:extLst>
              <a:ext uri="{FF2B5EF4-FFF2-40B4-BE49-F238E27FC236}">
                <a16:creationId xmlns:a16="http://schemas.microsoft.com/office/drawing/2014/main" id="{346BA98A-ECC9-6DC4-A905-AB873F384BB0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矩形 49">
            <a:hlinkClick r:id="rId28" action="ppaction://hlinksldjump"/>
            <a:extLst>
              <a:ext uri="{FF2B5EF4-FFF2-40B4-BE49-F238E27FC236}">
                <a16:creationId xmlns:a16="http://schemas.microsoft.com/office/drawing/2014/main" id="{959551EA-330F-1815-1200-8079F375E091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矩形 50">
            <a:hlinkClick r:id="rId29" action="ppaction://hlinksldjump"/>
            <a:extLst>
              <a:ext uri="{FF2B5EF4-FFF2-40B4-BE49-F238E27FC236}">
                <a16:creationId xmlns:a16="http://schemas.microsoft.com/office/drawing/2014/main" id="{B48FD54D-3811-965E-2612-4CF078B95896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矩形 51">
            <a:hlinkClick r:id="rId30" action="ppaction://hlinksldjump"/>
            <a:extLst>
              <a:ext uri="{FF2B5EF4-FFF2-40B4-BE49-F238E27FC236}">
                <a16:creationId xmlns:a16="http://schemas.microsoft.com/office/drawing/2014/main" id="{2BE5B4E1-A2BC-9A6C-DB88-FA65F90DC2B8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矩形 52">
            <a:hlinkClick r:id="rId31" action="ppaction://hlinksldjump"/>
            <a:extLst>
              <a:ext uri="{FF2B5EF4-FFF2-40B4-BE49-F238E27FC236}">
                <a16:creationId xmlns:a16="http://schemas.microsoft.com/office/drawing/2014/main" id="{962B7D28-F33B-0D4C-5BA1-BF9EB6A83A72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 animBg="1"/>
      <p:bldP spid="28" grpId="1" build="allAtOnce" animBg="1"/>
      <p:bldP spid="29" grpId="0" uiExpand="1" build="allAtOnce" animBg="1"/>
      <p:bldP spid="9" grpId="0" animBg="1"/>
      <p:bldP spid="9" grpId="1" animBg="1"/>
      <p:bldP spid="30" grpId="0" animBg="1"/>
      <p:bldP spid="30" grpId="1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任意多边形: 形状 1026">
            <a:extLst>
              <a:ext uri="{FF2B5EF4-FFF2-40B4-BE49-F238E27FC236}">
                <a16:creationId xmlns:a16="http://schemas.microsoft.com/office/drawing/2014/main" id="{A492690F-C204-ED08-9453-D4111D3101BF}"/>
              </a:ext>
            </a:extLst>
          </p:cNvPr>
          <p:cNvSpPr/>
          <p:nvPr/>
        </p:nvSpPr>
        <p:spPr>
          <a:xfrm>
            <a:off x="1501889" y="149772"/>
            <a:ext cx="9853448" cy="6125628"/>
          </a:xfrm>
          <a:custGeom>
            <a:avLst/>
            <a:gdLst>
              <a:gd name="connsiteX0" fmla="*/ 0 w 9853448"/>
              <a:gd name="connsiteY0" fmla="*/ 6006662 h 6125628"/>
              <a:gd name="connsiteX1" fmla="*/ 1016876 w 9853448"/>
              <a:gd name="connsiteY1" fmla="*/ 4729656 h 6125628"/>
              <a:gd name="connsiteX2" fmla="*/ 536028 w 9853448"/>
              <a:gd name="connsiteY2" fmla="*/ 4240925 h 6125628"/>
              <a:gd name="connsiteX3" fmla="*/ 2380593 w 9853448"/>
              <a:gd name="connsiteY3" fmla="*/ 3263462 h 6125628"/>
              <a:gd name="connsiteX4" fmla="*/ 1844566 w 9853448"/>
              <a:gd name="connsiteY4" fmla="*/ 4508938 h 6125628"/>
              <a:gd name="connsiteX5" fmla="*/ 2546131 w 9853448"/>
              <a:gd name="connsiteY5" fmla="*/ 5147442 h 6125628"/>
              <a:gd name="connsiteX6" fmla="*/ 3097924 w 9853448"/>
              <a:gd name="connsiteY6" fmla="*/ 3113690 h 6125628"/>
              <a:gd name="connsiteX7" fmla="*/ 3815255 w 9853448"/>
              <a:gd name="connsiteY7" fmla="*/ 2128345 h 6125628"/>
              <a:gd name="connsiteX8" fmla="*/ 5762297 w 9853448"/>
              <a:gd name="connsiteY8" fmla="*/ 2467304 h 6125628"/>
              <a:gd name="connsiteX9" fmla="*/ 3649717 w 9853448"/>
              <a:gd name="connsiteY9" fmla="*/ 3365938 h 6125628"/>
              <a:gd name="connsiteX10" fmla="*/ 3886200 w 9853448"/>
              <a:gd name="connsiteY10" fmla="*/ 5817476 h 6125628"/>
              <a:gd name="connsiteX11" fmla="*/ 6448097 w 9853448"/>
              <a:gd name="connsiteY11" fmla="*/ 5927835 h 6125628"/>
              <a:gd name="connsiteX12" fmla="*/ 4761186 w 9853448"/>
              <a:gd name="connsiteY12" fmla="*/ 4335518 h 6125628"/>
              <a:gd name="connsiteX13" fmla="*/ 6085490 w 9853448"/>
              <a:gd name="connsiteY13" fmla="*/ 3736428 h 6125628"/>
              <a:gd name="connsiteX14" fmla="*/ 7606862 w 9853448"/>
              <a:gd name="connsiteY14" fmla="*/ 5470635 h 6125628"/>
              <a:gd name="connsiteX15" fmla="*/ 9758855 w 9853448"/>
              <a:gd name="connsiteY15" fmla="*/ 4887311 h 6125628"/>
              <a:gd name="connsiteX16" fmla="*/ 8237483 w 9853448"/>
              <a:gd name="connsiteY16" fmla="*/ 5029200 h 6125628"/>
              <a:gd name="connsiteX17" fmla="*/ 8978462 w 9853448"/>
              <a:gd name="connsiteY17" fmla="*/ 4642945 h 6125628"/>
              <a:gd name="connsiteX18" fmla="*/ 8671035 w 9853448"/>
              <a:gd name="connsiteY18" fmla="*/ 5565228 h 6125628"/>
              <a:gd name="connsiteX19" fmla="*/ 9222828 w 9853448"/>
              <a:gd name="connsiteY19" fmla="*/ 5305097 h 6125628"/>
              <a:gd name="connsiteX20" fmla="*/ 8623738 w 9853448"/>
              <a:gd name="connsiteY20" fmla="*/ 4997669 h 6125628"/>
              <a:gd name="connsiteX21" fmla="*/ 8899635 w 9853448"/>
              <a:gd name="connsiteY21" fmla="*/ 4847897 h 6125628"/>
              <a:gd name="connsiteX22" fmla="*/ 9207062 w 9853448"/>
              <a:gd name="connsiteY22" fmla="*/ 5399690 h 6125628"/>
              <a:gd name="connsiteX23" fmla="*/ 9104586 w 9853448"/>
              <a:gd name="connsiteY23" fmla="*/ 4658711 h 6125628"/>
              <a:gd name="connsiteX24" fmla="*/ 8655269 w 9853448"/>
              <a:gd name="connsiteY24" fmla="*/ 5494283 h 6125628"/>
              <a:gd name="connsiteX25" fmla="*/ 8363607 w 9853448"/>
              <a:gd name="connsiteY25" fmla="*/ 5029200 h 6125628"/>
              <a:gd name="connsiteX26" fmla="*/ 9002110 w 9853448"/>
              <a:gd name="connsiteY26" fmla="*/ 5344511 h 6125628"/>
              <a:gd name="connsiteX27" fmla="*/ 8875986 w 9853448"/>
              <a:gd name="connsiteY27" fmla="*/ 5880538 h 6125628"/>
              <a:gd name="connsiteX28" fmla="*/ 8552793 w 9853448"/>
              <a:gd name="connsiteY28" fmla="*/ 5415456 h 6125628"/>
              <a:gd name="connsiteX29" fmla="*/ 8978462 w 9853448"/>
              <a:gd name="connsiteY29" fmla="*/ 4989787 h 6125628"/>
              <a:gd name="connsiteX30" fmla="*/ 9577552 w 9853448"/>
              <a:gd name="connsiteY30" fmla="*/ 5431221 h 6125628"/>
              <a:gd name="connsiteX31" fmla="*/ 8931166 w 9853448"/>
              <a:gd name="connsiteY31" fmla="*/ 5604642 h 6125628"/>
              <a:gd name="connsiteX32" fmla="*/ 9254359 w 9853448"/>
              <a:gd name="connsiteY32" fmla="*/ 4792718 h 6125628"/>
              <a:gd name="connsiteX33" fmla="*/ 8458200 w 9853448"/>
              <a:gd name="connsiteY33" fmla="*/ 4642945 h 6125628"/>
              <a:gd name="connsiteX34" fmla="*/ 8205952 w 9853448"/>
              <a:gd name="connsiteY34" fmla="*/ 5344511 h 6125628"/>
              <a:gd name="connsiteX35" fmla="*/ 8150773 w 9853448"/>
              <a:gd name="connsiteY35" fmla="*/ 4800600 h 6125628"/>
              <a:gd name="connsiteX36" fmla="*/ 8986345 w 9853448"/>
              <a:gd name="connsiteY36" fmla="*/ 4974021 h 6125628"/>
              <a:gd name="connsiteX37" fmla="*/ 9285890 w 9853448"/>
              <a:gd name="connsiteY37" fmla="*/ 4154214 h 6125628"/>
              <a:gd name="connsiteX38" fmla="*/ 7922173 w 9853448"/>
              <a:gd name="connsiteY38" fmla="*/ 3775842 h 6125628"/>
              <a:gd name="connsiteX39" fmla="*/ 8048297 w 9853448"/>
              <a:gd name="connsiteY39" fmla="*/ 2743200 h 6125628"/>
              <a:gd name="connsiteX40" fmla="*/ 9482959 w 9853448"/>
              <a:gd name="connsiteY40" fmla="*/ 2372711 h 6125628"/>
              <a:gd name="connsiteX41" fmla="*/ 9017876 w 9853448"/>
              <a:gd name="connsiteY41" fmla="*/ 3484180 h 6125628"/>
              <a:gd name="connsiteX42" fmla="*/ 7039304 w 9853448"/>
              <a:gd name="connsiteY42" fmla="*/ 3271345 h 6125628"/>
              <a:gd name="connsiteX43" fmla="*/ 7338848 w 9853448"/>
              <a:gd name="connsiteY43" fmla="*/ 2151994 h 6125628"/>
              <a:gd name="connsiteX44" fmla="*/ 9853448 w 9853448"/>
              <a:gd name="connsiteY44" fmla="*/ 0 h 612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53448" h="6125628">
                <a:moveTo>
                  <a:pt x="0" y="6006662"/>
                </a:moveTo>
                <a:cubicBezTo>
                  <a:pt x="463769" y="5515303"/>
                  <a:pt x="927538" y="5023945"/>
                  <a:pt x="1016876" y="4729656"/>
                </a:cubicBezTo>
                <a:cubicBezTo>
                  <a:pt x="1106214" y="4435367"/>
                  <a:pt x="308742" y="4485291"/>
                  <a:pt x="536028" y="4240925"/>
                </a:cubicBezTo>
                <a:cubicBezTo>
                  <a:pt x="763314" y="3996559"/>
                  <a:pt x="2162503" y="3218793"/>
                  <a:pt x="2380593" y="3263462"/>
                </a:cubicBezTo>
                <a:cubicBezTo>
                  <a:pt x="2598683" y="3308131"/>
                  <a:pt x="1816976" y="4194941"/>
                  <a:pt x="1844566" y="4508938"/>
                </a:cubicBezTo>
                <a:cubicBezTo>
                  <a:pt x="1872156" y="4822935"/>
                  <a:pt x="2337238" y="5379983"/>
                  <a:pt x="2546131" y="5147442"/>
                </a:cubicBezTo>
                <a:cubicBezTo>
                  <a:pt x="2755024" y="4914901"/>
                  <a:pt x="2886403" y="3616873"/>
                  <a:pt x="3097924" y="3113690"/>
                </a:cubicBezTo>
                <a:cubicBezTo>
                  <a:pt x="3309445" y="2610507"/>
                  <a:pt x="3371193" y="2236076"/>
                  <a:pt x="3815255" y="2128345"/>
                </a:cubicBezTo>
                <a:cubicBezTo>
                  <a:pt x="4259317" y="2020614"/>
                  <a:pt x="5789887" y="2261039"/>
                  <a:pt x="5762297" y="2467304"/>
                </a:cubicBezTo>
                <a:cubicBezTo>
                  <a:pt x="5734707" y="2673569"/>
                  <a:pt x="3962400" y="2807576"/>
                  <a:pt x="3649717" y="3365938"/>
                </a:cubicBezTo>
                <a:cubicBezTo>
                  <a:pt x="3337034" y="3924300"/>
                  <a:pt x="3419803" y="5390493"/>
                  <a:pt x="3886200" y="5817476"/>
                </a:cubicBezTo>
                <a:cubicBezTo>
                  <a:pt x="4352597" y="6244459"/>
                  <a:pt x="6302266" y="6174828"/>
                  <a:pt x="6448097" y="5927835"/>
                </a:cubicBezTo>
                <a:cubicBezTo>
                  <a:pt x="6593928" y="5680842"/>
                  <a:pt x="4821620" y="4700752"/>
                  <a:pt x="4761186" y="4335518"/>
                </a:cubicBezTo>
                <a:cubicBezTo>
                  <a:pt x="4700752" y="3970284"/>
                  <a:pt x="5611211" y="3547242"/>
                  <a:pt x="6085490" y="3736428"/>
                </a:cubicBezTo>
                <a:cubicBezTo>
                  <a:pt x="6559769" y="3925614"/>
                  <a:pt x="6994635" y="5278821"/>
                  <a:pt x="7606862" y="5470635"/>
                </a:cubicBezTo>
                <a:cubicBezTo>
                  <a:pt x="8219090" y="5662449"/>
                  <a:pt x="9653752" y="4960883"/>
                  <a:pt x="9758855" y="4887311"/>
                </a:cubicBezTo>
                <a:cubicBezTo>
                  <a:pt x="9863959" y="4813738"/>
                  <a:pt x="8367548" y="5069928"/>
                  <a:pt x="8237483" y="5029200"/>
                </a:cubicBezTo>
                <a:cubicBezTo>
                  <a:pt x="8107418" y="4988472"/>
                  <a:pt x="8906203" y="4553607"/>
                  <a:pt x="8978462" y="4642945"/>
                </a:cubicBezTo>
                <a:cubicBezTo>
                  <a:pt x="9050721" y="4732283"/>
                  <a:pt x="8630307" y="5454869"/>
                  <a:pt x="8671035" y="5565228"/>
                </a:cubicBezTo>
                <a:cubicBezTo>
                  <a:pt x="8711763" y="5675587"/>
                  <a:pt x="9230711" y="5399690"/>
                  <a:pt x="9222828" y="5305097"/>
                </a:cubicBezTo>
                <a:cubicBezTo>
                  <a:pt x="9214945" y="5210504"/>
                  <a:pt x="8677604" y="5073869"/>
                  <a:pt x="8623738" y="4997669"/>
                </a:cubicBezTo>
                <a:cubicBezTo>
                  <a:pt x="8569873" y="4921469"/>
                  <a:pt x="8802414" y="4780893"/>
                  <a:pt x="8899635" y="4847897"/>
                </a:cubicBezTo>
                <a:cubicBezTo>
                  <a:pt x="8996856" y="4914901"/>
                  <a:pt x="9172904" y="5431221"/>
                  <a:pt x="9207062" y="5399690"/>
                </a:cubicBezTo>
                <a:cubicBezTo>
                  <a:pt x="9241220" y="5368159"/>
                  <a:pt x="9196551" y="4642946"/>
                  <a:pt x="9104586" y="4658711"/>
                </a:cubicBezTo>
                <a:cubicBezTo>
                  <a:pt x="9012621" y="4674476"/>
                  <a:pt x="8778766" y="5432535"/>
                  <a:pt x="8655269" y="5494283"/>
                </a:cubicBezTo>
                <a:cubicBezTo>
                  <a:pt x="8531773" y="5556031"/>
                  <a:pt x="8305800" y="5054162"/>
                  <a:pt x="8363607" y="5029200"/>
                </a:cubicBezTo>
                <a:cubicBezTo>
                  <a:pt x="8421414" y="5004238"/>
                  <a:pt x="8916714" y="5202621"/>
                  <a:pt x="9002110" y="5344511"/>
                </a:cubicBezTo>
                <a:cubicBezTo>
                  <a:pt x="9087506" y="5486401"/>
                  <a:pt x="8950872" y="5868714"/>
                  <a:pt x="8875986" y="5880538"/>
                </a:cubicBezTo>
                <a:cubicBezTo>
                  <a:pt x="8801100" y="5892362"/>
                  <a:pt x="8535714" y="5563914"/>
                  <a:pt x="8552793" y="5415456"/>
                </a:cubicBezTo>
                <a:cubicBezTo>
                  <a:pt x="8569872" y="5266997"/>
                  <a:pt x="8807669" y="4987160"/>
                  <a:pt x="8978462" y="4989787"/>
                </a:cubicBezTo>
                <a:cubicBezTo>
                  <a:pt x="9149255" y="4992414"/>
                  <a:pt x="9585435" y="5328745"/>
                  <a:pt x="9577552" y="5431221"/>
                </a:cubicBezTo>
                <a:cubicBezTo>
                  <a:pt x="9569669" y="5533697"/>
                  <a:pt x="8985032" y="5711059"/>
                  <a:pt x="8931166" y="5604642"/>
                </a:cubicBezTo>
                <a:cubicBezTo>
                  <a:pt x="8877301" y="5498225"/>
                  <a:pt x="9333187" y="4953001"/>
                  <a:pt x="9254359" y="4792718"/>
                </a:cubicBezTo>
                <a:cubicBezTo>
                  <a:pt x="9175531" y="4632435"/>
                  <a:pt x="8632934" y="4550980"/>
                  <a:pt x="8458200" y="4642945"/>
                </a:cubicBezTo>
                <a:cubicBezTo>
                  <a:pt x="8283466" y="4734910"/>
                  <a:pt x="8257190" y="5318235"/>
                  <a:pt x="8205952" y="5344511"/>
                </a:cubicBezTo>
                <a:cubicBezTo>
                  <a:pt x="8154714" y="5370787"/>
                  <a:pt x="8020707" y="4862348"/>
                  <a:pt x="8150773" y="4800600"/>
                </a:cubicBezTo>
                <a:cubicBezTo>
                  <a:pt x="8280839" y="4738852"/>
                  <a:pt x="8797159" y="5081752"/>
                  <a:pt x="8986345" y="4974021"/>
                </a:cubicBezTo>
                <a:cubicBezTo>
                  <a:pt x="9175531" y="4866290"/>
                  <a:pt x="9463252" y="4353910"/>
                  <a:pt x="9285890" y="4154214"/>
                </a:cubicBezTo>
                <a:cubicBezTo>
                  <a:pt x="9108528" y="3954518"/>
                  <a:pt x="8128438" y="4011011"/>
                  <a:pt x="7922173" y="3775842"/>
                </a:cubicBezTo>
                <a:cubicBezTo>
                  <a:pt x="7715908" y="3540673"/>
                  <a:pt x="7788166" y="2977055"/>
                  <a:pt x="8048297" y="2743200"/>
                </a:cubicBezTo>
                <a:cubicBezTo>
                  <a:pt x="8308428" y="2509345"/>
                  <a:pt x="9321363" y="2249214"/>
                  <a:pt x="9482959" y="2372711"/>
                </a:cubicBezTo>
                <a:cubicBezTo>
                  <a:pt x="9644555" y="2496208"/>
                  <a:pt x="9425152" y="3334408"/>
                  <a:pt x="9017876" y="3484180"/>
                </a:cubicBezTo>
                <a:cubicBezTo>
                  <a:pt x="8610600" y="3633952"/>
                  <a:pt x="7319142" y="3493376"/>
                  <a:pt x="7039304" y="3271345"/>
                </a:cubicBezTo>
                <a:cubicBezTo>
                  <a:pt x="6759466" y="3049314"/>
                  <a:pt x="6869824" y="2697218"/>
                  <a:pt x="7338848" y="2151994"/>
                </a:cubicBezTo>
                <a:cubicBezTo>
                  <a:pt x="7807872" y="1606770"/>
                  <a:pt x="8830660" y="803385"/>
                  <a:pt x="9853448" y="0"/>
                </a:cubicBezTo>
              </a:path>
            </a:pathLst>
          </a:custGeom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Free barrier construction road vector">
            <a:extLst>
              <a:ext uri="{FF2B5EF4-FFF2-40B4-BE49-F238E27FC236}">
                <a16:creationId xmlns:a16="http://schemas.microsoft.com/office/drawing/2014/main" id="{6CF96924-BAB6-86EE-7592-537D8339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4181" y="5617786"/>
            <a:ext cx="820607" cy="5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ree barrier construction road vector">
            <a:extLst>
              <a:ext uri="{FF2B5EF4-FFF2-40B4-BE49-F238E27FC236}">
                <a16:creationId xmlns:a16="http://schemas.microsoft.com/office/drawing/2014/main" id="{C8CDC1F7-D6E3-7E7F-D407-F4DD303D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7953" y="5336029"/>
            <a:ext cx="667641" cy="4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ree barrier construction road vector">
            <a:extLst>
              <a:ext uri="{FF2B5EF4-FFF2-40B4-BE49-F238E27FC236}">
                <a16:creationId xmlns:a16="http://schemas.microsoft.com/office/drawing/2014/main" id="{859CCF53-8835-4B5C-F58C-4D54BE0D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928" y="4954690"/>
            <a:ext cx="667641" cy="4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ree barrier construction road vector">
            <a:extLst>
              <a:ext uri="{FF2B5EF4-FFF2-40B4-BE49-F238E27FC236}">
                <a16:creationId xmlns:a16="http://schemas.microsoft.com/office/drawing/2014/main" id="{79D9D739-4900-89B0-1B67-527AEC16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7047" y="4697885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87B81162-A583-4EAE-4C09-C8C6F11900F6}"/>
              </a:ext>
            </a:extLst>
          </p:cNvPr>
          <p:cNvSpPr txBox="1"/>
          <p:nvPr/>
        </p:nvSpPr>
        <p:spPr>
          <a:xfrm rot="539164">
            <a:off x="2043272" y="6060319"/>
            <a:ext cx="133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Relativization</a:t>
            </a:r>
          </a:p>
          <a:p>
            <a:pPr algn="ct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(Baker-Gill-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Solovay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EFB3391-89EB-7EC0-6FC6-D564E49E4E63}"/>
              </a:ext>
            </a:extLst>
          </p:cNvPr>
          <p:cNvSpPr txBox="1"/>
          <p:nvPr/>
        </p:nvSpPr>
        <p:spPr>
          <a:xfrm rot="562933">
            <a:off x="2372915" y="5543730"/>
            <a:ext cx="132921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Natural Proofs</a:t>
            </a:r>
          </a:p>
          <a:p>
            <a:pPr algn="ctr"/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Razborov-Rudich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F608AE-A9A3-9517-FBA9-9D90E0C6FAB2}"/>
              </a:ext>
            </a:extLst>
          </p:cNvPr>
          <p:cNvSpPr txBox="1"/>
          <p:nvPr/>
        </p:nvSpPr>
        <p:spPr>
          <a:xfrm rot="597896">
            <a:off x="956528" y="4653151"/>
            <a:ext cx="13452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Algebrization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(Aaronson-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Free barrier construction road vector">
            <a:extLst>
              <a:ext uri="{FF2B5EF4-FFF2-40B4-BE49-F238E27FC236}">
                <a16:creationId xmlns:a16="http://schemas.microsoft.com/office/drawing/2014/main" id="{F71BA091-8A95-A8C8-24C6-4020AD91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928" y="4522813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barrier construction road vector">
            <a:extLst>
              <a:ext uri="{FF2B5EF4-FFF2-40B4-BE49-F238E27FC236}">
                <a16:creationId xmlns:a16="http://schemas.microsoft.com/office/drawing/2014/main" id="{2E5C31AC-E19A-4679-1A7D-027D4411F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2492" y="4737994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barrier construction road vector">
            <a:extLst>
              <a:ext uri="{FF2B5EF4-FFF2-40B4-BE49-F238E27FC236}">
                <a16:creationId xmlns:a16="http://schemas.microsoft.com/office/drawing/2014/main" id="{0D3453BB-6B61-670B-AB63-1C47B2F4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0045" y="4456335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barrier construction road vector">
            <a:extLst>
              <a:ext uri="{FF2B5EF4-FFF2-40B4-BE49-F238E27FC236}">
                <a16:creationId xmlns:a16="http://schemas.microsoft.com/office/drawing/2014/main" id="{778A6150-864E-FC72-0AE9-1B354340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5354" y="4401563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barrier construction road vector">
            <a:extLst>
              <a:ext uri="{FF2B5EF4-FFF2-40B4-BE49-F238E27FC236}">
                <a16:creationId xmlns:a16="http://schemas.microsoft.com/office/drawing/2014/main" id="{E6C35E02-E0F4-523F-FBEF-262332E1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0604" y="3946741"/>
            <a:ext cx="341512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barrier construction road vector">
            <a:extLst>
              <a:ext uri="{FF2B5EF4-FFF2-40B4-BE49-F238E27FC236}">
                <a16:creationId xmlns:a16="http://schemas.microsoft.com/office/drawing/2014/main" id="{07552D10-DC4F-656F-1861-179AA39B2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512" y="4220587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barrier construction road vector">
            <a:extLst>
              <a:ext uri="{FF2B5EF4-FFF2-40B4-BE49-F238E27FC236}">
                <a16:creationId xmlns:a16="http://schemas.microsoft.com/office/drawing/2014/main" id="{E6B20719-506F-3328-0728-2F1FC764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0984" y="4208679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barrier construction road vector">
            <a:extLst>
              <a:ext uri="{FF2B5EF4-FFF2-40B4-BE49-F238E27FC236}">
                <a16:creationId xmlns:a16="http://schemas.microsoft.com/office/drawing/2014/main" id="{8365BBE3-2A4E-4398-D415-84B39B99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232" y="3989601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barrier construction road vector">
            <a:extLst>
              <a:ext uri="{FF2B5EF4-FFF2-40B4-BE49-F238E27FC236}">
                <a16:creationId xmlns:a16="http://schemas.microsoft.com/office/drawing/2014/main" id="{AA153EC4-4063-7263-564F-12A80881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9606" y="4001509"/>
            <a:ext cx="40132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Free barrier construction road vector">
            <a:extLst>
              <a:ext uri="{FF2B5EF4-FFF2-40B4-BE49-F238E27FC236}">
                <a16:creationId xmlns:a16="http://schemas.microsoft.com/office/drawing/2014/main" id="{EE61186A-FEEB-EFB1-6DF9-595CEB1A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9606" y="3849387"/>
            <a:ext cx="278915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ree barrier construction road vector">
            <a:extLst>
              <a:ext uri="{FF2B5EF4-FFF2-40B4-BE49-F238E27FC236}">
                <a16:creationId xmlns:a16="http://schemas.microsoft.com/office/drawing/2014/main" id="{7F1179AC-A3FA-9B40-A3B7-7951BB44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006" y="4001787"/>
            <a:ext cx="278915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Free barrier construction road vector">
            <a:extLst>
              <a:ext uri="{FF2B5EF4-FFF2-40B4-BE49-F238E27FC236}">
                <a16:creationId xmlns:a16="http://schemas.microsoft.com/office/drawing/2014/main" id="{DD549DEF-27F0-F474-F5B7-E4B9825D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1529" y="3705019"/>
            <a:ext cx="278915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Free barrier construction road vector">
            <a:extLst>
              <a:ext uri="{FF2B5EF4-FFF2-40B4-BE49-F238E27FC236}">
                <a16:creationId xmlns:a16="http://schemas.microsoft.com/office/drawing/2014/main" id="{14BE0584-4440-AEF8-36C2-29BF3FEE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723" y="3843325"/>
            <a:ext cx="183594" cy="1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ree barrier construction road vector">
            <a:extLst>
              <a:ext uri="{FF2B5EF4-FFF2-40B4-BE49-F238E27FC236}">
                <a16:creationId xmlns:a16="http://schemas.microsoft.com/office/drawing/2014/main" id="{C62309E2-8816-E17E-0391-867F1723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0444" y="3772714"/>
            <a:ext cx="183594" cy="11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组合 1028">
            <a:extLst>
              <a:ext uri="{FF2B5EF4-FFF2-40B4-BE49-F238E27FC236}">
                <a16:creationId xmlns:a16="http://schemas.microsoft.com/office/drawing/2014/main" id="{110E495A-AA69-61B7-47A7-2B1C0B914BFC}"/>
              </a:ext>
            </a:extLst>
          </p:cNvPr>
          <p:cNvGrpSpPr/>
          <p:nvPr/>
        </p:nvGrpSpPr>
        <p:grpSpPr>
          <a:xfrm>
            <a:off x="11274860" y="204227"/>
            <a:ext cx="243223" cy="252881"/>
            <a:chOff x="9784350" y="3316687"/>
            <a:chExt cx="1628775" cy="1693452"/>
          </a:xfrm>
        </p:grpSpPr>
        <p:pic>
          <p:nvPicPr>
            <p:cNvPr id="8" name="Picture 6" descr="Free trophy gold cup vector">
              <a:extLst>
                <a:ext uri="{FF2B5EF4-FFF2-40B4-BE49-F238E27FC236}">
                  <a16:creationId xmlns:a16="http://schemas.microsoft.com/office/drawing/2014/main" id="{A6F1FE77-BECA-652A-02EA-AE84E4119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649" y="3316687"/>
              <a:ext cx="1400176" cy="1378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7FF37F6-CC90-7BF5-4A53-5B04FE05081B}"/>
                    </a:ext>
                  </a:extLst>
                </p:cNvPr>
                <p:cNvSpPr txBox="1"/>
                <p:nvPr/>
              </p:nvSpPr>
              <p:spPr>
                <a:xfrm>
                  <a:off x="9784350" y="4700982"/>
                  <a:ext cx="1628775" cy="3091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𝐏</m:t>
                      </m:r>
                    </m:oMath>
                  </a14:m>
                  <a:r>
                    <a:rPr lang="zh-CN" altLang="en-US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 </a:t>
                  </a:r>
                  <a14:m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endParaRPr lang="zh-CN" altLang="en-US" sz="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17FF37F6-CC90-7BF5-4A53-5B04FE050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4350" y="4700982"/>
                  <a:ext cx="1628775" cy="309157"/>
                </a:xfrm>
                <a:prstGeom prst="rect">
                  <a:avLst/>
                </a:prstGeom>
                <a:blipFill>
                  <a:blip r:embed="rId5"/>
                  <a:stretch>
                    <a:fillRect t="-25000" b="-3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C3C253-26D0-C635-272A-8A50480D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0" y="4217267"/>
            <a:ext cx="245812" cy="24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BD5C189C-C7E6-27CD-A650-2293BA46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47" y="4544632"/>
            <a:ext cx="306505" cy="3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A259761-B087-6178-D70B-C3522091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91" y="483052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EAB1C4D-5628-B9F1-029E-8A3470C81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94" y="504035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14A9D04F-84F3-92FB-F5B0-74A3D1BA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51" y="4691291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C2CE9DC-917B-5D62-8EA9-A6F8351B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35" y="517587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B4405A15-CF64-07EB-FE4F-A4CE8F2C2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92" y="4783656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D2DA27BE-1D37-943E-1C82-64D4A69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97" y="2815488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714B4AE-32E9-9077-7853-3C183C1B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50" y="433506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9FCE1BD9-26D5-244E-C780-112BDD1DC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75" y="232235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3C48D325-B2EA-6C4E-741C-8C726CED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42" y="3747054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2C9CB4E6-FFA9-7FDC-BAB1-1B3FAC50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96" y="396467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7CA565F5-BAB1-6BA9-B5B7-A1A536A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9" y="3516078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>
            <a:extLst>
              <a:ext uri="{FF2B5EF4-FFF2-40B4-BE49-F238E27FC236}">
                <a16:creationId xmlns:a16="http://schemas.microsoft.com/office/drawing/2014/main" id="{DC77A305-5CD1-E15E-D122-A737DC5C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08" y="3937255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>
            <a:extLst>
              <a:ext uri="{FF2B5EF4-FFF2-40B4-BE49-F238E27FC236}">
                <a16:creationId xmlns:a16="http://schemas.microsoft.com/office/drawing/2014/main" id="{D463483C-7E4F-7C25-F845-7D96DD0D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73" y="3714329"/>
            <a:ext cx="200252" cy="2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">
            <a:extLst>
              <a:ext uri="{FF2B5EF4-FFF2-40B4-BE49-F238E27FC236}">
                <a16:creationId xmlns:a16="http://schemas.microsoft.com/office/drawing/2014/main" id="{E1D330B9-36E4-2A40-7E1A-8FC36309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85" y="294734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">
            <a:extLst>
              <a:ext uri="{FF2B5EF4-FFF2-40B4-BE49-F238E27FC236}">
                <a16:creationId xmlns:a16="http://schemas.microsoft.com/office/drawing/2014/main" id="{B0034065-EB42-4BE1-4863-5C8E2318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76" y="2322351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">
            <a:extLst>
              <a:ext uri="{FF2B5EF4-FFF2-40B4-BE49-F238E27FC236}">
                <a16:creationId xmlns:a16="http://schemas.microsoft.com/office/drawing/2014/main" id="{35D1919D-FAB9-2375-E562-AFE82081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10" y="1906042"/>
            <a:ext cx="486424" cy="4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">
            <a:extLst>
              <a:ext uri="{FF2B5EF4-FFF2-40B4-BE49-F238E27FC236}">
                <a16:creationId xmlns:a16="http://schemas.microsoft.com/office/drawing/2014/main" id="{8A587355-6E27-1C64-DF95-BC54EF52F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22" y="2058735"/>
            <a:ext cx="486424" cy="4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">
            <a:extLst>
              <a:ext uri="{FF2B5EF4-FFF2-40B4-BE49-F238E27FC236}">
                <a16:creationId xmlns:a16="http://schemas.microsoft.com/office/drawing/2014/main" id="{5EA9C644-7403-353C-7749-2D96B829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7" y="2064226"/>
            <a:ext cx="594388" cy="5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4" descr="Free barrier construction road vector">
            <a:extLst>
              <a:ext uri="{FF2B5EF4-FFF2-40B4-BE49-F238E27FC236}">
                <a16:creationId xmlns:a16="http://schemas.microsoft.com/office/drawing/2014/main" id="{A59B2348-AC4E-E8FC-3517-808A6D4A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7722" y="2586661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4" descr="Free barrier construction road vector">
            <a:extLst>
              <a:ext uri="{FF2B5EF4-FFF2-40B4-BE49-F238E27FC236}">
                <a16:creationId xmlns:a16="http://schemas.microsoft.com/office/drawing/2014/main" id="{99223E65-A855-AB5B-07F3-929BFAB0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254" y="2649229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4" descr="Free barrier construction road vector">
            <a:extLst>
              <a:ext uri="{FF2B5EF4-FFF2-40B4-BE49-F238E27FC236}">
                <a16:creationId xmlns:a16="http://schemas.microsoft.com/office/drawing/2014/main" id="{02CEADAF-A99C-6AF6-B020-E654CAE1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2552" y="268935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Free barrier construction road vector">
            <a:extLst>
              <a:ext uri="{FF2B5EF4-FFF2-40B4-BE49-F238E27FC236}">
                <a16:creationId xmlns:a16="http://schemas.microsoft.com/office/drawing/2014/main" id="{B98FD1E3-2000-7EB4-3C90-66BD5B62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8438" y="2758520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4" descr="Free barrier construction road vector">
            <a:extLst>
              <a:ext uri="{FF2B5EF4-FFF2-40B4-BE49-F238E27FC236}">
                <a16:creationId xmlns:a16="http://schemas.microsoft.com/office/drawing/2014/main" id="{63335C08-4E28-B78E-6DF6-AA4A485C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539" y="2809406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4" descr="Free barrier construction road vector">
            <a:extLst>
              <a:ext uri="{FF2B5EF4-FFF2-40B4-BE49-F238E27FC236}">
                <a16:creationId xmlns:a16="http://schemas.microsoft.com/office/drawing/2014/main" id="{079A8375-9BFC-3A44-09B8-52147C8C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3708" y="2870074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4" descr="Free barrier construction road vector">
            <a:extLst>
              <a:ext uri="{FF2B5EF4-FFF2-40B4-BE49-F238E27FC236}">
                <a16:creationId xmlns:a16="http://schemas.microsoft.com/office/drawing/2014/main" id="{3C194F91-E97A-541F-734C-21D33C46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0501" y="294734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">
            <a:extLst>
              <a:ext uri="{FF2B5EF4-FFF2-40B4-BE49-F238E27FC236}">
                <a16:creationId xmlns:a16="http://schemas.microsoft.com/office/drawing/2014/main" id="{0A6D7D3D-FED7-9FC8-4622-3CD088BC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96" y="2025474"/>
            <a:ext cx="777010" cy="77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">
            <a:extLst>
              <a:ext uri="{FF2B5EF4-FFF2-40B4-BE49-F238E27FC236}">
                <a16:creationId xmlns:a16="http://schemas.microsoft.com/office/drawing/2014/main" id="{D1AD734A-0DF5-0BB4-B4D6-B6D7CBF8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99" y="3328327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">
            <a:extLst>
              <a:ext uri="{FF2B5EF4-FFF2-40B4-BE49-F238E27FC236}">
                <a16:creationId xmlns:a16="http://schemas.microsoft.com/office/drawing/2014/main" id="{95A05D9E-C1B5-B95E-4121-87DA888D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64" y="382265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">
            <a:extLst>
              <a:ext uri="{FF2B5EF4-FFF2-40B4-BE49-F238E27FC236}">
                <a16:creationId xmlns:a16="http://schemas.microsoft.com/office/drawing/2014/main" id="{8C66FCA0-7DEF-0AD4-908B-6CF92894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64" y="434017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">
            <a:extLst>
              <a:ext uri="{FF2B5EF4-FFF2-40B4-BE49-F238E27FC236}">
                <a16:creationId xmlns:a16="http://schemas.microsoft.com/office/drawing/2014/main" id="{88279DBB-F1EF-C5F4-7BF6-44EFD46D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50" y="4874281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">
            <a:extLst>
              <a:ext uri="{FF2B5EF4-FFF2-40B4-BE49-F238E27FC236}">
                <a16:creationId xmlns:a16="http://schemas.microsoft.com/office/drawing/2014/main" id="{FF1415E5-F7C1-F3D1-0164-6767E56F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4" y="422240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">
            <a:extLst>
              <a:ext uri="{FF2B5EF4-FFF2-40B4-BE49-F238E27FC236}">
                <a16:creationId xmlns:a16="http://schemas.microsoft.com/office/drawing/2014/main" id="{684C4076-1890-67BB-6019-01EAB2CE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69" y="4475636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">
            <a:extLst>
              <a:ext uri="{FF2B5EF4-FFF2-40B4-BE49-F238E27FC236}">
                <a16:creationId xmlns:a16="http://schemas.microsoft.com/office/drawing/2014/main" id="{4BA75E09-5464-213A-009D-BA02D6A1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55" y="503990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">
            <a:extLst>
              <a:ext uri="{FF2B5EF4-FFF2-40B4-BE49-F238E27FC236}">
                <a16:creationId xmlns:a16="http://schemas.microsoft.com/office/drawing/2014/main" id="{9F02534E-E70A-4FFC-7768-6925A047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549295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2">
            <a:extLst>
              <a:ext uri="{FF2B5EF4-FFF2-40B4-BE49-F238E27FC236}">
                <a16:creationId xmlns:a16="http://schemas.microsoft.com/office/drawing/2014/main" id="{0619A79A-6E2D-B449-9F78-BBF39DA3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63" y="550637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2">
            <a:extLst>
              <a:ext uri="{FF2B5EF4-FFF2-40B4-BE49-F238E27FC236}">
                <a16:creationId xmlns:a16="http://schemas.microsoft.com/office/drawing/2014/main" id="{547F7B6D-F3E7-F8D6-2F12-E3175CCE6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12" y="5875272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2">
            <a:extLst>
              <a:ext uri="{FF2B5EF4-FFF2-40B4-BE49-F238E27FC236}">
                <a16:creationId xmlns:a16="http://schemas.microsoft.com/office/drawing/2014/main" id="{9BB2D916-89D3-3421-43C0-B3385646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47" y="4613624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2">
            <a:extLst>
              <a:ext uri="{FF2B5EF4-FFF2-40B4-BE49-F238E27FC236}">
                <a16:creationId xmlns:a16="http://schemas.microsoft.com/office/drawing/2014/main" id="{5EC6A1CE-8519-B4B3-DCC8-96D39989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75" y="513958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2">
            <a:extLst>
              <a:ext uri="{FF2B5EF4-FFF2-40B4-BE49-F238E27FC236}">
                <a16:creationId xmlns:a16="http://schemas.microsoft.com/office/drawing/2014/main" id="{2F5D0CBB-2F71-B628-009D-594E9870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28" y="5217129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2">
            <a:extLst>
              <a:ext uri="{FF2B5EF4-FFF2-40B4-BE49-F238E27FC236}">
                <a16:creationId xmlns:a16="http://schemas.microsoft.com/office/drawing/2014/main" id="{A331A2B9-6653-0C9C-FC81-5D5A07CE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37" y="527820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2">
            <a:extLst>
              <a:ext uri="{FF2B5EF4-FFF2-40B4-BE49-F238E27FC236}">
                <a16:creationId xmlns:a16="http://schemas.microsoft.com/office/drawing/2014/main" id="{EE20AD94-5646-F589-2B2F-988B9567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9" y="4847645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2">
            <a:extLst>
              <a:ext uri="{FF2B5EF4-FFF2-40B4-BE49-F238E27FC236}">
                <a16:creationId xmlns:a16="http://schemas.microsoft.com/office/drawing/2014/main" id="{C38C922F-012F-33F7-273F-10BBD792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8" y="5818829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2">
            <a:extLst>
              <a:ext uri="{FF2B5EF4-FFF2-40B4-BE49-F238E27FC236}">
                <a16:creationId xmlns:a16="http://schemas.microsoft.com/office/drawing/2014/main" id="{F96048FA-35DA-D4D1-5EF4-577E0975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8" y="6104496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2">
            <a:extLst>
              <a:ext uri="{FF2B5EF4-FFF2-40B4-BE49-F238E27FC236}">
                <a16:creationId xmlns:a16="http://schemas.microsoft.com/office/drawing/2014/main" id="{9F6FF2FE-B94B-1FC5-DB85-664B4E27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83" y="6113260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2">
            <a:extLst>
              <a:ext uri="{FF2B5EF4-FFF2-40B4-BE49-F238E27FC236}">
                <a16:creationId xmlns:a16="http://schemas.microsoft.com/office/drawing/2014/main" id="{B8632C81-70B0-7D48-F59E-99944772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94" y="5780577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" descr="Free barrier construction road vector">
            <a:extLst>
              <a:ext uri="{FF2B5EF4-FFF2-40B4-BE49-F238E27FC236}">
                <a16:creationId xmlns:a16="http://schemas.microsoft.com/office/drawing/2014/main" id="{27507277-3C5B-A20A-22D6-63883AFC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2925" y="597410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" descr="Free barrier construction road vector">
            <a:extLst>
              <a:ext uri="{FF2B5EF4-FFF2-40B4-BE49-F238E27FC236}">
                <a16:creationId xmlns:a16="http://schemas.microsoft.com/office/drawing/2014/main" id="{E6B87372-6E11-88B4-859B-ABB25456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239" flipH="1">
            <a:off x="6808030" y="5971583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" descr="Free barrier construction road vector">
            <a:extLst>
              <a:ext uri="{FF2B5EF4-FFF2-40B4-BE49-F238E27FC236}">
                <a16:creationId xmlns:a16="http://schemas.microsoft.com/office/drawing/2014/main" id="{FA082ED1-51D5-105F-6C08-AAA514ED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2603" flipH="1">
            <a:off x="7017752" y="5933333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" descr="Free barrier construction road vector">
            <a:extLst>
              <a:ext uri="{FF2B5EF4-FFF2-40B4-BE49-F238E27FC236}">
                <a16:creationId xmlns:a16="http://schemas.microsoft.com/office/drawing/2014/main" id="{C087FD5F-E3D2-CAF8-7E85-9D2565EC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5197" flipH="1">
            <a:off x="6529917" y="5778504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" descr="Free barrier construction road vector">
            <a:extLst>
              <a:ext uri="{FF2B5EF4-FFF2-40B4-BE49-F238E27FC236}">
                <a16:creationId xmlns:a16="http://schemas.microsoft.com/office/drawing/2014/main" id="{1395BD45-205F-DDB5-A82F-25E90E95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708" flipH="1">
            <a:off x="6842805" y="6046107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" descr="Free barrier construction road vector">
            <a:extLst>
              <a:ext uri="{FF2B5EF4-FFF2-40B4-BE49-F238E27FC236}">
                <a16:creationId xmlns:a16="http://schemas.microsoft.com/office/drawing/2014/main" id="{96ECBD26-C947-8369-1890-181C457F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610" flipH="1">
            <a:off x="6547761" y="6120132"/>
            <a:ext cx="727325" cy="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" descr="Free barrier construction road vector">
            <a:extLst>
              <a:ext uri="{FF2B5EF4-FFF2-40B4-BE49-F238E27FC236}">
                <a16:creationId xmlns:a16="http://schemas.microsoft.com/office/drawing/2014/main" id="{23509F7A-032D-8E47-55BD-07D733D1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0" flipH="1">
            <a:off x="6653972" y="5557162"/>
            <a:ext cx="1075961" cy="6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" descr="Free barrier construction road vector">
            <a:extLst>
              <a:ext uri="{FF2B5EF4-FFF2-40B4-BE49-F238E27FC236}">
                <a16:creationId xmlns:a16="http://schemas.microsoft.com/office/drawing/2014/main" id="{6472F9DB-F888-ECEB-EA85-CAE0D971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2263" flipH="1">
            <a:off x="7077011" y="5821090"/>
            <a:ext cx="926413" cy="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2">
            <a:extLst>
              <a:ext uri="{FF2B5EF4-FFF2-40B4-BE49-F238E27FC236}">
                <a16:creationId xmlns:a16="http://schemas.microsoft.com/office/drawing/2014/main" id="{9A094475-C760-5232-3E98-D781E30A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83" y="4245224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2">
            <a:extLst>
              <a:ext uri="{FF2B5EF4-FFF2-40B4-BE49-F238E27FC236}">
                <a16:creationId xmlns:a16="http://schemas.microsoft.com/office/drawing/2014/main" id="{7D94D352-D033-8C05-CEB0-F83160B2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28" y="4796297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2">
            <a:extLst>
              <a:ext uri="{FF2B5EF4-FFF2-40B4-BE49-F238E27FC236}">
                <a16:creationId xmlns:a16="http://schemas.microsoft.com/office/drawing/2014/main" id="{6697FBF7-3952-6DD5-2C37-D85F63FF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22" y="4481469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2">
            <a:extLst>
              <a:ext uri="{FF2B5EF4-FFF2-40B4-BE49-F238E27FC236}">
                <a16:creationId xmlns:a16="http://schemas.microsoft.com/office/drawing/2014/main" id="{D835041E-2759-0222-2D5E-6E8BB33F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45" y="4559090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2">
            <a:extLst>
              <a:ext uri="{FF2B5EF4-FFF2-40B4-BE49-F238E27FC236}">
                <a16:creationId xmlns:a16="http://schemas.microsoft.com/office/drawing/2014/main" id="{A5FE2DCC-552B-1E7E-6412-43110715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16" y="5003325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2">
            <a:extLst>
              <a:ext uri="{FF2B5EF4-FFF2-40B4-BE49-F238E27FC236}">
                <a16:creationId xmlns:a16="http://schemas.microsoft.com/office/drawing/2014/main" id="{B17586C1-1292-AA74-86C4-5C2216A2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02" y="3642039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2">
            <a:extLst>
              <a:ext uri="{FF2B5EF4-FFF2-40B4-BE49-F238E27FC236}">
                <a16:creationId xmlns:a16="http://schemas.microsoft.com/office/drawing/2014/main" id="{C0A7BB28-C0B4-4646-ACCE-8361AEE2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15" y="3758523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2">
            <a:extLst>
              <a:ext uri="{FF2B5EF4-FFF2-40B4-BE49-F238E27FC236}">
                <a16:creationId xmlns:a16="http://schemas.microsoft.com/office/drawing/2014/main" id="{D6F40625-56E2-C5F9-28D0-12F00404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92" y="3843661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2">
            <a:extLst>
              <a:ext uri="{FF2B5EF4-FFF2-40B4-BE49-F238E27FC236}">
                <a16:creationId xmlns:a16="http://schemas.microsoft.com/office/drawing/2014/main" id="{E741689B-1DAE-E4D0-DCE9-A8F9CDFE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37" y="3899322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2">
            <a:extLst>
              <a:ext uri="{FF2B5EF4-FFF2-40B4-BE49-F238E27FC236}">
                <a16:creationId xmlns:a16="http://schemas.microsoft.com/office/drawing/2014/main" id="{B369DD19-BC74-CEF9-127D-596FCD00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7" y="4051722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2">
            <a:extLst>
              <a:ext uri="{FF2B5EF4-FFF2-40B4-BE49-F238E27FC236}">
                <a16:creationId xmlns:a16="http://schemas.microsoft.com/office/drawing/2014/main" id="{48A2105A-957E-835D-D060-53835586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87" y="3719660"/>
            <a:ext cx="523401" cy="5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4" descr="Free barrier construction road vector">
            <a:extLst>
              <a:ext uri="{FF2B5EF4-FFF2-40B4-BE49-F238E27FC236}">
                <a16:creationId xmlns:a16="http://schemas.microsoft.com/office/drawing/2014/main" id="{2A0E421E-CE58-7D3C-A262-E3AC268A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0" flipH="1">
            <a:off x="5051425" y="3332298"/>
            <a:ext cx="4213396" cy="25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2">
            <a:extLst>
              <a:ext uri="{FF2B5EF4-FFF2-40B4-BE49-F238E27FC236}">
                <a16:creationId xmlns:a16="http://schemas.microsoft.com/office/drawing/2014/main" id="{13FB0C13-3872-3053-7AFC-8EEA6287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937" y="4595194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2">
            <a:extLst>
              <a:ext uri="{FF2B5EF4-FFF2-40B4-BE49-F238E27FC236}">
                <a16:creationId xmlns:a16="http://schemas.microsoft.com/office/drawing/2014/main" id="{7246DC85-922E-391B-E23A-87400410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373">
            <a:off x="8510061" y="4780623"/>
            <a:ext cx="375501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>
            <a:extLst>
              <a:ext uri="{FF2B5EF4-FFF2-40B4-BE49-F238E27FC236}">
                <a16:creationId xmlns:a16="http://schemas.microsoft.com/office/drawing/2014/main" id="{7665D86F-78DC-2CE2-3032-F1E0A3C3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9777">
            <a:off x="8504679" y="4672169"/>
            <a:ext cx="597508" cy="5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8B2BE805-0F6F-5D62-E794-65F1F73F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0908">
            <a:off x="8664349" y="4836589"/>
            <a:ext cx="587277" cy="5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>
            <a:extLst>
              <a:ext uri="{FF2B5EF4-FFF2-40B4-BE49-F238E27FC236}">
                <a16:creationId xmlns:a16="http://schemas.microsoft.com/office/drawing/2014/main" id="{7B87BDE8-D036-CA3E-C619-333F29BF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4615">
            <a:off x="8924632" y="4949026"/>
            <a:ext cx="392407" cy="3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>
            <a:extLst>
              <a:ext uri="{FF2B5EF4-FFF2-40B4-BE49-F238E27FC236}">
                <a16:creationId xmlns:a16="http://schemas.microsoft.com/office/drawing/2014/main" id="{C07DE0C1-433C-F0AF-96A7-6A6C8DBA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4147">
            <a:off x="8754721" y="4660095"/>
            <a:ext cx="392407" cy="3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>
            <a:extLst>
              <a:ext uri="{FF2B5EF4-FFF2-40B4-BE49-F238E27FC236}">
                <a16:creationId xmlns:a16="http://schemas.microsoft.com/office/drawing/2014/main" id="{9AF55F4C-05B5-2D55-6DF5-2A36E75B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4020">
            <a:off x="8814067" y="4278340"/>
            <a:ext cx="392407" cy="9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">
            <a:extLst>
              <a:ext uri="{FF2B5EF4-FFF2-40B4-BE49-F238E27FC236}">
                <a16:creationId xmlns:a16="http://schemas.microsoft.com/office/drawing/2014/main" id="{3069AD1F-3E44-EBE4-28EC-23803D35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4146">
            <a:off x="9153094" y="5400430"/>
            <a:ext cx="597508" cy="5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">
            <a:extLst>
              <a:ext uri="{FF2B5EF4-FFF2-40B4-BE49-F238E27FC236}">
                <a16:creationId xmlns:a16="http://schemas.microsoft.com/office/drawing/2014/main" id="{051A1469-B45E-FC9C-9ED0-4F25B83C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3276">
            <a:off x="9655499" y="5107503"/>
            <a:ext cx="423803" cy="14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>
            <a:extLst>
              <a:ext uri="{FF2B5EF4-FFF2-40B4-BE49-F238E27FC236}">
                <a16:creationId xmlns:a16="http://schemas.microsoft.com/office/drawing/2014/main" id="{CFD76FDC-AF34-3517-E36B-DBC57DEA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960">
            <a:off x="9559402" y="5346480"/>
            <a:ext cx="963788" cy="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">
            <a:extLst>
              <a:ext uri="{FF2B5EF4-FFF2-40B4-BE49-F238E27FC236}">
                <a16:creationId xmlns:a16="http://schemas.microsoft.com/office/drawing/2014/main" id="{DE3DF6DD-808A-B53D-AD82-0D15C0C9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960">
            <a:off x="9644450" y="5878760"/>
            <a:ext cx="1386576" cy="3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2">
            <a:extLst>
              <a:ext uri="{FF2B5EF4-FFF2-40B4-BE49-F238E27FC236}">
                <a16:creationId xmlns:a16="http://schemas.microsoft.com/office/drawing/2014/main" id="{C45B1529-D93C-852C-82C0-C6759AA9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5827" y="6202978"/>
            <a:ext cx="443759" cy="37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文本框 2062">
            <a:extLst>
              <a:ext uri="{FF2B5EF4-FFF2-40B4-BE49-F238E27FC236}">
                <a16:creationId xmlns:a16="http://schemas.microsoft.com/office/drawing/2014/main" id="{FF277D3F-018D-9C98-65DE-25CDFF7EC8C3}"/>
              </a:ext>
            </a:extLst>
          </p:cNvPr>
          <p:cNvSpPr txBox="1"/>
          <p:nvPr/>
        </p:nvSpPr>
        <p:spPr>
          <a:xfrm>
            <a:off x="0" y="6620651"/>
            <a:ext cx="6530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https://babaiswiki.fandom.com/wiki/WHAT</a:t>
            </a:r>
            <a:endParaRPr lang="zh-CN" altLang="en-US" sz="900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2064" name="Picture 2">
            <a:extLst>
              <a:ext uri="{FF2B5EF4-FFF2-40B4-BE49-F238E27FC236}">
                <a16:creationId xmlns:a16="http://schemas.microsoft.com/office/drawing/2014/main" id="{7D9986CF-101A-3A02-9850-A3211240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738" y="4019858"/>
            <a:ext cx="651085" cy="6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">
            <a:extLst>
              <a:ext uri="{FF2B5EF4-FFF2-40B4-BE49-F238E27FC236}">
                <a16:creationId xmlns:a16="http://schemas.microsoft.com/office/drawing/2014/main" id="{BE3A354D-FEDC-FC91-8FFC-42C48C7C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4863">
            <a:off x="9633238" y="2682552"/>
            <a:ext cx="1004122" cy="10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4" descr="Free barrier construction road vector">
            <a:extLst>
              <a:ext uri="{FF2B5EF4-FFF2-40B4-BE49-F238E27FC236}">
                <a16:creationId xmlns:a16="http://schemas.microsoft.com/office/drawing/2014/main" id="{CDE72971-1CF5-02F2-9C37-83E3A7E2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45" y="3360893"/>
            <a:ext cx="572999" cy="3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4" descr="Free barrier construction road vector">
            <a:extLst>
              <a:ext uri="{FF2B5EF4-FFF2-40B4-BE49-F238E27FC236}">
                <a16:creationId xmlns:a16="http://schemas.microsoft.com/office/drawing/2014/main" id="{A6BBEB3A-1F43-6469-504D-1F0CF9E0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28" y="3225939"/>
            <a:ext cx="557216" cy="3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" descr="Free barrier construction road vector">
            <a:extLst>
              <a:ext uri="{FF2B5EF4-FFF2-40B4-BE49-F238E27FC236}">
                <a16:creationId xmlns:a16="http://schemas.microsoft.com/office/drawing/2014/main" id="{86BBF2FE-0459-CF80-108C-B6F83E42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01" y="3320004"/>
            <a:ext cx="557216" cy="11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4" descr="Free barrier construction road vector">
            <a:extLst>
              <a:ext uri="{FF2B5EF4-FFF2-40B4-BE49-F238E27FC236}">
                <a16:creationId xmlns:a16="http://schemas.microsoft.com/office/drawing/2014/main" id="{16BE408C-EAB1-82AA-3AA1-3264DDDA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58" y="3737160"/>
            <a:ext cx="1601368" cy="4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">
            <a:extLst>
              <a:ext uri="{FF2B5EF4-FFF2-40B4-BE49-F238E27FC236}">
                <a16:creationId xmlns:a16="http://schemas.microsoft.com/office/drawing/2014/main" id="{A68C69FA-6650-9D8C-AF97-6EA67973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07" y="2510101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">
            <a:extLst>
              <a:ext uri="{FF2B5EF4-FFF2-40B4-BE49-F238E27FC236}">
                <a16:creationId xmlns:a16="http://schemas.microsoft.com/office/drawing/2014/main" id="{01F93F72-F447-9883-C2AC-D5F0F0BE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24" y="2427303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">
            <a:extLst>
              <a:ext uri="{FF2B5EF4-FFF2-40B4-BE49-F238E27FC236}">
                <a16:creationId xmlns:a16="http://schemas.microsoft.com/office/drawing/2014/main" id="{74DFB469-82F1-9AA7-6F3D-B257BD23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24" y="2275619"/>
            <a:ext cx="170837" cy="1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hlinkClick r:id="rId7" action="ppaction://hlinksldjump"/>
            <a:extLst>
              <a:ext uri="{FF2B5EF4-FFF2-40B4-BE49-F238E27FC236}">
                <a16:creationId xmlns:a16="http://schemas.microsoft.com/office/drawing/2014/main" id="{BFA710C0-176B-E06E-F655-E5B9308E835C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8" action="ppaction://hlinksldjump"/>
            <a:extLst>
              <a:ext uri="{FF2B5EF4-FFF2-40B4-BE49-F238E27FC236}">
                <a16:creationId xmlns:a16="http://schemas.microsoft.com/office/drawing/2014/main" id="{A7D6D339-BF9D-F79E-50CF-C73B14CAC107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9" action="ppaction://hlinksldjump"/>
            <a:extLst>
              <a:ext uri="{FF2B5EF4-FFF2-40B4-BE49-F238E27FC236}">
                <a16:creationId xmlns:a16="http://schemas.microsoft.com/office/drawing/2014/main" id="{9C8A4402-AB4B-C40D-7E32-E41AF50239D3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10" action="ppaction://hlinksldjump"/>
            <a:extLst>
              <a:ext uri="{FF2B5EF4-FFF2-40B4-BE49-F238E27FC236}">
                <a16:creationId xmlns:a16="http://schemas.microsoft.com/office/drawing/2014/main" id="{4F25F69F-E7D4-D0B1-2060-3B3A3165E60F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11" action="ppaction://hlinksldjump"/>
            <a:extLst>
              <a:ext uri="{FF2B5EF4-FFF2-40B4-BE49-F238E27FC236}">
                <a16:creationId xmlns:a16="http://schemas.microsoft.com/office/drawing/2014/main" id="{3CB4240B-15FA-28FE-6DD8-D0BF7B103164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12" action="ppaction://hlinksldjump"/>
            <a:extLst>
              <a:ext uri="{FF2B5EF4-FFF2-40B4-BE49-F238E27FC236}">
                <a16:creationId xmlns:a16="http://schemas.microsoft.com/office/drawing/2014/main" id="{8D2612B8-A6DE-AEE8-E817-E72BB3FD849D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3" action="ppaction://hlinksldjump"/>
            <a:extLst>
              <a:ext uri="{FF2B5EF4-FFF2-40B4-BE49-F238E27FC236}">
                <a16:creationId xmlns:a16="http://schemas.microsoft.com/office/drawing/2014/main" id="{A8648CF6-94A7-617A-1E91-4F2DBA408A48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14" action="ppaction://hlinksldjump"/>
            <a:extLst>
              <a:ext uri="{FF2B5EF4-FFF2-40B4-BE49-F238E27FC236}">
                <a16:creationId xmlns:a16="http://schemas.microsoft.com/office/drawing/2014/main" id="{4356F8B9-A760-87A4-9F78-459656438B63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矩形 29">
            <a:hlinkClick r:id="rId15" action="ppaction://hlinksldjump"/>
            <a:extLst>
              <a:ext uri="{FF2B5EF4-FFF2-40B4-BE49-F238E27FC236}">
                <a16:creationId xmlns:a16="http://schemas.microsoft.com/office/drawing/2014/main" id="{3E8AD9DE-9BD6-DC15-21D1-C2E70033B89D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矩形 30">
            <a:hlinkClick r:id="rId16" action="ppaction://hlinksldjump"/>
            <a:extLst>
              <a:ext uri="{FF2B5EF4-FFF2-40B4-BE49-F238E27FC236}">
                <a16:creationId xmlns:a16="http://schemas.microsoft.com/office/drawing/2014/main" id="{20205366-7882-01C7-8828-879F1E8153DF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17" action="ppaction://hlinksldjump"/>
            <a:extLst>
              <a:ext uri="{FF2B5EF4-FFF2-40B4-BE49-F238E27FC236}">
                <a16:creationId xmlns:a16="http://schemas.microsoft.com/office/drawing/2014/main" id="{B80E5161-B6E5-CF8F-F4A6-7E095CB020EA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18" action="ppaction://hlinksldjump"/>
            <a:extLst>
              <a:ext uri="{FF2B5EF4-FFF2-40B4-BE49-F238E27FC236}">
                <a16:creationId xmlns:a16="http://schemas.microsoft.com/office/drawing/2014/main" id="{5DEA3502-1ACB-D602-E096-CE3BFB07D735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矩形 42">
            <a:hlinkClick r:id="rId19" action="ppaction://hlinksldjump"/>
            <a:extLst>
              <a:ext uri="{FF2B5EF4-FFF2-40B4-BE49-F238E27FC236}">
                <a16:creationId xmlns:a16="http://schemas.microsoft.com/office/drawing/2014/main" id="{DB136A51-0481-701E-B7F8-281B28900A85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矩形 43">
            <a:hlinkClick r:id="rId20" action="ppaction://hlinksldjump"/>
            <a:extLst>
              <a:ext uri="{FF2B5EF4-FFF2-40B4-BE49-F238E27FC236}">
                <a16:creationId xmlns:a16="http://schemas.microsoft.com/office/drawing/2014/main" id="{0677B512-6DBF-0393-F7C4-07982BC6C0AF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矩形 44">
            <a:hlinkClick r:id="rId21" action="ppaction://hlinksldjump"/>
            <a:extLst>
              <a:ext uri="{FF2B5EF4-FFF2-40B4-BE49-F238E27FC236}">
                <a16:creationId xmlns:a16="http://schemas.microsoft.com/office/drawing/2014/main" id="{C1A6FE08-D6D5-5613-B4FF-4E00AAF76CFC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矩形 45">
            <a:hlinkClick r:id="rId22" action="ppaction://hlinksldjump"/>
            <a:extLst>
              <a:ext uri="{FF2B5EF4-FFF2-40B4-BE49-F238E27FC236}">
                <a16:creationId xmlns:a16="http://schemas.microsoft.com/office/drawing/2014/main" id="{4F8F3643-BBBE-529F-6C39-C1F9125A20F2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矩形 58">
            <a:hlinkClick r:id="rId23" action="ppaction://hlinksldjump"/>
            <a:extLst>
              <a:ext uri="{FF2B5EF4-FFF2-40B4-BE49-F238E27FC236}">
                <a16:creationId xmlns:a16="http://schemas.microsoft.com/office/drawing/2014/main" id="{EDD37DD7-4971-4A4F-9CBA-F81969FF4732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矩形 59">
            <a:hlinkClick r:id="rId24" action="ppaction://hlinksldjump"/>
            <a:extLst>
              <a:ext uri="{FF2B5EF4-FFF2-40B4-BE49-F238E27FC236}">
                <a16:creationId xmlns:a16="http://schemas.microsoft.com/office/drawing/2014/main" id="{17BB1E42-CBDA-C318-B7B4-35826E31C0FF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矩形 60">
            <a:hlinkClick r:id="rId25" action="ppaction://hlinksldjump"/>
            <a:extLst>
              <a:ext uri="{FF2B5EF4-FFF2-40B4-BE49-F238E27FC236}">
                <a16:creationId xmlns:a16="http://schemas.microsoft.com/office/drawing/2014/main" id="{F9B7A539-1D03-2CB2-1EB8-45B26C5397AC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矩形 61">
            <a:hlinkClick r:id="rId26" action="ppaction://hlinksldjump"/>
            <a:extLst>
              <a:ext uri="{FF2B5EF4-FFF2-40B4-BE49-F238E27FC236}">
                <a16:creationId xmlns:a16="http://schemas.microsoft.com/office/drawing/2014/main" id="{A4A01B17-25AB-DA23-4FEE-D8D7FD9DE8A1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矩形 62">
            <a:hlinkClick r:id="rId27" action="ppaction://hlinksldjump"/>
            <a:extLst>
              <a:ext uri="{FF2B5EF4-FFF2-40B4-BE49-F238E27FC236}">
                <a16:creationId xmlns:a16="http://schemas.microsoft.com/office/drawing/2014/main" id="{8474982F-AC7C-C2CA-BDE4-D2D6A489B0CA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矩形 1023">
            <a:hlinkClick r:id="rId28" action="ppaction://hlinksldjump"/>
            <a:extLst>
              <a:ext uri="{FF2B5EF4-FFF2-40B4-BE49-F238E27FC236}">
                <a16:creationId xmlns:a16="http://schemas.microsoft.com/office/drawing/2014/main" id="{71C901AF-E283-9109-E5D5-F80F7CF3527E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矩形 1024">
            <a:hlinkClick r:id="rId29" action="ppaction://hlinksldjump"/>
            <a:extLst>
              <a:ext uri="{FF2B5EF4-FFF2-40B4-BE49-F238E27FC236}">
                <a16:creationId xmlns:a16="http://schemas.microsoft.com/office/drawing/2014/main" id="{D132C51C-45A3-6E67-150C-E78BC4DCC28A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4BA2-5BB6-650F-4454-F957B1627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9F343D-6BFA-1948-38F9-6728655E8A03}"/>
              </a:ext>
            </a:extLst>
          </p:cNvPr>
          <p:cNvSpPr txBox="1"/>
          <p:nvPr/>
        </p:nvSpPr>
        <p:spPr>
          <a:xfrm>
            <a:off x="1427583" y="3834882"/>
            <a:ext cx="9293289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Personal Opinion</a:t>
            </a:r>
            <a:r>
              <a:rPr lang="en-GB" sz="36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latin typeface="Garamond" panose="02020404030301010803" pitchFamily="18" charset="0"/>
              </a:rPr>
              <a:t>(a more controversial one?)</a:t>
            </a:r>
            <a:r>
              <a:rPr lang="en-GB" sz="3600" dirty="0">
                <a:latin typeface="Garamond" panose="02020404030301010803" pitchFamily="18" charset="0"/>
              </a:rPr>
              <a:t>:</a:t>
            </a:r>
          </a:p>
          <a:p>
            <a:r>
              <a:rPr lang="en-GB" sz="3600" dirty="0">
                <a:latin typeface="Garamond" panose="02020404030301010803" pitchFamily="18" charset="0"/>
              </a:rPr>
              <a:t>Nowadays, we are still </a:t>
            </a:r>
            <a:r>
              <a:rPr lang="en-GB" sz="3600" dirty="0">
                <a:solidFill>
                  <a:srgbClr val="FF0000"/>
                </a:solidFill>
                <a:latin typeface="Garamond" panose="02020404030301010803" pitchFamily="18" charset="0"/>
              </a:rPr>
              <a:t>drastically underestimating</a:t>
            </a:r>
            <a:r>
              <a:rPr lang="en-GB" sz="3600" dirty="0">
                <a:latin typeface="Garamond" panose="02020404030301010803" pitchFamily="18" charset="0"/>
              </a:rPr>
              <a:t> the difficulty of proving (strong) lower bounds!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184C4EE-B1F3-A6B3-C51A-7796D2E41D81}"/>
              </a:ext>
            </a:extLst>
          </p:cNvPr>
          <p:cNvSpPr txBox="1"/>
          <p:nvPr/>
        </p:nvSpPr>
        <p:spPr>
          <a:xfrm>
            <a:off x="1449356" y="1262744"/>
            <a:ext cx="9293288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Personal Opinion</a:t>
            </a:r>
            <a:r>
              <a:rPr lang="en-GB" sz="3600" dirty="0">
                <a:latin typeface="Garamond" panose="02020404030301010803" pitchFamily="18" charset="0"/>
              </a:rPr>
              <a:t>:</a:t>
            </a:r>
          </a:p>
          <a:p>
            <a:r>
              <a:rPr lang="en-GB" sz="3600" dirty="0">
                <a:latin typeface="Garamond" panose="02020404030301010803" pitchFamily="18" charset="0"/>
              </a:rPr>
              <a:t>We </a:t>
            </a:r>
            <a:r>
              <a:rPr lang="en-GB" sz="3600" dirty="0">
                <a:solidFill>
                  <a:srgbClr val="7030A0"/>
                </a:solidFill>
                <a:latin typeface="Garamond" panose="02020404030301010803" pitchFamily="18" charset="0"/>
              </a:rPr>
              <a:t>don’t understand</a:t>
            </a:r>
            <a:r>
              <a:rPr lang="en-GB" sz="3600" dirty="0">
                <a:latin typeface="Garamond" panose="02020404030301010803" pitchFamily="18" charset="0"/>
              </a:rPr>
              <a:t> why complexity lower bounds are hard to prove…</a:t>
            </a:r>
          </a:p>
        </p:txBody>
      </p:sp>
      <p:sp>
        <p:nvSpPr>
          <p:cNvPr id="4" name="矩形 3">
            <a:hlinkClick r:id="rId3" action="ppaction://hlinksldjump"/>
            <a:extLst>
              <a:ext uri="{FF2B5EF4-FFF2-40B4-BE49-F238E27FC236}">
                <a16:creationId xmlns:a16="http://schemas.microsoft.com/office/drawing/2014/main" id="{9635431F-3639-D344-32AA-3822AE991909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矩形 4">
            <a:hlinkClick r:id="rId4" action="ppaction://hlinksldjump"/>
            <a:extLst>
              <a:ext uri="{FF2B5EF4-FFF2-40B4-BE49-F238E27FC236}">
                <a16:creationId xmlns:a16="http://schemas.microsoft.com/office/drawing/2014/main" id="{B7B5C13D-ACF6-C55E-7CD6-0676A23CD166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>
            <a:hlinkClick r:id="rId5" action="ppaction://hlinksldjump"/>
            <a:extLst>
              <a:ext uri="{FF2B5EF4-FFF2-40B4-BE49-F238E27FC236}">
                <a16:creationId xmlns:a16="http://schemas.microsoft.com/office/drawing/2014/main" id="{DEDCB01A-B944-B51F-8D30-0BE14BDBA86F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矩形 6">
            <a:hlinkClick r:id="rId6" action="ppaction://hlinksldjump"/>
            <a:extLst>
              <a:ext uri="{FF2B5EF4-FFF2-40B4-BE49-F238E27FC236}">
                <a16:creationId xmlns:a16="http://schemas.microsoft.com/office/drawing/2014/main" id="{CEB400BC-8B98-C697-3898-D2BCF09D7104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矩形 7">
            <a:hlinkClick r:id="rId7" action="ppaction://hlinksldjump"/>
            <a:extLst>
              <a:ext uri="{FF2B5EF4-FFF2-40B4-BE49-F238E27FC236}">
                <a16:creationId xmlns:a16="http://schemas.microsoft.com/office/drawing/2014/main" id="{8E7B640F-A8F8-6A9F-7E76-776E5446F5DA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8" action="ppaction://hlinksldjump"/>
            <a:extLst>
              <a:ext uri="{FF2B5EF4-FFF2-40B4-BE49-F238E27FC236}">
                <a16:creationId xmlns:a16="http://schemas.microsoft.com/office/drawing/2014/main" id="{0BFF3420-8C12-13E7-82BC-15EF43493A8B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9" action="ppaction://hlinksldjump"/>
            <a:extLst>
              <a:ext uri="{FF2B5EF4-FFF2-40B4-BE49-F238E27FC236}">
                <a16:creationId xmlns:a16="http://schemas.microsoft.com/office/drawing/2014/main" id="{47B5F6EA-574C-A962-4F91-5EA7CDE8E29E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>
            <a:hlinkClick r:id="rId10" action="ppaction://hlinksldjump"/>
            <a:extLst>
              <a:ext uri="{FF2B5EF4-FFF2-40B4-BE49-F238E27FC236}">
                <a16:creationId xmlns:a16="http://schemas.microsoft.com/office/drawing/2014/main" id="{2DF9DF22-9BCE-3AFC-5E86-192FE6062A8F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>
            <a:hlinkClick r:id="rId11" action="ppaction://hlinksldjump"/>
            <a:extLst>
              <a:ext uri="{FF2B5EF4-FFF2-40B4-BE49-F238E27FC236}">
                <a16:creationId xmlns:a16="http://schemas.microsoft.com/office/drawing/2014/main" id="{EF8F167D-7C55-EB55-D570-313D1577A37A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2" action="ppaction://hlinksldjump"/>
            <a:extLst>
              <a:ext uri="{FF2B5EF4-FFF2-40B4-BE49-F238E27FC236}">
                <a16:creationId xmlns:a16="http://schemas.microsoft.com/office/drawing/2014/main" id="{0228EF12-F2C4-584E-A492-F600B8EDDD80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3" action="ppaction://hlinksldjump"/>
            <a:extLst>
              <a:ext uri="{FF2B5EF4-FFF2-40B4-BE49-F238E27FC236}">
                <a16:creationId xmlns:a16="http://schemas.microsoft.com/office/drawing/2014/main" id="{1C58D911-999A-45FC-831E-7FD40AEBC285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4" action="ppaction://hlinksldjump"/>
            <a:extLst>
              <a:ext uri="{FF2B5EF4-FFF2-40B4-BE49-F238E27FC236}">
                <a16:creationId xmlns:a16="http://schemas.microsoft.com/office/drawing/2014/main" id="{1727C4E5-D4E5-9350-1ECE-94A9723F3C03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5" action="ppaction://hlinksldjump"/>
            <a:extLst>
              <a:ext uri="{FF2B5EF4-FFF2-40B4-BE49-F238E27FC236}">
                <a16:creationId xmlns:a16="http://schemas.microsoft.com/office/drawing/2014/main" id="{75AC4A53-49A2-F46F-41F9-D404E252208A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6" action="ppaction://hlinksldjump"/>
            <a:extLst>
              <a:ext uri="{FF2B5EF4-FFF2-40B4-BE49-F238E27FC236}">
                <a16:creationId xmlns:a16="http://schemas.microsoft.com/office/drawing/2014/main" id="{24774CA3-A552-C441-5943-26CAD2B7C621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7" action="ppaction://hlinksldjump"/>
            <a:extLst>
              <a:ext uri="{FF2B5EF4-FFF2-40B4-BE49-F238E27FC236}">
                <a16:creationId xmlns:a16="http://schemas.microsoft.com/office/drawing/2014/main" id="{7F182C78-C901-6807-EC75-EB04C5966D8A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矩形 18">
            <a:hlinkClick r:id="rId18" action="ppaction://hlinksldjump"/>
            <a:extLst>
              <a:ext uri="{FF2B5EF4-FFF2-40B4-BE49-F238E27FC236}">
                <a16:creationId xmlns:a16="http://schemas.microsoft.com/office/drawing/2014/main" id="{BD6D9956-053D-87E8-DBE1-2C07C7881E88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矩形 19">
            <a:hlinkClick r:id="rId19" action="ppaction://hlinksldjump"/>
            <a:extLst>
              <a:ext uri="{FF2B5EF4-FFF2-40B4-BE49-F238E27FC236}">
                <a16:creationId xmlns:a16="http://schemas.microsoft.com/office/drawing/2014/main" id="{77BE8089-35D0-21CC-8630-682DFE631264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矩形 20">
            <a:hlinkClick r:id="rId20" action="ppaction://hlinksldjump"/>
            <a:extLst>
              <a:ext uri="{FF2B5EF4-FFF2-40B4-BE49-F238E27FC236}">
                <a16:creationId xmlns:a16="http://schemas.microsoft.com/office/drawing/2014/main" id="{22BE386B-AE76-4091-47B7-75BE8B89DE18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矩形 21">
            <a:hlinkClick r:id="rId21" action="ppaction://hlinksldjump"/>
            <a:extLst>
              <a:ext uri="{FF2B5EF4-FFF2-40B4-BE49-F238E27FC236}">
                <a16:creationId xmlns:a16="http://schemas.microsoft.com/office/drawing/2014/main" id="{F46C6F16-4C97-C5F5-740F-682CF69B8A9C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>
            <a:hlinkClick r:id="rId22" action="ppaction://hlinksldjump"/>
            <a:extLst>
              <a:ext uri="{FF2B5EF4-FFF2-40B4-BE49-F238E27FC236}">
                <a16:creationId xmlns:a16="http://schemas.microsoft.com/office/drawing/2014/main" id="{1DA769F5-6C3C-4E93-9293-882172322B2C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矩形 23">
            <a:hlinkClick r:id="rId23" action="ppaction://hlinksldjump"/>
            <a:extLst>
              <a:ext uri="{FF2B5EF4-FFF2-40B4-BE49-F238E27FC236}">
                <a16:creationId xmlns:a16="http://schemas.microsoft.com/office/drawing/2014/main" id="{64812222-AF8D-DCA5-9F28-0E57B6091221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24" action="ppaction://hlinksldjump"/>
            <a:extLst>
              <a:ext uri="{FF2B5EF4-FFF2-40B4-BE49-F238E27FC236}">
                <a16:creationId xmlns:a16="http://schemas.microsoft.com/office/drawing/2014/main" id="{E1299A16-A170-504C-E420-C523F7D136EA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矩形 25">
            <a:hlinkClick r:id="rId25" action="ppaction://hlinksldjump"/>
            <a:extLst>
              <a:ext uri="{FF2B5EF4-FFF2-40B4-BE49-F238E27FC236}">
                <a16:creationId xmlns:a16="http://schemas.microsoft.com/office/drawing/2014/main" id="{8504E601-595E-3F19-5A20-4D33DFED8F43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F6227BB-67B3-69B9-A11D-87021BA1167A}"/>
              </a:ext>
            </a:extLst>
          </p:cNvPr>
          <p:cNvGrpSpPr/>
          <p:nvPr/>
        </p:nvGrpSpPr>
        <p:grpSpPr>
          <a:xfrm>
            <a:off x="1319350" y="1604222"/>
            <a:ext cx="2390716" cy="2075910"/>
            <a:chOff x="9213739" y="1825624"/>
            <a:chExt cx="2390716" cy="207591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E1E77E4-C5FA-B388-AB61-F3AFBF63D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429" y="1825624"/>
              <a:ext cx="1706578" cy="17065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5F38F9F-C33A-5044-D2BE-68A9E3EF63A3}"/>
                </a:ext>
              </a:extLst>
            </p:cNvPr>
            <p:cNvSpPr txBox="1"/>
            <p:nvPr/>
          </p:nvSpPr>
          <p:spPr>
            <a:xfrm>
              <a:off x="9213739" y="3532202"/>
              <a:ext cx="2390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Garamond" panose="02020404030301010803" pitchFamily="18" charset="0"/>
                  <a:cs typeface="Arial" panose="020B0604020202020204" pitchFamily="34" charset="0"/>
                </a:rPr>
                <a:t>Alexander </a:t>
              </a:r>
              <a:r>
                <a:rPr lang="en-US" altLang="zh-CN" dirty="0" err="1">
                  <a:latin typeface="Garamond" panose="02020404030301010803" pitchFamily="18" charset="0"/>
                  <a:cs typeface="Arial" panose="020B0604020202020204" pitchFamily="34" charset="0"/>
                </a:rPr>
                <a:t>Razborov</a:t>
              </a:r>
              <a:endParaRPr lang="zh-CN" altLang="en-US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8A67D805-B539-F50F-944F-53F8525EE4D1}"/>
              </a:ext>
            </a:extLst>
          </p:cNvPr>
          <p:cNvSpPr/>
          <p:nvPr/>
        </p:nvSpPr>
        <p:spPr>
          <a:xfrm>
            <a:off x="679579" y="4127427"/>
            <a:ext cx="4074407" cy="1259283"/>
          </a:xfrm>
          <a:prstGeom prst="wedgeRoundRectCallout">
            <a:avLst>
              <a:gd name="adj1" fmla="val 5390"/>
              <a:gd name="adj2" fmla="val -8457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Let’s try to establish the </a:t>
            </a:r>
            <a:r>
              <a:rPr lang="en-US" altLang="zh-CN" sz="2000" dirty="0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unprovability / independence</a:t>
            </a:r>
            <a:r>
              <a:rPr lang="en-US" altLang="zh-CN" sz="2000" dirty="0">
                <a:latin typeface="Garamond" panose="02020404030301010803" pitchFamily="18" charset="0"/>
                <a:cs typeface="Arial" panose="020B0604020202020204" pitchFamily="34" charset="0"/>
              </a:rPr>
              <a:t> of complexity lower bounds from weak theories!</a:t>
            </a:r>
          </a:p>
          <a:p>
            <a:pPr algn="ctr"/>
            <a:r>
              <a:rPr lang="en-US" altLang="zh-CN" sz="1600" dirty="0">
                <a:latin typeface="Garamond" panose="02020404030301010803" pitchFamily="18" charset="0"/>
                <a:cs typeface="Arial" panose="020B0604020202020204" pitchFamily="34" charset="0"/>
              </a:rPr>
              <a:t>(Razborov’95a, 95b)</a:t>
            </a:r>
            <a:endParaRPr lang="zh-CN" altLang="en-US" sz="16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907EC60-144F-84FF-13EF-68F6AFB7C822}"/>
                  </a:ext>
                </a:extLst>
              </p:cNvPr>
              <p:cNvSpPr txBox="1"/>
              <p:nvPr/>
            </p:nvSpPr>
            <p:spPr>
              <a:xfrm>
                <a:off x="6474411" y="3685604"/>
                <a:ext cx="2097315" cy="3912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SAT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𝐏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907EC60-144F-84FF-13EF-68F6AFB7C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411" y="3685604"/>
                <a:ext cx="2097315" cy="3912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6B9E56F-FA93-B4D7-3A7A-A520BBFE7D2C}"/>
                  </a:ext>
                </a:extLst>
              </p:cNvPr>
              <p:cNvSpPr txBox="1"/>
              <p:nvPr/>
            </p:nvSpPr>
            <p:spPr>
              <a:xfrm>
                <a:off x="6474411" y="5528968"/>
                <a:ext cx="209731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PARITY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6B9E56F-FA93-B4D7-3A7A-A520BBFE7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411" y="5528968"/>
                <a:ext cx="20973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2FD3F51-4482-C36E-72DF-E7F7A0865D26}"/>
              </a:ext>
            </a:extLst>
          </p:cNvPr>
          <p:cNvSpPr txBox="1"/>
          <p:nvPr/>
        </p:nvSpPr>
        <p:spPr>
          <a:xfrm>
            <a:off x="6474411" y="4797887"/>
            <a:ext cx="209731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Garamond" panose="02020404030301010803" pitchFamily="18" charset="0"/>
                <a:cs typeface="Arial" panose="020B0604020202020204" pitchFamily="34" charset="0"/>
              </a:rPr>
              <a:t>Monotone circuit lower bounds</a:t>
            </a:r>
            <a:endParaRPr lang="zh-CN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649CF0-AF1D-CE65-785E-857FBE35752F}"/>
                  </a:ext>
                </a:extLst>
              </p:cNvPr>
              <p:cNvSpPr txBox="1"/>
              <p:nvPr/>
            </p:nvSpPr>
            <p:spPr>
              <a:xfrm>
                <a:off x="6236346" y="1983451"/>
                <a:ext cx="2335380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Garamond" panose="02020404030301010803" pitchFamily="18" charset="0"/>
                    <a:cs typeface="Arial" panose="020B0604020202020204" pitchFamily="34" charset="0"/>
                  </a:rPr>
                  <a:t>Some strengthening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𝐜𝐨𝐍𝐏</m:t>
                    </m:r>
                  </m:oMath>
                </a14:m>
                <a:endParaRPr lang="zh-CN" altLang="en-US" b="1" dirty="0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649CF0-AF1D-CE65-785E-857FBE357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46" y="1983451"/>
                <a:ext cx="233538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对话气泡: 圆角矩形 18">
            <a:extLst>
              <a:ext uri="{FF2B5EF4-FFF2-40B4-BE49-F238E27FC236}">
                <a16:creationId xmlns:a16="http://schemas.microsoft.com/office/drawing/2014/main" id="{2962AD97-22E2-6711-1948-6FC1454FAD22}"/>
              </a:ext>
            </a:extLst>
          </p:cNvPr>
          <p:cNvSpPr/>
          <p:nvPr/>
        </p:nvSpPr>
        <p:spPr>
          <a:xfrm>
            <a:off x="8803752" y="1786569"/>
            <a:ext cx="2335375" cy="857183"/>
          </a:xfrm>
          <a:prstGeom prst="wedgeRoundRectCallout">
            <a:avLst>
              <a:gd name="adj1" fmla="val -76547"/>
              <a:gd name="adj2" fmla="val 1439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Garamond" panose="02020404030301010803" pitchFamily="18" charset="0"/>
                <a:cs typeface="Arial" panose="020B0604020202020204" pitchFamily="34" charset="0"/>
              </a:rPr>
              <a:t>Unprovable in </a:t>
            </a:r>
            <a:r>
              <a:rPr lang="zh-CN" altLang="en-US" dirty="0">
                <a:latin typeface="Garamond" panose="02020404030301010803" pitchFamily="18" charset="0"/>
                <a:cs typeface="Arial" panose="020B0604020202020204" pitchFamily="34" charset="0"/>
              </a:rPr>
              <a:t>“</a:t>
            </a:r>
            <a:r>
              <a:rPr lang="en-US" altLang="zh-CN" dirty="0">
                <a:latin typeface="Garamond" panose="02020404030301010803" pitchFamily="18" charset="0"/>
                <a:cs typeface="Arial" panose="020B0604020202020204" pitchFamily="34" charset="0"/>
              </a:rPr>
              <a:t>poly-time reasoning”</a:t>
            </a:r>
            <a:endParaRPr lang="en-US" altLang="zh-CN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en-US" altLang="zh-CN" sz="1400" dirty="0" err="1">
                <a:latin typeface="Garamond" panose="02020404030301010803" pitchFamily="18" charset="0"/>
                <a:cs typeface="Arial" panose="020B0604020202020204" pitchFamily="34" charset="0"/>
              </a:rPr>
              <a:t>Pich</a:t>
            </a:r>
            <a:r>
              <a:rPr lang="en-US" altLang="zh-CN" sz="1400" dirty="0">
                <a:latin typeface="Garamond" panose="02020404030301010803" pitchFamily="18" charset="0"/>
                <a:cs typeface="Arial" panose="020B0604020202020204" pitchFamily="34" charset="0"/>
              </a:rPr>
              <a:t>-Santhanam 21)</a:t>
            </a:r>
            <a:endParaRPr lang="zh-CN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AD1973C6-4003-DC2E-0888-0A8D091E8AA9}"/>
              </a:ext>
            </a:extLst>
          </p:cNvPr>
          <p:cNvSpPr/>
          <p:nvPr/>
        </p:nvSpPr>
        <p:spPr>
          <a:xfrm>
            <a:off x="8980206" y="4858960"/>
            <a:ext cx="1931213" cy="810155"/>
          </a:xfrm>
          <a:prstGeom prst="wedgeRoundRectCallout">
            <a:avLst>
              <a:gd name="adj1" fmla="val -66006"/>
              <a:gd name="adj2" fmla="val -1653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Garamond" panose="02020404030301010803" pitchFamily="18" charset="0"/>
                <a:cs typeface="Arial" panose="020B0604020202020204" pitchFamily="34" charset="0"/>
              </a:rPr>
              <a:t>Provable in weak theories!</a:t>
            </a:r>
            <a:endParaRPr lang="en-US" altLang="zh-CN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latin typeface="Garamond" panose="02020404030301010803" pitchFamily="18" charset="0"/>
                <a:cs typeface="Arial" panose="020B0604020202020204" pitchFamily="34" charset="0"/>
              </a:rPr>
              <a:t>(Müller-</a:t>
            </a:r>
            <a:r>
              <a:rPr lang="en-US" altLang="zh-CN" sz="1400" dirty="0" err="1">
                <a:latin typeface="Garamond" panose="02020404030301010803" pitchFamily="18" charset="0"/>
                <a:cs typeface="Arial" panose="020B0604020202020204" pitchFamily="34" charset="0"/>
              </a:rPr>
              <a:t>Pich</a:t>
            </a:r>
            <a:r>
              <a:rPr lang="en-US" altLang="zh-CN" sz="1400" dirty="0">
                <a:latin typeface="Garamond" panose="02020404030301010803" pitchFamily="18" charset="0"/>
                <a:cs typeface="Arial" panose="020B0604020202020204" pitchFamily="34" charset="0"/>
              </a:rPr>
              <a:t> 20)</a:t>
            </a:r>
            <a:endParaRPr lang="zh-CN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675F892F-DDF7-FDA1-15D3-179C1A4619D1}"/>
              </a:ext>
            </a:extLst>
          </p:cNvPr>
          <p:cNvSpPr/>
          <p:nvPr/>
        </p:nvSpPr>
        <p:spPr>
          <a:xfrm>
            <a:off x="8804908" y="2894575"/>
            <a:ext cx="2169886" cy="791029"/>
          </a:xfrm>
          <a:prstGeom prst="wedgeRoundRectCallout">
            <a:avLst>
              <a:gd name="adj1" fmla="val -82595"/>
              <a:gd name="adj2" fmla="val 4221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Garamond" panose="02020404030301010803" pitchFamily="18" charset="0"/>
                <a:cs typeface="Arial" panose="020B0604020202020204" pitchFamily="34" charset="0"/>
              </a:rPr>
              <a:t>Unprovable in very weak theories </a:t>
            </a:r>
            <a:r>
              <a:rPr lang="en-US" altLang="zh-CN" sz="1400" dirty="0"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en-US" altLang="zh-CN" sz="1400" dirty="0" err="1">
                <a:latin typeface="Garamond" panose="02020404030301010803" pitchFamily="18" charset="0"/>
                <a:cs typeface="Arial" panose="020B0604020202020204" pitchFamily="34" charset="0"/>
              </a:rPr>
              <a:t>Razborov</a:t>
            </a:r>
            <a:r>
              <a:rPr lang="en-US" altLang="zh-CN" sz="1400" dirty="0">
                <a:latin typeface="Garamond" panose="02020404030301010803" pitchFamily="18" charset="0"/>
                <a:cs typeface="Arial" panose="020B0604020202020204" pitchFamily="34" charset="0"/>
              </a:rPr>
              <a:t> 95)</a:t>
            </a:r>
            <a:endParaRPr lang="zh-CN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3" name="对话气泡: 圆角矩形 22">
            <a:extLst>
              <a:ext uri="{FF2B5EF4-FFF2-40B4-BE49-F238E27FC236}">
                <a16:creationId xmlns:a16="http://schemas.microsoft.com/office/drawing/2014/main" id="{2F1AEFD1-B9C9-67F5-B38A-0B6616A0AC29}"/>
              </a:ext>
            </a:extLst>
          </p:cNvPr>
          <p:cNvSpPr/>
          <p:nvPr/>
        </p:nvSpPr>
        <p:spPr>
          <a:xfrm>
            <a:off x="8804908" y="4051176"/>
            <a:ext cx="2281811" cy="435978"/>
          </a:xfrm>
          <a:prstGeom prst="wedgeRoundRectCallout">
            <a:avLst>
              <a:gd name="adj1" fmla="val -57604"/>
              <a:gd name="adj2" fmla="val -11124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Garamond" panose="02020404030301010803" pitchFamily="18" charset="0"/>
                <a:cs typeface="Arial" panose="020B0604020202020204" pitchFamily="34" charset="0"/>
              </a:rPr>
              <a:t>Big open problem…</a:t>
            </a:r>
            <a:endParaRPr lang="zh-CN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39ACCFD-1651-BAA6-9E4B-212F16AC50E2}"/>
              </a:ext>
            </a:extLst>
          </p:cNvPr>
          <p:cNvGrpSpPr/>
          <p:nvPr/>
        </p:nvGrpSpPr>
        <p:grpSpPr>
          <a:xfrm>
            <a:off x="5110476" y="1567496"/>
            <a:ext cx="936345" cy="4803273"/>
            <a:chOff x="6155506" y="1763439"/>
            <a:chExt cx="936345" cy="4803273"/>
          </a:xfrm>
        </p:grpSpPr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C5FB5286-D066-ECB2-B14A-9FA3F5718B61}"/>
                </a:ext>
              </a:extLst>
            </p:cNvPr>
            <p:cNvCxnSpPr/>
            <p:nvPr/>
          </p:nvCxnSpPr>
          <p:spPr>
            <a:xfrm flipV="1">
              <a:off x="6995104" y="1920074"/>
              <a:ext cx="0" cy="4414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1B36447-04B6-9BF0-080D-CA40A88CBC63}"/>
                </a:ext>
              </a:extLst>
            </p:cNvPr>
            <p:cNvSpPr txBox="1"/>
            <p:nvPr/>
          </p:nvSpPr>
          <p:spPr>
            <a:xfrm>
              <a:off x="6155506" y="6197380"/>
              <a:ext cx="93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Garamond" panose="02020404030301010803" pitchFamily="18" charset="0"/>
                  <a:cs typeface="Arial" panose="020B0604020202020204" pitchFamily="34" charset="0"/>
                </a:rPr>
                <a:t>weak</a:t>
              </a:r>
              <a:endParaRPr lang="zh-CN" altLang="en-US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CBB9A32-E79F-DA6E-5CA3-07EA9F21E7BA}"/>
                </a:ext>
              </a:extLst>
            </p:cNvPr>
            <p:cNvSpPr txBox="1"/>
            <p:nvPr/>
          </p:nvSpPr>
          <p:spPr>
            <a:xfrm>
              <a:off x="6155506" y="1763439"/>
              <a:ext cx="93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Garamond" panose="02020404030301010803" pitchFamily="18" charset="0"/>
                  <a:cs typeface="Arial" panose="020B0604020202020204" pitchFamily="34" charset="0"/>
                </a:rPr>
                <a:t>strong</a:t>
              </a:r>
              <a:endParaRPr lang="zh-CN" altLang="en-US" dirty="0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标题 1">
            <a:extLst>
              <a:ext uri="{FF2B5EF4-FFF2-40B4-BE49-F238E27FC236}">
                <a16:creationId xmlns:a16="http://schemas.microsoft.com/office/drawing/2014/main" id="{8B9B1D25-9D4D-1F27-2693-D0047568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5837"/>
            <a:ext cx="10515600" cy="8571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altLang="zh-CN" b="1" dirty="0">
                <a:latin typeface="Garamond" panose="02020404030301010803" pitchFamily="18" charset="0"/>
                <a:cs typeface="Arial" panose="020B0604020202020204" pitchFamily="34" charset="0"/>
              </a:rPr>
              <a:t>How hard is it to prove lower bounds?</a:t>
            </a:r>
            <a:endParaRPr lang="zh-CN" altLang="en-US" sz="36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BD2F193-D6E7-5774-4FA3-03F8614E142D}"/>
              </a:ext>
            </a:extLst>
          </p:cNvPr>
          <p:cNvSpPr txBox="1"/>
          <p:nvPr/>
        </p:nvSpPr>
        <p:spPr>
          <a:xfrm>
            <a:off x="0" y="6688723"/>
            <a:ext cx="61793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https://cs.uchicago.edu/people/alexander-a-razborov/</a:t>
            </a:r>
          </a:p>
        </p:txBody>
      </p:sp>
      <p:sp>
        <p:nvSpPr>
          <p:cNvPr id="2" name="矩形 1">
            <a:hlinkClick r:id="rId7" action="ppaction://hlinksldjump"/>
            <a:extLst>
              <a:ext uri="{FF2B5EF4-FFF2-40B4-BE49-F238E27FC236}">
                <a16:creationId xmlns:a16="http://schemas.microsoft.com/office/drawing/2014/main" id="{7AC8A129-F519-62AD-AF6F-C8DDFB54E070}"/>
              </a:ext>
            </a:extLst>
          </p:cNvPr>
          <p:cNvSpPr/>
          <p:nvPr/>
        </p:nvSpPr>
        <p:spPr>
          <a:xfrm>
            <a:off x="0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矩形 8">
            <a:hlinkClick r:id="rId8" action="ppaction://hlinksldjump"/>
            <a:extLst>
              <a:ext uri="{FF2B5EF4-FFF2-40B4-BE49-F238E27FC236}">
                <a16:creationId xmlns:a16="http://schemas.microsoft.com/office/drawing/2014/main" id="{7F382DFC-A7DA-82AE-63CF-D699ABDE94DF}"/>
              </a:ext>
            </a:extLst>
          </p:cNvPr>
          <p:cNvSpPr/>
          <p:nvPr/>
        </p:nvSpPr>
        <p:spPr>
          <a:xfrm>
            <a:off x="169277" y="0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>
            <a:hlinkClick r:id="rId9" action="ppaction://hlinksldjump"/>
            <a:extLst>
              <a:ext uri="{FF2B5EF4-FFF2-40B4-BE49-F238E27FC236}">
                <a16:creationId xmlns:a16="http://schemas.microsoft.com/office/drawing/2014/main" id="{BAD7A1AA-0A03-1C44-FFE6-AF9FBA3ABF78}"/>
              </a:ext>
            </a:extLst>
          </p:cNvPr>
          <p:cNvSpPr/>
          <p:nvPr/>
        </p:nvSpPr>
        <p:spPr>
          <a:xfrm>
            <a:off x="338554" y="-1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矩形 12">
            <a:hlinkClick r:id="rId10" action="ppaction://hlinksldjump"/>
            <a:extLst>
              <a:ext uri="{FF2B5EF4-FFF2-40B4-BE49-F238E27FC236}">
                <a16:creationId xmlns:a16="http://schemas.microsoft.com/office/drawing/2014/main" id="{F9BBD3CC-1E87-BF77-5897-3295EC3E26F4}"/>
              </a:ext>
            </a:extLst>
          </p:cNvPr>
          <p:cNvSpPr/>
          <p:nvPr/>
        </p:nvSpPr>
        <p:spPr>
          <a:xfrm>
            <a:off x="507831" y="-2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矩形 13">
            <a:hlinkClick r:id="rId11" action="ppaction://hlinksldjump"/>
            <a:extLst>
              <a:ext uri="{FF2B5EF4-FFF2-40B4-BE49-F238E27FC236}">
                <a16:creationId xmlns:a16="http://schemas.microsoft.com/office/drawing/2014/main" id="{A43A11B7-CC36-2B9B-9167-18F18DA75BED}"/>
              </a:ext>
            </a:extLst>
          </p:cNvPr>
          <p:cNvSpPr/>
          <p:nvPr/>
        </p:nvSpPr>
        <p:spPr>
          <a:xfrm>
            <a:off x="677108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矩形 14">
            <a:hlinkClick r:id="rId12" action="ppaction://hlinksldjump"/>
            <a:extLst>
              <a:ext uri="{FF2B5EF4-FFF2-40B4-BE49-F238E27FC236}">
                <a16:creationId xmlns:a16="http://schemas.microsoft.com/office/drawing/2014/main" id="{4A688ECB-7A21-37C2-9A1E-6CE1C90B20AF}"/>
              </a:ext>
            </a:extLst>
          </p:cNvPr>
          <p:cNvSpPr/>
          <p:nvPr/>
        </p:nvSpPr>
        <p:spPr>
          <a:xfrm>
            <a:off x="846385" y="-65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矩形 15">
            <a:hlinkClick r:id="rId13" action="ppaction://hlinksldjump"/>
            <a:extLst>
              <a:ext uri="{FF2B5EF4-FFF2-40B4-BE49-F238E27FC236}">
                <a16:creationId xmlns:a16="http://schemas.microsoft.com/office/drawing/2014/main" id="{53A16196-20B1-E82B-9A00-470E4F233D38}"/>
              </a:ext>
            </a:extLst>
          </p:cNvPr>
          <p:cNvSpPr/>
          <p:nvPr/>
        </p:nvSpPr>
        <p:spPr>
          <a:xfrm>
            <a:off x="1015662" y="-66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矩形 16">
            <a:hlinkClick r:id="rId14" action="ppaction://hlinksldjump"/>
            <a:extLst>
              <a:ext uri="{FF2B5EF4-FFF2-40B4-BE49-F238E27FC236}">
                <a16:creationId xmlns:a16="http://schemas.microsoft.com/office/drawing/2014/main" id="{3B446DF5-B979-E3C7-0476-C6BD226FFA1E}"/>
              </a:ext>
            </a:extLst>
          </p:cNvPr>
          <p:cNvSpPr/>
          <p:nvPr/>
        </p:nvSpPr>
        <p:spPr>
          <a:xfrm>
            <a:off x="1184939" y="-67"/>
            <a:ext cx="169277" cy="1692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矩形 17">
            <a:hlinkClick r:id="rId15" action="ppaction://hlinksldjump"/>
            <a:extLst>
              <a:ext uri="{FF2B5EF4-FFF2-40B4-BE49-F238E27FC236}">
                <a16:creationId xmlns:a16="http://schemas.microsoft.com/office/drawing/2014/main" id="{B96E84A7-A28B-56B1-87D2-76B217FB7BE1}"/>
              </a:ext>
            </a:extLst>
          </p:cNvPr>
          <p:cNvSpPr/>
          <p:nvPr/>
        </p:nvSpPr>
        <p:spPr>
          <a:xfrm>
            <a:off x="1354216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矩形 24">
            <a:hlinkClick r:id="rId16" action="ppaction://hlinksldjump"/>
            <a:extLst>
              <a:ext uri="{FF2B5EF4-FFF2-40B4-BE49-F238E27FC236}">
                <a16:creationId xmlns:a16="http://schemas.microsoft.com/office/drawing/2014/main" id="{5C3369B7-7C1D-EC3C-34EF-64BF50643717}"/>
              </a:ext>
            </a:extLst>
          </p:cNvPr>
          <p:cNvSpPr/>
          <p:nvPr/>
        </p:nvSpPr>
        <p:spPr>
          <a:xfrm>
            <a:off x="1523493" y="-68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矩形 27">
            <a:hlinkClick r:id="rId17" action="ppaction://hlinksldjump"/>
            <a:extLst>
              <a:ext uri="{FF2B5EF4-FFF2-40B4-BE49-F238E27FC236}">
                <a16:creationId xmlns:a16="http://schemas.microsoft.com/office/drawing/2014/main" id="{9E116D25-DC11-DA00-727D-9CBC1B72228C}"/>
              </a:ext>
            </a:extLst>
          </p:cNvPr>
          <p:cNvSpPr/>
          <p:nvPr/>
        </p:nvSpPr>
        <p:spPr>
          <a:xfrm>
            <a:off x="1692770" y="0"/>
            <a:ext cx="169277" cy="1692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矩形 28">
            <a:hlinkClick r:id="rId18" action="ppaction://hlinksldjump"/>
            <a:extLst>
              <a:ext uri="{FF2B5EF4-FFF2-40B4-BE49-F238E27FC236}">
                <a16:creationId xmlns:a16="http://schemas.microsoft.com/office/drawing/2014/main" id="{9918B2A6-F85B-163C-CE60-4C09B18F9D0C}"/>
              </a:ext>
            </a:extLst>
          </p:cNvPr>
          <p:cNvSpPr/>
          <p:nvPr/>
        </p:nvSpPr>
        <p:spPr>
          <a:xfrm>
            <a:off x="1862047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矩形 31">
            <a:hlinkClick r:id="rId19" action="ppaction://hlinksldjump"/>
            <a:extLst>
              <a:ext uri="{FF2B5EF4-FFF2-40B4-BE49-F238E27FC236}">
                <a16:creationId xmlns:a16="http://schemas.microsoft.com/office/drawing/2014/main" id="{6D1B493B-B550-B0A8-759A-EB9C04BF5F70}"/>
              </a:ext>
            </a:extLst>
          </p:cNvPr>
          <p:cNvSpPr/>
          <p:nvPr/>
        </p:nvSpPr>
        <p:spPr>
          <a:xfrm>
            <a:off x="2031324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矩形 32">
            <a:hlinkClick r:id="rId20" action="ppaction://hlinksldjump"/>
            <a:extLst>
              <a:ext uri="{FF2B5EF4-FFF2-40B4-BE49-F238E27FC236}">
                <a16:creationId xmlns:a16="http://schemas.microsoft.com/office/drawing/2014/main" id="{4EF4AE39-E593-F665-EE70-9A09D1ADFC08}"/>
              </a:ext>
            </a:extLst>
          </p:cNvPr>
          <p:cNvSpPr/>
          <p:nvPr/>
        </p:nvSpPr>
        <p:spPr>
          <a:xfrm>
            <a:off x="2200601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矩形 33">
            <a:hlinkClick r:id="rId21" action="ppaction://hlinksldjump"/>
            <a:extLst>
              <a:ext uri="{FF2B5EF4-FFF2-40B4-BE49-F238E27FC236}">
                <a16:creationId xmlns:a16="http://schemas.microsoft.com/office/drawing/2014/main" id="{4D8D72D1-810E-C468-0D4A-F81AE0B0A241}"/>
              </a:ext>
            </a:extLst>
          </p:cNvPr>
          <p:cNvSpPr/>
          <p:nvPr/>
        </p:nvSpPr>
        <p:spPr>
          <a:xfrm>
            <a:off x="2369878" y="-69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矩形 34">
            <a:hlinkClick r:id="rId22" action="ppaction://hlinksldjump"/>
            <a:extLst>
              <a:ext uri="{FF2B5EF4-FFF2-40B4-BE49-F238E27FC236}">
                <a16:creationId xmlns:a16="http://schemas.microsoft.com/office/drawing/2014/main" id="{F7D2C063-A399-5551-9154-145AD1610B5A}"/>
              </a:ext>
            </a:extLst>
          </p:cNvPr>
          <p:cNvSpPr/>
          <p:nvPr/>
        </p:nvSpPr>
        <p:spPr>
          <a:xfrm>
            <a:off x="2539155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矩形 35">
            <a:hlinkClick r:id="rId23" action="ppaction://hlinksldjump"/>
            <a:extLst>
              <a:ext uri="{FF2B5EF4-FFF2-40B4-BE49-F238E27FC236}">
                <a16:creationId xmlns:a16="http://schemas.microsoft.com/office/drawing/2014/main" id="{07F68DD8-8B0D-0946-65A6-B5C7F22935E5}"/>
              </a:ext>
            </a:extLst>
          </p:cNvPr>
          <p:cNvSpPr/>
          <p:nvPr/>
        </p:nvSpPr>
        <p:spPr>
          <a:xfrm>
            <a:off x="2708432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矩形 36">
            <a:hlinkClick r:id="rId24" action="ppaction://hlinksldjump"/>
            <a:extLst>
              <a:ext uri="{FF2B5EF4-FFF2-40B4-BE49-F238E27FC236}">
                <a16:creationId xmlns:a16="http://schemas.microsoft.com/office/drawing/2014/main" id="{BD9BB56A-9D70-08FE-AA2C-3487B4C0827E}"/>
              </a:ext>
            </a:extLst>
          </p:cNvPr>
          <p:cNvSpPr/>
          <p:nvPr/>
        </p:nvSpPr>
        <p:spPr>
          <a:xfrm>
            <a:off x="2877709" y="-70"/>
            <a:ext cx="169277" cy="169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矩形 37">
            <a:hlinkClick r:id="rId25" action="ppaction://hlinksldjump"/>
            <a:extLst>
              <a:ext uri="{FF2B5EF4-FFF2-40B4-BE49-F238E27FC236}">
                <a16:creationId xmlns:a16="http://schemas.microsoft.com/office/drawing/2014/main" id="{2D15CC9F-58E0-7C0A-4439-23153E59B39C}"/>
              </a:ext>
            </a:extLst>
          </p:cNvPr>
          <p:cNvSpPr/>
          <p:nvPr/>
        </p:nvSpPr>
        <p:spPr>
          <a:xfrm>
            <a:off x="3046986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矩形 38">
            <a:hlinkClick r:id="rId26" action="ppaction://hlinksldjump"/>
            <a:extLst>
              <a:ext uri="{FF2B5EF4-FFF2-40B4-BE49-F238E27FC236}">
                <a16:creationId xmlns:a16="http://schemas.microsoft.com/office/drawing/2014/main" id="{99DE1C5D-88FC-FC3A-0142-F93C21CFFCC6}"/>
              </a:ext>
            </a:extLst>
          </p:cNvPr>
          <p:cNvSpPr/>
          <p:nvPr/>
        </p:nvSpPr>
        <p:spPr>
          <a:xfrm>
            <a:off x="3216263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矩形 39">
            <a:hlinkClick r:id="rId27" action="ppaction://hlinksldjump"/>
            <a:extLst>
              <a:ext uri="{FF2B5EF4-FFF2-40B4-BE49-F238E27FC236}">
                <a16:creationId xmlns:a16="http://schemas.microsoft.com/office/drawing/2014/main" id="{F7B8B40D-6035-9F99-BEC4-3D44DBDAD3FC}"/>
              </a:ext>
            </a:extLst>
          </p:cNvPr>
          <p:cNvSpPr/>
          <p:nvPr/>
        </p:nvSpPr>
        <p:spPr>
          <a:xfrm>
            <a:off x="3385540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矩形 40">
            <a:hlinkClick r:id="rId28" action="ppaction://hlinksldjump"/>
            <a:extLst>
              <a:ext uri="{FF2B5EF4-FFF2-40B4-BE49-F238E27FC236}">
                <a16:creationId xmlns:a16="http://schemas.microsoft.com/office/drawing/2014/main" id="{873FDCE8-31E4-507E-B605-73A6B5A1CC7E}"/>
              </a:ext>
            </a:extLst>
          </p:cNvPr>
          <p:cNvSpPr/>
          <p:nvPr/>
        </p:nvSpPr>
        <p:spPr>
          <a:xfrm>
            <a:off x="3554817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矩形 41">
            <a:hlinkClick r:id="rId29" action="ppaction://hlinksldjump"/>
            <a:extLst>
              <a:ext uri="{FF2B5EF4-FFF2-40B4-BE49-F238E27FC236}">
                <a16:creationId xmlns:a16="http://schemas.microsoft.com/office/drawing/2014/main" id="{FD724401-DA1C-C344-4619-D08A79B0DDEF}"/>
              </a:ext>
            </a:extLst>
          </p:cNvPr>
          <p:cNvSpPr/>
          <p:nvPr/>
        </p:nvSpPr>
        <p:spPr>
          <a:xfrm>
            <a:off x="3724094" y="0"/>
            <a:ext cx="169277" cy="1692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1" grpId="0" animBg="1"/>
      <p:bldP spid="12" grpId="0" animBg="1"/>
      <p:bldP spid="19" grpId="0" animBg="1"/>
      <p:bldP spid="21" grpId="0" animBg="1"/>
      <p:bldP spid="22" grpId="0" animBg="1"/>
      <p:bldP spid="23" grpId="0" animBg="1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30788</TotalTime>
  <Words>1889</Words>
  <Application>Microsoft Office PowerPoint</Application>
  <PresentationFormat>宽屏</PresentationFormat>
  <Paragraphs>289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Arial</vt:lpstr>
      <vt:lpstr>Cambria Math</vt:lpstr>
      <vt:lpstr>Consolas</vt:lpstr>
      <vt:lpstr>Garamond</vt:lpstr>
      <vt:lpstr>Office 主题​​</vt:lpstr>
      <vt:lpstr>Reverse Mathematics of Complexity Lower Bounds</vt:lpstr>
      <vt:lpstr>In Today’s Episode</vt:lpstr>
      <vt:lpstr>Motivation</vt:lpstr>
      <vt:lpstr>PowerPoint 演示文稿</vt:lpstr>
      <vt:lpstr>Lower Bounds Are Hard To Prove.</vt:lpstr>
      <vt:lpstr>PowerPoint 演示文稿</vt:lpstr>
      <vt:lpstr>PowerPoint 演示文稿</vt:lpstr>
      <vt:lpstr>PowerPoint 演示文稿</vt:lpstr>
      <vt:lpstr>How hard is it to prove lower bounds?</vt:lpstr>
      <vt:lpstr>PowerPoint 演示文稿</vt:lpstr>
      <vt:lpstr>Phenomenon I: Lower bounds are classical combinatorial principles in disguise!</vt:lpstr>
      <vt:lpstr>Phenomenon II: Minimum reasoning for analyzing your computational model!</vt:lpstr>
      <vt:lpstr>How to talk about provability &amp; reverse math?</vt:lpstr>
      <vt:lpstr>Short Answer: Refuter Problems</vt:lpstr>
      <vt:lpstr>Examples</vt:lpstr>
      <vt:lpstr>Examples</vt:lpstr>
      <vt:lpstr>The TFNP Hierarchy (as we know)</vt:lpstr>
      <vt:lpstr>Interlude: TFZPP?</vt:lpstr>
      <vt:lpstr>Reverse Maths of One-Tape TM LB [CLO’24]</vt:lpstr>
      <vt:lpstr>How to talk about provability &amp; reverse math?</vt:lpstr>
      <vt:lpstr>Long answer: Go back to logic </vt:lpstr>
      <vt:lpstr>PowerPoint 演示文稿</vt:lpstr>
      <vt:lpstr>PowerPoint 演示文稿</vt:lpstr>
      <vt:lpstr>PowerPoint 演示文稿</vt:lpstr>
      <vt:lpstr>One-Tape Turing Machine Lower Bounds…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Hanlin Ren</cp:lastModifiedBy>
  <cp:revision>2412</cp:revision>
  <dcterms:created xsi:type="dcterms:W3CDTF">2019-12-25T22:18:45Z</dcterms:created>
  <dcterms:modified xsi:type="dcterms:W3CDTF">2026-03-10T13:49:37Z</dcterms:modified>
</cp:coreProperties>
</file>