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551" r:id="rId2"/>
    <p:sldId id="588" r:id="rId3"/>
    <p:sldId id="638" r:id="rId4"/>
    <p:sldId id="631" r:id="rId5"/>
    <p:sldId id="407" r:id="rId6"/>
    <p:sldId id="632" r:id="rId7"/>
    <p:sldId id="420" r:id="rId8"/>
    <p:sldId id="591" r:id="rId9"/>
    <p:sldId id="602" r:id="rId10"/>
    <p:sldId id="603" r:id="rId11"/>
    <p:sldId id="633" r:id="rId12"/>
    <p:sldId id="645" r:id="rId13"/>
    <p:sldId id="509" r:id="rId14"/>
    <p:sldId id="615" r:id="rId15"/>
    <p:sldId id="642" r:id="rId16"/>
    <p:sldId id="599" r:id="rId17"/>
    <p:sldId id="600" r:id="rId18"/>
    <p:sldId id="643" r:id="rId19"/>
    <p:sldId id="628" r:id="rId20"/>
    <p:sldId id="594" r:id="rId21"/>
    <p:sldId id="610" r:id="rId22"/>
    <p:sldId id="613" r:id="rId23"/>
    <p:sldId id="564" r:id="rId24"/>
    <p:sldId id="576" r:id="rId25"/>
    <p:sldId id="577" r:id="rId26"/>
    <p:sldId id="636" r:id="rId27"/>
    <p:sldId id="637" r:id="rId28"/>
    <p:sldId id="646" r:id="rId29"/>
    <p:sldId id="624" r:id="rId30"/>
    <p:sldId id="62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12C94A52-E98A-4745-AB20-1E93AC16C0FC}">
          <p14:sldIdLst>
            <p14:sldId id="551"/>
            <p14:sldId id="588"/>
            <p14:sldId id="638"/>
            <p14:sldId id="631"/>
            <p14:sldId id="407"/>
            <p14:sldId id="632"/>
            <p14:sldId id="420"/>
            <p14:sldId id="591"/>
            <p14:sldId id="602"/>
            <p14:sldId id="603"/>
            <p14:sldId id="633"/>
            <p14:sldId id="645"/>
            <p14:sldId id="509"/>
            <p14:sldId id="615"/>
            <p14:sldId id="642"/>
            <p14:sldId id="599"/>
            <p14:sldId id="600"/>
            <p14:sldId id="643"/>
            <p14:sldId id="628"/>
            <p14:sldId id="594"/>
            <p14:sldId id="610"/>
            <p14:sldId id="613"/>
            <p14:sldId id="564"/>
            <p14:sldId id="576"/>
            <p14:sldId id="577"/>
            <p14:sldId id="636"/>
            <p14:sldId id="637"/>
            <p14:sldId id="646"/>
            <p14:sldId id="624"/>
            <p14:sldId id="6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9D2"/>
    <a:srgbClr val="A990DC"/>
    <a:srgbClr val="E19600"/>
    <a:srgbClr val="FFD57F"/>
    <a:srgbClr val="FF9797"/>
    <a:srgbClr val="F6B99F"/>
    <a:srgbClr val="7FBAEF"/>
    <a:srgbClr val="7FDDAA"/>
    <a:srgbClr val="FFC07F"/>
    <a:srgbClr val="F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0" autoAdjust="0"/>
    <p:restoredTop sz="94251" autoAdjust="0"/>
  </p:normalViewPr>
  <p:slideViewPr>
    <p:cSldViewPr snapToGrid="0">
      <p:cViewPr varScale="1">
        <p:scale>
          <a:sx n="130" d="100"/>
          <a:sy n="130" d="100"/>
        </p:scale>
        <p:origin x="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EB0CA-A161-4E7E-9255-C0D5A9127F68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DA434-F86C-47D1-8EF1-050784D727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87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389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EF041-98B7-EBC9-AC9F-0F51579B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AD84547-C965-A843-EBEC-C5E3A37AC1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B54CF1C-B5E5-747A-B9E2-654C79167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DA55EE-0AF9-8C33-AAC1-ACA002B60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557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DFBD0-155B-F587-C9DD-982F6C1B5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7530A12-E551-34A7-E01D-78B19C2A6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06AF6A2-BCDA-DA18-E3DE-F2262C43B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2A1DE5-444A-020B-0025-6C9A2E42B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9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369A-7C97-C416-65B8-E5F1235DE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545B0BB-1399-67AC-41D0-B74204AD85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709291F-E6AF-66EA-7FC8-B1C243E45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7D1E34-CB04-B474-5BE0-9AB360727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103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74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A71FC-080B-98DC-7B30-FB7E44A40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8DF393D-4FE3-D194-2F5B-5573E1DFC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0726C3-8A85-41BE-4831-AA5531CBA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26F2B-7B49-B24A-05DB-677070B1D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017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2C3DD-7B0F-9CE8-E85F-1D2CD7DD0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0BD1B39-613F-15E3-C0AB-872158077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47490F-EB0E-2945-C641-4FC3A00F4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CD9D1-2530-28D3-3AC7-1A659DD0C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489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F122C-8EA3-047F-A4AA-ACA66C075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A64D432-F8C2-A1F6-E1E1-79B356A82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CAD1790-6A94-1406-19B4-3577E3512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A29902-1C4C-2131-869B-B419CDBA0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249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2C1B4-B7D2-A0AF-5041-82D5B1CC8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31CE115-4FCF-01EA-995F-D5AD5FA5DB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73ABF5F-35BF-4FD0-DDE1-472208208D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F1766C-30AA-CFB6-0449-09895E9831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551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A8092-E46E-15DA-059D-026423825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9785834-3E71-FD8A-6C63-AD21E2E977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ADBF3A5-0CFB-797F-82A5-AA1DF3AFF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D537B7-BD41-BBA8-CB8B-62D42519F6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734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E5890-FCC1-3BAD-9165-53AD11D20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ACDB86-71CC-22FF-5371-208E63347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1A1786A-A309-68C2-CB78-1BBA4B073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DE2354-CD77-0216-719C-6C234E1BC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695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A0937-E9C4-AABD-8583-57338552E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3BF865A-CE82-608D-1219-40889CA87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C96446E-EA63-98F9-0EA9-D582A9A55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46073B-5509-28DD-BF5D-52575C50B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411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520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E7299-9EAC-6049-1017-ECB31255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C8B5717-3AFC-4569-0B39-3B30AD9C2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DEB5E18-FCA7-1B4F-F4A0-71AF40694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30B0AE-2D61-0436-CBA0-18AA4407D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447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6A573-4FA1-28E8-2FCC-E3325D9EE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74C68A8-98F5-0D5A-9100-501BA655C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E72FA76-2213-0315-D12F-7AE9AD1E2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BB562A-9D4D-910C-047D-7B0375C4F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584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F00FA-0B35-DB0E-238B-987C60EE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5489535-4D29-D413-47D7-A0D15B6B9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2B53D0F-6BDE-2A08-3D02-A4B10D155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D7E3A0-F9F8-44F5-15D4-95D2B7DEB0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669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3748-6EEA-E26F-33E6-EC9895D0A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DC598FA-BBD1-3ECA-A17F-EA330952B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EA6729C-C778-2431-DE5B-6E1372EA9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00EB39-D653-9FDD-87CF-BD4EEAB5D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4107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F63ED-E2E3-3465-5B51-F42F8E81D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C850855-4F07-FB7C-5A3D-DD98C28FD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AF69E5-CC5E-A17B-1CF4-F2BAD85F7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B0AC9C-FC14-FCDC-DC08-C141F2CEF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4198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76D5C-DED5-224E-CB28-42A087C68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E708B04-C429-4277-B608-FD9423AE7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73A08CE-F002-F84D-FDC8-3F65B1524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2261C8-4288-D76E-F459-7FAF9393C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541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EAC11-E6E6-F62D-9CCC-D0D5D492D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D94C6F-1690-3DCE-F324-5039E653E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09C4071-DEC3-803B-43BF-1C6D0E300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F67B0F-DA21-A630-E5DD-7CC66D6D4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435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F240B-35D4-09B6-8E12-E9266DD29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8F4577-AFC2-A1AB-D268-78E8544C1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13425F8-B19A-142B-7A29-1ACDCA31B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C23918-BAD4-4E46-DCB1-D5BDF17D8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6706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56FE4-9749-4CF7-954A-E2B8AA742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62220CB-A22D-BBDB-7A54-4C53FD1C4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2FB061D-EC89-5871-AABA-86620A766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478616-3276-3EFE-E6A7-C641AE6D7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7269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B79CB-1797-A8B0-17B6-54773655A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D9C1897-27BB-9311-0CE2-BA69FF0B8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1B60F1-66B7-F37F-E390-1E718CAA2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1ABB8E-20B4-40BA-1B40-8C677217E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9614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E5D05-C2F5-B09E-9ED2-152E12607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6E89254-0DC3-B9E2-043E-9C673EB54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A616DB1-746D-1A96-A39E-C3FE72097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9A5A76-6B4A-2F73-6863-5241417B3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8988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34232-D621-EFF8-9258-1E0594D69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EF60206-62F8-5420-ACC5-D81D51C63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A10902A-3321-A0BA-9682-2ACD3A53D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2A2A8F-C56D-1FAE-11A0-6B1D2D7A68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9031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B4E1-AA2C-E382-1138-5B4E656E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8AB9DE7-D7D9-D13E-A075-7BD45B4DF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72B552-91EE-8E8C-236D-07F5B9418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2BFE0F-DE65-DD57-31A6-05643D3856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136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675BC-2752-191E-F927-4B84FC5C0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6F16CF0-A232-7E5A-C784-69C6559400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6D51685-C547-3D47-68FE-A7E12800C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561FBF-EF10-27CE-6B71-E4ECE0405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5107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641FD-240E-2B97-B75D-A4DEA7E17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755750-678E-B9E3-1838-8C3CAA9C0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0889293-1607-78EB-4BE0-70664C936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19B407-3ACA-4518-9BF9-E9B0DE0C4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9639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B6C7-1B5A-7006-6B8F-B9F9D8766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47AF423-E10E-F532-895D-C64EB8E36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B65F9BD-962E-0355-3D73-063A1CC4F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8BE57-03F9-D3DB-993B-733AAA18E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DA434-F86C-47D1-8EF1-050784D7270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66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97F6C6-FC23-4138-A227-9EE502F715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F4874C-AE94-4C23-B6A8-11C2F8C50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109FB4-2603-44D0-BE8E-F7CE3AB52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EBD448-D15D-49B2-B0D7-9D1ADE1BE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541811-836C-4C46-BD36-1C658EB2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00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1B182D-A715-4B57-8707-6EDC01E8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B2C632-54DE-4CD5-A868-8D779311E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D3F326-4ABE-4E3B-B1FB-E25EC4683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0E674C-0AF8-4C43-A42D-AEB0ACCEE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6515C9-6490-45FA-BF2D-824CAEE0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33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A50657-24EB-45D1-AAA1-C2929486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33C4B7-C688-40F4-A7FA-3CCD9BB87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E34951-0E24-454B-AF5D-AB6CD36B9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412C29-DA40-48E4-851D-A6DBCD4FD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2682CD-16D6-4BB7-BC4A-34496CF8E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78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426F8-19CF-43EE-A7BA-DF72D7C3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9058A-D27D-4DF0-BBD6-B0F63AE6E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6E2A5E-4BBD-47CC-8B53-9729B07B5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110D84-AAE9-4052-82E5-84BFEF133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BB0B143-28E5-4CBD-9815-5C72163CA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5A4B51-97D1-4E8C-A611-482F3085F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60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B2BDF8-474C-48A1-A122-4BDD7C5D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95C8B3-0350-4BAC-A8A3-1F3FCAD77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F2244E-414D-4325-8B5A-893541919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6E8D5A0-3587-4CCA-88C4-5AEB75895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BE0BAE6-022F-4091-B85B-81811BA0C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9A835BD-53F5-4D96-87E9-01BB3A41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724B869-1841-4E6D-B43B-CDBFC10C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6E98316-E2BC-4859-9E8D-5277755A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901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C3B95E-0886-4CD4-BAC3-2F4AAB9C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38C1A7-D9F1-4A01-9DF9-8CEE50B18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06B5A38-3452-4522-8155-F54CB7882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8FA476-DCEF-4972-9C1F-05764E942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64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2EFD32D-84A2-46BA-80BE-A5F97EC70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F08C92B-4B9A-4F7F-80E7-9F8F4974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91A30F-FEC6-4FAF-A164-A8FED3B4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134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727976-E0C5-48F3-8C0A-71460A9C2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4F96F4-32B1-446F-BCC5-916BE24A1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6090E0-21A4-4800-B098-5A150B834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A409A2-3970-4823-B326-19A0B3B60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F1E1B21-030A-4FBE-8EA4-35F791427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54F7F9-E4E5-488E-B3BD-CBDBE54AF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065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7991A-C1EC-48CD-AD2B-9011A1332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E0B8D6B-8CAB-4F3B-89CD-296352BD2A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B15FFBA-6606-473C-9F3A-8F72B6AB4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7BBA17-BBC7-49B3-BFCA-609E16319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8BE6B0-8D5B-40C7-8C1E-D8B1F394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35FFCD-DFC3-461C-B6B2-4C863009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50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0CF783-7BDF-43E9-8C79-2AF10995D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56679C-BDCB-4E33-9768-9F7662F66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815D80-6DC6-4348-8240-76A9C10FD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442C5B-6DFF-4A7E-94E0-AFD9B949B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CEC7CC-DE9C-4132-8E1C-D414460D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97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933176D-963C-4E32-B7A8-7B29343DD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5A27919-40CE-4856-83A2-B16ADD294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18FDFA-537D-4EB5-9240-B7C1291BB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79B4FD-AE29-4269-BB8D-5D52A7A4B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22041D-F8B5-489B-99D6-C95415537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9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BD38534-A186-4769-B1DA-8B3CC4B43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E44459-F040-41DE-B599-09F0A6D73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EB07CD-CBAA-476A-A780-65BF115417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ABB98-C62E-4DF0-A29F-1F11724E06C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65515A-C563-4C60-8AF8-8F2EA36CBF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208739-9C6E-4399-A73F-8D5E4C6DB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27779-D646-46E7-B486-E8B8FCFFBB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57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0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7" Type="http://schemas.openxmlformats.org/officeDocument/2006/relationships/image" Target="../media/image7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0.png"/><Relationship Id="rId5" Type="http://schemas.openxmlformats.org/officeDocument/2006/relationships/image" Target="../media/image640.png"/><Relationship Id="rId4" Type="http://schemas.openxmlformats.org/officeDocument/2006/relationships/image" Target="../media/image6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7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0.png"/><Relationship Id="rId10" Type="http://schemas.openxmlformats.org/officeDocument/2006/relationships/image" Target="../media/image26.png"/><Relationship Id="rId4" Type="http://schemas.openxmlformats.org/officeDocument/2006/relationships/image" Target="../media/image680.png"/><Relationship Id="rId9" Type="http://schemas.openxmlformats.org/officeDocument/2006/relationships/image" Target="../media/image7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3" Type="http://schemas.openxmlformats.org/officeDocument/2006/relationships/image" Target="../media/image55.png"/><Relationship Id="rId7" Type="http://schemas.openxmlformats.org/officeDocument/2006/relationships/image" Target="../media/image71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4" Type="http://schemas.openxmlformats.org/officeDocument/2006/relationships/image" Target="../media/image4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2.png"/><Relationship Id="rId5" Type="http://schemas.openxmlformats.org/officeDocument/2006/relationships/image" Target="../media/image67.png"/><Relationship Id="rId10" Type="http://schemas.openxmlformats.org/officeDocument/2006/relationships/image" Target="../media/image71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7.png"/><Relationship Id="rId7" Type="http://schemas.openxmlformats.org/officeDocument/2006/relationships/image" Target="../media/image710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11" Type="http://schemas.openxmlformats.org/officeDocument/2006/relationships/image" Target="../media/image460.png"/><Relationship Id="rId10" Type="http://schemas.openxmlformats.org/officeDocument/2006/relationships/image" Target="../media/image450.png"/><Relationship Id="rId9" Type="http://schemas.openxmlformats.org/officeDocument/2006/relationships/image" Target="../media/image75.png"/><Relationship Id="rId1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79.png"/><Relationship Id="rId3" Type="http://schemas.openxmlformats.org/officeDocument/2006/relationships/image" Target="../media/image78.jpe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86.png"/><Relationship Id="rId5" Type="http://schemas.openxmlformats.org/officeDocument/2006/relationships/image" Target="../media/image81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80.png"/><Relationship Id="rId9" Type="http://schemas.openxmlformats.org/officeDocument/2006/relationships/image" Target="../media/image84.png"/><Relationship Id="rId14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10.png"/><Relationship Id="rId7" Type="http://schemas.openxmlformats.org/officeDocument/2006/relationships/image" Target="../media/image9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97.png"/><Relationship Id="rId4" Type="http://schemas.openxmlformats.org/officeDocument/2006/relationships/image" Target="../media/image490.png"/><Relationship Id="rId9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0.png"/><Relationship Id="rId12" Type="http://schemas.openxmlformats.org/officeDocument/2006/relationships/image" Target="../media/image770.png"/><Relationship Id="rId7" Type="http://schemas.openxmlformats.org/officeDocument/2006/relationships/image" Target="../media/image710.png"/><Relationship Id="rId17" Type="http://schemas.openxmlformats.org/officeDocument/2006/relationships/image" Target="../media/image101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15" Type="http://schemas.openxmlformats.org/officeDocument/2006/relationships/image" Target="../media/image75.png"/><Relationship Id="rId10" Type="http://schemas.openxmlformats.org/officeDocument/2006/relationships/image" Target="../media/image871.png"/><Relationship Id="rId14" Type="http://schemas.openxmlformats.org/officeDocument/2006/relationships/image" Target="../media/image9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13" Type="http://schemas.openxmlformats.org/officeDocument/2006/relationships/image" Target="../media/image880.png"/><Relationship Id="rId7" Type="http://schemas.openxmlformats.org/officeDocument/2006/relationships/image" Target="../media/image820.png"/><Relationship Id="rId12" Type="http://schemas.openxmlformats.org/officeDocument/2006/relationships/image" Target="../media/image8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1.png"/><Relationship Id="rId11" Type="http://schemas.openxmlformats.org/officeDocument/2006/relationships/image" Target="../media/image860.png"/><Relationship Id="rId5" Type="http://schemas.openxmlformats.org/officeDocument/2006/relationships/image" Target="../media/image62.png"/><Relationship Id="rId15" Type="http://schemas.openxmlformats.org/officeDocument/2006/relationships/image" Target="../media/image900.png"/><Relationship Id="rId10" Type="http://schemas.openxmlformats.org/officeDocument/2006/relationships/image" Target="../media/image850.png"/><Relationship Id="rId4" Type="http://schemas.openxmlformats.org/officeDocument/2006/relationships/image" Target="../media/image800.png"/><Relationship Id="rId9" Type="http://schemas.openxmlformats.org/officeDocument/2006/relationships/image" Target="../media/image840.png"/><Relationship Id="rId14" Type="http://schemas.openxmlformats.org/officeDocument/2006/relationships/image" Target="../media/image89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94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10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961.png"/><Relationship Id="rId4" Type="http://schemas.openxmlformats.org/officeDocument/2006/relationships/image" Target="../media/image1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0.png"/><Relationship Id="rId5" Type="http://schemas.openxmlformats.org/officeDocument/2006/relationships/image" Target="../media/image1021.png"/><Relationship Id="rId4" Type="http://schemas.openxmlformats.org/officeDocument/2006/relationships/image" Target="../media/image100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0.png"/><Relationship Id="rId3" Type="http://schemas.openxmlformats.org/officeDocument/2006/relationships/image" Target="../media/image9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0.png"/><Relationship Id="rId9" Type="http://schemas.openxmlformats.org/officeDocument/2006/relationships/image" Target="../media/image9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9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3" Type="http://schemas.openxmlformats.org/officeDocument/2006/relationships/image" Target="../media/image120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1.png"/><Relationship Id="rId5" Type="http://schemas.openxmlformats.org/officeDocument/2006/relationships/image" Target="../media/image1041.png"/><Relationship Id="rId4" Type="http://schemas.openxmlformats.org/officeDocument/2006/relationships/image" Target="../media/image1031.png"/><Relationship Id="rId9" Type="http://schemas.openxmlformats.org/officeDocument/2006/relationships/image" Target="../media/image10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1030.png"/><Relationship Id="rId7" Type="http://schemas.openxmlformats.org/officeDocument/2006/relationships/image" Target="../media/image7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1.png"/><Relationship Id="rId11" Type="http://schemas.openxmlformats.org/officeDocument/2006/relationships/image" Target="../media/image1150.png"/><Relationship Id="rId10" Type="http://schemas.openxmlformats.org/officeDocument/2006/relationships/image" Target="../media/image1130.png"/><Relationship Id="rId4" Type="http://schemas.openxmlformats.org/officeDocument/2006/relationships/image" Target="../media/image1040.png"/><Relationship Id="rId9" Type="http://schemas.openxmlformats.org/officeDocument/2006/relationships/image" Target="../media/image10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828D20-0ED6-47AE-B972-945EC06E7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8738" y="488006"/>
            <a:ext cx="10314523" cy="23391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altLang="zh-CN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GB" altLang="zh-CN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Complexity Generators</a:t>
            </a:r>
            <a:br>
              <a:rPr lang="en-GB" altLang="zh-CN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zh-CN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Inside</a:t>
            </a:r>
            <a:br>
              <a:rPr lang="en-GB" altLang="zh-CN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zh-CN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en-GB" altLang="zh-CN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Demi-Bits Generator</a:t>
            </a:r>
            <a:endParaRPr lang="zh-CN" altLang="en-US" sz="4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0154D0D-F047-81C4-B3FD-C315A7382233}"/>
                  </a:ext>
                </a:extLst>
              </p:cNvPr>
              <p:cNvSpPr txBox="1"/>
              <p:nvPr/>
            </p:nvSpPr>
            <p:spPr>
              <a:xfrm>
                <a:off x="2220446" y="5211923"/>
                <a:ext cx="242322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Hanlin Ren</a:t>
                </a:r>
              </a:p>
              <a:p>
                <a:pPr algn="ctr"/>
                <a:r>
                  <a:rPr lang="en-US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IAS </a:t>
                </a:r>
                <a14:m>
                  <m:oMath xmlns:m="http://schemas.openxmlformats.org/officeDocument/2006/math">
                    <m:r>
                      <a:rPr lang="en-GB" altLang="zh-CN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MPI</a:t>
                </a:r>
                <a:endParaRPr lang="zh-CN" alt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0154D0D-F047-81C4-B3FD-C315A7382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0446" y="5211923"/>
                <a:ext cx="2423221" cy="769441"/>
              </a:xfrm>
              <a:prstGeom prst="rect">
                <a:avLst/>
              </a:prstGeom>
              <a:blipFill>
                <a:blip r:embed="rId3"/>
                <a:stretch>
                  <a:fillRect t="-5556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CF086E00-A79C-139B-9102-0C1C0DFFB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8021" y="3271057"/>
            <a:ext cx="1528073" cy="17551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C6BBC29-9E2E-EE01-9567-421C3B3D2C03}"/>
              </a:ext>
            </a:extLst>
          </p:cNvPr>
          <p:cNvSpPr txBox="1"/>
          <p:nvPr/>
        </p:nvSpPr>
        <p:spPr>
          <a:xfrm>
            <a:off x="4615492" y="5211923"/>
            <a:ext cx="19977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Yan Zhong</a:t>
            </a:r>
          </a:p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Johns Hopkins University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 descr="女人戴着眼镜&#10;&#10;AI 生成的内容可能不正确。">
            <a:extLst>
              <a:ext uri="{FF2B5EF4-FFF2-40B4-BE49-F238E27FC236}">
                <a16:creationId xmlns:a16="http://schemas.microsoft.com/office/drawing/2014/main" id="{2F7EDCCE-96D7-9473-B799-6130DED10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016" y="3271057"/>
            <a:ext cx="1748718" cy="17551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EC11EC8-3C26-B690-D2D1-7D9211FBB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899" y="3271058"/>
            <a:ext cx="1675201" cy="1756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B359466-7F53-DE65-4BC3-6D9BBABBD1C5}"/>
              </a:ext>
            </a:extLst>
          </p:cNvPr>
          <p:cNvSpPr txBox="1"/>
          <p:nvPr/>
        </p:nvSpPr>
        <p:spPr>
          <a:xfrm>
            <a:off x="168392" y="5211923"/>
            <a:ext cx="19977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Xin Li</a:t>
            </a:r>
          </a:p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Johns Hopkins University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FB47E6FF-BD7A-92CA-410E-EB8895E01B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5398" y="3429000"/>
            <a:ext cx="4542598" cy="503261"/>
          </a:xfrm>
          <a:prstGeom prst="rect">
            <a:avLst/>
          </a:prstGeom>
        </p:spPr>
      </p:pic>
      <p:pic>
        <p:nvPicPr>
          <p:cNvPr id="12" name="图片 11" descr="Image Source: Spiral staircase at Basilica Papale di Santa Maria Maggiore. Photo by Massimo Virgilio via Unsplash (Royalty-Free).">
            <a:extLst>
              <a:ext uri="{FF2B5EF4-FFF2-40B4-BE49-F238E27FC236}">
                <a16:creationId xmlns:a16="http://schemas.microsoft.com/office/drawing/2014/main" id="{D241A53A-0249-1706-BFA3-CEE6BF0886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9847" y="4231818"/>
            <a:ext cx="29337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F127A6F-A9C6-E3C5-BC8C-6FDF32142CD4}"/>
              </a:ext>
            </a:extLst>
          </p:cNvPr>
          <p:cNvSpPr txBox="1"/>
          <p:nvPr/>
        </p:nvSpPr>
        <p:spPr>
          <a:xfrm>
            <a:off x="6577626" y="5919809"/>
            <a:ext cx="5498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LFCW02: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Logical foundations of complexity theory</a:t>
            </a:r>
          </a:p>
        </p:txBody>
      </p:sp>
    </p:spTree>
    <p:extLst>
      <p:ext uri="{BB962C8B-B14F-4D97-AF65-F5344CB8AC3E}">
        <p14:creationId xmlns:p14="http://schemas.microsoft.com/office/powerpoint/2010/main" val="11850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72BD-BD48-B749-511D-84D04EA9F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标题 1">
            <a:extLst>
              <a:ext uri="{FF2B5EF4-FFF2-40B4-BE49-F238E27FC236}">
                <a16:creationId xmlns:a16="http://schemas.microsoft.com/office/drawing/2014/main" id="{19B9E5AD-61C2-5697-8142-4D0A76C8C992}"/>
              </a:ext>
            </a:extLst>
          </p:cNvPr>
          <p:cNvSpPr txBox="1">
            <a:spLocks/>
          </p:cNvSpPr>
          <p:nvPr/>
        </p:nvSpPr>
        <p:spPr>
          <a:xfrm>
            <a:off x="837512" y="360411"/>
            <a:ext cx="10515600" cy="1325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 1: ???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直接连接符 54">
            <a:extLst>
              <a:ext uri="{FF2B5EF4-FFF2-40B4-BE49-F238E27FC236}">
                <a16:creationId xmlns:a16="http://schemas.microsoft.com/office/drawing/2014/main" id="{B4FC3E15-D006-1E0E-F18E-7D391F114314}"/>
              </a:ext>
            </a:extLst>
          </p:cNvPr>
          <p:cNvSpPr>
            <a:spLocks noGrp="1"/>
          </p:cNvSpPr>
          <p:nvPr/>
        </p:nvSpPr>
        <p:spPr>
          <a:xfrm>
            <a:off x="750094" y="5891217"/>
            <a:ext cx="10489406" cy="0"/>
          </a:xfrm>
          <a:prstGeom prst="line">
            <a:avLst/>
          </a:prstGeom>
          <a:noFill/>
          <a:ln w="11906">
            <a:solidFill>
              <a:srgbClr val="AAB4C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9" name="直接连接符 58">
            <a:extLst>
              <a:ext uri="{FF2B5EF4-FFF2-40B4-BE49-F238E27FC236}">
                <a16:creationId xmlns:a16="http://schemas.microsoft.com/office/drawing/2014/main" id="{241E8D1C-5523-5203-AB7A-2449802F1FF2}"/>
              </a:ext>
            </a:extLst>
          </p:cNvPr>
          <p:cNvSpPr>
            <a:spLocks noGrp="1"/>
          </p:cNvSpPr>
          <p:nvPr/>
        </p:nvSpPr>
        <p:spPr>
          <a:xfrm>
            <a:off x="1257300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94C750B8-0419-5397-3113-4EB1EEF3940C}"/>
              </a:ext>
            </a:extLst>
          </p:cNvPr>
          <p:cNvSpPr>
            <a:spLocks noGrp="1"/>
          </p:cNvSpPr>
          <p:nvPr/>
        </p:nvSpPr>
        <p:spPr>
          <a:xfrm>
            <a:off x="971550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1974</a:t>
            </a:r>
          </a:p>
        </p:txBody>
      </p:sp>
      <p:sp>
        <p:nvSpPr>
          <p:cNvPr id="63" name="直接连接符 62">
            <a:extLst>
              <a:ext uri="{FF2B5EF4-FFF2-40B4-BE49-F238E27FC236}">
                <a16:creationId xmlns:a16="http://schemas.microsoft.com/office/drawing/2014/main" id="{C0E9D2CE-AC88-3A4C-C14B-7E8949F80427}"/>
              </a:ext>
            </a:extLst>
          </p:cNvPr>
          <p:cNvSpPr>
            <a:spLocks noGrp="1"/>
          </p:cNvSpPr>
          <p:nvPr/>
        </p:nvSpPr>
        <p:spPr>
          <a:xfrm>
            <a:off x="1442156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6239F509-57BF-C96A-28C0-B63053F261C4}"/>
              </a:ext>
            </a:extLst>
          </p:cNvPr>
          <p:cNvSpPr>
            <a:spLocks noGrp="1"/>
          </p:cNvSpPr>
          <p:nvPr/>
        </p:nvSpPr>
        <p:spPr>
          <a:xfrm>
            <a:off x="1156406" y="622459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1975</a:t>
            </a:r>
          </a:p>
        </p:txBody>
      </p:sp>
      <p:sp>
        <p:nvSpPr>
          <p:cNvPr id="67" name="直接连接符 66">
            <a:extLst>
              <a:ext uri="{FF2B5EF4-FFF2-40B4-BE49-F238E27FC236}">
                <a16:creationId xmlns:a16="http://schemas.microsoft.com/office/drawing/2014/main" id="{1B339459-A243-C1E5-7A60-CCF084BB3F5F}"/>
              </a:ext>
            </a:extLst>
          </p:cNvPr>
          <p:cNvSpPr>
            <a:spLocks noGrp="1"/>
          </p:cNvSpPr>
          <p:nvPr/>
        </p:nvSpPr>
        <p:spPr>
          <a:xfrm>
            <a:off x="2551289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62E02957-E35E-8042-97EA-922D932ABA3F}"/>
              </a:ext>
            </a:extLst>
          </p:cNvPr>
          <p:cNvSpPr>
            <a:spLocks noGrp="1"/>
          </p:cNvSpPr>
          <p:nvPr/>
        </p:nvSpPr>
        <p:spPr>
          <a:xfrm>
            <a:off x="2265539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1981</a:t>
            </a:r>
          </a:p>
        </p:txBody>
      </p:sp>
      <p:sp>
        <p:nvSpPr>
          <p:cNvPr id="71" name="直接连接符 70">
            <a:extLst>
              <a:ext uri="{FF2B5EF4-FFF2-40B4-BE49-F238E27FC236}">
                <a16:creationId xmlns:a16="http://schemas.microsoft.com/office/drawing/2014/main" id="{A47A1286-8D5B-F919-6CED-412444795A3D}"/>
              </a:ext>
            </a:extLst>
          </p:cNvPr>
          <p:cNvSpPr>
            <a:spLocks noGrp="1"/>
          </p:cNvSpPr>
          <p:nvPr/>
        </p:nvSpPr>
        <p:spPr>
          <a:xfrm>
            <a:off x="2921000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E19F2E5E-B2A0-2506-89BF-FD0FD2F44EBE}"/>
              </a:ext>
            </a:extLst>
          </p:cNvPr>
          <p:cNvSpPr>
            <a:spLocks noGrp="1"/>
          </p:cNvSpPr>
          <p:nvPr/>
        </p:nvSpPr>
        <p:spPr>
          <a:xfrm>
            <a:off x="2635250" y="622459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1983</a:t>
            </a:r>
          </a:p>
        </p:txBody>
      </p:sp>
      <p:sp>
        <p:nvSpPr>
          <p:cNvPr id="75" name="直接连接符 74">
            <a:extLst>
              <a:ext uri="{FF2B5EF4-FFF2-40B4-BE49-F238E27FC236}">
                <a16:creationId xmlns:a16="http://schemas.microsoft.com/office/drawing/2014/main" id="{E321A81D-F795-7197-C9B6-0F2F4A222F5A}"/>
              </a:ext>
            </a:extLst>
          </p:cNvPr>
          <p:cNvSpPr>
            <a:spLocks noGrp="1"/>
          </p:cNvSpPr>
          <p:nvPr/>
        </p:nvSpPr>
        <p:spPr>
          <a:xfrm>
            <a:off x="9021233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1902FAA5-3C19-9280-C34A-2BCB4D825195}"/>
              </a:ext>
            </a:extLst>
          </p:cNvPr>
          <p:cNvSpPr>
            <a:spLocks noGrp="1"/>
          </p:cNvSpPr>
          <p:nvPr/>
        </p:nvSpPr>
        <p:spPr>
          <a:xfrm>
            <a:off x="8735483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2016</a:t>
            </a:r>
          </a:p>
        </p:txBody>
      </p:sp>
      <p:sp>
        <p:nvSpPr>
          <p:cNvPr id="79" name="直接连接符 78">
            <a:extLst>
              <a:ext uri="{FF2B5EF4-FFF2-40B4-BE49-F238E27FC236}">
                <a16:creationId xmlns:a16="http://schemas.microsoft.com/office/drawing/2014/main" id="{6CDA0166-5D0C-298F-2984-2F9387FE603B}"/>
              </a:ext>
            </a:extLst>
          </p:cNvPr>
          <p:cNvSpPr>
            <a:spLocks noGrp="1"/>
          </p:cNvSpPr>
          <p:nvPr/>
        </p:nvSpPr>
        <p:spPr>
          <a:xfrm>
            <a:off x="10130367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892DC8C3-3A06-3E02-6DBE-A90EA7449B01}"/>
              </a:ext>
            </a:extLst>
          </p:cNvPr>
          <p:cNvSpPr>
            <a:spLocks noGrp="1"/>
          </p:cNvSpPr>
          <p:nvPr/>
        </p:nvSpPr>
        <p:spPr>
          <a:xfrm>
            <a:off x="9844617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2022</a:t>
            </a:r>
          </a:p>
        </p:txBody>
      </p:sp>
      <p:sp>
        <p:nvSpPr>
          <p:cNvPr id="83" name="直接连接符 82">
            <a:extLst>
              <a:ext uri="{FF2B5EF4-FFF2-40B4-BE49-F238E27FC236}">
                <a16:creationId xmlns:a16="http://schemas.microsoft.com/office/drawing/2014/main" id="{31E607BE-EE0F-8482-5C3E-5D69F7FB5455}"/>
              </a:ext>
            </a:extLst>
          </p:cNvPr>
          <p:cNvSpPr>
            <a:spLocks noGrp="1"/>
          </p:cNvSpPr>
          <p:nvPr/>
        </p:nvSpPr>
        <p:spPr>
          <a:xfrm>
            <a:off x="10869789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8D8196BF-CB32-0279-10FE-CC8532BEEF78}"/>
              </a:ext>
            </a:extLst>
          </p:cNvPr>
          <p:cNvSpPr>
            <a:spLocks noGrp="1"/>
          </p:cNvSpPr>
          <p:nvPr/>
        </p:nvSpPr>
        <p:spPr>
          <a:xfrm>
            <a:off x="10584039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89" name="直接连接符 88">
            <a:extLst>
              <a:ext uri="{FF2B5EF4-FFF2-40B4-BE49-F238E27FC236}">
                <a16:creationId xmlns:a16="http://schemas.microsoft.com/office/drawing/2014/main" id="{93844E71-71BC-9460-DAC4-90269D9AFB3A}"/>
              </a:ext>
            </a:extLst>
          </p:cNvPr>
          <p:cNvSpPr>
            <a:spLocks noGrp="1"/>
          </p:cNvSpPr>
          <p:nvPr/>
        </p:nvSpPr>
        <p:spPr>
          <a:xfrm>
            <a:off x="1257300" y="5669341"/>
            <a:ext cx="184856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1" name="直接连接符 90">
            <a:extLst>
              <a:ext uri="{FF2B5EF4-FFF2-40B4-BE49-F238E27FC236}">
                <a16:creationId xmlns:a16="http://schemas.microsoft.com/office/drawing/2014/main" id="{FD5C0054-8F81-40DF-BC8B-91A0AB3350AD}"/>
              </a:ext>
            </a:extLst>
          </p:cNvPr>
          <p:cNvSpPr>
            <a:spLocks noGrp="1"/>
          </p:cNvSpPr>
          <p:nvPr/>
        </p:nvSpPr>
        <p:spPr>
          <a:xfrm>
            <a:off x="1442156" y="4559958"/>
            <a:ext cx="0" cy="1109382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3" name="直接连接符 92">
            <a:extLst>
              <a:ext uri="{FF2B5EF4-FFF2-40B4-BE49-F238E27FC236}">
                <a16:creationId xmlns:a16="http://schemas.microsoft.com/office/drawing/2014/main" id="{C6D82E1E-2DCC-449A-337C-7F4E486673D6}"/>
              </a:ext>
            </a:extLst>
          </p:cNvPr>
          <p:cNvSpPr>
            <a:spLocks noGrp="1"/>
          </p:cNvSpPr>
          <p:nvPr/>
        </p:nvSpPr>
        <p:spPr>
          <a:xfrm>
            <a:off x="1442156" y="4559958"/>
            <a:ext cx="1109133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5" name="直接连接符 94">
            <a:extLst>
              <a:ext uri="{FF2B5EF4-FFF2-40B4-BE49-F238E27FC236}">
                <a16:creationId xmlns:a16="http://schemas.microsoft.com/office/drawing/2014/main" id="{567F610C-3DF6-69DE-E9B0-B4DA8CC487BE}"/>
              </a:ext>
            </a:extLst>
          </p:cNvPr>
          <p:cNvSpPr>
            <a:spLocks noGrp="1"/>
          </p:cNvSpPr>
          <p:nvPr/>
        </p:nvSpPr>
        <p:spPr>
          <a:xfrm>
            <a:off x="2551289" y="4005267"/>
            <a:ext cx="0" cy="554691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7" name="直接连接符 96">
            <a:extLst>
              <a:ext uri="{FF2B5EF4-FFF2-40B4-BE49-F238E27FC236}">
                <a16:creationId xmlns:a16="http://schemas.microsoft.com/office/drawing/2014/main" id="{CD554EB4-71C3-46D1-8557-3D2B82BEEB46}"/>
              </a:ext>
            </a:extLst>
          </p:cNvPr>
          <p:cNvSpPr>
            <a:spLocks noGrp="1"/>
          </p:cNvSpPr>
          <p:nvPr/>
        </p:nvSpPr>
        <p:spPr>
          <a:xfrm>
            <a:off x="2551289" y="4005267"/>
            <a:ext cx="369711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9" name="直接连接符 98">
            <a:extLst>
              <a:ext uri="{FF2B5EF4-FFF2-40B4-BE49-F238E27FC236}">
                <a16:creationId xmlns:a16="http://schemas.microsoft.com/office/drawing/2014/main" id="{FE56F9E5-8466-3698-E40B-6EE081BFF049}"/>
              </a:ext>
            </a:extLst>
          </p:cNvPr>
          <p:cNvSpPr>
            <a:spLocks noGrp="1"/>
          </p:cNvSpPr>
          <p:nvPr/>
        </p:nvSpPr>
        <p:spPr>
          <a:xfrm>
            <a:off x="2921000" y="3450576"/>
            <a:ext cx="0" cy="554691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1" name="直接连接符 100">
            <a:extLst>
              <a:ext uri="{FF2B5EF4-FFF2-40B4-BE49-F238E27FC236}">
                <a16:creationId xmlns:a16="http://schemas.microsoft.com/office/drawing/2014/main" id="{99200FA4-E6F7-5107-C70E-E15EFB7CFBF9}"/>
              </a:ext>
            </a:extLst>
          </p:cNvPr>
          <p:cNvSpPr>
            <a:spLocks noGrp="1"/>
          </p:cNvSpPr>
          <p:nvPr/>
        </p:nvSpPr>
        <p:spPr>
          <a:xfrm>
            <a:off x="2921000" y="3450576"/>
            <a:ext cx="6100233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5" name="直接连接符 104">
            <a:extLst>
              <a:ext uri="{FF2B5EF4-FFF2-40B4-BE49-F238E27FC236}">
                <a16:creationId xmlns:a16="http://schemas.microsoft.com/office/drawing/2014/main" id="{F3F98D15-DC04-1A0E-9B2B-D8FA332C5C70}"/>
              </a:ext>
            </a:extLst>
          </p:cNvPr>
          <p:cNvSpPr>
            <a:spLocks noGrp="1"/>
          </p:cNvSpPr>
          <p:nvPr/>
        </p:nvSpPr>
        <p:spPr>
          <a:xfrm>
            <a:off x="9021233" y="3424776"/>
            <a:ext cx="1109133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7" name="直接连接符 106">
            <a:extLst>
              <a:ext uri="{FF2B5EF4-FFF2-40B4-BE49-F238E27FC236}">
                <a16:creationId xmlns:a16="http://schemas.microsoft.com/office/drawing/2014/main" id="{F1965317-760F-9719-C799-41202AF0917A}"/>
              </a:ext>
            </a:extLst>
          </p:cNvPr>
          <p:cNvSpPr>
            <a:spLocks noGrp="1"/>
          </p:cNvSpPr>
          <p:nvPr/>
        </p:nvSpPr>
        <p:spPr>
          <a:xfrm>
            <a:off x="10130367" y="3228699"/>
            <a:ext cx="0" cy="196077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9" name="直接连接符 108">
            <a:extLst>
              <a:ext uri="{FF2B5EF4-FFF2-40B4-BE49-F238E27FC236}">
                <a16:creationId xmlns:a16="http://schemas.microsoft.com/office/drawing/2014/main" id="{1FDD5FF7-2C9A-DB39-6378-E92BD26E2C20}"/>
              </a:ext>
            </a:extLst>
          </p:cNvPr>
          <p:cNvSpPr>
            <a:spLocks noGrp="1"/>
          </p:cNvSpPr>
          <p:nvPr/>
        </p:nvSpPr>
        <p:spPr>
          <a:xfrm>
            <a:off x="10130367" y="3228699"/>
            <a:ext cx="739422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1" name="直接连接符 110">
            <a:extLst>
              <a:ext uri="{FF2B5EF4-FFF2-40B4-BE49-F238E27FC236}">
                <a16:creationId xmlns:a16="http://schemas.microsoft.com/office/drawing/2014/main" id="{FCB8A8EC-3700-E280-5CD0-3EE3C30F6394}"/>
              </a:ext>
            </a:extLst>
          </p:cNvPr>
          <p:cNvSpPr>
            <a:spLocks noGrp="1"/>
          </p:cNvSpPr>
          <p:nvPr/>
        </p:nvSpPr>
        <p:spPr>
          <a:xfrm>
            <a:off x="10869789" y="2341193"/>
            <a:ext cx="0" cy="887506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3" name="直接连接符 112">
            <a:extLst>
              <a:ext uri="{FF2B5EF4-FFF2-40B4-BE49-F238E27FC236}">
                <a16:creationId xmlns:a16="http://schemas.microsoft.com/office/drawing/2014/main" id="{1A8AB1B4-17C9-DD14-59D6-038DC00D3BE8}"/>
              </a:ext>
            </a:extLst>
          </p:cNvPr>
          <p:cNvSpPr>
            <a:spLocks noGrp="1"/>
          </p:cNvSpPr>
          <p:nvPr/>
        </p:nvSpPr>
        <p:spPr>
          <a:xfrm>
            <a:off x="10869789" y="2341193"/>
            <a:ext cx="369711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矩形 128">
                <a:extLst>
                  <a:ext uri="{FF2B5EF4-FFF2-40B4-BE49-F238E27FC236}">
                    <a16:creationId xmlns:a16="http://schemas.microsoft.com/office/drawing/2014/main" id="{72F0ACF5-FD41-9460-17DC-1ADCF48429D6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19126" y="5548318"/>
                <a:ext cx="730603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2</m:t>
                      </m:r>
                      <m:r>
                        <a:rPr lang="en-US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altLang="zh-CN" sz="1000" b="0" dirty="0"/>
                  <a:t>(Schnorr)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29" name="矩形 128">
                <a:extLst>
                  <a:ext uri="{FF2B5EF4-FFF2-40B4-BE49-F238E27FC236}">
                    <a16:creationId xmlns:a16="http://schemas.microsoft.com/office/drawing/2014/main" id="{72F0ACF5-FD41-9460-17DC-1ADCF48429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6" y="5548318"/>
                <a:ext cx="730603" cy="266700"/>
              </a:xfrm>
              <a:prstGeom prst="rect">
                <a:avLst/>
              </a:prstGeom>
              <a:blipFill>
                <a:blip r:embed="rId3"/>
                <a:stretch>
                  <a:fillRect b="-104545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矩形 130">
                <a:extLst>
                  <a:ext uri="{FF2B5EF4-FFF2-40B4-BE49-F238E27FC236}">
                    <a16:creationId xmlns:a16="http://schemas.microsoft.com/office/drawing/2014/main" id="{77D24894-D698-6EAB-18B1-488750DAAB5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38225" y="4155005"/>
                <a:ext cx="552450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GB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2.5</m:t>
                      </m:r>
                      <m:r>
                        <a:rPr lang="en-US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(Paul)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31" name="矩形 130">
                <a:extLst>
                  <a:ext uri="{FF2B5EF4-FFF2-40B4-BE49-F238E27FC236}">
                    <a16:creationId xmlns:a16="http://schemas.microsoft.com/office/drawing/2014/main" id="{77D24894-D698-6EAB-18B1-488750DAAB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225" y="4155005"/>
                <a:ext cx="552450" cy="266700"/>
              </a:xfrm>
              <a:prstGeom prst="rect">
                <a:avLst/>
              </a:prstGeom>
              <a:blipFill>
                <a:blip r:embed="rId4"/>
                <a:stretch>
                  <a:fillRect l="-9890" b="-106977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id="{1A46CED4-5761-707D-DDC5-6C5E40F6703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970264" y="3650320"/>
                <a:ext cx="590550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2.75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(Blum)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id="{1A46CED4-5761-707D-DDC5-6C5E40F670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0264" y="3650320"/>
                <a:ext cx="590550" cy="266700"/>
              </a:xfrm>
              <a:prstGeom prst="rect">
                <a:avLst/>
              </a:prstGeom>
              <a:blipFill>
                <a:blip r:embed="rId5"/>
                <a:stretch>
                  <a:fillRect l="-16495" r="-7216" b="-102273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C1872FE1-2D89-96A8-A1A2-2BDB629205F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440869" y="2951901"/>
                <a:ext cx="590550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3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(Blum)</a:t>
                </a:r>
                <a:endParaRPr sz="1000" b="0" dirty="0">
                  <a:solidFill>
                    <a:srgbClr val="172033"/>
                  </a:solidFill>
                </a:endParaRPr>
              </a:p>
            </p:txBody>
          </p:sp>
        </mc:Choice>
        <mc:Fallback xmlns=""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C1872FE1-2D89-96A8-A1A2-2BDB629205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869" y="2951901"/>
                <a:ext cx="590550" cy="266700"/>
              </a:xfrm>
              <a:prstGeom prst="rect">
                <a:avLst/>
              </a:prstGeom>
              <a:blipFill>
                <a:blip r:embed="rId6"/>
                <a:stretch>
                  <a:fillRect b="-104545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5D2D15C2-8435-7359-4CA3-031AE570F74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842249" y="3505764"/>
                <a:ext cx="2357967" cy="4572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3+</m:t>
                          </m:r>
                          <m:f>
                            <m:fPr>
                              <m:ctrlP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fPr>
                            <m:num>
                              <m: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86</m:t>
                              </m:r>
                            </m:den>
                          </m:f>
                          <m: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−</m:t>
                          </m:r>
                          <m: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𝑜</m:t>
                          </m:r>
                          <m:d>
                            <m:dPr>
                              <m:ctrlP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dPr>
                            <m:e>
                              <m: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altLang="zh-CN" sz="14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400" b="0" dirty="0">
                  <a:solidFill>
                    <a:srgbClr val="172033"/>
                  </a:solidFill>
                  <a:cs typeface="Arial"/>
                </a:endParaRPr>
              </a:p>
              <a:p>
                <a: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(Find-</a:t>
                </a:r>
                <a:r>
                  <a:rPr lang="en-GB" sz="1000" b="0" dirty="0" err="1"/>
                  <a:t>Golovnev</a:t>
                </a:r>
                <a:r>
                  <a:rPr lang="en-GB" sz="1000" b="0" dirty="0"/>
                  <a:t>-Hirsch-Kulikov)</a:t>
                </a:r>
                <a:endParaRPr sz="1000" b="0" dirty="0">
                  <a:solidFill>
                    <a:srgbClr val="172033"/>
                  </a:solidFill>
                </a:endParaRPr>
              </a:p>
            </p:txBody>
          </p:sp>
        </mc:Choice>
        <mc:Fallback xmlns=""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5D2D15C2-8435-7359-4CA3-031AE570F7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249" y="3505764"/>
                <a:ext cx="2357967" cy="457200"/>
              </a:xfrm>
              <a:prstGeom prst="rect">
                <a:avLst/>
              </a:prstGeom>
              <a:blipFill>
                <a:blip r:embed="rId7"/>
                <a:stretch>
                  <a:fillRect b="-65333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8592C1DF-C391-9615-3CD2-3102F723B81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9162658" y="2702037"/>
                <a:ext cx="1496130" cy="304799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3.1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−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𝑜</m:t>
                      </m:r>
                      <m:d>
                        <m:dPr>
                          <m:ctrlP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(Li-Yang)</a:t>
                </a:r>
                <a:endParaRPr sz="1000" b="0" dirty="0">
                  <a:solidFill>
                    <a:srgbClr val="172033"/>
                  </a:solidFill>
                </a:endParaRPr>
              </a:p>
            </p:txBody>
          </p:sp>
        </mc:Choice>
        <mc:Fallback xmlns=""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8592C1DF-C391-9615-3CD2-3102F723B8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2658" y="2702037"/>
                <a:ext cx="1496130" cy="304799"/>
              </a:xfrm>
              <a:prstGeom prst="rect">
                <a:avLst/>
              </a:prstGeom>
              <a:blipFill>
                <a:blip r:embed="rId8"/>
                <a:stretch>
                  <a:fillRect b="-80000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id="{55F7181E-454A-E333-3FB2-CB1362CDCD4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9966987" y="1792054"/>
                <a:ext cx="1691303" cy="510452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3.5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−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𝑜</m:t>
                      </m:r>
                      <m:d>
                        <m:dPr>
                          <m:ctrlP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(Mishra-Santhanam)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id="{55F7181E-454A-E333-3FB2-CB1362CDCD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6987" y="1792054"/>
                <a:ext cx="1691303" cy="510452"/>
              </a:xfrm>
              <a:prstGeom prst="rect">
                <a:avLst/>
              </a:prstGeom>
              <a:blipFill>
                <a:blip r:embed="rId9"/>
                <a:stretch>
                  <a:fillRect b="-5952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标题 1">
            <a:extLst>
              <a:ext uri="{FF2B5EF4-FFF2-40B4-BE49-F238E27FC236}">
                <a16:creationId xmlns:a16="http://schemas.microsoft.com/office/drawing/2014/main" id="{024A3F0F-DF81-8B60-D9FC-496EC2F6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 1: Best Known Circuit Lower Bounds Over Time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Progress label">
            <a:extLst>
              <a:ext uri="{FF2B5EF4-FFF2-40B4-BE49-F238E27FC236}">
                <a16:creationId xmlns:a16="http://schemas.microsoft.com/office/drawing/2014/main" id="{DE98859F-FFCD-4F17-82E6-7B6ECBEB842D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147" name="Progress Introduction">
            <a:extLst>
              <a:ext uri="{FF2B5EF4-FFF2-40B4-BE49-F238E27FC236}">
                <a16:creationId xmlns:a16="http://schemas.microsoft.com/office/drawing/2014/main" id="{B189E1C4-B515-43A5-BE7F-5754A6A1E852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7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48" name="Progress Natural Proofs">
            <a:extLst>
              <a:ext uri="{FF2B5EF4-FFF2-40B4-BE49-F238E27FC236}">
                <a16:creationId xmlns:a16="http://schemas.microsoft.com/office/drawing/2014/main" id="{5520706C-4009-4886-87A7-381D88451A74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149" name="Progress Range Avoidance">
            <a:extLst>
              <a:ext uri="{FF2B5EF4-FFF2-40B4-BE49-F238E27FC236}">
                <a16:creationId xmlns:a16="http://schemas.microsoft.com/office/drawing/2014/main" id="{E6500E86-6097-4A54-8AB8-8D468AE9F764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150" name="Progress Generators">
            <a:extLst>
              <a:ext uri="{FF2B5EF4-FFF2-40B4-BE49-F238E27FC236}">
                <a16:creationId xmlns:a16="http://schemas.microsoft.com/office/drawing/2014/main" id="{E293EFE4-985D-43FF-BA9B-2507BDE0FBB0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151" name="Progress Our Results">
            <a:extLst>
              <a:ext uri="{FF2B5EF4-FFF2-40B4-BE49-F238E27FC236}">
                <a16:creationId xmlns:a16="http://schemas.microsoft.com/office/drawing/2014/main" id="{5CB31B14-D1BD-497C-80A2-5B53FCA17F60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62462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9" grpId="0" animBg="1"/>
      <p:bldP spid="61" grpId="0"/>
      <p:bldP spid="63" grpId="0" animBg="1"/>
      <p:bldP spid="65" grpId="0"/>
      <p:bldP spid="67" grpId="0" animBg="1"/>
      <p:bldP spid="69" grpId="0"/>
      <p:bldP spid="71" grpId="0" animBg="1"/>
      <p:bldP spid="73" grpId="0"/>
      <p:bldP spid="75" grpId="0" animBg="1"/>
      <p:bldP spid="77" grpId="0"/>
      <p:bldP spid="79" grpId="0" animBg="1"/>
      <p:bldP spid="81" grpId="0"/>
      <p:bldP spid="83" grpId="0" animBg="1"/>
      <p:bldP spid="85" grpId="0"/>
      <p:bldP spid="129" grpId="0"/>
      <p:bldP spid="131" grpId="0"/>
      <p:bldP spid="133" grpId="0"/>
      <p:bldP spid="135" grpId="0"/>
      <p:bldP spid="137" grpId="0"/>
      <p:bldP spid="139" grpId="0"/>
      <p:bldP spid="141" grpId="0"/>
      <p:bldP spid="1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A7342-2BA8-0D81-A8A7-0B8942EB9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标题 1">
            <a:extLst>
              <a:ext uri="{FF2B5EF4-FFF2-40B4-BE49-F238E27FC236}">
                <a16:creationId xmlns:a16="http://schemas.microsoft.com/office/drawing/2014/main" id="{B55AC027-254C-C6DD-9BBE-4B1A82574C82}"/>
              </a:ext>
            </a:extLst>
          </p:cNvPr>
          <p:cNvSpPr txBox="1">
            <a:spLocks/>
          </p:cNvSpPr>
          <p:nvPr/>
        </p:nvSpPr>
        <p:spPr>
          <a:xfrm>
            <a:off x="837512" y="360411"/>
            <a:ext cx="10515600" cy="1325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 2: ???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标题 1">
            <a:extLst>
              <a:ext uri="{FF2B5EF4-FFF2-40B4-BE49-F238E27FC236}">
                <a16:creationId xmlns:a16="http://schemas.microsoft.com/office/drawing/2014/main" id="{9EFE4865-EC4B-5159-F446-401562CB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 2: Best Known Circuit Lower Bounds Over Time (More Accurately)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直接连接符 54">
            <a:extLst>
              <a:ext uri="{FF2B5EF4-FFF2-40B4-BE49-F238E27FC236}">
                <a16:creationId xmlns:a16="http://schemas.microsoft.com/office/drawing/2014/main" id="{5181D6CA-5507-4DBB-C860-31ECFE5F93BD}"/>
              </a:ext>
            </a:extLst>
          </p:cNvPr>
          <p:cNvSpPr>
            <a:spLocks noGrp="1"/>
          </p:cNvSpPr>
          <p:nvPr/>
        </p:nvSpPr>
        <p:spPr>
          <a:xfrm>
            <a:off x="750094" y="5891217"/>
            <a:ext cx="10489406" cy="0"/>
          </a:xfrm>
          <a:prstGeom prst="line">
            <a:avLst/>
          </a:prstGeom>
          <a:noFill/>
          <a:ln w="11906">
            <a:solidFill>
              <a:srgbClr val="AAB4C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9" name="直接连接符 58">
            <a:extLst>
              <a:ext uri="{FF2B5EF4-FFF2-40B4-BE49-F238E27FC236}">
                <a16:creationId xmlns:a16="http://schemas.microsoft.com/office/drawing/2014/main" id="{4C8EDC2C-2A83-D0F3-6EDF-0FE8FA5872EA}"/>
              </a:ext>
            </a:extLst>
          </p:cNvPr>
          <p:cNvSpPr>
            <a:spLocks noGrp="1"/>
          </p:cNvSpPr>
          <p:nvPr/>
        </p:nvSpPr>
        <p:spPr>
          <a:xfrm>
            <a:off x="1257300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3D602920-72A4-8932-3963-0634586FC4C2}"/>
              </a:ext>
            </a:extLst>
          </p:cNvPr>
          <p:cNvSpPr>
            <a:spLocks noGrp="1"/>
          </p:cNvSpPr>
          <p:nvPr/>
        </p:nvSpPr>
        <p:spPr>
          <a:xfrm>
            <a:off x="971550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1974</a:t>
            </a:r>
          </a:p>
        </p:txBody>
      </p:sp>
      <p:sp>
        <p:nvSpPr>
          <p:cNvPr id="63" name="直接连接符 62">
            <a:extLst>
              <a:ext uri="{FF2B5EF4-FFF2-40B4-BE49-F238E27FC236}">
                <a16:creationId xmlns:a16="http://schemas.microsoft.com/office/drawing/2014/main" id="{718D3153-1365-FB93-A146-B7CB070D90BE}"/>
              </a:ext>
            </a:extLst>
          </p:cNvPr>
          <p:cNvSpPr>
            <a:spLocks noGrp="1"/>
          </p:cNvSpPr>
          <p:nvPr/>
        </p:nvSpPr>
        <p:spPr>
          <a:xfrm>
            <a:off x="1442156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CCD68808-E59A-F0DE-6349-3D9F7FB15B3D}"/>
              </a:ext>
            </a:extLst>
          </p:cNvPr>
          <p:cNvSpPr>
            <a:spLocks noGrp="1"/>
          </p:cNvSpPr>
          <p:nvPr/>
        </p:nvSpPr>
        <p:spPr>
          <a:xfrm>
            <a:off x="1156406" y="622459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1975</a:t>
            </a:r>
          </a:p>
        </p:txBody>
      </p:sp>
      <p:sp>
        <p:nvSpPr>
          <p:cNvPr id="67" name="直接连接符 66">
            <a:extLst>
              <a:ext uri="{FF2B5EF4-FFF2-40B4-BE49-F238E27FC236}">
                <a16:creationId xmlns:a16="http://schemas.microsoft.com/office/drawing/2014/main" id="{933F47A6-2082-6EC7-02D6-97EB9EC86C61}"/>
              </a:ext>
            </a:extLst>
          </p:cNvPr>
          <p:cNvSpPr>
            <a:spLocks noGrp="1"/>
          </p:cNvSpPr>
          <p:nvPr/>
        </p:nvSpPr>
        <p:spPr>
          <a:xfrm>
            <a:off x="2551289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E6995BB-9CFB-EA10-6C88-C4DAE310DBF6}"/>
              </a:ext>
            </a:extLst>
          </p:cNvPr>
          <p:cNvSpPr>
            <a:spLocks noGrp="1"/>
          </p:cNvSpPr>
          <p:nvPr/>
        </p:nvSpPr>
        <p:spPr>
          <a:xfrm>
            <a:off x="2265539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1981</a:t>
            </a:r>
          </a:p>
        </p:txBody>
      </p:sp>
      <p:sp>
        <p:nvSpPr>
          <p:cNvPr id="71" name="直接连接符 70">
            <a:extLst>
              <a:ext uri="{FF2B5EF4-FFF2-40B4-BE49-F238E27FC236}">
                <a16:creationId xmlns:a16="http://schemas.microsoft.com/office/drawing/2014/main" id="{BB493EAE-DC1D-23FA-7BBF-9EDEA66EDDF1}"/>
              </a:ext>
            </a:extLst>
          </p:cNvPr>
          <p:cNvSpPr>
            <a:spLocks noGrp="1"/>
          </p:cNvSpPr>
          <p:nvPr/>
        </p:nvSpPr>
        <p:spPr>
          <a:xfrm>
            <a:off x="2921000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26F8DB89-24AE-385E-B059-F57EF075BE2A}"/>
              </a:ext>
            </a:extLst>
          </p:cNvPr>
          <p:cNvSpPr>
            <a:spLocks noGrp="1"/>
          </p:cNvSpPr>
          <p:nvPr/>
        </p:nvSpPr>
        <p:spPr>
          <a:xfrm>
            <a:off x="2635250" y="622459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1983</a:t>
            </a:r>
          </a:p>
        </p:txBody>
      </p:sp>
      <p:sp>
        <p:nvSpPr>
          <p:cNvPr id="75" name="直接连接符 74">
            <a:extLst>
              <a:ext uri="{FF2B5EF4-FFF2-40B4-BE49-F238E27FC236}">
                <a16:creationId xmlns:a16="http://schemas.microsoft.com/office/drawing/2014/main" id="{F759D3E2-4453-7511-B468-F30101885D67}"/>
              </a:ext>
            </a:extLst>
          </p:cNvPr>
          <p:cNvSpPr>
            <a:spLocks noGrp="1"/>
          </p:cNvSpPr>
          <p:nvPr/>
        </p:nvSpPr>
        <p:spPr>
          <a:xfrm>
            <a:off x="9021233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E5B8A474-5621-76F7-86BA-810ED2A414C2}"/>
              </a:ext>
            </a:extLst>
          </p:cNvPr>
          <p:cNvSpPr>
            <a:spLocks noGrp="1"/>
          </p:cNvSpPr>
          <p:nvPr/>
        </p:nvSpPr>
        <p:spPr>
          <a:xfrm>
            <a:off x="8735483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2016</a:t>
            </a:r>
          </a:p>
        </p:txBody>
      </p:sp>
      <p:sp>
        <p:nvSpPr>
          <p:cNvPr id="79" name="直接连接符 78">
            <a:extLst>
              <a:ext uri="{FF2B5EF4-FFF2-40B4-BE49-F238E27FC236}">
                <a16:creationId xmlns:a16="http://schemas.microsoft.com/office/drawing/2014/main" id="{BF449BE2-254A-63F5-0968-72CD3FD78E96}"/>
              </a:ext>
            </a:extLst>
          </p:cNvPr>
          <p:cNvSpPr>
            <a:spLocks noGrp="1"/>
          </p:cNvSpPr>
          <p:nvPr/>
        </p:nvSpPr>
        <p:spPr>
          <a:xfrm>
            <a:off x="10130367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91377AF-3F0B-4568-9FB1-A1B2DA5E203A}"/>
              </a:ext>
            </a:extLst>
          </p:cNvPr>
          <p:cNvSpPr>
            <a:spLocks noGrp="1"/>
          </p:cNvSpPr>
          <p:nvPr/>
        </p:nvSpPr>
        <p:spPr>
          <a:xfrm>
            <a:off x="9844617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2022</a:t>
            </a:r>
          </a:p>
        </p:txBody>
      </p:sp>
      <p:sp>
        <p:nvSpPr>
          <p:cNvPr id="83" name="直接连接符 82">
            <a:extLst>
              <a:ext uri="{FF2B5EF4-FFF2-40B4-BE49-F238E27FC236}">
                <a16:creationId xmlns:a16="http://schemas.microsoft.com/office/drawing/2014/main" id="{E92B6056-4331-4F27-238D-3B8B95269C26}"/>
              </a:ext>
            </a:extLst>
          </p:cNvPr>
          <p:cNvSpPr>
            <a:spLocks noGrp="1"/>
          </p:cNvSpPr>
          <p:nvPr/>
        </p:nvSpPr>
        <p:spPr>
          <a:xfrm>
            <a:off x="10869789" y="5891217"/>
            <a:ext cx="0" cy="76200"/>
          </a:xfrm>
          <a:prstGeom prst="line">
            <a:avLst/>
          </a:prstGeom>
          <a:noFill/>
          <a:ln w="11906">
            <a:solidFill>
              <a:srgbClr val="8996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27B246E-CE7A-3198-7627-7843120E1B26}"/>
              </a:ext>
            </a:extLst>
          </p:cNvPr>
          <p:cNvSpPr>
            <a:spLocks noGrp="1"/>
          </p:cNvSpPr>
          <p:nvPr/>
        </p:nvSpPr>
        <p:spPr>
          <a:xfrm>
            <a:off x="10584039" y="6015042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defPPr>
            <a:lvl1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1pPr>
            <a:lvl2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2pPr>
            <a:lvl3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3pPr>
            <a:lvl4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4pPr>
            <a:lvl5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5pPr>
            <a:lvl6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6pPr>
            <a:lvl7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7pPr>
            <a:lvl8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8pPr>
            <a:lvl9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125">
                <a:solidFill>
                  <a:srgbClr val="526176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176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89" name="直接连接符 88">
            <a:extLst>
              <a:ext uri="{FF2B5EF4-FFF2-40B4-BE49-F238E27FC236}">
                <a16:creationId xmlns:a16="http://schemas.microsoft.com/office/drawing/2014/main" id="{B1B64CE4-A512-E73E-B49E-A6E30ABE71AC}"/>
              </a:ext>
            </a:extLst>
          </p:cNvPr>
          <p:cNvSpPr>
            <a:spLocks noGrp="1"/>
          </p:cNvSpPr>
          <p:nvPr/>
        </p:nvSpPr>
        <p:spPr>
          <a:xfrm>
            <a:off x="1257299" y="5669341"/>
            <a:ext cx="9898239" cy="0"/>
          </a:xfrm>
          <a:prstGeom prst="line">
            <a:avLst/>
          </a:prstGeom>
          <a:noFill/>
          <a:ln w="38100">
            <a:solidFill>
              <a:srgbClr val="246BC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矩形 128">
                <a:extLst>
                  <a:ext uri="{FF2B5EF4-FFF2-40B4-BE49-F238E27FC236}">
                    <a16:creationId xmlns:a16="http://schemas.microsoft.com/office/drawing/2014/main" id="{C8B0BC52-1982-80EF-36A3-B12987E2E545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19126" y="5548318"/>
                <a:ext cx="730603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2</m:t>
                      </m:r>
                      <m:r>
                        <a:rPr lang="en-US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altLang="zh-CN" sz="1000" b="0" dirty="0"/>
                  <a:t>(Schnorr)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29" name="矩形 128">
                <a:extLst>
                  <a:ext uri="{FF2B5EF4-FFF2-40B4-BE49-F238E27FC236}">
                    <a16:creationId xmlns:a16="http://schemas.microsoft.com/office/drawing/2014/main" id="{C8B0BC52-1982-80EF-36A3-B12987E2E5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6" y="5548318"/>
                <a:ext cx="730603" cy="266700"/>
              </a:xfrm>
              <a:prstGeom prst="rect">
                <a:avLst/>
              </a:prstGeom>
              <a:blipFill>
                <a:blip r:embed="rId3"/>
                <a:stretch>
                  <a:fillRect b="-104545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矩形 130">
                <a:extLst>
                  <a:ext uri="{FF2B5EF4-FFF2-40B4-BE49-F238E27FC236}">
                    <a16:creationId xmlns:a16="http://schemas.microsoft.com/office/drawing/2014/main" id="{B1460387-4E98-EF6E-BDA6-8B486BE5041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36462" y="5548318"/>
                <a:ext cx="552450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GB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2.5</m:t>
                      </m:r>
                      <m:r>
                        <a:rPr lang="en-US" sz="1800" b="0" i="1" dirty="0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(Paul)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31" name="矩形 130">
                <a:extLst>
                  <a:ext uri="{FF2B5EF4-FFF2-40B4-BE49-F238E27FC236}">
                    <a16:creationId xmlns:a16="http://schemas.microsoft.com/office/drawing/2014/main" id="{B1460387-4E98-EF6E-BDA6-8B486BE504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462" y="5548318"/>
                <a:ext cx="552450" cy="266700"/>
              </a:xfrm>
              <a:prstGeom prst="rect">
                <a:avLst/>
              </a:prstGeom>
              <a:blipFill>
                <a:blip r:embed="rId4"/>
                <a:stretch>
                  <a:fillRect l="-9890" b="-104545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id="{298ADA31-B12F-731B-B67C-AA657F63C7F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044700" y="5548318"/>
                <a:ext cx="590550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2.75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(Blum)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id="{298ADA31-B12F-731B-B67C-AA657F63C7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700" y="5548318"/>
                <a:ext cx="590550" cy="266700"/>
              </a:xfrm>
              <a:prstGeom prst="rect">
                <a:avLst/>
              </a:prstGeom>
              <a:blipFill>
                <a:blip r:embed="rId5"/>
                <a:stretch>
                  <a:fillRect l="-16495" r="-7216" b="-104545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C545B077-C0A1-4D9F-21D3-B8C4031DC7F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560812" y="5548317"/>
                <a:ext cx="590550" cy="2667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3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l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(Blum)</a:t>
                </a:r>
                <a:endParaRPr sz="1000" b="0" dirty="0">
                  <a:solidFill>
                    <a:srgbClr val="172033"/>
                  </a:solidFill>
                </a:endParaRPr>
              </a:p>
            </p:txBody>
          </p:sp>
        </mc:Choice>
        <mc:Fallback xmlns=""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C545B077-C0A1-4D9F-21D3-B8C4031DC7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812" y="5548317"/>
                <a:ext cx="590550" cy="266700"/>
              </a:xfrm>
              <a:prstGeom prst="rect">
                <a:avLst/>
              </a:prstGeom>
              <a:blipFill>
                <a:blip r:embed="rId6"/>
                <a:stretch>
                  <a:fillRect b="-104545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BF9C24D3-BA61-BA16-1D81-A5935A71C97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842249" y="5586417"/>
                <a:ext cx="2357967" cy="457200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3+</m:t>
                          </m:r>
                          <m:f>
                            <m:fPr>
                              <m:ctrlP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fPr>
                            <m:num>
                              <m: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86</m:t>
                              </m:r>
                            </m:den>
                          </m:f>
                          <m: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−</m:t>
                          </m:r>
                          <m:r>
                            <a:rPr lang="en-US" altLang="zh-CN" sz="14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𝑜</m:t>
                          </m:r>
                          <m:d>
                            <m:dPr>
                              <m:ctrlP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dPr>
                            <m:e>
                              <m:r>
                                <a:rPr lang="en-US" altLang="zh-CN" sz="1400" b="0" i="1" smtClean="0">
                                  <a:solidFill>
                                    <a:srgbClr val="172033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en-US" altLang="zh-CN" sz="14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𝑛</m:t>
                      </m:r>
                    </m:oMath>
                  </m:oMathPara>
                </a14:m>
                <a:endParaRPr lang="en-GB" sz="1400" b="0" dirty="0">
                  <a:solidFill>
                    <a:srgbClr val="172033"/>
                  </a:solidFill>
                  <a:cs typeface="Arial"/>
                </a:endParaRPr>
              </a:p>
              <a:p>
                <a:pPr algn="ctr">
                  <a:defRPr sz="112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(Find-</a:t>
                </a:r>
                <a:r>
                  <a:rPr lang="en-GB" sz="1000" b="0" dirty="0" err="1"/>
                  <a:t>Golovnev</a:t>
                </a:r>
                <a:r>
                  <a:rPr lang="en-GB" sz="1000" b="0" dirty="0"/>
                  <a:t>-Hirsch-Kulikov)</a:t>
                </a:r>
                <a:endParaRPr sz="1000" b="0" dirty="0">
                  <a:solidFill>
                    <a:srgbClr val="172033"/>
                  </a:solidFill>
                </a:endParaRPr>
              </a:p>
            </p:txBody>
          </p:sp>
        </mc:Choice>
        <mc:Fallback xmlns=""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BF9C24D3-BA61-BA16-1D81-A5935A71C9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249" y="5586417"/>
                <a:ext cx="2357967" cy="457200"/>
              </a:xfrm>
              <a:prstGeom prst="rect">
                <a:avLst/>
              </a:prstGeom>
              <a:blipFill>
                <a:blip r:embed="rId7"/>
                <a:stretch>
                  <a:fillRect b="-65333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75BFA05A-C251-86E7-3D03-8EBB1D85980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9373659" y="5648331"/>
                <a:ext cx="1496130" cy="304799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3.1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−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𝑜</m:t>
                      </m:r>
                      <m:d>
                        <m:dPr>
                          <m:ctrlP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(Li-Yang)</a:t>
                </a:r>
                <a:endParaRPr sz="1000" b="0" dirty="0">
                  <a:solidFill>
                    <a:srgbClr val="172033"/>
                  </a:solidFill>
                </a:endParaRPr>
              </a:p>
            </p:txBody>
          </p:sp>
        </mc:Choice>
        <mc:Fallback xmlns=""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75BFA05A-C251-86E7-3D03-8EBB1D8598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3659" y="5648331"/>
                <a:ext cx="1496130" cy="304799"/>
              </a:xfrm>
              <a:prstGeom prst="rect">
                <a:avLst/>
              </a:prstGeom>
              <a:blipFill>
                <a:blip r:embed="rId8"/>
                <a:stretch>
                  <a:fillRect b="-78000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id="{C8AB9C6F-C16A-D2E3-B6B5-6F2123D9DBA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040323" y="5595077"/>
                <a:ext cx="1691303" cy="510452"/>
              </a:xfrm>
              <a:prstGeom prst="rect">
                <a:avLst/>
              </a:prstGeom>
              <a:noFill/>
              <a:ln w="0">
                <a:noFill/>
                <a:prstDash val="solid"/>
              </a:ln>
            </p:spPr>
            <p:txBody>
              <a:bodyPr/>
              <a:lstStyle>
                <a:def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defPPr>
                <a:lvl1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1pPr>
                <a:lvl2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2pPr>
                <a:lvl3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3pPr>
                <a:lvl4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4pPr>
                <a:lvl5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5pPr>
                <a:lvl6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6pPr>
                <a:lvl7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7pPr>
                <a:lvl8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8pPr>
                <a:lvl9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lvl9pPr>
              </a:lstStyle>
              <a:p>
                <a:pPr algn="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3.5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−</m:t>
                      </m:r>
                      <m:r>
                        <a:rPr lang="en-US" altLang="zh-CN" sz="1800" b="0" i="1" smtClean="0">
                          <a:solidFill>
                            <a:srgbClr val="172033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𝑜</m:t>
                      </m:r>
                      <m:d>
                        <m:dPr>
                          <m:ctrlP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solidFill>
                                <a:srgbClr val="172033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sz="1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  <a:p>
                <a:pPr algn="ctr">
                  <a:defRPr sz="1275" b="1">
                    <a:solidFill>
                      <a:srgbClr val="172033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GB" sz="1000" b="0" dirty="0"/>
                  <a:t>(Mishra-Santhanam)</a:t>
                </a:r>
                <a:endParaRPr sz="2800" b="0" dirty="0">
                  <a:solidFill>
                    <a:srgbClr val="172033"/>
                  </a:solidFill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id="{C8AB9C6F-C16A-D2E3-B6B5-6F2123D9DB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0323" y="5595077"/>
                <a:ext cx="1691303" cy="510452"/>
              </a:xfrm>
              <a:prstGeom prst="rect">
                <a:avLst/>
              </a:prstGeom>
              <a:blipFill>
                <a:blip r:embed="rId9"/>
                <a:stretch>
                  <a:fillRect b="-5952"/>
                </a:stretch>
              </a:blipFill>
              <a:ln w="0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E9DB69D-73DE-DA28-7D3D-E2203AB67008}"/>
                  </a:ext>
                </a:extLst>
              </p:cNvPr>
              <p:cNvSpPr txBox="1"/>
              <p:nvPr/>
            </p:nvSpPr>
            <p:spPr>
              <a:xfrm>
                <a:off x="0" y="2356138"/>
                <a:ext cx="1272558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E9DB69D-73DE-DA28-7D3D-E2203AB67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56138"/>
                <a:ext cx="1272558" cy="3879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88518EDC-451E-A83A-3509-B049DA25B703}"/>
              </a:ext>
            </a:extLst>
          </p:cNvPr>
          <p:cNvCxnSpPr/>
          <p:nvPr/>
        </p:nvCxnSpPr>
        <p:spPr>
          <a:xfrm>
            <a:off x="971550" y="2614613"/>
            <a:ext cx="103822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Progress label">
            <a:extLst>
              <a:ext uri="{FF2B5EF4-FFF2-40B4-BE49-F238E27FC236}">
                <a16:creationId xmlns:a16="http://schemas.microsoft.com/office/drawing/2014/main" id="{9C0D981E-8BAB-4900-B000-B38EA5FB773E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147" name="Progress Introduction">
            <a:extLst>
              <a:ext uri="{FF2B5EF4-FFF2-40B4-BE49-F238E27FC236}">
                <a16:creationId xmlns:a16="http://schemas.microsoft.com/office/drawing/2014/main" id="{F49A4916-110C-48C7-987B-8DE0209B6198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48" name="Progress Natural Proofs">
            <a:extLst>
              <a:ext uri="{FF2B5EF4-FFF2-40B4-BE49-F238E27FC236}">
                <a16:creationId xmlns:a16="http://schemas.microsoft.com/office/drawing/2014/main" id="{EE6FDC52-4AFD-4605-A884-177DC9A11861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149" name="Progress Range Avoidance">
            <a:extLst>
              <a:ext uri="{FF2B5EF4-FFF2-40B4-BE49-F238E27FC236}">
                <a16:creationId xmlns:a16="http://schemas.microsoft.com/office/drawing/2014/main" id="{1A1C8E31-D94A-4AD0-80F9-9438D14DE191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150" name="Progress Generators">
            <a:extLst>
              <a:ext uri="{FF2B5EF4-FFF2-40B4-BE49-F238E27FC236}">
                <a16:creationId xmlns:a16="http://schemas.microsoft.com/office/drawing/2014/main" id="{1ABF0D43-475D-4686-A29D-0D92C91C42F3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151" name="Progress Our Results">
            <a:extLst>
              <a:ext uri="{FF2B5EF4-FFF2-40B4-BE49-F238E27FC236}">
                <a16:creationId xmlns:a16="http://schemas.microsoft.com/office/drawing/2014/main" id="{5BD806FD-FA1D-4585-B263-0FCBCBAD2537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91757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55" grpId="0" animBg="1"/>
      <p:bldP spid="59" grpId="0" animBg="1"/>
      <p:bldP spid="61" grpId="0"/>
      <p:bldP spid="63" grpId="0" animBg="1"/>
      <p:bldP spid="65" grpId="0"/>
      <p:bldP spid="67" grpId="0" animBg="1"/>
      <p:bldP spid="69" grpId="0"/>
      <p:bldP spid="71" grpId="0" animBg="1"/>
      <p:bldP spid="73" grpId="0"/>
      <p:bldP spid="75" grpId="0" animBg="1"/>
      <p:bldP spid="77" grpId="0"/>
      <p:bldP spid="79" grpId="0" animBg="1"/>
      <p:bldP spid="81" grpId="0"/>
      <p:bldP spid="83" grpId="0" animBg="1"/>
      <p:bldP spid="85" grpId="0"/>
      <p:bldP spid="129" grpId="0"/>
      <p:bldP spid="131" grpId="0"/>
      <p:bldP spid="133" grpId="0"/>
      <p:bldP spid="135" grpId="0"/>
      <p:bldP spid="137" grpId="0"/>
      <p:bldP spid="139" grpId="0"/>
      <p:bldP spid="141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BCBEC-0DFB-8745-0852-6E2868E62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AB7FE5B3-E735-AFAC-3BB1-5CFA2206E22E}"/>
              </a:ext>
            </a:extLst>
          </p:cNvPr>
          <p:cNvGrpSpPr/>
          <p:nvPr/>
        </p:nvGrpSpPr>
        <p:grpSpPr>
          <a:xfrm>
            <a:off x="568634" y="1939945"/>
            <a:ext cx="3347841" cy="991156"/>
            <a:chOff x="9028035" y="5151132"/>
            <a:chExt cx="2869025" cy="849399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E7120DC4-3CEC-9326-E27A-AF0FE1D7F54A}"/>
                </a:ext>
              </a:extLst>
            </p:cNvPr>
            <p:cNvSpPr/>
            <p:nvPr/>
          </p:nvSpPr>
          <p:spPr>
            <a:xfrm>
              <a:off x="10258839" y="5151132"/>
              <a:ext cx="385970" cy="38597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B77320D-12F6-013B-3480-B4EFADB9785E}"/>
                </a:ext>
              </a:extLst>
            </p:cNvPr>
            <p:cNvSpPr txBox="1"/>
            <p:nvPr/>
          </p:nvSpPr>
          <p:spPr>
            <a:xfrm>
              <a:off x="10252526" y="5212238"/>
              <a:ext cx="389042" cy="26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44FA777-7994-40EC-1A26-C63BAFB71FA9}"/>
                </a:ext>
              </a:extLst>
            </p:cNvPr>
            <p:cNvSpPr/>
            <p:nvPr/>
          </p:nvSpPr>
          <p:spPr>
            <a:xfrm>
              <a:off x="9079395" y="5614561"/>
              <a:ext cx="385970" cy="38597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8D96D8F-A918-ADE6-3570-61358F558C63}"/>
                </a:ext>
              </a:extLst>
            </p:cNvPr>
            <p:cNvSpPr txBox="1"/>
            <p:nvPr/>
          </p:nvSpPr>
          <p:spPr>
            <a:xfrm>
              <a:off x="9028035" y="5668128"/>
              <a:ext cx="483830" cy="26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1E73FE68-97A0-81DC-1EB5-2C248D3F63D3}"/>
                </a:ext>
              </a:extLst>
            </p:cNvPr>
            <p:cNvSpPr/>
            <p:nvPr/>
          </p:nvSpPr>
          <p:spPr>
            <a:xfrm>
              <a:off x="9723782" y="5614561"/>
              <a:ext cx="385970" cy="38597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643BCA5-8074-DF11-1B29-1E37B5766624}"/>
                </a:ext>
              </a:extLst>
            </p:cNvPr>
            <p:cNvSpPr txBox="1"/>
            <p:nvPr/>
          </p:nvSpPr>
          <p:spPr>
            <a:xfrm>
              <a:off x="9674852" y="5670872"/>
              <a:ext cx="483830" cy="26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D0C0A9A6-012F-33E1-4F09-E47F47A665DB}"/>
                </a:ext>
              </a:extLst>
            </p:cNvPr>
            <p:cNvSpPr/>
            <p:nvPr/>
          </p:nvSpPr>
          <p:spPr>
            <a:xfrm>
              <a:off x="10825568" y="5614561"/>
              <a:ext cx="385970" cy="38597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C31126C-EA18-F3B4-17DE-9605238721D4}"/>
                </a:ext>
              </a:extLst>
            </p:cNvPr>
            <p:cNvSpPr txBox="1"/>
            <p:nvPr/>
          </p:nvSpPr>
          <p:spPr>
            <a:xfrm>
              <a:off x="10776637" y="5670871"/>
              <a:ext cx="483830" cy="26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5819C69-AA5F-D0CC-08AF-0CA140B76A14}"/>
                </a:ext>
              </a:extLst>
            </p:cNvPr>
            <p:cNvSpPr/>
            <p:nvPr/>
          </p:nvSpPr>
          <p:spPr>
            <a:xfrm>
              <a:off x="11462161" y="5614561"/>
              <a:ext cx="385970" cy="385970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8713C64-6D35-2D94-FAD9-D6F2CEF9BBEA}"/>
                </a:ext>
              </a:extLst>
            </p:cNvPr>
            <p:cNvSpPr txBox="1"/>
            <p:nvPr/>
          </p:nvSpPr>
          <p:spPr>
            <a:xfrm>
              <a:off x="11413230" y="5670871"/>
              <a:ext cx="483830" cy="2637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49B49EF3-36F5-1AF7-5AA6-5F21250CE423}"/>
                </a:ext>
              </a:extLst>
            </p:cNvPr>
            <p:cNvCxnSpPr>
              <a:cxnSpLocks/>
              <a:stCxn id="9" idx="7"/>
              <a:endCxn id="7" idx="4"/>
            </p:cNvCxnSpPr>
            <p:nvPr/>
          </p:nvCxnSpPr>
          <p:spPr>
            <a:xfrm flipV="1">
              <a:off x="9408841" y="5537102"/>
              <a:ext cx="1042983" cy="1339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BF76F69-9EDF-9716-48D0-BCB35381C826}"/>
                </a:ext>
              </a:extLst>
            </p:cNvPr>
            <p:cNvCxnSpPr>
              <a:cxnSpLocks/>
              <a:stCxn id="11" idx="7"/>
              <a:endCxn id="7" idx="4"/>
            </p:cNvCxnSpPr>
            <p:nvPr/>
          </p:nvCxnSpPr>
          <p:spPr>
            <a:xfrm flipV="1">
              <a:off x="10053228" y="5537102"/>
              <a:ext cx="398596" cy="1339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50E58611-70FA-B0B6-E48C-1C224F4E96B9}"/>
                    </a:ext>
                  </a:extLst>
                </p:cNvPr>
                <p:cNvSpPr txBox="1"/>
                <p:nvPr/>
              </p:nvSpPr>
              <p:spPr>
                <a:xfrm>
                  <a:off x="10257506" y="5622879"/>
                  <a:ext cx="316235" cy="2637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50E58611-70FA-B0B6-E48C-1C224F4E96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7506" y="5622879"/>
                  <a:ext cx="316235" cy="26375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AC6E485B-7B85-F739-D844-44C05B08809A}"/>
                </a:ext>
              </a:extLst>
            </p:cNvPr>
            <p:cNvCxnSpPr>
              <a:cxnSpLocks/>
              <a:stCxn id="13" idx="1"/>
              <a:endCxn id="7" idx="4"/>
            </p:cNvCxnSpPr>
            <p:nvPr/>
          </p:nvCxnSpPr>
          <p:spPr>
            <a:xfrm flipH="1" flipV="1">
              <a:off x="10451824" y="5537102"/>
              <a:ext cx="430268" cy="1339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372D058-A354-6ECC-76DF-F66D8A534CCA}"/>
                </a:ext>
              </a:extLst>
            </p:cNvPr>
            <p:cNvCxnSpPr>
              <a:cxnSpLocks/>
              <a:stCxn id="15" idx="1"/>
              <a:endCxn id="7" idx="4"/>
            </p:cNvCxnSpPr>
            <p:nvPr/>
          </p:nvCxnSpPr>
          <p:spPr>
            <a:xfrm flipH="1" flipV="1">
              <a:off x="10451824" y="5537102"/>
              <a:ext cx="1066861" cy="1339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表格 8">
                <a:extLst>
                  <a:ext uri="{FF2B5EF4-FFF2-40B4-BE49-F238E27FC236}">
                    <a16:creationId xmlns:a16="http://schemas.microsoft.com/office/drawing/2014/main" id="{4FCE4BD9-844F-7BA7-B064-D096A8AC1B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5428915"/>
                  </p:ext>
                </p:extLst>
              </p:nvPr>
            </p:nvGraphicFramePr>
            <p:xfrm>
              <a:off x="693874" y="3266517"/>
              <a:ext cx="3106530" cy="3337560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553265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553265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表格 8">
                <a:extLst>
                  <a:ext uri="{FF2B5EF4-FFF2-40B4-BE49-F238E27FC236}">
                    <a16:creationId xmlns:a16="http://schemas.microsoft.com/office/drawing/2014/main" id="{4FCE4BD9-844F-7BA7-B064-D096A8AC1B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5428915"/>
                  </p:ext>
                </p:extLst>
              </p:nvPr>
            </p:nvGraphicFramePr>
            <p:xfrm>
              <a:off x="693874" y="3266517"/>
              <a:ext cx="3106530" cy="3337560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553265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553265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108197" r="-106250" b="-7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208197" r="-106250" b="-6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308197" r="-106250" b="-5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408197" r="-10625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508197" r="-106250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608197" r="-10625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708197" r="-10625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53" t="-808197" r="-10625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A259A64-13E9-6A89-652C-4CD02C3966F3}"/>
                  </a:ext>
                </a:extLst>
              </p:cNvPr>
              <p:cNvSpPr txBox="1"/>
              <p:nvPr/>
            </p:nvSpPr>
            <p:spPr>
              <a:xfrm>
                <a:off x="2242555" y="3586841"/>
                <a:ext cx="1500808" cy="3083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A259A64-13E9-6A89-652C-4CD02C396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555" y="3586841"/>
                <a:ext cx="1500808" cy="30839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表格 8">
                <a:extLst>
                  <a:ext uri="{FF2B5EF4-FFF2-40B4-BE49-F238E27FC236}">
                    <a16:creationId xmlns:a16="http://schemas.microsoft.com/office/drawing/2014/main" id="{E9597FA2-C80B-6420-2491-750460C60CB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297850"/>
                  </p:ext>
                </p:extLst>
              </p:nvPr>
            </p:nvGraphicFramePr>
            <p:xfrm>
              <a:off x="4583742" y="3266517"/>
              <a:ext cx="3106530" cy="3337560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553265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553265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0010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0101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0100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1100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1001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1111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1101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1110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表格 8">
                <a:extLst>
                  <a:ext uri="{FF2B5EF4-FFF2-40B4-BE49-F238E27FC236}">
                    <a16:creationId xmlns:a16="http://schemas.microsoft.com/office/drawing/2014/main" id="{E9597FA2-C80B-6420-2491-750460C60CB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297850"/>
                  </p:ext>
                </p:extLst>
              </p:nvPr>
            </p:nvGraphicFramePr>
            <p:xfrm>
              <a:off x="4583742" y="3266517"/>
              <a:ext cx="3106530" cy="3337560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553265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553265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108197" r="-106250" b="-7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208197" r="-106250" b="-6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308197" r="-106250" b="-5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408197" r="-10625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508197" r="-106250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608197" r="-10625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708197" r="-10625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953" t="-808197" r="-10625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表格 8">
                <a:extLst>
                  <a:ext uri="{FF2B5EF4-FFF2-40B4-BE49-F238E27FC236}">
                    <a16:creationId xmlns:a16="http://schemas.microsoft.com/office/drawing/2014/main" id="{1C9580A7-0AA6-D680-E2E7-5513B44187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6565644"/>
                  </p:ext>
                </p:extLst>
              </p:nvPr>
            </p:nvGraphicFramePr>
            <p:xfrm>
              <a:off x="8473610" y="3266517"/>
              <a:ext cx="3106530" cy="3337560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553265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553265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0000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0011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0101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0110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1001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1010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1100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1111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表格 8">
                <a:extLst>
                  <a:ext uri="{FF2B5EF4-FFF2-40B4-BE49-F238E27FC236}">
                    <a16:creationId xmlns:a16="http://schemas.microsoft.com/office/drawing/2014/main" id="{1C9580A7-0AA6-D680-E2E7-5513B44187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6565644"/>
                  </p:ext>
                </p:extLst>
              </p:nvPr>
            </p:nvGraphicFramePr>
            <p:xfrm>
              <a:off x="8473610" y="3266517"/>
              <a:ext cx="3106530" cy="3337560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553265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553265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108197" r="-106667" b="-7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108197" r="-6667" b="-7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208197" r="-106667" b="-6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208197" r="-6667" b="-6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308197" r="-106667" b="-5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308197" r="-6667" b="-5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408197" r="-106667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408197" r="-6667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508197" r="-106667" b="-3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508197" r="-6667" b="-3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608197" r="-106667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608197" r="-6667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708197" r="-106667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708197" r="-6667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961" t="-808197" r="-106667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1961" t="-808197" r="-6667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0E873C20-87CD-5D6A-0251-6BE71FFFA326}"/>
                  </a:ext>
                </a:extLst>
              </p:cNvPr>
              <p:cNvSpPr txBox="1"/>
              <p:nvPr/>
            </p:nvSpPr>
            <p:spPr>
              <a:xfrm>
                <a:off x="6132423" y="3586841"/>
                <a:ext cx="1500808" cy="3083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b="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0E873C20-87CD-5D6A-0251-6BE71FFFA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423" y="3586841"/>
                <a:ext cx="1500808" cy="30839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AB533A2-F2A1-EC42-35F9-7992A89DB663}"/>
                  </a:ext>
                </a:extLst>
              </p:cNvPr>
              <p:cNvSpPr txBox="1"/>
              <p:nvPr/>
            </p:nvSpPr>
            <p:spPr>
              <a:xfrm>
                <a:off x="6132423" y="3579588"/>
                <a:ext cx="1500808" cy="3083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AB533A2-F2A1-EC42-35F9-7992A89DB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423" y="3579588"/>
                <a:ext cx="1500808" cy="30839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66524E4-8F71-F6A8-5334-A92120E49ED3}"/>
                  </a:ext>
                </a:extLst>
              </p:cNvPr>
              <p:cNvSpPr txBox="1"/>
              <p:nvPr/>
            </p:nvSpPr>
            <p:spPr>
              <a:xfrm>
                <a:off x="4522085" y="1809989"/>
                <a:ext cx="6831715" cy="133722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Input: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the domain of a partial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Output: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the value of a partial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Goal: The partial function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↦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does not have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poly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-size DNF circuits (think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0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66524E4-8F71-F6A8-5334-A92120E49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2085" y="1809989"/>
                <a:ext cx="6831715" cy="13372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标题 1">
            <a:extLst>
              <a:ext uri="{FF2B5EF4-FFF2-40B4-BE49-F238E27FC236}">
                <a16:creationId xmlns:a16="http://schemas.microsoft.com/office/drawing/2014/main" id="{6F474B05-0047-DE9F-1ACD-0F36CB6B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Hard Partial Truth Tables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161045B-2708-B9FE-8C33-B90F715731B1}"/>
              </a:ext>
            </a:extLst>
          </p:cNvPr>
          <p:cNvSpPr txBox="1"/>
          <p:nvPr/>
        </p:nvSpPr>
        <p:spPr>
          <a:xfrm>
            <a:off x="9328298" y="1382910"/>
            <a:ext cx="2025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(Arvind-Srinivasan’10)</a:t>
            </a:r>
          </a:p>
        </p:txBody>
      </p:sp>
      <p:sp>
        <p:nvSpPr>
          <p:cNvPr id="31" name="Progress label">
            <a:extLst>
              <a:ext uri="{FF2B5EF4-FFF2-40B4-BE49-F238E27FC236}">
                <a16:creationId xmlns:a16="http://schemas.microsoft.com/office/drawing/2014/main" id="{D93FC386-96FF-4A38-A915-0154346DE634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32" name="Progress Introduction">
            <a:extLst>
              <a:ext uri="{FF2B5EF4-FFF2-40B4-BE49-F238E27FC236}">
                <a16:creationId xmlns:a16="http://schemas.microsoft.com/office/drawing/2014/main" id="{4627688B-E6DF-4F79-8E43-DBD1331BA7BF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3" name="Progress Natural Proofs">
            <a:extLst>
              <a:ext uri="{FF2B5EF4-FFF2-40B4-BE49-F238E27FC236}">
                <a16:creationId xmlns:a16="http://schemas.microsoft.com/office/drawing/2014/main" id="{ADDA3C4A-8DF1-46D1-8239-287F12B109FF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4" name="Progress Range Avoidance">
            <a:extLst>
              <a:ext uri="{FF2B5EF4-FFF2-40B4-BE49-F238E27FC236}">
                <a16:creationId xmlns:a16="http://schemas.microsoft.com/office/drawing/2014/main" id="{CFECC59F-1E80-49DF-B009-56E4AFB45D8A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5" name="Progress Generators">
            <a:extLst>
              <a:ext uri="{FF2B5EF4-FFF2-40B4-BE49-F238E27FC236}">
                <a16:creationId xmlns:a16="http://schemas.microsoft.com/office/drawing/2014/main" id="{7481A310-3684-4061-B2F5-EB9F7E1CA2A2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6" name="Progress Our Results">
            <a:extLst>
              <a:ext uri="{FF2B5EF4-FFF2-40B4-BE49-F238E27FC236}">
                <a16:creationId xmlns:a16="http://schemas.microsoft.com/office/drawing/2014/main" id="{A3CAD3D8-94CD-4AE5-99B6-5300685F7D23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98885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6" grpId="1"/>
      <p:bldP spid="27" grpId="1"/>
      <p:bldP spid="28" grpId="0" animBg="1"/>
      <p:bldP spid="29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8B35B7-ABCB-4F32-A39B-836B64E88525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Rigid Matrices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7E486A7-0128-480E-AA1A-E58223EFB9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An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 matrix is rigid, if we need to change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0.1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 entries to make its rank below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lvl="1"/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Equivalently: it is “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0.1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-far” from every matrix of rank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7E486A7-0128-480E-AA1A-E58223EFB9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  <a:blipFill>
                <a:blip r:embed="rId3"/>
                <a:stretch>
                  <a:fillRect l="-1043" t="-2166" r="-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A37EBF6-4C4C-C745-3849-4000F4AC1CF5}"/>
                  </a:ext>
                </a:extLst>
              </p:cNvPr>
              <p:cNvSpPr txBox="1"/>
              <p:nvPr/>
            </p:nvSpPr>
            <p:spPr>
              <a:xfrm>
                <a:off x="8630478" y="2236304"/>
                <a:ext cx="2723322" cy="36933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say rank is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A37EBF6-4C4C-C745-3849-4000F4AC1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0478" y="2236304"/>
                <a:ext cx="272332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>
            <a:extLst>
              <a:ext uri="{FF2B5EF4-FFF2-40B4-BE49-F238E27FC236}">
                <a16:creationId xmlns:a16="http://schemas.microsoft.com/office/drawing/2014/main" id="{7088977D-5EFA-A650-8CD7-D4BB69099799}"/>
              </a:ext>
            </a:extLst>
          </p:cNvPr>
          <p:cNvGrpSpPr/>
          <p:nvPr/>
        </p:nvGrpSpPr>
        <p:grpSpPr>
          <a:xfrm>
            <a:off x="1209892" y="3222944"/>
            <a:ext cx="9772215" cy="1868556"/>
            <a:chOff x="1195368" y="3132616"/>
            <a:chExt cx="9772215" cy="1868556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BFCAEFD-17D4-59E2-C927-4D797268E24F}"/>
                </a:ext>
              </a:extLst>
            </p:cNvPr>
            <p:cNvSpPr/>
            <p:nvPr/>
          </p:nvSpPr>
          <p:spPr>
            <a:xfrm>
              <a:off x="1195368" y="3132616"/>
              <a:ext cx="1868556" cy="18685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36D517E0-E959-51A5-8FF0-63AABCDED99A}"/>
                </a:ext>
              </a:extLst>
            </p:cNvPr>
            <p:cNvSpPr/>
            <p:nvPr/>
          </p:nvSpPr>
          <p:spPr>
            <a:xfrm>
              <a:off x="4204637" y="3132616"/>
              <a:ext cx="944218" cy="18685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608F676-F988-92DE-3005-38D48CA7A296}"/>
                </a:ext>
              </a:extLst>
            </p:cNvPr>
            <p:cNvSpPr/>
            <p:nvPr/>
          </p:nvSpPr>
          <p:spPr>
            <a:xfrm rot="5400000">
              <a:off x="6720894" y="3114911"/>
              <a:ext cx="944218" cy="18685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B30E3A37-E6B4-D2DF-CE8D-AF3E70C7AB07}"/>
                    </a:ext>
                  </a:extLst>
                </p:cNvPr>
                <p:cNvSpPr txBox="1"/>
                <p:nvPr/>
              </p:nvSpPr>
              <p:spPr>
                <a:xfrm>
                  <a:off x="3261676" y="3726023"/>
                  <a:ext cx="80403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altLang="zh-CN" sz="3600" b="0" i="1" smtClean="0">
                            <a:latin typeface="Cambria Math" panose="02040503050406030204" pitchFamily="18" charset="0"/>
                          </a:rPr>
                          <m:t>≠</m:t>
                        </m:r>
                      </m:oMath>
                    </m:oMathPara>
                  </a14:m>
                  <a:endParaRPr lang="zh-CN" altLang="en-US" sz="3600" dirty="0"/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B30E3A37-E6B4-D2DF-CE8D-AF3E70C7AB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1676" y="3726023"/>
                  <a:ext cx="804038" cy="6463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38DC11F9-43CF-FA68-F2B1-F4DEBCA79A57}"/>
                    </a:ext>
                  </a:extLst>
                </p:cNvPr>
                <p:cNvSpPr txBox="1"/>
                <p:nvPr/>
              </p:nvSpPr>
              <p:spPr>
                <a:xfrm>
                  <a:off x="5283437" y="3727789"/>
                  <a:ext cx="80403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sz="36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sz="3600" dirty="0"/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38DC11F9-43CF-FA68-F2B1-F4DEBCA79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3437" y="3727789"/>
                  <a:ext cx="804038" cy="6463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69BD490-EF80-E2D1-DD4B-DEEE7510E44C}"/>
                </a:ext>
              </a:extLst>
            </p:cNvPr>
            <p:cNvSpPr/>
            <p:nvPr/>
          </p:nvSpPr>
          <p:spPr>
            <a:xfrm>
              <a:off x="9099027" y="3132616"/>
              <a:ext cx="1868556" cy="18685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CBE3D74-4FC1-34EC-3CAB-1A94F8F0C31C}"/>
                </a:ext>
              </a:extLst>
            </p:cNvPr>
            <p:cNvGrpSpPr/>
            <p:nvPr/>
          </p:nvGrpSpPr>
          <p:grpSpPr>
            <a:xfrm>
              <a:off x="9444609" y="3456813"/>
              <a:ext cx="1350694" cy="1427921"/>
              <a:chOff x="1789043" y="4542183"/>
              <a:chExt cx="1350694" cy="1427921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13747A1-2F01-34D4-393D-73F2869E22F1}"/>
                  </a:ext>
                </a:extLst>
              </p:cNvPr>
              <p:cNvSpPr/>
              <p:nvPr/>
            </p:nvSpPr>
            <p:spPr>
              <a:xfrm>
                <a:off x="1789043" y="4542183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DFF154CC-904F-6CB3-C62C-E7C5B96B8F35}"/>
                  </a:ext>
                </a:extLst>
              </p:cNvPr>
              <p:cNvSpPr/>
              <p:nvPr/>
            </p:nvSpPr>
            <p:spPr>
              <a:xfrm>
                <a:off x="1789043" y="513455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AB3B8E9A-DB96-F14D-F501-636E9FA91E3E}"/>
                  </a:ext>
                </a:extLst>
              </p:cNvPr>
              <p:cNvSpPr/>
              <p:nvPr/>
            </p:nvSpPr>
            <p:spPr>
              <a:xfrm>
                <a:off x="2208772" y="4711148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C71C57E4-29FA-0ABF-CB54-7574949DC246}"/>
                  </a:ext>
                </a:extLst>
              </p:cNvPr>
              <p:cNvSpPr/>
              <p:nvPr/>
            </p:nvSpPr>
            <p:spPr>
              <a:xfrm>
                <a:off x="2470502" y="553940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7E13FB33-0D16-822C-1712-055650553018}"/>
                  </a:ext>
                </a:extLst>
              </p:cNvPr>
              <p:cNvSpPr/>
              <p:nvPr/>
            </p:nvSpPr>
            <p:spPr>
              <a:xfrm>
                <a:off x="2970772" y="498329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243F69D1-D7B8-9A67-8663-8F22B21B8C8B}"/>
                  </a:ext>
                </a:extLst>
              </p:cNvPr>
              <p:cNvSpPr/>
              <p:nvPr/>
            </p:nvSpPr>
            <p:spPr>
              <a:xfrm>
                <a:off x="2798492" y="4977155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DE0EE6B0-D73C-2FDE-B932-2245D97A84AB}"/>
                  </a:ext>
                </a:extLst>
              </p:cNvPr>
              <p:cNvSpPr/>
              <p:nvPr/>
            </p:nvSpPr>
            <p:spPr>
              <a:xfrm>
                <a:off x="2470502" y="5370444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AF061980-E46C-B125-9DE7-C6A95F72E88B}"/>
                  </a:ext>
                </a:extLst>
              </p:cNvPr>
              <p:cNvSpPr/>
              <p:nvPr/>
            </p:nvSpPr>
            <p:spPr>
              <a:xfrm>
                <a:off x="1995709" y="580113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7B18B55-2EF2-9492-7E2A-F046D2318CD8}"/>
                  </a:ext>
                </a:extLst>
              </p:cNvPr>
              <p:cNvSpPr/>
              <p:nvPr/>
            </p:nvSpPr>
            <p:spPr>
              <a:xfrm>
                <a:off x="2967457" y="5801138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3F2C9AF6-6B6D-5727-42C7-FA35D0F6AFDD}"/>
                    </a:ext>
                  </a:extLst>
                </p:cNvPr>
                <p:cNvSpPr txBox="1"/>
                <p:nvPr/>
              </p:nvSpPr>
              <p:spPr>
                <a:xfrm>
                  <a:off x="8211135" y="3726023"/>
                  <a:ext cx="80403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altLang="zh-CN" sz="3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zh-CN" altLang="en-US" sz="3600" dirty="0"/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3F2C9AF6-6B6D-5727-42C7-FA35D0F6AF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1135" y="3726023"/>
                  <a:ext cx="804038" cy="64633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339EAEA9-B946-40C9-D93D-64ED81E173F3}"/>
              </a:ext>
            </a:extLst>
          </p:cNvPr>
          <p:cNvSpPr txBox="1"/>
          <p:nvPr/>
        </p:nvSpPr>
        <p:spPr>
          <a:xfrm>
            <a:off x="9099027" y="1382910"/>
            <a:ext cx="2254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(Valiant’77)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7573101-F56B-D992-F865-C489B3461A58}"/>
              </a:ext>
            </a:extLst>
          </p:cNvPr>
          <p:cNvSpPr txBox="1"/>
          <p:nvPr/>
        </p:nvSpPr>
        <p:spPr>
          <a:xfrm>
            <a:off x="1594787" y="5439880"/>
            <a:ext cx="3437958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random matrix is rigid with high probability!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36CA196-8523-BC96-CF3D-FFCFE44B217C}"/>
                  </a:ext>
                </a:extLst>
              </p:cNvPr>
              <p:cNvSpPr txBox="1"/>
              <p:nvPr/>
            </p:nvSpPr>
            <p:spPr>
              <a:xfrm>
                <a:off x="5942285" y="5250760"/>
                <a:ext cx="4501975" cy="120032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State-of-the-art: Can’t even construct matrices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0.1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-far from rank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sz="24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log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10</m:t>
                            </m:r>
                          </m:sup>
                        </m:sSup>
                      </m:fName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poly-time.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36CA196-8523-BC96-CF3D-FFCFE44B2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285" y="5250760"/>
                <a:ext cx="4501975" cy="12003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Progress label">
            <a:extLst>
              <a:ext uri="{FF2B5EF4-FFF2-40B4-BE49-F238E27FC236}">
                <a16:creationId xmlns:a16="http://schemas.microsoft.com/office/drawing/2014/main" id="{97715DB4-BD2E-4F3D-84FB-4905E6024309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45" name="Progress Introduction">
            <a:extLst>
              <a:ext uri="{FF2B5EF4-FFF2-40B4-BE49-F238E27FC236}">
                <a16:creationId xmlns:a16="http://schemas.microsoft.com/office/drawing/2014/main" id="{1C549DB6-5627-4D88-9C66-0154DE89018B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67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46" name="Progress Natural Proofs">
            <a:extLst>
              <a:ext uri="{FF2B5EF4-FFF2-40B4-BE49-F238E27FC236}">
                <a16:creationId xmlns:a16="http://schemas.microsoft.com/office/drawing/2014/main" id="{86E4AD55-B210-4A97-8D88-6406903DDBC8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47" name="Progress Range Avoidance">
            <a:extLst>
              <a:ext uri="{FF2B5EF4-FFF2-40B4-BE49-F238E27FC236}">
                <a16:creationId xmlns:a16="http://schemas.microsoft.com/office/drawing/2014/main" id="{25806741-CD9A-4A59-8BBF-38D7298B20ED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48" name="Progress Generators">
            <a:extLst>
              <a:ext uri="{FF2B5EF4-FFF2-40B4-BE49-F238E27FC236}">
                <a16:creationId xmlns:a16="http://schemas.microsoft.com/office/drawing/2014/main" id="{7B14A90B-0E3F-4B77-B1E4-E9EAC2A9D83B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49" name="Progress Our Results">
            <a:extLst>
              <a:ext uri="{FF2B5EF4-FFF2-40B4-BE49-F238E27FC236}">
                <a16:creationId xmlns:a16="http://schemas.microsoft.com/office/drawing/2014/main" id="{3D3AC68F-A5F6-44E9-9EE3-71280C13D9F0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22988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8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4954E-45A8-5F44-671C-B136D02BA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95C61-44EA-4D88-4F00-E80599369010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Remote Point Problem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201EF7-E89A-EB07-2077-71F481B5F7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Input: a linear space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⊆</m:t>
                    </m:r>
                    <m:sSubSup>
                      <m:sSubSupPr>
                        <m:ctrlPr>
                          <a:rPr lang="zh-CN" alt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𝔽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 of dimension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𝑑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=0.1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Output: a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𝑤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sSubSup>
                      <m:sSubSupPr>
                        <m:ctrlPr>
                          <a:rPr lang="zh-CN" alt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𝔽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 that has Hamming distance at least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0.1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 from any vector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𝑉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201EF7-E89A-EB07-2077-71F481B5F7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  <a:blipFill>
                <a:blip r:embed="rId3"/>
                <a:stretch>
                  <a:fillRect l="-1043" t="-2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91D9904C-7561-5ECD-A38C-E0F4C22BCB76}"/>
              </a:ext>
            </a:extLst>
          </p:cNvPr>
          <p:cNvSpPr txBox="1"/>
          <p:nvPr/>
        </p:nvSpPr>
        <p:spPr>
          <a:xfrm>
            <a:off x="11018553" y="6492875"/>
            <a:ext cx="1174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 3 / 31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C3204C6-A5DE-7CB1-477E-3E7DA6E3C3D7}"/>
              </a:ext>
            </a:extLst>
          </p:cNvPr>
          <p:cNvSpPr txBox="1"/>
          <p:nvPr/>
        </p:nvSpPr>
        <p:spPr>
          <a:xfrm>
            <a:off x="8576931" y="1382910"/>
            <a:ext cx="2776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Alon-Panigrahy-Yekhanin’09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000687-5E56-B50A-ABC6-5744C8B1E72C}"/>
              </a:ext>
            </a:extLst>
          </p:cNvPr>
          <p:cNvSpPr txBox="1"/>
          <p:nvPr/>
        </p:nvSpPr>
        <p:spPr>
          <a:xfrm>
            <a:off x="1479139" y="5322377"/>
            <a:ext cx="413252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random vector is a good solution with high probability!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4D7AE5F-73F4-DAD6-7F57-D5464730493D}"/>
                  </a:ext>
                </a:extLst>
              </p:cNvPr>
              <p:cNvSpPr txBox="1"/>
              <p:nvPr/>
            </p:nvSpPr>
            <p:spPr>
              <a:xfrm>
                <a:off x="6580340" y="5137712"/>
                <a:ext cx="3993182" cy="120032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State-of-the-art 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(APY’09, Volk’26)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: Can only achieve Hamming distance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Ω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sz="24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4D7AE5F-73F4-DAD6-7F57-D54647304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340" y="5137712"/>
                <a:ext cx="3993182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C857688F-95FF-22C6-0108-CA1BE17074D6}"/>
              </a:ext>
            </a:extLst>
          </p:cNvPr>
          <p:cNvSpPr/>
          <p:nvPr/>
        </p:nvSpPr>
        <p:spPr>
          <a:xfrm>
            <a:off x="5472223" y="3275252"/>
            <a:ext cx="6485255" cy="1590152"/>
          </a:xfrm>
          <a:prstGeom prst="wedgeRoundRectCallout">
            <a:avLst>
              <a:gd name="adj1" fmla="val 37647"/>
              <a:gd name="adj2" fmla="val -88710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APY’09: “In this paper we propose the remote point problem as an intermediate challenge that is </a:t>
            </a:r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daunting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than the challenge of [constructing rigid matrices] …”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374F2F4-2160-4809-3704-195CE1390C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5933">
            <a:off x="1344459" y="3238684"/>
            <a:ext cx="2810244" cy="1873496"/>
          </a:xfrm>
          <a:prstGeom prst="rect">
            <a:avLst/>
          </a:prstGeom>
        </p:spPr>
      </p:pic>
      <p:sp>
        <p:nvSpPr>
          <p:cNvPr id="15" name="Progress label">
            <a:extLst>
              <a:ext uri="{FF2B5EF4-FFF2-40B4-BE49-F238E27FC236}">
                <a16:creationId xmlns:a16="http://schemas.microsoft.com/office/drawing/2014/main" id="{7913C1DD-FDA6-4E04-9E46-8A195DFE23E4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16" name="Progress Introduction">
            <a:extLst>
              <a:ext uri="{FF2B5EF4-FFF2-40B4-BE49-F238E27FC236}">
                <a16:creationId xmlns:a16="http://schemas.microsoft.com/office/drawing/2014/main" id="{0ACA5574-9059-46D3-8361-2E9E9DB5B64E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3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7" name="Progress Natural Proofs">
            <a:extLst>
              <a:ext uri="{FF2B5EF4-FFF2-40B4-BE49-F238E27FC236}">
                <a16:creationId xmlns:a16="http://schemas.microsoft.com/office/drawing/2014/main" id="{AAA4C276-54A0-48F6-84F0-B2F1B77C22FC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18" name="Progress Range Avoidance">
            <a:extLst>
              <a:ext uri="{FF2B5EF4-FFF2-40B4-BE49-F238E27FC236}">
                <a16:creationId xmlns:a16="http://schemas.microsoft.com/office/drawing/2014/main" id="{17A552B6-1C61-4D6D-B3F3-792E6872E54E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19" name="Progress Generators">
            <a:extLst>
              <a:ext uri="{FF2B5EF4-FFF2-40B4-BE49-F238E27FC236}">
                <a16:creationId xmlns:a16="http://schemas.microsoft.com/office/drawing/2014/main" id="{99EAC68F-62DF-4449-AD01-0CCF4981A6AF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0" name="Progress Our Results">
            <a:extLst>
              <a:ext uri="{FF2B5EF4-FFF2-40B4-BE49-F238E27FC236}">
                <a16:creationId xmlns:a16="http://schemas.microsoft.com/office/drawing/2014/main" id="{4C97BBDE-3DE2-43C2-8E7A-02E5F3EFF406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92344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765A0-4DFB-0653-A179-1BC2DEC8C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27DBFAE0-A526-88B6-5FEB-313B3EC14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In this talk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B02A2AA-BFDA-E314-0B99-AF7CC113E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70617"/>
            <a:ext cx="3317073" cy="14168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4938BF5-F8A3-1A53-74AC-55DF242E7A6A}"/>
              </a:ext>
            </a:extLst>
          </p:cNvPr>
          <p:cNvSpPr txBox="1"/>
          <p:nvPr/>
        </p:nvSpPr>
        <p:spPr>
          <a:xfrm>
            <a:off x="1054252" y="3537760"/>
            <a:ext cx="2884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(I) Circuit lower bounds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8623579-2E2E-FF8B-C50C-8D94BF85726D}"/>
              </a:ext>
            </a:extLst>
          </p:cNvPr>
          <p:cNvSpPr txBox="1"/>
          <p:nvPr/>
        </p:nvSpPr>
        <p:spPr>
          <a:xfrm>
            <a:off x="1054252" y="5461003"/>
            <a:ext cx="2884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(III) Rigid matrices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表格 8">
                <a:extLst>
                  <a:ext uri="{FF2B5EF4-FFF2-40B4-BE49-F238E27FC236}">
                    <a16:creationId xmlns:a16="http://schemas.microsoft.com/office/drawing/2014/main" id="{9AFE96F7-319A-8B79-FE18-D9EA0A99CD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4107258"/>
                  </p:ext>
                </p:extLst>
              </p:nvPr>
            </p:nvGraphicFramePr>
            <p:xfrm>
              <a:off x="9079662" y="1859618"/>
              <a:ext cx="2058086" cy="2229129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029043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029043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2476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0000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0011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0101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0110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1001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1010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1100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1111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表格 8">
                <a:extLst>
                  <a:ext uri="{FF2B5EF4-FFF2-40B4-BE49-F238E27FC236}">
                    <a16:creationId xmlns:a16="http://schemas.microsoft.com/office/drawing/2014/main" id="{9AFE96F7-319A-8B79-FE18-D9EA0A99CD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4107258"/>
                  </p:ext>
                </p:extLst>
              </p:nvPr>
            </p:nvGraphicFramePr>
            <p:xfrm>
              <a:off x="9079662" y="1859618"/>
              <a:ext cx="2058086" cy="2229129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029043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029043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2476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115000" r="-108824" b="-7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115000" r="-9467" b="-7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209756" r="-108824" b="-6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209756" r="-9467" b="-6317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309756" r="-108824" b="-5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309756" r="-9467" b="-5317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420000" r="-108824" b="-44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420000" r="-9467" b="-44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507317" r="-108824" b="-3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507317" r="-9467" b="-3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607317" r="-108824" b="-2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607317" r="-9467" b="-2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725000" r="-108824" b="-1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725000" r="-9467" b="-14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2941" t="-804878" r="-108824" b="-365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5"/>
                          <a:stretch>
                            <a:fillRect l="-103550" t="-804878" r="-9467" b="-365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299B3130-F8A5-0212-9435-599E5170A377}"/>
              </a:ext>
            </a:extLst>
          </p:cNvPr>
          <p:cNvSpPr txBox="1"/>
          <p:nvPr/>
        </p:nvSpPr>
        <p:spPr>
          <a:xfrm>
            <a:off x="8288422" y="4188206"/>
            <a:ext cx="3640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(I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 Hard Partial Truth Tables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27FCB0D-C69A-E525-304A-591D5FDAB7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5933">
            <a:off x="8975766" y="4522481"/>
            <a:ext cx="2265878" cy="151058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608CC1C-0164-882B-B1D2-0787E6A33C2D}"/>
              </a:ext>
            </a:extLst>
          </p:cNvPr>
          <p:cNvSpPr txBox="1"/>
          <p:nvPr/>
        </p:nvSpPr>
        <p:spPr>
          <a:xfrm>
            <a:off x="8288422" y="6092765"/>
            <a:ext cx="3640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(I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 Remote Point Problem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1DF5487-F7C9-9363-E40F-BA866456C5C9}"/>
              </a:ext>
            </a:extLst>
          </p:cNvPr>
          <p:cNvSpPr txBox="1"/>
          <p:nvPr/>
        </p:nvSpPr>
        <p:spPr>
          <a:xfrm>
            <a:off x="4669866" y="2656210"/>
            <a:ext cx="4111256" cy="9541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Why are these problems so difficult?</a:t>
            </a:r>
          </a:p>
        </p:txBody>
      </p: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96657526-407C-7F53-D1D9-4CF857A89785}"/>
              </a:ext>
            </a:extLst>
          </p:cNvPr>
          <p:cNvSpPr/>
          <p:nvPr/>
        </p:nvSpPr>
        <p:spPr>
          <a:xfrm>
            <a:off x="4729833" y="4201790"/>
            <a:ext cx="3586716" cy="1050556"/>
          </a:xfrm>
          <a:prstGeom prst="wedgeRoundRectCallout">
            <a:avLst>
              <a:gd name="adj1" fmla="val -49489"/>
              <a:gd name="adj2" fmla="val -75144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We provide evidence that (II) and (IV) are truly hard and speculate on (I) and (III).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B4106C9-B486-529C-2939-3994A38F20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444304"/>
            <a:ext cx="3317073" cy="9746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Progress label">
            <a:extLst>
              <a:ext uri="{FF2B5EF4-FFF2-40B4-BE49-F238E27FC236}">
                <a16:creationId xmlns:a16="http://schemas.microsoft.com/office/drawing/2014/main" id="{23FA902B-4D8A-419E-86D5-AE61AE1EBB5F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3" name="Progress Introduction">
            <a:extLst>
              <a:ext uri="{FF2B5EF4-FFF2-40B4-BE49-F238E27FC236}">
                <a16:creationId xmlns:a16="http://schemas.microsoft.com/office/drawing/2014/main" id="{C4E8DEC5-5D83-4595-AACD-1518B9A24536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4" name="Progress Natural Proofs">
            <a:extLst>
              <a:ext uri="{FF2B5EF4-FFF2-40B4-BE49-F238E27FC236}">
                <a16:creationId xmlns:a16="http://schemas.microsoft.com/office/drawing/2014/main" id="{0A67C596-0D2B-4DEC-AADF-06597F2B97E3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5" name="Progress Range Avoidance">
            <a:extLst>
              <a:ext uri="{FF2B5EF4-FFF2-40B4-BE49-F238E27FC236}">
                <a16:creationId xmlns:a16="http://schemas.microsoft.com/office/drawing/2014/main" id="{208B092B-CC46-4E12-8CB1-54654461E74D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6" name="Progress Generators">
            <a:extLst>
              <a:ext uri="{FF2B5EF4-FFF2-40B4-BE49-F238E27FC236}">
                <a16:creationId xmlns:a16="http://schemas.microsoft.com/office/drawing/2014/main" id="{FCA98D32-F054-4BCA-80F9-007C990E2365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7" name="Progress Our Results">
            <a:extLst>
              <a:ext uri="{FF2B5EF4-FFF2-40B4-BE49-F238E27FC236}">
                <a16:creationId xmlns:a16="http://schemas.microsoft.com/office/drawing/2014/main" id="{899B5754-42C0-450B-9915-7F8AF5AADF8C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96197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283F1-B6DF-EA18-DD29-A368EA2CD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D7072-6BF0-0843-F957-992B5A4FEC8F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Natural Proofs Barrier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0">
                <a:extLst>
                  <a:ext uri="{FF2B5EF4-FFF2-40B4-BE49-F238E27FC236}">
                    <a16:creationId xmlns:a16="http://schemas.microsoft.com/office/drawing/2014/main" id="{42E91374-8591-2DCB-8D90-6B6A168953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When we prove “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has high circuit complexity”, we identify a property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has, but every function computed by small circuits do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es</a:t>
                </a:r>
                <a:r>
                  <a:rPr lang="en-GB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n’t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内容占位符 20">
                <a:extLst>
                  <a:ext uri="{FF2B5EF4-FFF2-40B4-BE49-F238E27FC236}">
                    <a16:creationId xmlns:a16="http://schemas.microsoft.com/office/drawing/2014/main" id="{42E91374-8591-2DCB-8D90-6B6A168953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437D5E5-B057-0B5B-5061-651875681248}"/>
                  </a:ext>
                </a:extLst>
              </p:cNvPr>
              <p:cNvSpPr txBox="1"/>
              <p:nvPr/>
            </p:nvSpPr>
            <p:spPr>
              <a:xfrm>
                <a:off x="1050132" y="3429000"/>
                <a:ext cx="4521993" cy="108318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Average Sensitivity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AS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←</m:t>
                                  </m:r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  <m:t>0,1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←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eqAr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437D5E5-B057-0B5B-5061-651875681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132" y="3429000"/>
                <a:ext cx="4521993" cy="10831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7374FA4-1728-A66A-4C29-83BF36906A83}"/>
                  </a:ext>
                </a:extLst>
              </p:cNvPr>
              <p:cNvSpPr txBox="1"/>
              <p:nvPr/>
            </p:nvSpPr>
            <p:spPr>
              <a:xfrm>
                <a:off x="1981200" y="4647119"/>
                <a:ext cx="42672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a random input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a random index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if we flip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GB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input bit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is it likely to flip the output value as well?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7374FA4-1728-A66A-4C29-83BF36906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647119"/>
                <a:ext cx="4267284" cy="923330"/>
              </a:xfrm>
              <a:prstGeom prst="rect">
                <a:avLst/>
              </a:prstGeom>
              <a:blipFill>
                <a:blip r:embed="rId5"/>
                <a:stretch>
                  <a:fillRect l="-1143" t="-3289" r="-142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A61D432-E550-6C15-7CE2-132D195D5383}"/>
                  </a:ext>
                </a:extLst>
              </p:cNvPr>
              <p:cNvSpPr txBox="1"/>
              <p:nvPr/>
            </p:nvSpPr>
            <p:spPr>
              <a:xfrm>
                <a:off x="6393656" y="2992437"/>
                <a:ext cx="4812505" cy="120032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CN" sz="24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Theorem</a:t>
                </a:r>
                <a:r>
                  <a:rPr lang="en-US" altLang="zh-CN" sz="24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(LMN’93)</a:t>
                </a:r>
                <a:r>
                  <a:rPr lang="en-US" altLang="zh-CN" sz="24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Every function computable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zh-CN" sz="2400" b="1" i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sz="2400" b="1" i="0">
                            <a:latin typeface="Cambria Math" panose="02040503050406030204" pitchFamily="18" charset="0"/>
                          </a:rPr>
                          <m:t>𝐀</m:t>
                        </m:r>
                        <m:r>
                          <a:rPr lang="en-GB" altLang="zh-CN" sz="2400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p>
                        <m:r>
                          <a:rPr lang="en-GB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has small average sensitivity.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A61D432-E550-6C15-7CE2-132D195D5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656" y="2992437"/>
                <a:ext cx="4812505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id="{596B83C2-25D7-A574-0B23-1491C10223A2}"/>
              </a:ext>
            </a:extLst>
          </p:cNvPr>
          <p:cNvGrpSpPr/>
          <p:nvPr/>
        </p:nvGrpSpPr>
        <p:grpSpPr>
          <a:xfrm>
            <a:off x="6472831" y="4778595"/>
            <a:ext cx="4545722" cy="1381412"/>
            <a:chOff x="6472831" y="4778595"/>
            <a:chExt cx="4545722" cy="1381412"/>
          </a:xfrm>
        </p:grpSpPr>
        <p:sp>
          <p:nvSpPr>
            <p:cNvPr id="8" name="思想气泡: 云 7">
              <a:extLst>
                <a:ext uri="{FF2B5EF4-FFF2-40B4-BE49-F238E27FC236}">
                  <a16:creationId xmlns:a16="http://schemas.microsoft.com/office/drawing/2014/main" id="{0E243C09-0A43-271A-6EED-26084A2761E2}"/>
                </a:ext>
              </a:extLst>
            </p:cNvPr>
            <p:cNvSpPr/>
            <p:nvPr/>
          </p:nvSpPr>
          <p:spPr>
            <a:xfrm>
              <a:off x="6472831" y="4778595"/>
              <a:ext cx="4545722" cy="1381412"/>
            </a:xfrm>
            <a:prstGeom prst="cloudCallout">
              <a:avLst>
                <a:gd name="adj1" fmla="val 36077"/>
                <a:gd name="adj2" fmla="val -7867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89439117-804B-014A-F337-A98049A2110A}"/>
                    </a:ext>
                  </a:extLst>
                </p:cNvPr>
                <p:cNvSpPr txBox="1"/>
                <p:nvPr/>
              </p:nvSpPr>
              <p:spPr>
                <a:xfrm>
                  <a:off x="6986587" y="4978425"/>
                  <a:ext cx="3807619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Since the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0">
                          <a:latin typeface="Cambria Math" panose="02040503050406030204" pitchFamily="18" charset="0"/>
                        </a:rPr>
                        <m:t>PARITY</m:t>
                      </m:r>
                    </m:oMath>
                  </a14:m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function has high average sensitivity, it cannot be computed in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GB" sz="2000" b="1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>
                              <a:latin typeface="Cambria Math" panose="02040503050406030204" pitchFamily="18" charset="0"/>
                            </a:rPr>
                            <m:t>𝐀𝐂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a14:m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89439117-804B-014A-F337-A98049A211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6587" y="4978425"/>
                  <a:ext cx="3807619" cy="1015663"/>
                </a:xfrm>
                <a:prstGeom prst="rect">
                  <a:avLst/>
                </a:prstGeom>
                <a:blipFill>
                  <a:blip r:embed="rId7"/>
                  <a:stretch>
                    <a:fillRect l="-1600" t="-3012" b="-108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1478E21A-3BF4-617E-A8AB-D51D9E269805}"/>
              </a:ext>
            </a:extLst>
          </p:cNvPr>
          <p:cNvSpPr txBox="1"/>
          <p:nvPr/>
        </p:nvSpPr>
        <p:spPr>
          <a:xfrm>
            <a:off x="7215963" y="1321356"/>
            <a:ext cx="413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Why are circuit lower bounds hard?</a:t>
            </a:r>
          </a:p>
        </p:txBody>
      </p:sp>
      <p:sp>
        <p:nvSpPr>
          <p:cNvPr id="22" name="Progress label">
            <a:extLst>
              <a:ext uri="{FF2B5EF4-FFF2-40B4-BE49-F238E27FC236}">
                <a16:creationId xmlns:a16="http://schemas.microsoft.com/office/drawing/2014/main" id="{CEC6EDA8-7E07-4AD4-8ABD-B54B3B86EF00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3" name="Progress Introduction">
            <a:extLst>
              <a:ext uri="{FF2B5EF4-FFF2-40B4-BE49-F238E27FC236}">
                <a16:creationId xmlns:a16="http://schemas.microsoft.com/office/drawing/2014/main" id="{709C4344-A0AD-4BBC-96A9-7C3A4A519AF2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4" name="Progress Natural Proofs">
            <a:extLst>
              <a:ext uri="{FF2B5EF4-FFF2-40B4-BE49-F238E27FC236}">
                <a16:creationId xmlns:a16="http://schemas.microsoft.com/office/drawing/2014/main" id="{F45E17B5-DD6B-4146-8068-5DCB12646887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2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5" name="Progress Range Avoidance">
            <a:extLst>
              <a:ext uri="{FF2B5EF4-FFF2-40B4-BE49-F238E27FC236}">
                <a16:creationId xmlns:a16="http://schemas.microsoft.com/office/drawing/2014/main" id="{2F2EEF7C-0A16-4FF6-A2EE-44C90D17D9D7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6" name="Progress Generators">
            <a:extLst>
              <a:ext uri="{FF2B5EF4-FFF2-40B4-BE49-F238E27FC236}">
                <a16:creationId xmlns:a16="http://schemas.microsoft.com/office/drawing/2014/main" id="{40D67506-72D9-43FC-B6C1-DCE4D7F0E766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7" name="Progress Our Results">
            <a:extLst>
              <a:ext uri="{FF2B5EF4-FFF2-40B4-BE49-F238E27FC236}">
                <a16:creationId xmlns:a16="http://schemas.microsoft.com/office/drawing/2014/main" id="{02371351-7493-4A9A-9660-4380F2CDE1B9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401245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3" grpId="0" animBg="1"/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C5FC2-33D8-F1CA-4173-2E0217062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17F85C8-3CA1-75F6-AB9A-CD4FD034791E}"/>
                  </a:ext>
                </a:extLst>
              </p:cNvPr>
              <p:cNvSpPr txBox="1"/>
              <p:nvPr/>
            </p:nvSpPr>
            <p:spPr>
              <a:xfrm>
                <a:off x="1553766" y="2443161"/>
                <a:ext cx="4107657" cy="196977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Constructivity</a:t>
                </a:r>
                <a:endParaRPr lang="en-GB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(Human proofs tend to be “constructive”)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the truth table of a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decide 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polynomial (i.e.,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 time.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17F85C8-3CA1-75F6-AB9A-CD4FD0347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766" y="2443161"/>
                <a:ext cx="4107657" cy="19697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>
            <a:extLst>
              <a:ext uri="{FF2B5EF4-FFF2-40B4-BE49-F238E27FC236}">
                <a16:creationId xmlns:a16="http://schemas.microsoft.com/office/drawing/2014/main" id="{5CE748FA-5BE5-974A-4790-B2ADF7A89604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Natural Proofs Barrier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0">
                <a:extLst>
                  <a:ext uri="{FF2B5EF4-FFF2-40B4-BE49-F238E27FC236}">
                    <a16:creationId xmlns:a16="http://schemas.microsoft.com/office/drawing/2014/main" id="{2E969619-6B47-BD3C-9856-88C8692B9F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property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:r>
                  <a:rPr lang="en-GB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natural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(Razborov-Rudich’97)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if: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内容占位符 20">
                <a:extLst>
                  <a:ext uri="{FF2B5EF4-FFF2-40B4-BE49-F238E27FC236}">
                    <a16:creationId xmlns:a16="http://schemas.microsoft.com/office/drawing/2014/main" id="{2E969619-6B47-BD3C-9856-88C8692B9F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DE13AF7-DFAD-7B4A-E6C2-F8DD7E5378B8}"/>
                  </a:ext>
                </a:extLst>
              </p:cNvPr>
              <p:cNvSpPr txBox="1"/>
              <p:nvPr/>
            </p:nvSpPr>
            <p:spPr>
              <a:xfrm>
                <a:off x="1296593" y="5251737"/>
                <a:ext cx="4521993" cy="108318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Average Sensitivity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AS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←</m:t>
                                  </m:r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0" i="1" smtClean="0">
                                              <a:latin typeface="Cambria Math" panose="02040503050406030204" pitchFamily="18" charset="0"/>
                                            </a:rPr>
                                            <m:t>0,1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←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eqAr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DE13AF7-DFAD-7B4A-E6C2-F8DD7E537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593" y="5251737"/>
                <a:ext cx="4521993" cy="10831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D4AAF188-EA0A-B70F-DAC7-ADB64DCA6D34}"/>
                  </a:ext>
                </a:extLst>
              </p:cNvPr>
              <p:cNvSpPr txBox="1"/>
              <p:nvPr/>
            </p:nvSpPr>
            <p:spPr>
              <a:xfrm>
                <a:off x="6373416" y="5676283"/>
                <a:ext cx="41148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a random input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a random index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if I flip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GB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input bit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is it likely to flip the output value as well?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D4AAF188-EA0A-B70F-DAC7-ADB64DCA6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416" y="5676283"/>
                <a:ext cx="4114800" cy="923330"/>
              </a:xfrm>
              <a:prstGeom prst="rect">
                <a:avLst/>
              </a:prstGeom>
              <a:blipFill>
                <a:blip r:embed="rId7"/>
                <a:stretch>
                  <a:fillRect l="-1333" t="-3289" r="-741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64D9D1E-A6F2-5007-7123-1DEBABA536E0}"/>
                  </a:ext>
                </a:extLst>
              </p:cNvPr>
              <p:cNvSpPr txBox="1"/>
              <p:nvPr/>
            </p:nvSpPr>
            <p:spPr>
              <a:xfrm>
                <a:off x="6530579" y="2300730"/>
                <a:ext cx="4107657" cy="132343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Largeness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(Looks reasonable… But why?)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random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likely to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64D9D1E-A6F2-5007-7123-1DEBABA53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579" y="2300730"/>
                <a:ext cx="4107657" cy="1323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6E256FF1-E5CE-F8FB-766A-0C140A4F6690}"/>
              </a:ext>
            </a:extLst>
          </p:cNvPr>
          <p:cNvGrpSpPr/>
          <p:nvPr/>
        </p:nvGrpSpPr>
        <p:grpSpPr>
          <a:xfrm>
            <a:off x="428626" y="4329113"/>
            <a:ext cx="4800600" cy="787687"/>
            <a:chOff x="428626" y="4329113"/>
            <a:chExt cx="4800600" cy="787687"/>
          </a:xfrm>
        </p:grpSpPr>
        <p:sp>
          <p:nvSpPr>
            <p:cNvPr id="5" name="思想气泡: 云 4">
              <a:extLst>
                <a:ext uri="{FF2B5EF4-FFF2-40B4-BE49-F238E27FC236}">
                  <a16:creationId xmlns:a16="http://schemas.microsoft.com/office/drawing/2014/main" id="{266CA5A0-E613-C1C2-623D-9D41E55DC7A4}"/>
                </a:ext>
              </a:extLst>
            </p:cNvPr>
            <p:cNvSpPr/>
            <p:nvPr/>
          </p:nvSpPr>
          <p:spPr>
            <a:xfrm>
              <a:off x="428626" y="4329113"/>
              <a:ext cx="4800600" cy="787687"/>
            </a:xfrm>
            <a:prstGeom prst="cloudCallout">
              <a:avLst>
                <a:gd name="adj1" fmla="val 46090"/>
                <a:gd name="adj2" fmla="val 62500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C6D7CF9B-1780-F370-EFD5-4CCD36326BE1}"/>
                    </a:ext>
                  </a:extLst>
                </p:cNvPr>
                <p:cNvSpPr txBox="1"/>
                <p:nvPr/>
              </p:nvSpPr>
              <p:spPr>
                <a:xfrm>
                  <a:off x="838200" y="4402680"/>
                  <a:ext cx="405050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Of course, you can compute average sensitivity of </a:t>
                  </a:r>
                  <a14:m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in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poly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time.</a:t>
                  </a: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C6D7CF9B-1780-F370-EFD5-4CCD36326B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4402680"/>
                  <a:ext cx="4050506" cy="646331"/>
                </a:xfrm>
                <a:prstGeom prst="rect">
                  <a:avLst/>
                </a:prstGeom>
                <a:blipFill>
                  <a:blip r:embed="rId9"/>
                  <a:stretch>
                    <a:fillRect l="-1355" t="-4717" b="-1415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9B0C60C-A0E6-D554-D2AE-E2B325726E86}"/>
                  </a:ext>
                </a:extLst>
              </p:cNvPr>
              <p:cNvSpPr txBox="1"/>
              <p:nvPr/>
            </p:nvSpPr>
            <p:spPr>
              <a:xfrm>
                <a:off x="6530579" y="3759106"/>
                <a:ext cx="4107657" cy="769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Usefulness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easy,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doesn’t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9B0C60C-A0E6-D554-D2AE-E2B325726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579" y="3759106"/>
                <a:ext cx="4107657" cy="7694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B83D3BE6-A966-0B2A-6A18-0F5B470DB9D5}"/>
              </a:ext>
            </a:extLst>
          </p:cNvPr>
          <p:cNvGrpSpPr/>
          <p:nvPr/>
        </p:nvGrpSpPr>
        <p:grpSpPr>
          <a:xfrm>
            <a:off x="6228160" y="4733314"/>
            <a:ext cx="4036219" cy="787687"/>
            <a:chOff x="6373416" y="4309176"/>
            <a:chExt cx="4036219" cy="787687"/>
          </a:xfrm>
        </p:grpSpPr>
        <p:sp>
          <p:nvSpPr>
            <p:cNvPr id="8" name="思想气泡: 云 7">
              <a:extLst>
                <a:ext uri="{FF2B5EF4-FFF2-40B4-BE49-F238E27FC236}">
                  <a16:creationId xmlns:a16="http://schemas.microsoft.com/office/drawing/2014/main" id="{BAD96480-6146-DF7B-7130-9D135A0AFFD4}"/>
                </a:ext>
              </a:extLst>
            </p:cNvPr>
            <p:cNvSpPr/>
            <p:nvPr/>
          </p:nvSpPr>
          <p:spPr>
            <a:xfrm>
              <a:off x="6373416" y="4309176"/>
              <a:ext cx="4036219" cy="787687"/>
            </a:xfrm>
            <a:prstGeom prst="cloudCallout">
              <a:avLst>
                <a:gd name="adj1" fmla="val -57824"/>
                <a:gd name="adj2" fmla="val 54338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7BC7777-2EAB-CDCC-7008-858D68FD9E4D}"/>
                </a:ext>
              </a:extLst>
            </p:cNvPr>
            <p:cNvSpPr txBox="1"/>
            <p:nvPr/>
          </p:nvSpPr>
          <p:spPr>
            <a:xfrm>
              <a:off x="6805613" y="4353357"/>
              <a:ext cx="32349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A random function is likely to have high average sensitivity.</a:t>
              </a:r>
            </a:p>
          </p:txBody>
        </p:sp>
      </p:grpSp>
      <p:sp>
        <p:nvSpPr>
          <p:cNvPr id="22" name="Progress label">
            <a:extLst>
              <a:ext uri="{FF2B5EF4-FFF2-40B4-BE49-F238E27FC236}">
                <a16:creationId xmlns:a16="http://schemas.microsoft.com/office/drawing/2014/main" id="{0C7D8786-DAF1-418C-8E93-08D04D9FB7B8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3" name="Progress Introduction">
            <a:extLst>
              <a:ext uri="{FF2B5EF4-FFF2-40B4-BE49-F238E27FC236}">
                <a16:creationId xmlns:a16="http://schemas.microsoft.com/office/drawing/2014/main" id="{9F2148D1-8A8E-426E-AD5C-20BE330EB404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4" name="Progress Natural Proofs">
            <a:extLst>
              <a:ext uri="{FF2B5EF4-FFF2-40B4-BE49-F238E27FC236}">
                <a16:creationId xmlns:a16="http://schemas.microsoft.com/office/drawing/2014/main" id="{551CF0DC-6D0C-487E-8DDE-30A471859F20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4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5" name="Progress Range Avoidance">
            <a:extLst>
              <a:ext uri="{FF2B5EF4-FFF2-40B4-BE49-F238E27FC236}">
                <a16:creationId xmlns:a16="http://schemas.microsoft.com/office/drawing/2014/main" id="{722A75B5-53D5-4B75-A364-818C23B89BB3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6" name="Progress Generators">
            <a:extLst>
              <a:ext uri="{FF2B5EF4-FFF2-40B4-BE49-F238E27FC236}">
                <a16:creationId xmlns:a16="http://schemas.microsoft.com/office/drawing/2014/main" id="{986F9B79-24E7-4D5B-9422-317A7C50915F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7" name="Progress Our Results">
            <a:extLst>
              <a:ext uri="{FF2B5EF4-FFF2-40B4-BE49-F238E27FC236}">
                <a16:creationId xmlns:a16="http://schemas.microsoft.com/office/drawing/2014/main" id="{138D76E6-317C-4B64-AE2D-30BBC37372F6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260553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4" grpId="0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04EDC-E40F-6055-CEC5-3E703685F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36CBD2-66BE-C09B-559B-BFF3CFE9AB5E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Natural Proofs Barrier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68EB43F-0055-FC8B-ADC0-A5D7644F0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702" y="4529138"/>
            <a:ext cx="1593302" cy="1593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3F4E933-CF70-739E-0130-9FB5FB287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004" y="4531228"/>
            <a:ext cx="1688552" cy="15912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D441BA1D-6344-818D-22B8-826C54A3FF7D}"/>
              </a:ext>
            </a:extLst>
          </p:cNvPr>
          <p:cNvSpPr txBox="1"/>
          <p:nvPr/>
        </p:nvSpPr>
        <p:spPr>
          <a:xfrm>
            <a:off x="4787134" y="6169709"/>
            <a:ext cx="121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Alexander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Razborov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89BCEB0-3EED-6607-D5DD-D291121D79C0}"/>
              </a:ext>
            </a:extLst>
          </p:cNvPr>
          <p:cNvSpPr txBox="1"/>
          <p:nvPr/>
        </p:nvSpPr>
        <p:spPr>
          <a:xfrm>
            <a:off x="6428061" y="6169709"/>
            <a:ext cx="121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Steven Rudich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对话气泡: 圆角矩形 18">
                <a:extLst>
                  <a:ext uri="{FF2B5EF4-FFF2-40B4-BE49-F238E27FC236}">
                    <a16:creationId xmlns:a16="http://schemas.microsoft.com/office/drawing/2014/main" id="{137DDF7D-2748-2F2F-7526-40EBD6258AD5}"/>
                  </a:ext>
                </a:extLst>
              </p:cNvPr>
              <p:cNvSpPr/>
              <p:nvPr/>
            </p:nvSpPr>
            <p:spPr>
              <a:xfrm>
                <a:off x="700089" y="1971675"/>
                <a:ext cx="5186362" cy="2028825"/>
              </a:xfrm>
              <a:prstGeom prst="wedgeRoundRectCallout">
                <a:avLst>
                  <a:gd name="adj1" fmla="val 53602"/>
                  <a:gd name="adj2" fmla="val 68534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Circuit lower bounds that we already have tend to be natural!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Against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0">
                            <a:latin typeface="Cambria Math" panose="02040503050406030204" pitchFamily="18" charset="0"/>
                          </a:rPr>
                          <m:t>𝐀</m:t>
                        </m:r>
                        <m:r>
                          <a:rPr lang="en-GB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(average sensitivity, random restriction, …)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Against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0">
                            <a:latin typeface="Cambria Math" panose="02040503050406030204" pitchFamily="18" charset="0"/>
                          </a:rPr>
                          <m:t>𝐀</m:t>
                        </m:r>
                        <m:r>
                          <a:rPr lang="en-GB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(polynomial method…)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Against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-size formulas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……</a:t>
                </a:r>
              </a:p>
            </p:txBody>
          </p:sp>
        </mc:Choice>
        <mc:Fallback xmlns="">
          <p:sp>
            <p:nvSpPr>
              <p:cNvPr id="19" name="对话气泡: 圆角矩形 18">
                <a:extLst>
                  <a:ext uri="{FF2B5EF4-FFF2-40B4-BE49-F238E27FC236}">
                    <a16:creationId xmlns:a16="http://schemas.microsoft.com/office/drawing/2014/main" id="{137DDF7D-2748-2F2F-7526-40EBD6258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89" y="1971675"/>
                <a:ext cx="5186362" cy="2028825"/>
              </a:xfrm>
              <a:prstGeom prst="wedgeRoundRectCallout">
                <a:avLst>
                  <a:gd name="adj1" fmla="val 53602"/>
                  <a:gd name="adj2" fmla="val 68534"/>
                  <a:gd name="adj3" fmla="val 16667"/>
                </a:avLst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对话气泡: 圆角矩形 21">
                <a:extLst>
                  <a:ext uri="{FF2B5EF4-FFF2-40B4-BE49-F238E27FC236}">
                    <a16:creationId xmlns:a16="http://schemas.microsoft.com/office/drawing/2014/main" id="{9BAA027F-12DD-5DBB-9755-4031F5FBFFAC}"/>
                  </a:ext>
                </a:extLst>
              </p:cNvPr>
              <p:cNvSpPr/>
              <p:nvPr/>
            </p:nvSpPr>
            <p:spPr>
              <a:xfrm>
                <a:off x="6305551" y="1971675"/>
                <a:ext cx="5186360" cy="2028825"/>
              </a:xfrm>
              <a:prstGeom prst="wedgeRoundRectCallout">
                <a:avLst>
                  <a:gd name="adj1" fmla="val -52024"/>
                  <a:gd name="adj2" fmla="val 71319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Informal Theorem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(RR’97)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You cannot prove (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𝐏</m:t>
                    </m:r>
                    <m:sSub>
                      <m:sSubPr>
                        <m:ctrlPr>
                          <a:rPr lang="en-GB" sz="20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0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/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poly</m:t>
                        </m:r>
                      </m:sub>
                    </m:sSub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 circuit lower bounds using a natural property, </a:t>
                </a:r>
                <a:r>
                  <a:rPr lang="en-GB" sz="2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unless you can break all of cryptography 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(one-way functions)!</a:t>
                </a:r>
              </a:p>
            </p:txBody>
          </p:sp>
        </mc:Choice>
        <mc:Fallback xmlns="">
          <p:sp>
            <p:nvSpPr>
              <p:cNvPr id="22" name="对话气泡: 圆角矩形 21">
                <a:extLst>
                  <a:ext uri="{FF2B5EF4-FFF2-40B4-BE49-F238E27FC236}">
                    <a16:creationId xmlns:a16="http://schemas.microsoft.com/office/drawing/2014/main" id="{9BAA027F-12DD-5DBB-9755-4031F5FBFF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1" y="1971675"/>
                <a:ext cx="5186360" cy="2028825"/>
              </a:xfrm>
              <a:prstGeom prst="wedgeRoundRectCallout">
                <a:avLst>
                  <a:gd name="adj1" fmla="val -52024"/>
                  <a:gd name="adj2" fmla="val 71319"/>
                  <a:gd name="adj3" fmla="val 16667"/>
                </a:avLst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Progress label">
            <a:extLst>
              <a:ext uri="{FF2B5EF4-FFF2-40B4-BE49-F238E27FC236}">
                <a16:creationId xmlns:a16="http://schemas.microsoft.com/office/drawing/2014/main" id="{D17446AB-7F93-4FE0-9068-6C53883CFFB9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4" name="Progress Introduction">
            <a:extLst>
              <a:ext uri="{FF2B5EF4-FFF2-40B4-BE49-F238E27FC236}">
                <a16:creationId xmlns:a16="http://schemas.microsoft.com/office/drawing/2014/main" id="{587A05EF-CCA4-44F0-8E7A-3558D2D4161F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5" name="Progress Natural Proofs">
            <a:extLst>
              <a:ext uri="{FF2B5EF4-FFF2-40B4-BE49-F238E27FC236}">
                <a16:creationId xmlns:a16="http://schemas.microsoft.com/office/drawing/2014/main" id="{CDD415C4-5F93-4E10-B857-3AA2EB3AAB49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6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6" name="Progress Range Avoidance">
            <a:extLst>
              <a:ext uri="{FF2B5EF4-FFF2-40B4-BE49-F238E27FC236}">
                <a16:creationId xmlns:a16="http://schemas.microsoft.com/office/drawing/2014/main" id="{3AF60E4A-80D8-4E1F-A92D-D033AB1E595A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7" name="Progress Generators">
            <a:extLst>
              <a:ext uri="{FF2B5EF4-FFF2-40B4-BE49-F238E27FC236}">
                <a16:creationId xmlns:a16="http://schemas.microsoft.com/office/drawing/2014/main" id="{4862E847-788F-48CE-AB42-3F0FD3F6DABB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8" name="Progress Our Results">
            <a:extLst>
              <a:ext uri="{FF2B5EF4-FFF2-40B4-BE49-F238E27FC236}">
                <a16:creationId xmlns:a16="http://schemas.microsoft.com/office/drawing/2014/main" id="{369F1120-C68A-43EA-BD96-A7F93845567F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206396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F1C05-13F4-667C-3E97-E85ABDB56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0">
                <a:extLst>
                  <a:ext uri="{FF2B5EF4-FFF2-40B4-BE49-F238E27FC236}">
                    <a16:creationId xmlns:a16="http://schemas.microsoft.com/office/drawing/2014/main" id="{A9B17D3F-2A2F-A2EB-C604-FB879E5EDB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property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:r>
                  <a:rPr lang="en-GB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natural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for rigid matrices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if: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内容占位符 20">
                <a:extLst>
                  <a:ext uri="{FF2B5EF4-FFF2-40B4-BE49-F238E27FC236}">
                    <a16:creationId xmlns:a16="http://schemas.microsoft.com/office/drawing/2014/main" id="{A9B17D3F-2A2F-A2EB-C604-FB879E5EDB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>
            <a:extLst>
              <a:ext uri="{FF2B5EF4-FFF2-40B4-BE49-F238E27FC236}">
                <a16:creationId xmlns:a16="http://schemas.microsoft.com/office/drawing/2014/main" id="{E7482E31-50CE-52B1-E4FE-8864EF0D457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Natural Proofs Barrier for Rigid Matrices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AF542EF-F2D1-4B7B-706F-B057D9F3E5DF}"/>
                  </a:ext>
                </a:extLst>
              </p:cNvPr>
              <p:cNvSpPr txBox="1"/>
              <p:nvPr/>
            </p:nvSpPr>
            <p:spPr>
              <a:xfrm>
                <a:off x="1796904" y="2443161"/>
                <a:ext cx="4491842" cy="132343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Constructivity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(Human proofs tend to be “constructive”)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a matrix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decide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poly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time.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AF542EF-F2D1-4B7B-706F-B057D9F3E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6904" y="2443161"/>
                <a:ext cx="4491842" cy="13234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95F9505-BC65-6D68-8868-55953EA8CA89}"/>
                  </a:ext>
                </a:extLst>
              </p:cNvPr>
              <p:cNvSpPr txBox="1"/>
              <p:nvPr/>
            </p:nvSpPr>
            <p:spPr>
              <a:xfrm>
                <a:off x="7328851" y="2443161"/>
                <a:ext cx="4107657" cy="132343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Largeness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(Looks reasonable… But why?)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random matrix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←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likely to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95F9505-BC65-6D68-8868-55953EA8C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851" y="2443161"/>
                <a:ext cx="4107657" cy="1323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18EE2656-5FDA-8E06-C001-F8D3C9415BC5}"/>
              </a:ext>
            </a:extLst>
          </p:cNvPr>
          <p:cNvGrpSpPr/>
          <p:nvPr/>
        </p:nvGrpSpPr>
        <p:grpSpPr>
          <a:xfrm>
            <a:off x="450294" y="5070835"/>
            <a:ext cx="4491842" cy="1241065"/>
            <a:chOff x="4219161" y="4037179"/>
            <a:chExt cx="6762946" cy="186855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1CB24B8-4DDF-2B0E-2966-F36307728BA8}"/>
                </a:ext>
              </a:extLst>
            </p:cNvPr>
            <p:cNvSpPr/>
            <p:nvPr/>
          </p:nvSpPr>
          <p:spPr>
            <a:xfrm>
              <a:off x="4219161" y="4037179"/>
              <a:ext cx="944218" cy="18685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3CCE461-A34D-EEDF-BAF1-5E63D8549428}"/>
                </a:ext>
              </a:extLst>
            </p:cNvPr>
            <p:cNvSpPr/>
            <p:nvPr/>
          </p:nvSpPr>
          <p:spPr>
            <a:xfrm rot="5400000">
              <a:off x="6735418" y="4019474"/>
              <a:ext cx="944218" cy="18685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8956630B-19E4-426D-F836-E255962C1A74}"/>
                    </a:ext>
                  </a:extLst>
                </p:cNvPr>
                <p:cNvSpPr txBox="1"/>
                <p:nvPr/>
              </p:nvSpPr>
              <p:spPr>
                <a:xfrm>
                  <a:off x="5338968" y="4630585"/>
                  <a:ext cx="804037" cy="7877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zh-CN" altLang="en-US" sz="3600" dirty="0"/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8956630B-19E4-426D-F836-E255962C1A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8968" y="4630585"/>
                  <a:ext cx="804037" cy="7877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4EA8ECC-7B38-718F-75BE-5AE24DAFFA3C}"/>
                </a:ext>
              </a:extLst>
            </p:cNvPr>
            <p:cNvSpPr/>
            <p:nvPr/>
          </p:nvSpPr>
          <p:spPr>
            <a:xfrm>
              <a:off x="9113551" y="4037179"/>
              <a:ext cx="1868556" cy="18685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D5E1F7E8-E9FE-BB53-1F44-334C25B4CDE9}"/>
                </a:ext>
              </a:extLst>
            </p:cNvPr>
            <p:cNvGrpSpPr/>
            <p:nvPr/>
          </p:nvGrpSpPr>
          <p:grpSpPr>
            <a:xfrm>
              <a:off x="9459133" y="4361376"/>
              <a:ext cx="1350694" cy="1427921"/>
              <a:chOff x="1789043" y="4542183"/>
              <a:chExt cx="1350694" cy="1427921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0D119A9D-DBD3-C62D-9805-9C4D447AB494}"/>
                  </a:ext>
                </a:extLst>
              </p:cNvPr>
              <p:cNvSpPr/>
              <p:nvPr/>
            </p:nvSpPr>
            <p:spPr>
              <a:xfrm>
                <a:off x="1789043" y="4542183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BFDCF89-88B1-63AE-C39C-6AB0B5EB11B2}"/>
                  </a:ext>
                </a:extLst>
              </p:cNvPr>
              <p:cNvSpPr/>
              <p:nvPr/>
            </p:nvSpPr>
            <p:spPr>
              <a:xfrm>
                <a:off x="1789043" y="513455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58D9DA8A-43D8-D1E2-5537-574346E2A69D}"/>
                  </a:ext>
                </a:extLst>
              </p:cNvPr>
              <p:cNvSpPr/>
              <p:nvPr/>
            </p:nvSpPr>
            <p:spPr>
              <a:xfrm>
                <a:off x="2208772" y="4711148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5CF6FC0-FDE5-8751-9DA9-82FCC5586E18}"/>
                  </a:ext>
                </a:extLst>
              </p:cNvPr>
              <p:cNvSpPr/>
              <p:nvPr/>
            </p:nvSpPr>
            <p:spPr>
              <a:xfrm>
                <a:off x="2470502" y="553940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2F8ED533-2A18-FC43-058F-4FD4C94C0241}"/>
                  </a:ext>
                </a:extLst>
              </p:cNvPr>
              <p:cNvSpPr/>
              <p:nvPr/>
            </p:nvSpPr>
            <p:spPr>
              <a:xfrm>
                <a:off x="2970772" y="498329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827FBEF-07A5-E1DB-A5CB-B8424088AF3D}"/>
                  </a:ext>
                </a:extLst>
              </p:cNvPr>
              <p:cNvSpPr/>
              <p:nvPr/>
            </p:nvSpPr>
            <p:spPr>
              <a:xfrm>
                <a:off x="2798492" y="4977155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4B87D2-52D2-FD31-8CC8-75FEBF546B7F}"/>
                  </a:ext>
                </a:extLst>
              </p:cNvPr>
              <p:cNvSpPr/>
              <p:nvPr/>
            </p:nvSpPr>
            <p:spPr>
              <a:xfrm>
                <a:off x="2470502" y="5370444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837929B2-A4D8-AE4E-089B-82A791450C65}"/>
                  </a:ext>
                </a:extLst>
              </p:cNvPr>
              <p:cNvSpPr/>
              <p:nvPr/>
            </p:nvSpPr>
            <p:spPr>
              <a:xfrm>
                <a:off x="1995709" y="580113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4B607600-64A8-7717-1F11-743EC3431D6C}"/>
                  </a:ext>
                </a:extLst>
              </p:cNvPr>
              <p:cNvSpPr/>
              <p:nvPr/>
            </p:nvSpPr>
            <p:spPr>
              <a:xfrm>
                <a:off x="2967457" y="5801138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A33C023C-C27A-092D-2418-AF0503E850E1}"/>
                    </a:ext>
                  </a:extLst>
                </p:cNvPr>
                <p:cNvSpPr txBox="1"/>
                <p:nvPr/>
              </p:nvSpPr>
              <p:spPr>
                <a:xfrm>
                  <a:off x="8225659" y="4630585"/>
                  <a:ext cx="804037" cy="7877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A33C023C-C27A-092D-2418-AF0503E850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5659" y="4630585"/>
                  <a:ext cx="804037" cy="78776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6A76915-F169-D489-F5F6-D6C0CF18FEE8}"/>
              </a:ext>
            </a:extLst>
          </p:cNvPr>
          <p:cNvSpPr txBox="1"/>
          <p:nvPr/>
        </p:nvSpPr>
        <p:spPr>
          <a:xfrm>
            <a:off x="132268" y="4322993"/>
            <a:ext cx="68508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LPN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(Learning Parity with Noise)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Assumption implies: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(by a hybrid argument)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E558210-23F5-3B79-99DB-57644E40E0B8}"/>
              </a:ext>
            </a:extLst>
          </p:cNvPr>
          <p:cNvSpPr/>
          <p:nvPr/>
        </p:nvSpPr>
        <p:spPr>
          <a:xfrm>
            <a:off x="5886370" y="5070835"/>
            <a:ext cx="1241065" cy="1241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A1CEEF8-A3F1-98DE-CBF9-3DA40C745F84}"/>
                  </a:ext>
                </a:extLst>
              </p:cNvPr>
              <p:cNvSpPr txBox="1"/>
              <p:nvPr/>
            </p:nvSpPr>
            <p:spPr>
              <a:xfrm>
                <a:off x="5153661" y="5464966"/>
                <a:ext cx="53402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≈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A1CEEF8-A3F1-98DE-CBF9-3DA40C745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661" y="5464966"/>
                <a:ext cx="534029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对话气泡: 圆角矩形 29">
            <a:extLst>
              <a:ext uri="{FF2B5EF4-FFF2-40B4-BE49-F238E27FC236}">
                <a16:creationId xmlns:a16="http://schemas.microsoft.com/office/drawing/2014/main" id="{2BFC5B3A-9A12-B156-833C-9B4EAEAC9EB8}"/>
              </a:ext>
            </a:extLst>
          </p:cNvPr>
          <p:cNvSpPr/>
          <p:nvPr/>
        </p:nvSpPr>
        <p:spPr>
          <a:xfrm>
            <a:off x="7843000" y="5121820"/>
            <a:ext cx="4019107" cy="826682"/>
          </a:xfrm>
          <a:prstGeom prst="wedgeRoundRectCallout">
            <a:avLst>
              <a:gd name="adj1" fmla="val -63514"/>
              <a:gd name="adj2" fmla="val -57881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… which means there is no natural proof for rigid matrices.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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9BF8528-3380-391A-282D-F10979D4A0C2}"/>
                  </a:ext>
                </a:extLst>
              </p:cNvPr>
              <p:cNvSpPr txBox="1"/>
              <p:nvPr/>
            </p:nvSpPr>
            <p:spPr>
              <a:xfrm>
                <a:off x="7328852" y="3938272"/>
                <a:ext cx="4107657" cy="769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Usefulness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not rigid,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doesn’t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9BF8528-3380-391A-282D-F10979D4A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852" y="3938272"/>
                <a:ext cx="4107657" cy="7694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Progress label">
            <a:extLst>
              <a:ext uri="{FF2B5EF4-FFF2-40B4-BE49-F238E27FC236}">
                <a16:creationId xmlns:a16="http://schemas.microsoft.com/office/drawing/2014/main" id="{E5FA8528-F8DC-4EC3-B4DE-9B39DFA6CEF7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33" name="Progress Introduction">
            <a:extLst>
              <a:ext uri="{FF2B5EF4-FFF2-40B4-BE49-F238E27FC236}">
                <a16:creationId xmlns:a16="http://schemas.microsoft.com/office/drawing/2014/main" id="{0CAB76B4-20EA-4233-8125-4BC93412B57D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4" name="Progress Natural Proofs">
            <a:extLst>
              <a:ext uri="{FF2B5EF4-FFF2-40B4-BE49-F238E27FC236}">
                <a16:creationId xmlns:a16="http://schemas.microsoft.com/office/drawing/2014/main" id="{AB31C7B2-6804-4445-8D0A-301BEF70C8F8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8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5" name="Progress Range Avoidance">
            <a:extLst>
              <a:ext uri="{FF2B5EF4-FFF2-40B4-BE49-F238E27FC236}">
                <a16:creationId xmlns:a16="http://schemas.microsoft.com/office/drawing/2014/main" id="{8B774B92-7EB5-449A-9EF6-E997846E1A06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6" name="Progress Generators">
            <a:extLst>
              <a:ext uri="{FF2B5EF4-FFF2-40B4-BE49-F238E27FC236}">
                <a16:creationId xmlns:a16="http://schemas.microsoft.com/office/drawing/2014/main" id="{B9B0C818-DDE5-407E-950F-B48FBADC78F4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7" name="Progress Our Results">
            <a:extLst>
              <a:ext uri="{FF2B5EF4-FFF2-40B4-BE49-F238E27FC236}">
                <a16:creationId xmlns:a16="http://schemas.microsoft.com/office/drawing/2014/main" id="{208D78C3-3BB0-4803-AE21-B94D878A9A89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49410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5" grpId="0"/>
      <p:bldP spid="27" grpId="0" animBg="1"/>
      <p:bldP spid="29" grpId="0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683CA-6EB6-68A9-ECCB-8BBEE3A12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7E2725-DC98-21DE-BD7B-6236C459AB7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Do Proofs Tend To Be Large?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对话气泡: 圆角矩形 2">
                <a:extLst>
                  <a:ext uri="{FF2B5EF4-FFF2-40B4-BE49-F238E27FC236}">
                    <a16:creationId xmlns:a16="http://schemas.microsoft.com/office/drawing/2014/main" id="{B548BE52-20BD-C861-6EBA-3529ED80C4FD}"/>
                  </a:ext>
                </a:extLst>
              </p:cNvPr>
              <p:cNvSpPr/>
              <p:nvPr/>
            </p:nvSpPr>
            <p:spPr>
              <a:xfrm>
                <a:off x="1059441" y="5006312"/>
                <a:ext cx="4601980" cy="1197974"/>
              </a:xfrm>
              <a:prstGeom prst="wedgeRoundRectCallout">
                <a:avLst>
                  <a:gd name="adj1" fmla="val -33889"/>
                  <a:gd name="adj2" fmla="val 9854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[Williams’14, CWY’23]: Circuit lower bounds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constructive (but not necessarily large) properties!</a:t>
                </a:r>
              </a:p>
            </p:txBody>
          </p:sp>
        </mc:Choice>
        <mc:Fallback xmlns="">
          <p:sp>
            <p:nvSpPr>
              <p:cNvPr id="3" name="对话气泡: 圆角矩形 2">
                <a:extLst>
                  <a:ext uri="{FF2B5EF4-FFF2-40B4-BE49-F238E27FC236}">
                    <a16:creationId xmlns:a16="http://schemas.microsoft.com/office/drawing/2014/main" id="{B548BE52-20BD-C861-6EBA-3529ED80C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441" y="5006312"/>
                <a:ext cx="4601980" cy="1197974"/>
              </a:xfrm>
              <a:prstGeom prst="wedgeRoundRectCallout">
                <a:avLst>
                  <a:gd name="adj1" fmla="val -33889"/>
                  <a:gd name="adj2" fmla="val 9854"/>
                  <a:gd name="adj3" fmla="val 16667"/>
                </a:avLst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4422C76C-8D39-669A-0F00-F77551C658F6}"/>
              </a:ext>
            </a:extLst>
          </p:cNvPr>
          <p:cNvSpPr/>
          <p:nvPr/>
        </p:nvSpPr>
        <p:spPr>
          <a:xfrm>
            <a:off x="6530579" y="4880848"/>
            <a:ext cx="4601980" cy="1323438"/>
          </a:xfrm>
          <a:prstGeom prst="wedgeRoundRectCallout">
            <a:avLst>
              <a:gd name="adj1" fmla="val -40279"/>
              <a:gd name="adj2" fmla="val -8984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Many proposals for overcoming the natural proof barrier are non-large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(buzzwords: KRW conjecture; hardness magnification; …)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9221175-E5F5-F90C-B0F5-F279E7134668}"/>
                  </a:ext>
                </a:extLst>
              </p:cNvPr>
              <p:cNvSpPr txBox="1"/>
              <p:nvPr/>
            </p:nvSpPr>
            <p:spPr>
              <a:xfrm>
                <a:off x="1553766" y="2443161"/>
                <a:ext cx="4107657" cy="196977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Constructivity</a:t>
                </a:r>
                <a:endParaRPr lang="en-GB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(Human proofs tend to be “constructive”)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the truth table of a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decide 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polynomial (i.e.,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 time.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9221175-E5F5-F90C-B0F5-F279E7134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766" y="2443161"/>
                <a:ext cx="4107657" cy="1969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BEADD10-CC15-408F-E470-0E6EC55F6117}"/>
                  </a:ext>
                </a:extLst>
              </p:cNvPr>
              <p:cNvSpPr txBox="1"/>
              <p:nvPr/>
            </p:nvSpPr>
            <p:spPr>
              <a:xfrm>
                <a:off x="6530579" y="2300730"/>
                <a:ext cx="4107657" cy="132343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Largeness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(Looks reasonable… But why?)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random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likely to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BEADD10-CC15-408F-E470-0E6EC55F6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579" y="2300730"/>
                <a:ext cx="4107657" cy="1323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51F155B-ED76-C11C-F792-8E50A965C17C}"/>
                  </a:ext>
                </a:extLst>
              </p:cNvPr>
              <p:cNvSpPr txBox="1"/>
              <p:nvPr/>
            </p:nvSpPr>
            <p:spPr>
              <a:xfrm>
                <a:off x="6530579" y="3759106"/>
                <a:ext cx="4107657" cy="76944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Usefulness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easy,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doesn’t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51F155B-ED76-C11C-F792-8E50A965C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579" y="3759106"/>
                <a:ext cx="4107657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Progress label">
            <a:extLst>
              <a:ext uri="{FF2B5EF4-FFF2-40B4-BE49-F238E27FC236}">
                <a16:creationId xmlns:a16="http://schemas.microsoft.com/office/drawing/2014/main" id="{CD2E50C0-110F-4D88-8302-4BF0CD360343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17" name="Progress Introduction">
            <a:extLst>
              <a:ext uri="{FF2B5EF4-FFF2-40B4-BE49-F238E27FC236}">
                <a16:creationId xmlns:a16="http://schemas.microsoft.com/office/drawing/2014/main" id="{AE875757-0708-44A0-83B6-902C2F95C536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8" name="Progress Natural Proofs">
            <a:extLst>
              <a:ext uri="{FF2B5EF4-FFF2-40B4-BE49-F238E27FC236}">
                <a16:creationId xmlns:a16="http://schemas.microsoft.com/office/drawing/2014/main" id="{3E21F5D4-1462-4AC9-B416-85F7D8ACCE90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19" name="Progress Range Avoidance">
            <a:extLst>
              <a:ext uri="{FF2B5EF4-FFF2-40B4-BE49-F238E27FC236}">
                <a16:creationId xmlns:a16="http://schemas.microsoft.com/office/drawing/2014/main" id="{E9D9BC91-9E8F-4B99-88E2-98BEE2658135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0" name="Progress Generators">
            <a:extLst>
              <a:ext uri="{FF2B5EF4-FFF2-40B4-BE49-F238E27FC236}">
                <a16:creationId xmlns:a16="http://schemas.microsoft.com/office/drawing/2014/main" id="{427973B6-1287-4CB0-8656-1036DE916A09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1" name="Progress Our Results">
            <a:extLst>
              <a:ext uri="{FF2B5EF4-FFF2-40B4-BE49-F238E27FC236}">
                <a16:creationId xmlns:a16="http://schemas.microsoft.com/office/drawing/2014/main" id="{513D6C74-26EF-4F38-A900-CA2C5ABBD3B5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27442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8B35B7-ABCB-4F32-A39B-836B64E88525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Range Avoidance Problem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7E486A7-0128-480E-AA1A-E58223EFB9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Input: a (multi-output) circuit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ℓ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Output: any string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∉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Range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d>
                  </m:oMath>
                </a14:m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I.e. for every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Trivial randomized algorithm: Output a random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←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lvl="1"/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Question: deterministic algorithms?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7E486A7-0128-480E-AA1A-E58223EFB9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  <a:blipFill>
                <a:blip r:embed="rId3"/>
                <a:stretch>
                  <a:fillRect l="-1043" t="-1911" b="-5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92DEDC5-AA31-DFF7-B306-069348686A91}"/>
                  </a:ext>
                </a:extLst>
              </p:cNvPr>
              <p:cNvSpPr txBox="1"/>
              <p:nvPr/>
            </p:nvSpPr>
            <p:spPr>
              <a:xfrm>
                <a:off x="6894143" y="2611069"/>
                <a:ext cx="2190223" cy="36933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en-US" altLang="zh-CN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“non-output” 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92DEDC5-AA31-DFF7-B306-069348686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143" y="2611069"/>
                <a:ext cx="219022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>
            <a:extLst>
              <a:ext uri="{FF2B5EF4-FFF2-40B4-BE49-F238E27FC236}">
                <a16:creationId xmlns:a16="http://schemas.microsoft.com/office/drawing/2014/main" id="{25012AA6-8E08-A88D-5261-DD562431F4AD}"/>
              </a:ext>
            </a:extLst>
          </p:cNvPr>
          <p:cNvGrpSpPr/>
          <p:nvPr/>
        </p:nvGrpSpPr>
        <p:grpSpPr>
          <a:xfrm>
            <a:off x="4252290" y="3367459"/>
            <a:ext cx="3687419" cy="2109353"/>
            <a:chOff x="1007163" y="4407886"/>
            <a:chExt cx="3687419" cy="21093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D4BF5AAA-8AF5-D76D-CD07-BB985509A32C}"/>
                    </a:ext>
                  </a:extLst>
                </p:cNvPr>
                <p:cNvSpPr/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D4BF5AAA-8AF5-D76D-CD07-BB985509A3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梯形 15">
              <a:extLst>
                <a:ext uri="{FF2B5EF4-FFF2-40B4-BE49-F238E27FC236}">
                  <a16:creationId xmlns:a16="http://schemas.microsoft.com/office/drawing/2014/main" id="{B4B307C8-AE73-FF85-6ED7-DD9D5557D0ED}"/>
                </a:ext>
              </a:extLst>
            </p:cNvPr>
            <p:cNvSpPr/>
            <p:nvPr/>
          </p:nvSpPr>
          <p:spPr>
            <a:xfrm rot="10800000">
              <a:off x="1007164" y="4812598"/>
              <a:ext cx="3687418" cy="1292914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B731F1C-EE23-87B8-17BA-EA6E4EB5B751}"/>
                    </a:ext>
                  </a:extLst>
                </p:cNvPr>
                <p:cNvSpPr/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dirty="0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altLang="zh-CN" sz="2000" b="0" i="1" dirty="0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B731F1C-EE23-87B8-17BA-EA6E4EB5B7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D246A3A6-AFA7-C6E3-F521-35AFACD97020}"/>
                    </a:ext>
                  </a:extLst>
                </p:cNvPr>
                <p:cNvSpPr txBox="1"/>
                <p:nvPr/>
              </p:nvSpPr>
              <p:spPr>
                <a:xfrm>
                  <a:off x="2398866" y="5074334"/>
                  <a:ext cx="904009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sz="4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zh-CN" altLang="en-US" sz="4400" dirty="0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D246A3A6-AFA7-C6E3-F521-35AFACD970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8866" y="5074334"/>
                  <a:ext cx="904009" cy="76944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34C5D8CF-F752-C797-CBF3-2EE907A1D2E1}"/>
              </a:ext>
            </a:extLst>
          </p:cNvPr>
          <p:cNvSpPr txBox="1"/>
          <p:nvPr/>
        </p:nvSpPr>
        <p:spPr>
          <a:xfrm>
            <a:off x="7194698" y="1382910"/>
            <a:ext cx="4159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(Kleinberg-Korten-Mitropolsky-Papadimitriou’21)</a:t>
            </a:r>
          </a:p>
        </p:txBody>
      </p:sp>
      <p:sp>
        <p:nvSpPr>
          <p:cNvPr id="20" name="Progress label">
            <a:extLst>
              <a:ext uri="{FF2B5EF4-FFF2-40B4-BE49-F238E27FC236}">
                <a16:creationId xmlns:a16="http://schemas.microsoft.com/office/drawing/2014/main" id="{AC2B9096-E331-4310-811E-803720A58913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1" name="Progress Introduction">
            <a:extLst>
              <a:ext uri="{FF2B5EF4-FFF2-40B4-BE49-F238E27FC236}">
                <a16:creationId xmlns:a16="http://schemas.microsoft.com/office/drawing/2014/main" id="{10640FAC-E834-445D-B725-DE2590AF5415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2" name="Progress Natural Proofs">
            <a:extLst>
              <a:ext uri="{FF2B5EF4-FFF2-40B4-BE49-F238E27FC236}">
                <a16:creationId xmlns:a16="http://schemas.microsoft.com/office/drawing/2014/main" id="{E6BD6711-0F99-48D7-B8D7-4DDBC3151D0A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3" name="Progress Range Avoidance">
            <a:extLst>
              <a:ext uri="{FF2B5EF4-FFF2-40B4-BE49-F238E27FC236}">
                <a16:creationId xmlns:a16="http://schemas.microsoft.com/office/drawing/2014/main" id="{4DBE60FE-D78F-48D9-97DD-A6DA1C8C267B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7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4" name="Progress Generators">
            <a:extLst>
              <a:ext uri="{FF2B5EF4-FFF2-40B4-BE49-F238E27FC236}">
                <a16:creationId xmlns:a16="http://schemas.microsoft.com/office/drawing/2014/main" id="{C73AAF08-BFEF-4A8A-B8A1-2F703E266DAC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5" name="Progress Our Results">
            <a:extLst>
              <a:ext uri="{FF2B5EF4-FFF2-40B4-BE49-F238E27FC236}">
                <a16:creationId xmlns:a16="http://schemas.microsoft.com/office/drawing/2014/main" id="{68DFDA90-6C35-4CB0-946D-72355E9A7C3D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369995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07F18-212B-A2F8-3F17-2395460E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7040064-58EB-D06C-0C34-D16523BBEE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𝐀𝐯𝐨𝐢𝐝</m:t>
                    </m:r>
                  </m:oMath>
                </a14:m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Captures “Explicit Construction” Problems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7040064-58EB-D06C-0C34-D16523BBEE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梯形 5">
            <a:extLst>
              <a:ext uri="{FF2B5EF4-FFF2-40B4-BE49-F238E27FC236}">
                <a16:creationId xmlns:a16="http://schemas.microsoft.com/office/drawing/2014/main" id="{9D38516B-D13C-EF4F-960C-8F83BE3E4CAE}"/>
              </a:ext>
            </a:extLst>
          </p:cNvPr>
          <p:cNvSpPr/>
          <p:nvPr/>
        </p:nvSpPr>
        <p:spPr>
          <a:xfrm rot="10800000">
            <a:off x="4367662" y="3475987"/>
            <a:ext cx="4283835" cy="1502034"/>
          </a:xfrm>
          <a:prstGeom prst="trapezoid">
            <a:avLst>
              <a:gd name="adj" fmla="val 3883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380D0DF-3608-0414-DDA9-8780012F55E4}"/>
                  </a:ext>
                </a:extLst>
              </p:cNvPr>
              <p:cNvSpPr txBox="1"/>
              <p:nvPr/>
            </p:nvSpPr>
            <p:spPr>
              <a:xfrm>
                <a:off x="5977835" y="3903838"/>
                <a:ext cx="10634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noProof="0" smtClean="0">
                          <a:latin typeface="Cambria Math" panose="02040503050406030204" pitchFamily="18" charset="0"/>
                        </a:rPr>
                        <m:t>𝑇𝑇</m:t>
                      </m:r>
                    </m:oMath>
                  </m:oMathPara>
                </a14:m>
                <a:endParaRPr lang="en-US" sz="4000" noProof="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380D0DF-3608-0414-DDA9-8780012F5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835" y="3903838"/>
                <a:ext cx="1063487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35356DE-D7AC-7D6E-D852-1F5C19F98CC6}"/>
                  </a:ext>
                </a:extLst>
              </p:cNvPr>
              <p:cNvSpPr txBox="1"/>
              <p:nvPr/>
            </p:nvSpPr>
            <p:spPr>
              <a:xfrm>
                <a:off x="2958513" y="5234512"/>
                <a:ext cx="254077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Description of a size-</a:t>
                </a:r>
                <a14:m>
                  <m:oMath xmlns:m="http://schemas.openxmlformats.org/officeDocument/2006/math">
                    <m:r>
                      <a:rPr lang="en-US" sz="2000" b="0" i="1" noProof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𝑠</m:t>
                    </m:r>
                    <m:d>
                      <m:dPr>
                        <m:ctrlPr>
                          <a:rPr lang="en-US" sz="2000" b="0" i="1" noProof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b="0" i="1" noProof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00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 circuit </a:t>
                </a:r>
                <a14:m>
                  <m:oMath xmlns:m="http://schemas.openxmlformats.org/officeDocument/2006/math">
                    <m:r>
                      <a:rPr lang="en-US" sz="2000" b="0" i="1" noProof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endParaRPr lang="en-US" sz="2000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35356DE-D7AC-7D6E-D852-1F5C19F98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513" y="5234512"/>
                <a:ext cx="2540778" cy="707886"/>
              </a:xfrm>
              <a:prstGeom prst="rect">
                <a:avLst/>
              </a:prstGeom>
              <a:blipFill>
                <a:blip r:embed="rId5"/>
                <a:stretch>
                  <a:fillRect l="-2398" t="-4310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B3F5892-534A-715D-0BA7-6A85E4CF7941}"/>
                  </a:ext>
                </a:extLst>
              </p:cNvPr>
              <p:cNvSpPr txBox="1"/>
              <p:nvPr/>
            </p:nvSpPr>
            <p:spPr>
              <a:xfrm>
                <a:off x="4367662" y="3112876"/>
                <a:ext cx="4283835" cy="24622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noProof="0" smtClean="0">
                          <a:latin typeface="Cambria Math" panose="02040503050406030204" pitchFamily="18" charset="0"/>
                        </a:rPr>
                        <m:t>01100111000011…………001010001</m:t>
                      </m:r>
                    </m:oMath>
                  </m:oMathPara>
                </a14:m>
                <a:endParaRPr lang="en-US" sz="1600" noProof="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B3F5892-534A-715D-0BA7-6A85E4CF7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662" y="3112876"/>
                <a:ext cx="4283835" cy="2462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EBA2896-E4CB-3139-F3A2-17E930FA82D7}"/>
                  </a:ext>
                </a:extLst>
              </p:cNvPr>
              <p:cNvSpPr txBox="1"/>
              <p:nvPr/>
            </p:nvSpPr>
            <p:spPr>
              <a:xfrm>
                <a:off x="2386733" y="3275932"/>
                <a:ext cx="198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Truth table of </a:t>
                </a:r>
                <a14:m>
                  <m:oMath xmlns:m="http://schemas.openxmlformats.org/officeDocument/2006/math">
                    <m:r>
                      <a:rPr lang="en-US" sz="2000" b="0" i="1" noProof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</m:oMath>
                </a14:m>
                <a:endParaRPr lang="en-US" sz="2000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EBA2896-E4CB-3139-F3A2-17E930FA8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733" y="3275932"/>
                <a:ext cx="1980929" cy="400110"/>
              </a:xfrm>
              <a:prstGeom prst="rect">
                <a:avLst/>
              </a:prstGeom>
              <a:blipFill>
                <a:blip r:embed="rId7"/>
                <a:stretch>
                  <a:fillRect l="-3395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56D4F67-9B1C-02E6-C43C-21D6FFEE797A}"/>
                  </a:ext>
                </a:extLst>
              </p:cNvPr>
              <p:cNvSpPr txBox="1"/>
              <p:nvPr/>
            </p:nvSpPr>
            <p:spPr>
              <a:xfrm>
                <a:off x="8790257" y="3235986"/>
                <a:ext cx="9035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600" b="0" i="1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60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 bits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56D4F67-9B1C-02E6-C43C-21D6FFEE7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0257" y="3235986"/>
                <a:ext cx="903547" cy="338554"/>
              </a:xfrm>
              <a:prstGeom prst="rect">
                <a:avLst/>
              </a:prstGeom>
              <a:blipFill>
                <a:blip r:embed="rId8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767EBEC5-F84E-A03D-0118-E2FC1395A1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4541" y="5084643"/>
            <a:ext cx="954593" cy="1007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3D4FC4C-821A-7B10-18F0-B293B901DB08}"/>
                  </a:ext>
                </a:extLst>
              </p:cNvPr>
              <p:cNvSpPr txBox="1"/>
              <p:nvPr/>
            </p:nvSpPr>
            <p:spPr>
              <a:xfrm>
                <a:off x="2552749" y="1947177"/>
                <a:ext cx="7086502" cy="88562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Claim: polynomial-time algorithms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Avoid</m:t>
                    </m:r>
                  </m:oMath>
                </a14:m>
                <a:r>
                  <a:rPr lang="zh-CN" alt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would imply circuit lower bounds for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𝐄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zh-CN" sz="24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𝐓𝐈𝐌𝐄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𝑂</m:t>
                            </m:r>
                            <m:d>
                              <m:d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zh-CN" alt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3D4FC4C-821A-7B10-18F0-B293B901D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749" y="1947177"/>
                <a:ext cx="7086502" cy="8856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1523FD6-70E9-9A38-8D5A-2CE7C8BA2E02}"/>
                  </a:ext>
                </a:extLst>
              </p:cNvPr>
              <p:cNvSpPr txBox="1"/>
              <p:nvPr/>
            </p:nvSpPr>
            <p:spPr>
              <a:xfrm>
                <a:off x="7883437" y="4978022"/>
                <a:ext cx="12579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noProof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1600" b="0" i="1" noProof="0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sz="16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noProof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600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 bits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1523FD6-70E9-9A38-8D5A-2CE7C8BA2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437" y="4978022"/>
                <a:ext cx="1257924" cy="338554"/>
              </a:xfrm>
              <a:prstGeom prst="rect">
                <a:avLst/>
              </a:prstGeom>
              <a:blipFill>
                <a:blip r:embed="rId11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文本框 26">
            <a:extLst>
              <a:ext uri="{FF2B5EF4-FFF2-40B4-BE49-F238E27FC236}">
                <a16:creationId xmlns:a16="http://schemas.microsoft.com/office/drawing/2014/main" id="{1CCEFAC7-2CA1-ABBF-9297-391C35C0E7E9}"/>
              </a:ext>
            </a:extLst>
          </p:cNvPr>
          <p:cNvSpPr txBox="1"/>
          <p:nvPr/>
        </p:nvSpPr>
        <p:spPr>
          <a:xfrm>
            <a:off x="9328298" y="1382910"/>
            <a:ext cx="2025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(Korten’21)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BCCA5949-5679-EC41-223F-19DFB9FFB8A3}"/>
                  </a:ext>
                </a:extLst>
              </p:cNvPr>
              <p:cNvSpPr txBox="1"/>
              <p:nvPr/>
            </p:nvSpPr>
            <p:spPr>
              <a:xfrm>
                <a:off x="3716759" y="6218447"/>
                <a:ext cx="55856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Truth Table Generator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BCCA5949-5679-EC41-223F-19DFB9FFB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759" y="6218447"/>
                <a:ext cx="5585638" cy="523220"/>
              </a:xfrm>
              <a:prstGeom prst="rect">
                <a:avLst/>
              </a:prstGeom>
              <a:blipFill>
                <a:blip r:embed="rId12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Progress label">
            <a:extLst>
              <a:ext uri="{FF2B5EF4-FFF2-40B4-BE49-F238E27FC236}">
                <a16:creationId xmlns:a16="http://schemas.microsoft.com/office/drawing/2014/main" id="{DC1E84FE-34BB-451D-9F45-8D37453DDEBD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30" name="Progress Introduction">
            <a:extLst>
              <a:ext uri="{FF2B5EF4-FFF2-40B4-BE49-F238E27FC236}">
                <a16:creationId xmlns:a16="http://schemas.microsoft.com/office/drawing/2014/main" id="{D4404640-ED20-4121-AF19-7C7CECF1745D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1" name="Progress Natural Proofs">
            <a:extLst>
              <a:ext uri="{FF2B5EF4-FFF2-40B4-BE49-F238E27FC236}">
                <a16:creationId xmlns:a16="http://schemas.microsoft.com/office/drawing/2014/main" id="{8BCDBA83-6C86-43E9-BB4F-12FBFFA3A1F7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2" name="Progress Range Avoidance">
            <a:extLst>
              <a:ext uri="{FF2B5EF4-FFF2-40B4-BE49-F238E27FC236}">
                <a16:creationId xmlns:a16="http://schemas.microsoft.com/office/drawing/2014/main" id="{B3D34027-9337-4E66-9396-726E06614157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33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3" name="Progress Generators">
            <a:extLst>
              <a:ext uri="{FF2B5EF4-FFF2-40B4-BE49-F238E27FC236}">
                <a16:creationId xmlns:a16="http://schemas.microsoft.com/office/drawing/2014/main" id="{6B0AA5B1-6134-4FB8-8FDE-19E7A1430329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4" name="Progress Our Results">
            <a:extLst>
              <a:ext uri="{FF2B5EF4-FFF2-40B4-BE49-F238E27FC236}">
                <a16:creationId xmlns:a16="http://schemas.microsoft.com/office/drawing/2014/main" id="{BA7EEA16-0339-4538-A581-D361D53C63CC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51992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  <p:bldP spid="15" grpId="0" animBg="1"/>
      <p:bldP spid="24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D5442-FC14-A423-218A-3D088AD80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0AA466BD-7296-D489-F24F-B3244926DF2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𝐀𝐯𝐨𝐢𝐝</m:t>
                    </m:r>
                  </m:oMath>
                </a14:m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Captures “Explicit Construction” Problems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0AA466BD-7296-D489-F24F-B3244926DF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86E8759-BE4D-3E1D-1331-5FDDD0C81992}"/>
                  </a:ext>
                </a:extLst>
              </p:cNvPr>
              <p:cNvSpPr txBox="1"/>
              <p:nvPr/>
            </p:nvSpPr>
            <p:spPr>
              <a:xfrm>
                <a:off x="2252330" y="2105247"/>
                <a:ext cx="7687340" cy="156966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Claim: polynomial-time algorithms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Avoid</m:t>
                    </m:r>
                  </m:oMath>
                </a14:m>
                <a:r>
                  <a:rPr lang="zh-CN" alt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would imply poly-time algorithms for </a:t>
                </a:r>
                <a:r>
                  <a:rPr lang="en-US" altLang="zh-CN" sz="24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hard partial truth tables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altLang="zh-CN" sz="24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construction of rigid matrices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altLang="zh-CN" sz="24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remote point problem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and </a:t>
                </a:r>
                <a:r>
                  <a:rPr lang="en-US" altLang="zh-CN" sz="24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lot more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(see Korten’s FOCS’21 paper!)</a:t>
                </a:r>
                <a:endParaRPr lang="zh-CN" alt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86E8759-BE4D-3E1D-1331-5FDDD0C81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330" y="2105247"/>
                <a:ext cx="7687340" cy="156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文本框 26">
            <a:extLst>
              <a:ext uri="{FF2B5EF4-FFF2-40B4-BE49-F238E27FC236}">
                <a16:creationId xmlns:a16="http://schemas.microsoft.com/office/drawing/2014/main" id="{F156D4FA-0CDA-2439-3ADA-39AE65AE9F0A}"/>
              </a:ext>
            </a:extLst>
          </p:cNvPr>
          <p:cNvSpPr txBox="1"/>
          <p:nvPr/>
        </p:nvSpPr>
        <p:spPr>
          <a:xfrm>
            <a:off x="9328298" y="1382910"/>
            <a:ext cx="2025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(Korten’21)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9683ED2-24AF-2D2E-AA30-DF23AC23B49B}"/>
              </a:ext>
            </a:extLst>
          </p:cNvPr>
          <p:cNvGrpSpPr/>
          <p:nvPr/>
        </p:nvGrpSpPr>
        <p:grpSpPr>
          <a:xfrm>
            <a:off x="307960" y="4152618"/>
            <a:ext cx="3664883" cy="1839220"/>
            <a:chOff x="838200" y="3768253"/>
            <a:chExt cx="3664883" cy="1839220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EB541B17-DEA7-E245-E9C4-2119E70FD232}"/>
                </a:ext>
              </a:extLst>
            </p:cNvPr>
            <p:cNvGrpSpPr/>
            <p:nvPr/>
          </p:nvGrpSpPr>
          <p:grpSpPr>
            <a:xfrm>
              <a:off x="2583591" y="5202401"/>
              <a:ext cx="267211" cy="282490"/>
              <a:chOff x="1789043" y="4542183"/>
              <a:chExt cx="1350694" cy="1427921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7D7D71FF-42B6-1490-7DCB-1486AA147285}"/>
                  </a:ext>
                </a:extLst>
              </p:cNvPr>
              <p:cNvSpPr/>
              <p:nvPr/>
            </p:nvSpPr>
            <p:spPr>
              <a:xfrm>
                <a:off x="1789043" y="4542183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5C79FB3F-F3C5-1D81-9204-C7F83DDBE386}"/>
                  </a:ext>
                </a:extLst>
              </p:cNvPr>
              <p:cNvSpPr/>
              <p:nvPr/>
            </p:nvSpPr>
            <p:spPr>
              <a:xfrm>
                <a:off x="1789043" y="513455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4522CDD3-937E-8E1D-78AF-FA91048F3489}"/>
                  </a:ext>
                </a:extLst>
              </p:cNvPr>
              <p:cNvSpPr/>
              <p:nvPr/>
            </p:nvSpPr>
            <p:spPr>
              <a:xfrm>
                <a:off x="2208772" y="4711148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F08352A5-BD10-86F9-0CE2-C0969835C751}"/>
                  </a:ext>
                </a:extLst>
              </p:cNvPr>
              <p:cNvSpPr/>
              <p:nvPr/>
            </p:nvSpPr>
            <p:spPr>
              <a:xfrm>
                <a:off x="2470502" y="553940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50C839F6-E95A-E8D7-94BC-89D178347261}"/>
                  </a:ext>
                </a:extLst>
              </p:cNvPr>
              <p:cNvSpPr/>
              <p:nvPr/>
            </p:nvSpPr>
            <p:spPr>
              <a:xfrm>
                <a:off x="2970772" y="498329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E882BE1F-D7B0-72E3-942B-A4ECDBE920CF}"/>
                  </a:ext>
                </a:extLst>
              </p:cNvPr>
              <p:cNvSpPr/>
              <p:nvPr/>
            </p:nvSpPr>
            <p:spPr>
              <a:xfrm>
                <a:off x="2798492" y="4977155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E09E852F-3AC5-F688-D563-6ECC8EEAD848}"/>
                  </a:ext>
                </a:extLst>
              </p:cNvPr>
              <p:cNvSpPr/>
              <p:nvPr/>
            </p:nvSpPr>
            <p:spPr>
              <a:xfrm>
                <a:off x="2470502" y="5370444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0B3B5817-0F30-C94F-62CA-6B1215D4F64C}"/>
                  </a:ext>
                </a:extLst>
              </p:cNvPr>
              <p:cNvSpPr/>
              <p:nvPr/>
            </p:nvSpPr>
            <p:spPr>
              <a:xfrm>
                <a:off x="1995709" y="5801139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A73BA48F-BF8C-5A5D-D4A3-29C5CA39479B}"/>
                  </a:ext>
                </a:extLst>
              </p:cNvPr>
              <p:cNvSpPr/>
              <p:nvPr/>
            </p:nvSpPr>
            <p:spPr>
              <a:xfrm>
                <a:off x="2967457" y="5801138"/>
                <a:ext cx="168965" cy="168965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F637BA2-ED1F-35F8-A7BC-66C5A968437E}"/>
                </a:ext>
              </a:extLst>
            </p:cNvPr>
            <p:cNvSpPr/>
            <p:nvPr/>
          </p:nvSpPr>
          <p:spPr>
            <a:xfrm>
              <a:off x="3109199" y="5103356"/>
              <a:ext cx="220850" cy="4370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5526B43-D7A5-64D3-E8BA-3E78025BEF61}"/>
                </a:ext>
              </a:extLst>
            </p:cNvPr>
            <p:cNvSpPr/>
            <p:nvPr/>
          </p:nvSpPr>
          <p:spPr>
            <a:xfrm rot="5400000">
              <a:off x="3777946" y="5163067"/>
              <a:ext cx="169165" cy="3347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梯形 4">
              <a:extLst>
                <a:ext uri="{FF2B5EF4-FFF2-40B4-BE49-F238E27FC236}">
                  <a16:creationId xmlns:a16="http://schemas.microsoft.com/office/drawing/2014/main" id="{7B4AEB0C-8EED-9553-7632-8858318B0421}"/>
                </a:ext>
              </a:extLst>
            </p:cNvPr>
            <p:cNvSpPr/>
            <p:nvPr/>
          </p:nvSpPr>
          <p:spPr>
            <a:xfrm rot="10800000">
              <a:off x="2091296" y="4368957"/>
              <a:ext cx="2411787" cy="583175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FC803F9-D0AA-CDAA-7F13-FD08E2C0D6BF}"/>
                </a:ext>
              </a:extLst>
            </p:cNvPr>
            <p:cNvSpPr/>
            <p:nvPr/>
          </p:nvSpPr>
          <p:spPr>
            <a:xfrm>
              <a:off x="3057457" y="3768253"/>
              <a:ext cx="479465" cy="4794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F419F075-6CF3-DE88-51B0-5CC67008DEB1}"/>
                    </a:ext>
                  </a:extLst>
                </p:cNvPr>
                <p:cNvSpPr txBox="1"/>
                <p:nvPr/>
              </p:nvSpPr>
              <p:spPr>
                <a:xfrm>
                  <a:off x="838200" y="5022698"/>
                  <a:ext cx="154535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“Compressed” version of </a:t>
                  </a:r>
                  <a14:m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𝑀</m:t>
                      </m:r>
                    </m:oMath>
                  </a14:m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F419F075-6CF3-DE88-51B0-5CC67008DE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5022698"/>
                  <a:ext cx="1545354" cy="584775"/>
                </a:xfrm>
                <a:prstGeom prst="rect">
                  <a:avLst/>
                </a:prstGeom>
                <a:blipFill>
                  <a:blip r:embed="rId5"/>
                  <a:stretch>
                    <a:fillRect l="-2372" t="-3125" r="-1186" b="-125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ED77C70-C6BA-82AF-CCB6-5265140228B7}"/>
                    </a:ext>
                  </a:extLst>
                </p:cNvPr>
                <p:cNvSpPr txBox="1"/>
                <p:nvPr/>
              </p:nvSpPr>
              <p:spPr>
                <a:xfrm>
                  <a:off x="838200" y="3890889"/>
                  <a:ext cx="220261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b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 non-rigid matrix </a:t>
                  </a:r>
                  <a14:m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𝑀</m:t>
                      </m:r>
                    </m:oMath>
                  </a14:m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ED77C70-C6BA-82AF-CCB6-5265140228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3890889"/>
                  <a:ext cx="2202616" cy="338554"/>
                </a:xfrm>
                <a:prstGeom prst="rect">
                  <a:avLst/>
                </a:prstGeom>
                <a:blipFill>
                  <a:blip r:embed="rId6"/>
                  <a:stretch>
                    <a:fillRect l="-1662" t="-5357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2D9D95C-21E5-CA82-9030-6FBB490E4884}"/>
                </a:ext>
              </a:extLst>
            </p:cNvPr>
            <p:cNvSpPr txBox="1"/>
            <p:nvPr/>
          </p:nvSpPr>
          <p:spPr>
            <a:xfrm>
              <a:off x="2361535" y="4482963"/>
              <a:ext cx="1871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Rigid matrices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49EAB4A0-3159-E1F1-0433-D249F8918861}"/>
              </a:ext>
            </a:extLst>
          </p:cNvPr>
          <p:cNvGrpSpPr/>
          <p:nvPr/>
        </p:nvGrpSpPr>
        <p:grpSpPr>
          <a:xfrm>
            <a:off x="4543624" y="4087411"/>
            <a:ext cx="3098311" cy="1821592"/>
            <a:chOff x="5253880" y="3706449"/>
            <a:chExt cx="3098311" cy="1821592"/>
          </a:xfrm>
        </p:grpSpPr>
        <p:sp>
          <p:nvSpPr>
            <p:cNvPr id="46" name="梯形 45">
              <a:extLst>
                <a:ext uri="{FF2B5EF4-FFF2-40B4-BE49-F238E27FC236}">
                  <a16:creationId xmlns:a16="http://schemas.microsoft.com/office/drawing/2014/main" id="{E56D2A96-D1FF-B7B2-AC7B-FB3B93533D2F}"/>
                </a:ext>
              </a:extLst>
            </p:cNvPr>
            <p:cNvSpPr/>
            <p:nvPr/>
          </p:nvSpPr>
          <p:spPr>
            <a:xfrm rot="10800000">
              <a:off x="5940404" y="4368957"/>
              <a:ext cx="2411787" cy="583175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D274B840-A79F-FB43-5508-4E5567B18F2C}"/>
                    </a:ext>
                  </a:extLst>
                </p:cNvPr>
                <p:cNvSpPr txBox="1"/>
                <p:nvPr/>
              </p:nvSpPr>
              <p:spPr>
                <a:xfrm>
                  <a:off x="6044985" y="3706449"/>
                  <a:ext cx="220261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…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D274B840-A79F-FB43-5508-4E5567B18F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4985" y="3706449"/>
                  <a:ext cx="2202616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147D5B4A-4218-8193-72BC-8EDADC643CCB}"/>
                </a:ext>
              </a:extLst>
            </p:cNvPr>
            <p:cNvSpPr txBox="1"/>
            <p:nvPr/>
          </p:nvSpPr>
          <p:spPr>
            <a:xfrm>
              <a:off x="6210641" y="4350250"/>
              <a:ext cx="1871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Hard Partial Truth Tables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F88BAA92-85F7-C089-C44E-75A3D0636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30925" y="5073372"/>
              <a:ext cx="430739" cy="4546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F83449A1-8301-0432-183D-28BF994DDB72}"/>
                    </a:ext>
                  </a:extLst>
                </p:cNvPr>
                <p:cNvSpPr txBox="1"/>
                <p:nvPr/>
              </p:nvSpPr>
              <p:spPr>
                <a:xfrm>
                  <a:off x="5253880" y="5131429"/>
                  <a:ext cx="154535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Size-</a:t>
                  </a:r>
                  <a14:m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</m:oMath>
                  </a14:m>
                  <a:r>
                    <a:rPr lang="zh-CN" alt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circuit </a:t>
                  </a:r>
                  <a14:m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</m:oMath>
                  </a14:m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F83449A1-8301-0432-183D-28BF994DDB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3880" y="5131429"/>
                  <a:ext cx="1545354" cy="338554"/>
                </a:xfrm>
                <a:prstGeom prst="rect">
                  <a:avLst/>
                </a:prstGeom>
                <a:blipFill>
                  <a:blip r:embed="rId9"/>
                  <a:stretch>
                    <a:fillRect l="-1969" t="-5357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A5476554-D30C-3AE4-D509-B717EA3DF9C3}"/>
                    </a:ext>
                  </a:extLst>
                </p:cNvPr>
                <p:cNvSpPr txBox="1"/>
                <p:nvPr/>
              </p:nvSpPr>
              <p:spPr>
                <a:xfrm>
                  <a:off x="5940403" y="4115231"/>
                  <a:ext cx="2411788" cy="184666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200" b="0" i="1" noProof="0" smtClean="0">
                            <a:latin typeface="Cambria Math" panose="02040503050406030204" pitchFamily="18" charset="0"/>
                          </a:rPr>
                          <m:t>101100011…………001011</m:t>
                        </m:r>
                      </m:oMath>
                    </m:oMathPara>
                  </a14:m>
                  <a:endParaRPr lang="en-US" sz="1200" noProof="0" dirty="0"/>
                </a:p>
              </p:txBody>
            </p:sp>
          </mc:Choice>
          <mc:Fallback xmlns="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A5476554-D30C-3AE4-D509-B717EA3DF9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0403" y="4115231"/>
                  <a:ext cx="2411788" cy="18466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5A8D8669-1E02-C6FA-E05C-7F0E2FE53988}"/>
              </a:ext>
            </a:extLst>
          </p:cNvPr>
          <p:cNvGrpSpPr/>
          <p:nvPr/>
        </p:nvGrpSpPr>
        <p:grpSpPr>
          <a:xfrm>
            <a:off x="8797940" y="4333814"/>
            <a:ext cx="2411787" cy="1472077"/>
            <a:chOff x="9328298" y="3967776"/>
            <a:chExt cx="2411787" cy="1472077"/>
          </a:xfrm>
        </p:grpSpPr>
        <p:sp>
          <p:nvSpPr>
            <p:cNvPr id="72" name="梯形 71">
              <a:extLst>
                <a:ext uri="{FF2B5EF4-FFF2-40B4-BE49-F238E27FC236}">
                  <a16:creationId xmlns:a16="http://schemas.microsoft.com/office/drawing/2014/main" id="{B78CF9A9-A1C0-284C-7228-3B7DC1F94EC4}"/>
                </a:ext>
              </a:extLst>
            </p:cNvPr>
            <p:cNvSpPr/>
            <p:nvPr/>
          </p:nvSpPr>
          <p:spPr>
            <a:xfrm rot="10800000">
              <a:off x="9328298" y="4399356"/>
              <a:ext cx="2411787" cy="583175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E513B066-CEC2-F07F-D306-D4DDE8412106}"/>
                    </a:ext>
                  </a:extLst>
                </p:cNvPr>
                <p:cNvSpPr txBox="1"/>
                <p:nvPr/>
              </p:nvSpPr>
              <p:spPr>
                <a:xfrm>
                  <a:off x="9432879" y="3967776"/>
                  <a:ext cx="220261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acc>
                          <m:accPr>
                            <m:chr m:val="⃗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𝑣</m:t>
                            </m:r>
                          </m:e>
                        </m:acc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</m:acc>
                      </m:oMath>
                    </m:oMathPara>
                  </a14:m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3" name="文本框 72">
                  <a:extLst>
                    <a:ext uri="{FF2B5EF4-FFF2-40B4-BE49-F238E27FC236}">
                      <a16:creationId xmlns:a16="http://schemas.microsoft.com/office/drawing/2014/main" id="{E513B066-CEC2-F07F-D306-D4DDE84121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2879" y="3967776"/>
                  <a:ext cx="2202616" cy="338554"/>
                </a:xfrm>
                <a:prstGeom prst="rect">
                  <a:avLst/>
                </a:prstGeom>
                <a:blipFill>
                  <a:blip r:embed="rId11"/>
                  <a:stretch>
                    <a:fillRect t="-1272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CFECDEFF-C05C-2302-D191-F77A88CA2E7A}"/>
                </a:ext>
              </a:extLst>
            </p:cNvPr>
            <p:cNvSpPr txBox="1"/>
            <p:nvPr/>
          </p:nvSpPr>
          <p:spPr>
            <a:xfrm>
              <a:off x="9598535" y="4380649"/>
              <a:ext cx="1871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Remote Point Problem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文本框 77">
                  <a:extLst>
                    <a:ext uri="{FF2B5EF4-FFF2-40B4-BE49-F238E27FC236}">
                      <a16:creationId xmlns:a16="http://schemas.microsoft.com/office/drawing/2014/main" id="{B9E7449F-7885-3911-8078-33E799FAE2EC}"/>
                    </a:ext>
                  </a:extLst>
                </p:cNvPr>
                <p:cNvSpPr txBox="1"/>
                <p:nvPr/>
              </p:nvSpPr>
              <p:spPr>
                <a:xfrm>
                  <a:off x="9865242" y="5101299"/>
                  <a:ext cx="148855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a14:m>
                  <a:r>
                    <a:rPr lang="en-GB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and noise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</m:oMath>
                  </a14:m>
                  <a:endParaRPr lang="en-GB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8" name="文本框 77">
                  <a:extLst>
                    <a:ext uri="{FF2B5EF4-FFF2-40B4-BE49-F238E27FC236}">
                      <a16:creationId xmlns:a16="http://schemas.microsoft.com/office/drawing/2014/main" id="{B9E7449F-7885-3911-8078-33E799FAE2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5242" y="5101299"/>
                  <a:ext cx="1488558" cy="338554"/>
                </a:xfrm>
                <a:prstGeom prst="rect">
                  <a:avLst/>
                </a:prstGeom>
                <a:blipFill>
                  <a:blip r:embed="rId12"/>
                  <a:stretch>
                    <a:fillRect t="-12727" r="-11066" b="-2363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FD4FCCD8-8C94-8C51-C416-63D4BE406DB6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49577BB-4232-DE45-A8EE-F861D7EBA707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D7C2AD9-E3AD-52BF-234D-262EC826AC47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339E137-F514-4048-A1E5-A4198C0AAED5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B6C10AA-FCF4-55BB-66B7-4042D4756EFE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3984308-C65D-E77E-1178-95EA9CB60635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406642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B06B2-57DD-6019-3170-FCB08C4AF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FEF5C5-BAC6-87E1-6C7B-AC87FFE79CD3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Proof Complexity Generators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9133F73-ED41-AD5E-62AF-D7EC2A5B96B1}"/>
              </a:ext>
            </a:extLst>
          </p:cNvPr>
          <p:cNvGrpSpPr/>
          <p:nvPr/>
        </p:nvGrpSpPr>
        <p:grpSpPr>
          <a:xfrm>
            <a:off x="904146" y="2556895"/>
            <a:ext cx="2436462" cy="1393755"/>
            <a:chOff x="1007163" y="4407886"/>
            <a:chExt cx="3687419" cy="21093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E373CDE2-397C-EBF7-8C20-AF5039348BB6}"/>
                    </a:ext>
                  </a:extLst>
                </p:cNvPr>
                <p:cNvSpPr/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D4BF5AAA-8AF5-D76D-CD07-BB985509A3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梯形 58">
              <a:extLst>
                <a:ext uri="{FF2B5EF4-FFF2-40B4-BE49-F238E27FC236}">
                  <a16:creationId xmlns:a16="http://schemas.microsoft.com/office/drawing/2014/main" id="{045067FE-B304-7672-CF37-DC0169181635}"/>
                </a:ext>
              </a:extLst>
            </p:cNvPr>
            <p:cNvSpPr/>
            <p:nvPr/>
          </p:nvSpPr>
          <p:spPr>
            <a:xfrm rot="10800000">
              <a:off x="1007164" y="4812598"/>
              <a:ext cx="3687418" cy="1292914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E18198F0-ADF8-8D70-7C38-46B33609C661}"/>
                    </a:ext>
                  </a:extLst>
                </p:cNvPr>
                <p:cNvSpPr/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sz="16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sz="1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dirty="0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altLang="zh-CN" sz="1600" b="0" i="1" dirty="0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B731F1C-EE23-87B8-17BA-EA6E4EB5B7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文本框 60">
                  <a:extLst>
                    <a:ext uri="{FF2B5EF4-FFF2-40B4-BE49-F238E27FC236}">
                      <a16:creationId xmlns:a16="http://schemas.microsoft.com/office/drawing/2014/main" id="{20DC4786-7723-488B-704C-69753248D457}"/>
                    </a:ext>
                  </a:extLst>
                </p:cNvPr>
                <p:cNvSpPr txBox="1"/>
                <p:nvPr/>
              </p:nvSpPr>
              <p:spPr>
                <a:xfrm>
                  <a:off x="2398866" y="5016546"/>
                  <a:ext cx="904008" cy="8850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altLang="zh-CN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61" name="文本框 60">
                  <a:extLst>
                    <a:ext uri="{FF2B5EF4-FFF2-40B4-BE49-F238E27FC236}">
                      <a16:creationId xmlns:a16="http://schemas.microsoft.com/office/drawing/2014/main" id="{20DC4786-7723-488B-704C-69753248D4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8866" y="5016546"/>
                  <a:ext cx="904008" cy="88501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B537AC7-3B91-D65E-F3D9-668642E14649}"/>
                  </a:ext>
                </a:extLst>
              </p:cNvPr>
              <p:cNvSpPr txBox="1"/>
              <p:nvPr/>
            </p:nvSpPr>
            <p:spPr>
              <a:xfrm>
                <a:off x="4940929" y="3678602"/>
                <a:ext cx="5491492" cy="95410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b="0" dirty="0"/>
                  <a:t>“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4000" dirty="0"/>
                  <a:t>”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(suitably encoded)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B537AC7-3B91-D65E-F3D9-668642E14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929" y="3678602"/>
                <a:ext cx="5491492" cy="9541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B5980A5-A66D-BFF5-BBBA-CF6C92CD772D}"/>
                  </a:ext>
                </a:extLst>
              </p:cNvPr>
              <p:cNvSpPr txBox="1"/>
              <p:nvPr/>
            </p:nvSpPr>
            <p:spPr>
              <a:xfrm>
                <a:off x="4410000" y="1929463"/>
                <a:ext cx="6534224" cy="15828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4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Definition:</a:t>
                </a:r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proof complexity generator against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if for </a:t>
                </a:r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every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*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 statement</a:t>
                </a:r>
              </a:p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“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Range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”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is hard to prove in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B5980A5-A66D-BFF5-BBBA-CF6C92CD7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000" y="1929463"/>
                <a:ext cx="6534224" cy="15828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29446EA-CDE2-1A26-7F5A-ED861DF706FA}"/>
                  </a:ext>
                </a:extLst>
              </p:cNvPr>
              <p:cNvSpPr txBox="1"/>
              <p:nvPr/>
            </p:nvSpPr>
            <p:spPr>
              <a:xfrm>
                <a:off x="0" y="6488668"/>
                <a:ext cx="10008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*If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actually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then the statement is impossible to prove, hence also hard to prove.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29446EA-CDE2-1A26-7F5A-ED861DF70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488668"/>
                <a:ext cx="10008394" cy="369332"/>
              </a:xfrm>
              <a:prstGeom prst="rect">
                <a:avLst/>
              </a:prstGeom>
              <a:blipFill>
                <a:blip r:embed="rId11"/>
                <a:stretch>
                  <a:fillRect l="-48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D970A70-F5D2-C1DE-3816-DE870161757C}"/>
                  </a:ext>
                </a:extLst>
              </p:cNvPr>
              <p:cNvSpPr txBox="1"/>
              <p:nvPr/>
            </p:nvSpPr>
            <p:spPr>
              <a:xfrm>
                <a:off x="230847" y="1964139"/>
                <a:ext cx="3783061" cy="47481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1" dirty="0" smtClean="0">
                        <a:latin typeface="Cambria Math" panose="02040503050406030204" pitchFamily="18" charset="0"/>
                      </a:rPr>
                      <m:t>ℓ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D970A70-F5D2-C1DE-3816-DE8701617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47" y="1964139"/>
                <a:ext cx="3783061" cy="4748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3828572B-6351-093E-E1F4-795A30D7C91B}"/>
              </a:ext>
            </a:extLst>
          </p:cNvPr>
          <p:cNvSpPr/>
          <p:nvPr/>
        </p:nvSpPr>
        <p:spPr>
          <a:xfrm>
            <a:off x="6607969" y="2720866"/>
            <a:ext cx="2157412" cy="422382"/>
          </a:xfrm>
          <a:custGeom>
            <a:avLst/>
            <a:gdLst>
              <a:gd name="csX0" fmla="*/ 0 w 2157412"/>
              <a:gd name="csY0" fmla="*/ 0 h 422382"/>
              <a:gd name="csX1" fmla="*/ 539353 w 2157412"/>
              <a:gd name="csY1" fmla="*/ 0 h 422382"/>
              <a:gd name="csX2" fmla="*/ 1121854 w 2157412"/>
              <a:gd name="csY2" fmla="*/ 0 h 422382"/>
              <a:gd name="csX3" fmla="*/ 2157412 w 2157412"/>
              <a:gd name="csY3" fmla="*/ 0 h 422382"/>
              <a:gd name="csX4" fmla="*/ 2157412 w 2157412"/>
              <a:gd name="csY4" fmla="*/ 422382 h 422382"/>
              <a:gd name="csX5" fmla="*/ 1639633 w 2157412"/>
              <a:gd name="csY5" fmla="*/ 422382 h 422382"/>
              <a:gd name="csX6" fmla="*/ 1057132 w 2157412"/>
              <a:gd name="csY6" fmla="*/ 422382 h 422382"/>
              <a:gd name="csX7" fmla="*/ 474631 w 2157412"/>
              <a:gd name="csY7" fmla="*/ 422382 h 422382"/>
              <a:gd name="csX8" fmla="*/ 0 w 2157412"/>
              <a:gd name="csY8" fmla="*/ 422382 h 422382"/>
              <a:gd name="csX9" fmla="*/ 0 w 2157412"/>
              <a:gd name="csY9" fmla="*/ 0 h 422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7412" h="422382" extrusionOk="0">
                <a:moveTo>
                  <a:pt x="0" y="0"/>
                </a:moveTo>
                <a:cubicBezTo>
                  <a:pt x="111630" y="-43418"/>
                  <a:pt x="396960" y="59138"/>
                  <a:pt x="539353" y="0"/>
                </a:cubicBezTo>
                <a:cubicBezTo>
                  <a:pt x="681746" y="-59138"/>
                  <a:pt x="930690" y="55551"/>
                  <a:pt x="1121854" y="0"/>
                </a:cubicBezTo>
                <a:cubicBezTo>
                  <a:pt x="1313018" y="-55551"/>
                  <a:pt x="1913254" y="2698"/>
                  <a:pt x="2157412" y="0"/>
                </a:cubicBezTo>
                <a:cubicBezTo>
                  <a:pt x="2199323" y="157380"/>
                  <a:pt x="2153509" y="299884"/>
                  <a:pt x="2157412" y="422382"/>
                </a:cubicBezTo>
                <a:cubicBezTo>
                  <a:pt x="2024714" y="465246"/>
                  <a:pt x="1764002" y="415571"/>
                  <a:pt x="1639633" y="422382"/>
                </a:cubicBezTo>
                <a:cubicBezTo>
                  <a:pt x="1515264" y="429193"/>
                  <a:pt x="1247477" y="402417"/>
                  <a:pt x="1057132" y="422382"/>
                </a:cubicBezTo>
                <a:cubicBezTo>
                  <a:pt x="866787" y="442347"/>
                  <a:pt x="696489" y="388128"/>
                  <a:pt x="474631" y="422382"/>
                </a:cubicBezTo>
                <a:cubicBezTo>
                  <a:pt x="252773" y="456636"/>
                  <a:pt x="96374" y="380979"/>
                  <a:pt x="0" y="422382"/>
                </a:cubicBezTo>
                <a:cubicBezTo>
                  <a:pt x="-30077" y="258562"/>
                  <a:pt x="18544" y="210958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5103695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Coin PNGs for Free Download">
            <a:extLst>
              <a:ext uri="{FF2B5EF4-FFF2-40B4-BE49-F238E27FC236}">
                <a16:creationId xmlns:a16="http://schemas.microsoft.com/office/drawing/2014/main" id="{75571E3B-131C-1672-C54C-00325664F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27245">
            <a:off x="961289" y="4238449"/>
            <a:ext cx="1724849" cy="185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CF7A3CD-0109-A738-EE68-3D1565B69CD8}"/>
              </a:ext>
            </a:extLst>
          </p:cNvPr>
          <p:cNvSpPr txBox="1"/>
          <p:nvPr/>
        </p:nvSpPr>
        <p:spPr>
          <a:xfrm rot="19355917">
            <a:off x="298135" y="4363922"/>
            <a:ext cx="1254868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7E74BC2-654F-F257-BD90-AB4148856734}"/>
              </a:ext>
            </a:extLst>
          </p:cNvPr>
          <p:cNvSpPr txBox="1"/>
          <p:nvPr/>
        </p:nvSpPr>
        <p:spPr>
          <a:xfrm rot="19198290">
            <a:off x="1786877" y="5301590"/>
            <a:ext cx="1904055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Proof complexity generators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9E1CF2A-809E-103C-A381-92483DD47EFA}"/>
              </a:ext>
            </a:extLst>
          </p:cNvPr>
          <p:cNvGrpSpPr/>
          <p:nvPr/>
        </p:nvGrpSpPr>
        <p:grpSpPr>
          <a:xfrm>
            <a:off x="3912712" y="4866527"/>
            <a:ext cx="8144613" cy="1516456"/>
            <a:chOff x="7091704" y="3479470"/>
            <a:chExt cx="4348970" cy="2062103"/>
          </a:xfrm>
        </p:grpSpPr>
        <p:sp>
          <p:nvSpPr>
            <p:cNvPr id="16" name="对话气泡: 圆角矩形 15">
              <a:extLst>
                <a:ext uri="{FF2B5EF4-FFF2-40B4-BE49-F238E27FC236}">
                  <a16:creationId xmlns:a16="http://schemas.microsoft.com/office/drawing/2014/main" id="{1679117E-5EEC-2580-1A70-8C01F20C5BE7}"/>
                </a:ext>
              </a:extLst>
            </p:cNvPr>
            <p:cNvSpPr/>
            <p:nvPr/>
          </p:nvSpPr>
          <p:spPr>
            <a:xfrm>
              <a:off x="7096578" y="3479470"/>
              <a:ext cx="4344096" cy="2062103"/>
            </a:xfrm>
            <a:prstGeom prst="wedgeRoundRectCallout">
              <a:avLst>
                <a:gd name="adj1" fmla="val -46724"/>
                <a:gd name="adj2" fmla="val -23145"/>
                <a:gd name="adj3" fmla="val 1666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97591D22-F39E-4287-44A0-0B401921B09B}"/>
                    </a:ext>
                  </a:extLst>
                </p:cNvPr>
                <p:cNvSpPr txBox="1"/>
                <p:nvPr/>
              </p:nvSpPr>
              <p:spPr>
                <a:xfrm>
                  <a:off x="7091704" y="3479471"/>
                  <a:ext cx="4298562" cy="19670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Observation</a:t>
                  </a:r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GB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</a:t>
                  </a:r>
                  <a:r>
                    <a:rPr lang="en-GB" sz="1600" dirty="0">
                      <a:solidFill>
                        <a:srgbClr val="F359D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Ren</a:t>
                  </a:r>
                  <a:r>
                    <a:rPr lang="en-GB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-Santhanam-Wang’22)</a:t>
                  </a:r>
                  <a:r>
                    <a:rPr lang="en-GB" sz="28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:</a:t>
                  </a:r>
                  <a:endParaRPr lang="en-GB" sz="2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The following are equivalent.</a:t>
                  </a:r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GB" sz="2000" dirty="0">
                      <a:solidFill>
                        <a:srgbClr val="7030A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Range Avoidance</a:t>
                  </a:r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can be solved by a </a:t>
                  </a:r>
                  <a14:m>
                    <m:oMath xmlns:m="http://schemas.openxmlformats.org/officeDocument/2006/math">
                      <m:r>
                        <a:rPr lang="en-GB" sz="2000" b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𝐒𝐞𝐚𝐫𝐜𝐡𝐍𝐏</m:t>
                      </m:r>
                    </m:oMath>
                  </a14:m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algorithm.</a:t>
                  </a:r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There is a </a:t>
                  </a:r>
                  <a:r>
                    <a:rPr lang="en-GB" sz="20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proof system </a:t>
                  </a:r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breaking every </a:t>
                  </a:r>
                  <a:r>
                    <a:rPr lang="en-GB" sz="2000" dirty="0">
                      <a:solidFill>
                        <a:srgbClr val="7030A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proof complexity generator</a:t>
                  </a:r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97591D22-F39E-4287-44A0-0B401921B0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1704" y="3479471"/>
                  <a:ext cx="4298562" cy="1967043"/>
                </a:xfrm>
                <a:prstGeom prst="rect">
                  <a:avLst/>
                </a:prstGeom>
                <a:blipFill>
                  <a:blip r:embed="rId14"/>
                  <a:stretch>
                    <a:fillRect l="-833" t="-4202" r="-682" b="-672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2" name="Progress label">
            <a:extLst>
              <a:ext uri="{FF2B5EF4-FFF2-40B4-BE49-F238E27FC236}">
                <a16:creationId xmlns:a16="http://schemas.microsoft.com/office/drawing/2014/main" id="{D792ACF3-788C-4514-ABD7-AC0398837F46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63" name="Progress Introduction">
            <a:extLst>
              <a:ext uri="{FF2B5EF4-FFF2-40B4-BE49-F238E27FC236}">
                <a16:creationId xmlns:a16="http://schemas.microsoft.com/office/drawing/2014/main" id="{CC1421A3-AF40-4FD6-ACB1-B8EFEDD212A9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4" name="Progress Natural Proofs">
            <a:extLst>
              <a:ext uri="{FF2B5EF4-FFF2-40B4-BE49-F238E27FC236}">
                <a16:creationId xmlns:a16="http://schemas.microsoft.com/office/drawing/2014/main" id="{E5BA27B1-F23F-4F8C-AC34-6F9D548BA3AC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65" name="Progress Range Avoidance">
            <a:extLst>
              <a:ext uri="{FF2B5EF4-FFF2-40B4-BE49-F238E27FC236}">
                <a16:creationId xmlns:a16="http://schemas.microsoft.com/office/drawing/2014/main" id="{A6FD4F2B-92CD-4CD3-8A42-9E116A3704C8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67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66" name="Progress Generators">
            <a:extLst>
              <a:ext uri="{FF2B5EF4-FFF2-40B4-BE49-F238E27FC236}">
                <a16:creationId xmlns:a16="http://schemas.microsoft.com/office/drawing/2014/main" id="{168CEA8B-81F9-4AB1-B486-40CB53FDA319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67" name="Progress Our Results">
            <a:extLst>
              <a:ext uri="{FF2B5EF4-FFF2-40B4-BE49-F238E27FC236}">
                <a16:creationId xmlns:a16="http://schemas.microsoft.com/office/drawing/2014/main" id="{ED2F8380-934F-417C-9486-594DE2D02740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9541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9" grpId="0" animBg="1"/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CF519-17AB-EA0A-17D1-427669DA4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A depiction of a generic Wojak. It is a simplistic black-and-white drawing of a bald man with a wistful expression.">
            <a:extLst>
              <a:ext uri="{FF2B5EF4-FFF2-40B4-BE49-F238E27FC236}">
                <a16:creationId xmlns:a16="http://schemas.microsoft.com/office/drawing/2014/main" id="{C9E0E550-C27E-076A-987E-560B0482F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98480" y="3675472"/>
            <a:ext cx="1776712" cy="176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065BAD7D-1932-10B6-3E77-6D20C861213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en-US" b="1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US" b="1" i="1" noProof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𝑻𝑻</m:t>
                    </m:r>
                  </m:oMath>
                </a14:m>
                <a:r>
                  <a:rPr lang="en-US" b="1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 a Proof Complexity Generator?</a:t>
                </a: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065BAD7D-1932-10B6-3E77-6D20C86121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组合 16">
            <a:extLst>
              <a:ext uri="{FF2B5EF4-FFF2-40B4-BE49-F238E27FC236}">
                <a16:creationId xmlns:a16="http://schemas.microsoft.com/office/drawing/2014/main" id="{E2EAAFF8-D1A2-0B3E-2773-47AC6C8446EE}"/>
              </a:ext>
            </a:extLst>
          </p:cNvPr>
          <p:cNvGrpSpPr/>
          <p:nvPr/>
        </p:nvGrpSpPr>
        <p:grpSpPr>
          <a:xfrm>
            <a:off x="243038" y="1970571"/>
            <a:ext cx="5074252" cy="2807413"/>
            <a:chOff x="453475" y="2768355"/>
            <a:chExt cx="5074252" cy="28074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25F70881-4389-2470-8109-5BEDA1F98D79}"/>
                    </a:ext>
                  </a:extLst>
                </p:cNvPr>
                <p:cNvSpPr/>
                <p:nvPr/>
              </p:nvSpPr>
              <p:spPr>
                <a:xfrm>
                  <a:off x="453475" y="2768355"/>
                  <a:ext cx="4510508" cy="2807413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en-US" sz="2400" b="1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Truth Table Generator</a:t>
                  </a:r>
                  <a:r>
                    <a:rPr lang="en-US" sz="24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(</a:t>
                  </a:r>
                  <a14:m>
                    <m:oMath xmlns:m="http://schemas.openxmlformats.org/officeDocument/2006/math">
                      <m:r>
                        <a:rPr lang="en-US" sz="2400" b="0" i="1" noProof="0" smtClean="0">
                          <a:latin typeface="Cambria Math" panose="02040503050406030204" pitchFamily="18" charset="0"/>
                        </a:rPr>
                        <m:t>𝑇𝑇</m:t>
                      </m:r>
                    </m:oMath>
                  </a14:m>
                  <a:r>
                    <a:rPr lang="en-US" sz="24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25F70881-4389-2470-8109-5BEDA1F98D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475" y="2768355"/>
                  <a:ext cx="4510508" cy="280741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F823002-97B2-1C32-6ACD-D99FA25E4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5965" y="4942220"/>
              <a:ext cx="513114" cy="5416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梯形 11">
              <a:extLst>
                <a:ext uri="{FF2B5EF4-FFF2-40B4-BE49-F238E27FC236}">
                  <a16:creationId xmlns:a16="http://schemas.microsoft.com/office/drawing/2014/main" id="{3C7DF2E3-4722-94B2-2883-45E0A9C9332F}"/>
                </a:ext>
              </a:extLst>
            </p:cNvPr>
            <p:cNvSpPr/>
            <p:nvPr/>
          </p:nvSpPr>
          <p:spPr>
            <a:xfrm rot="10800000">
              <a:off x="1163098" y="3870807"/>
              <a:ext cx="2812596" cy="986176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noProof="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A93295BF-C5E0-1182-8236-BC89EAD7A642}"/>
                    </a:ext>
                  </a:extLst>
                </p:cNvPr>
                <p:cNvSpPr txBox="1"/>
                <p:nvPr/>
              </p:nvSpPr>
              <p:spPr>
                <a:xfrm>
                  <a:off x="2048232" y="4133062"/>
                  <a:ext cx="10634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noProof="0" smtClean="0">
                            <a:latin typeface="Cambria Math" panose="02040503050406030204" pitchFamily="18" charset="0"/>
                          </a:rPr>
                          <m:t>𝑇𝑇</m:t>
                        </m:r>
                      </m:oMath>
                    </m:oMathPara>
                  </a14:m>
                  <a:endParaRPr lang="en-US" sz="2800" noProof="0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A93295BF-C5E0-1182-8236-BC89EAD7A6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8232" y="4133062"/>
                  <a:ext cx="1063487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D8810DD-9627-6DA9-67DA-28A159FA5D96}"/>
                    </a:ext>
                  </a:extLst>
                </p:cNvPr>
                <p:cNvSpPr txBox="1"/>
                <p:nvPr/>
              </p:nvSpPr>
              <p:spPr>
                <a:xfrm>
                  <a:off x="698418" y="4912578"/>
                  <a:ext cx="2021587" cy="5940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Description of a size-</a:t>
                  </a:r>
                  <a14:m>
                    <m:oMath xmlns:m="http://schemas.openxmlformats.org/officeDocument/2006/math">
                      <m:r>
                        <a:rPr lang="en-US" sz="1600" b="0" i="1" noProof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  <m:d>
                        <m:dPr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circuit </a:t>
                  </a:r>
                  <a14:m>
                    <m:oMath xmlns:m="http://schemas.openxmlformats.org/officeDocument/2006/math">
                      <m:r>
                        <a:rPr lang="en-US" sz="1600" b="0" i="1" noProof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</m:oMath>
                  </a14:m>
                  <a:endParaRPr lang="en-US" sz="1600" noProof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D8810DD-9627-6DA9-67DA-28A159FA5D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418" y="4912578"/>
                  <a:ext cx="2021587" cy="594009"/>
                </a:xfrm>
                <a:prstGeom prst="rect">
                  <a:avLst/>
                </a:prstGeom>
                <a:blipFill>
                  <a:blip r:embed="rId8"/>
                  <a:stretch>
                    <a:fillRect l="-1506" t="-3093" b="-1134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139C8022-DA3E-AB9A-42E4-19BC4E55ED08}"/>
                    </a:ext>
                  </a:extLst>
                </p:cNvPr>
                <p:cNvSpPr txBox="1"/>
                <p:nvPr/>
              </p:nvSpPr>
              <p:spPr>
                <a:xfrm>
                  <a:off x="1163095" y="3546922"/>
                  <a:ext cx="2812597" cy="246221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b="0" i="1" noProof="0" smtClean="0">
                            <a:latin typeface="Cambria Math" panose="02040503050406030204" pitchFamily="18" charset="0"/>
                          </a:rPr>
                          <m:t>0110010011…………001010</m:t>
                        </m:r>
                      </m:oMath>
                    </m:oMathPara>
                  </a14:m>
                  <a:endParaRPr lang="en-US" sz="1600" noProof="0" dirty="0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139C8022-DA3E-AB9A-42E4-19BC4E55ED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3095" y="3546922"/>
                  <a:ext cx="2812597" cy="24622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833AE486-B774-9D15-BD15-248C701AF6F4}"/>
                    </a:ext>
                  </a:extLst>
                </p:cNvPr>
                <p:cNvSpPr txBox="1"/>
                <p:nvPr/>
              </p:nvSpPr>
              <p:spPr>
                <a:xfrm>
                  <a:off x="530477" y="3208368"/>
                  <a:ext cx="176023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Truth table of </a:t>
                  </a:r>
                  <a14:m>
                    <m:oMath xmlns:m="http://schemas.openxmlformats.org/officeDocument/2006/math">
                      <m:r>
                        <a:rPr lang="en-US" sz="1600" b="0" i="1" noProof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</m:oMath>
                  </a14:m>
                  <a:endParaRPr lang="en-US" sz="1600" noProof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833AE486-B774-9D15-BD15-248C701AF6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477" y="3208368"/>
                  <a:ext cx="1760231" cy="338554"/>
                </a:xfrm>
                <a:prstGeom prst="rect">
                  <a:avLst/>
                </a:prstGeom>
                <a:blipFill>
                  <a:blip r:embed="rId10"/>
                  <a:stretch>
                    <a:fillRect l="-2083" t="-5357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3F395494-D4AE-2021-AB00-373B59FD1015}"/>
                    </a:ext>
                  </a:extLst>
                </p:cNvPr>
                <p:cNvSpPr txBox="1"/>
                <p:nvPr/>
              </p:nvSpPr>
              <p:spPr>
                <a:xfrm>
                  <a:off x="3975692" y="3670067"/>
                  <a:ext cx="90354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bits</a:t>
                  </a: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3F395494-D4AE-2021-AB00-373B59FD10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5692" y="3670067"/>
                  <a:ext cx="903547" cy="338554"/>
                </a:xfrm>
                <a:prstGeom prst="rect">
                  <a:avLst/>
                </a:prstGeom>
                <a:blipFill>
                  <a:blip r:embed="rId11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F0CFD0BC-50BD-E724-183D-0586E5E460FA}"/>
                    </a:ext>
                  </a:extLst>
                </p:cNvPr>
                <p:cNvSpPr txBox="1"/>
                <p:nvPr/>
              </p:nvSpPr>
              <p:spPr>
                <a:xfrm>
                  <a:off x="3669046" y="4534895"/>
                  <a:ext cx="1858681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</m:acc>
                      <m:d>
                        <m:dPr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bits</a:t>
                  </a: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F0CFD0BC-50BD-E724-183D-0586E5E460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9046" y="4534895"/>
                  <a:ext cx="1858681" cy="370294"/>
                </a:xfrm>
                <a:prstGeom prst="rect">
                  <a:avLst/>
                </a:prstGeom>
                <a:blipFill>
                  <a:blip r:embed="rId12"/>
                  <a:stretch>
                    <a:fillRect b="-1639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" name="Picture 4">
            <a:extLst>
              <a:ext uri="{FF2B5EF4-FFF2-40B4-BE49-F238E27FC236}">
                <a16:creationId xmlns:a16="http://schemas.microsoft.com/office/drawing/2014/main" id="{80AD7F15-69FC-56DD-125F-22B1F92A3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67428" y="3694471"/>
            <a:ext cx="1564244" cy="187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DD6EBF8-0C70-8297-145C-1536FC0E4312}"/>
              </a:ext>
            </a:extLst>
          </p:cNvPr>
          <p:cNvSpPr txBox="1"/>
          <p:nvPr/>
        </p:nvSpPr>
        <p:spPr>
          <a:xfrm>
            <a:off x="9521952" y="5565308"/>
            <a:ext cx="2255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Complexity theorists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B434AE04-9C35-DB1B-461F-7D310BCC5D8D}"/>
              </a:ext>
            </a:extLst>
          </p:cNvPr>
          <p:cNvGrpSpPr/>
          <p:nvPr/>
        </p:nvGrpSpPr>
        <p:grpSpPr>
          <a:xfrm>
            <a:off x="5156075" y="3107487"/>
            <a:ext cx="4252793" cy="1501443"/>
            <a:chOff x="2670048" y="3760122"/>
            <a:chExt cx="4252793" cy="1501443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A2C0A5D5-324F-B24B-7750-306B10C9C72F}"/>
                </a:ext>
              </a:extLst>
            </p:cNvPr>
            <p:cNvSpPr/>
            <p:nvPr/>
          </p:nvSpPr>
          <p:spPr>
            <a:xfrm>
              <a:off x="2670048" y="3760122"/>
              <a:ext cx="4252793" cy="1501443"/>
            </a:xfrm>
            <a:prstGeom prst="wedgeRoundRectCallout">
              <a:avLst>
                <a:gd name="adj1" fmla="val 63568"/>
                <a:gd name="adj2" fmla="val -3692"/>
                <a:gd name="adj3" fmla="val 1666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Okay, maybe </a:t>
              </a:r>
              <a:r>
                <a:rPr lang="en-US" altLang="zh-CN" sz="20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that’s because </a:t>
              </a:r>
              <a:r>
                <a:rPr lang="en-US" sz="20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the truth table generator is a very hard proof complexity generator…   .</a:t>
              </a:r>
              <a:br>
                <a:rPr lang="en-US" sz="2000" noProof="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(against whatever proof system capturing our math practice)</a:t>
              </a:r>
              <a:endParaRPr lang="en-US" sz="20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50" name="Picture 2" descr="emoji-timeline">
              <a:extLst>
                <a:ext uri="{FF2B5EF4-FFF2-40B4-BE49-F238E27FC236}">
                  <a16:creationId xmlns:a16="http://schemas.microsoft.com/office/drawing/2014/main" id="{F45848FA-8B9D-98E9-CD6A-0893FC30B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7537" y="4555714"/>
              <a:ext cx="352552" cy="352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9EA3F7FD-F530-312F-FD25-45F49D4C2998}"/>
              </a:ext>
            </a:extLst>
          </p:cNvPr>
          <p:cNvSpPr/>
          <p:nvPr/>
        </p:nvSpPr>
        <p:spPr>
          <a:xfrm>
            <a:off x="5606902" y="1970571"/>
            <a:ext cx="6393712" cy="862725"/>
          </a:xfrm>
          <a:prstGeom prst="wedgeRoundRectCallout">
            <a:avLst>
              <a:gd name="adj1" fmla="val 29803"/>
              <a:gd name="adj2" fmla="val 129927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 find it very difficult to prove circuit lower bounds…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Even if </a:t>
            </a:r>
            <a:r>
              <a:rPr lang="en-GB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get to choose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our favourite hard function (!)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D8F4BC1-B044-0EF1-56E0-0F38DE9CB869}"/>
                  </a:ext>
                </a:extLst>
              </p:cNvPr>
              <p:cNvSpPr txBox="1"/>
              <p:nvPr/>
            </p:nvSpPr>
            <p:spPr>
              <a:xfrm>
                <a:off x="2982804" y="4988652"/>
                <a:ext cx="5601216" cy="167417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Yes,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𝑇𝑇</m:t>
                    </m:r>
                  </m:oMath>
                </a14:m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proof complexity generator against: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Resolution (Raz’02)</a:t>
                </a:r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Res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b="0" i="0">
                            <a:latin typeface="Cambria Math" panose="02040503050406030204" pitchFamily="18" charset="0"/>
                          </a:rPr>
                          <m:t>PC</m:t>
                        </m:r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GF</m:t>
                        </m:r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sub>
                    </m:sSub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(Razborov’15)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PC</m:t>
                        </m:r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GF</m:t>
                        </m:r>
                        <m:d>
                          <m:d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b>
                    </m:sSub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SA (GG</a:t>
                </a:r>
                <a:r>
                  <a:rPr lang="en-GB" sz="2000" dirty="0">
                    <a:solidFill>
                      <a:srgbClr val="F359D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T’26)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D8F4BC1-B044-0EF1-56E0-0F38DE9CB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804" y="4988652"/>
                <a:ext cx="5601216" cy="167417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1" name="Progress label">
            <a:extLst>
              <a:ext uri="{FF2B5EF4-FFF2-40B4-BE49-F238E27FC236}">
                <a16:creationId xmlns:a16="http://schemas.microsoft.com/office/drawing/2014/main" id="{759EC456-E7FB-4971-BF48-FE609F43C8D3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052" name="Progress Introduction">
            <a:extLst>
              <a:ext uri="{FF2B5EF4-FFF2-40B4-BE49-F238E27FC236}">
                <a16:creationId xmlns:a16="http://schemas.microsoft.com/office/drawing/2014/main" id="{F98EC127-CCBE-4236-850B-AAD5B6566199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053" name="Progress Natural Proofs">
            <a:extLst>
              <a:ext uri="{FF2B5EF4-FFF2-40B4-BE49-F238E27FC236}">
                <a16:creationId xmlns:a16="http://schemas.microsoft.com/office/drawing/2014/main" id="{2FB138C2-0B0D-4F33-A275-1D8D03EDA6C2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054" name="Progress Range Avoidance">
            <a:extLst>
              <a:ext uri="{FF2B5EF4-FFF2-40B4-BE49-F238E27FC236}">
                <a16:creationId xmlns:a16="http://schemas.microsoft.com/office/drawing/2014/main" id="{3609BB1E-CD17-4FCD-982C-5496CA2DCEB9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055" name="Progress Generators">
            <a:extLst>
              <a:ext uri="{FF2B5EF4-FFF2-40B4-BE49-F238E27FC236}">
                <a16:creationId xmlns:a16="http://schemas.microsoft.com/office/drawing/2014/main" id="{0D1295F6-E1E6-41FC-9129-C5C410149FAF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056" name="Progress Our Results">
            <a:extLst>
              <a:ext uri="{FF2B5EF4-FFF2-40B4-BE49-F238E27FC236}">
                <a16:creationId xmlns:a16="http://schemas.microsoft.com/office/drawing/2014/main" id="{EF4F4388-0790-4A48-A7E1-C4B06B8DD0B0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374603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A8492-A3FF-E755-8118-54260E2E4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C1199F2-7C5D-A66C-53B1-DC3955B30A6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algn="ctr"/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𝐀𝐯𝐨𝐢𝐝</m:t>
                    </m:r>
                  </m:oMath>
                </a14:m>
                <a:r>
                  <a:rPr lang="zh-CN" alt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 (Non)Deterministic</a:t>
                </a:r>
                <a:b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Poly-Time?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C1199F2-7C5D-A66C-53B1-DC3955B30A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组合 47">
            <a:extLst>
              <a:ext uri="{FF2B5EF4-FFF2-40B4-BE49-F238E27FC236}">
                <a16:creationId xmlns:a16="http://schemas.microsoft.com/office/drawing/2014/main" id="{CDCEBF73-AF4B-6174-3713-63718F841ECD}"/>
              </a:ext>
            </a:extLst>
          </p:cNvPr>
          <p:cNvGrpSpPr/>
          <p:nvPr/>
        </p:nvGrpSpPr>
        <p:grpSpPr>
          <a:xfrm>
            <a:off x="591389" y="2065467"/>
            <a:ext cx="2991315" cy="1692659"/>
            <a:chOff x="591389" y="2065467"/>
            <a:chExt cx="2991315" cy="169265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6E0D55C-233C-5DDB-FCF8-0106425ED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5339" y="2065467"/>
              <a:ext cx="976637" cy="10463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6B55F36-724D-96F8-AFC2-72EE95473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1372" y="2065467"/>
              <a:ext cx="1013967" cy="104632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02F94A1F-F96A-3A44-1684-5E8B731EB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01976" y="2065467"/>
              <a:ext cx="818923" cy="10471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AA187F8-F0D2-3817-6F7B-AD44E7703F46}"/>
                </a:ext>
              </a:extLst>
            </p:cNvPr>
            <p:cNvSpPr txBox="1"/>
            <p:nvPr/>
          </p:nvSpPr>
          <p:spPr>
            <a:xfrm>
              <a:off x="591389" y="3111795"/>
              <a:ext cx="10139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Rahul Ilango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61B6479-298A-A56D-B49B-6EFBBF223486}"/>
                </a:ext>
              </a:extLst>
            </p:cNvPr>
            <p:cNvSpPr txBox="1"/>
            <p:nvPr/>
          </p:nvSpPr>
          <p:spPr>
            <a:xfrm>
              <a:off x="1586136" y="3111795"/>
              <a:ext cx="1013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err="1">
                  <a:latin typeface="Arial" panose="020B0604020202020204" pitchFamily="34" charset="0"/>
                  <a:cs typeface="Arial" panose="020B0604020202020204" pitchFamily="34" charset="0"/>
                </a:rPr>
                <a:t>Jiatu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 Li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57861C50-3670-72CF-3B50-210A1C582950}"/>
                </a:ext>
              </a:extLst>
            </p:cNvPr>
            <p:cNvSpPr txBox="1"/>
            <p:nvPr/>
          </p:nvSpPr>
          <p:spPr>
            <a:xfrm>
              <a:off x="2436425" y="3111794"/>
              <a:ext cx="11462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Ryan Williams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对话气泡: 圆角矩形 42">
                <a:extLst>
                  <a:ext uri="{FF2B5EF4-FFF2-40B4-BE49-F238E27FC236}">
                    <a16:creationId xmlns:a16="http://schemas.microsoft.com/office/drawing/2014/main" id="{7FE456F9-A6F7-4E6B-5B6F-57079C96B652}"/>
                  </a:ext>
                </a:extLst>
              </p:cNvPr>
              <p:cNvSpPr/>
              <p:nvPr/>
            </p:nvSpPr>
            <p:spPr>
              <a:xfrm>
                <a:off x="4210493" y="2181321"/>
                <a:ext cx="4827181" cy="1440837"/>
              </a:xfrm>
              <a:prstGeom prst="wedgeRoundRectCallout">
                <a:avLst>
                  <a:gd name="adj1" fmla="val -64901"/>
                  <a:gd name="adj2" fmla="val -830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No! 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(ILW’23)</a:t>
                </a:r>
                <a:b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you assume cryptography (</a:t>
                </a:r>
                <a:r>
                  <a:rPr lang="en-GB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subexp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 and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latin typeface="Cambria Math" panose="02040503050406030204" pitchFamily="18" charset="0"/>
                      </a:rPr>
                      <m:t>𝐍𝐏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GB" sz="2000" b="1" i="0" smtClean="0">
                        <a:latin typeface="Cambria Math" panose="02040503050406030204" pitchFamily="18" charset="0"/>
                      </a:rPr>
                      <m:t>𝐜𝐨𝐍𝐏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Avoid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not in deterministic poly-time.</a:t>
                </a:r>
              </a:p>
            </p:txBody>
          </p:sp>
        </mc:Choice>
        <mc:Fallback xmlns="">
          <p:sp>
            <p:nvSpPr>
              <p:cNvPr id="43" name="对话气泡: 圆角矩形 42">
                <a:extLst>
                  <a:ext uri="{FF2B5EF4-FFF2-40B4-BE49-F238E27FC236}">
                    <a16:creationId xmlns:a16="http://schemas.microsoft.com/office/drawing/2014/main" id="{7FE456F9-A6F7-4E6B-5B6F-57079C96B6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493" y="2181321"/>
                <a:ext cx="4827181" cy="1440837"/>
              </a:xfrm>
              <a:prstGeom prst="wedgeRoundRectCallout">
                <a:avLst>
                  <a:gd name="adj1" fmla="val -64901"/>
                  <a:gd name="adj2" fmla="val -830"/>
                  <a:gd name="adj3" fmla="val 16667"/>
                </a:avLst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77E46B3-D831-DA31-9EC6-B25C1145886C}"/>
                  </a:ext>
                </a:extLst>
              </p:cNvPr>
              <p:cNvSpPr txBox="1"/>
              <p:nvPr/>
            </p:nvSpPr>
            <p:spPr>
              <a:xfrm>
                <a:off x="710608" y="4626454"/>
                <a:ext cx="7604052" cy="169277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Further work 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(CL’24, Ilango’25, </a:t>
                </a:r>
                <a:r>
                  <a:rPr lang="en-GB" sz="1600" dirty="0">
                    <a:solidFill>
                      <a:srgbClr val="F359D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WZ’26)</a:t>
                </a:r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Under </a:t>
                </a:r>
                <a:r>
                  <a:rPr lang="en-GB" sz="20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suitable assumptions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(see next slide),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Avoid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doesn’t have </a:t>
                </a:r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non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deterministic poly-time algorithms.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Implies proof complexity generators for arbitrary proof systems.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Hardness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Avoid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for restricted circuits as well…</a:t>
                </a: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377E46B3-D831-DA31-9EC6-B25C11458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608" y="4626454"/>
                <a:ext cx="7604052" cy="16927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对话气泡: 圆角矩形 44">
            <a:extLst>
              <a:ext uri="{FF2B5EF4-FFF2-40B4-BE49-F238E27FC236}">
                <a16:creationId xmlns:a16="http://schemas.microsoft.com/office/drawing/2014/main" id="{BCA7903B-F472-BDFD-2374-D7904A4B8C35}"/>
              </a:ext>
            </a:extLst>
          </p:cNvPr>
          <p:cNvSpPr/>
          <p:nvPr/>
        </p:nvSpPr>
        <p:spPr>
          <a:xfrm>
            <a:off x="8711610" y="3976577"/>
            <a:ext cx="3140149" cy="1006549"/>
          </a:xfrm>
          <a:prstGeom prst="wedgeRoundRectCallout">
            <a:avLst>
              <a:gd name="adj1" fmla="val -71398"/>
              <a:gd name="adj2" fmla="val 43813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Hardness of finding Hard Partial Truth Tables and Remote Point Problems?</a:t>
            </a:r>
          </a:p>
        </p:txBody>
      </p:sp>
      <p:sp>
        <p:nvSpPr>
          <p:cNvPr id="49" name="Progress label">
            <a:extLst>
              <a:ext uri="{FF2B5EF4-FFF2-40B4-BE49-F238E27FC236}">
                <a16:creationId xmlns:a16="http://schemas.microsoft.com/office/drawing/2014/main" id="{721C80F2-5029-4294-9A48-EBE299719643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50" name="Progress Introduction">
            <a:extLst>
              <a:ext uri="{FF2B5EF4-FFF2-40B4-BE49-F238E27FC236}">
                <a16:creationId xmlns:a16="http://schemas.microsoft.com/office/drawing/2014/main" id="{FCF78AA4-2EB7-4095-B26C-E82617A970E3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1" name="Progress Natural Proofs">
            <a:extLst>
              <a:ext uri="{FF2B5EF4-FFF2-40B4-BE49-F238E27FC236}">
                <a16:creationId xmlns:a16="http://schemas.microsoft.com/office/drawing/2014/main" id="{03B28DD2-210B-4765-B941-F55981EC26DD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52" name="Progress Range Avoidance">
            <a:extLst>
              <a:ext uri="{FF2B5EF4-FFF2-40B4-BE49-F238E27FC236}">
                <a16:creationId xmlns:a16="http://schemas.microsoft.com/office/drawing/2014/main" id="{BBA705C6-347F-4C76-B7BE-9FB4C38ED6E2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53" name="Progress Generators">
            <a:extLst>
              <a:ext uri="{FF2B5EF4-FFF2-40B4-BE49-F238E27FC236}">
                <a16:creationId xmlns:a16="http://schemas.microsoft.com/office/drawing/2014/main" id="{90551FC9-2C0F-461A-B4E3-F8F8005310F0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54" name="Progress Our Results">
            <a:extLst>
              <a:ext uri="{FF2B5EF4-FFF2-40B4-BE49-F238E27FC236}">
                <a16:creationId xmlns:a16="http://schemas.microsoft.com/office/drawing/2014/main" id="{6B8706EC-8032-48FF-981C-4F575D90B799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316387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BD3AC-9943-3FA8-6EB7-8D89987A3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4F772B7-C03A-5421-073E-FBB73C9FE276}"/>
                  </a:ext>
                </a:extLst>
              </p:cNvPr>
              <p:cNvSpPr txBox="1"/>
              <p:nvPr/>
            </p:nvSpPr>
            <p:spPr>
              <a:xfrm>
                <a:off x="1553764" y="1926000"/>
                <a:ext cx="4107657" cy="196977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Constructivity</a:t>
                </a:r>
                <a:endParaRPr lang="en-GB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(Human proofs tend to be “constructive”)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the truth table of a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decide 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polynomial (i.e.,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 time.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4F772B7-C03A-5421-073E-FBB73C9FE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764" y="1926000"/>
                <a:ext cx="4107657" cy="19697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9D7AC1E3-A312-0408-4653-3F715A7019F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en-GB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The assumption: no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𝐍𝐏</m:t>
                    </m:r>
                  </m:oMath>
                </a14:m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-natural proofs</a:t>
                </a:r>
                <a:endParaRPr lang="zh-CN" alt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9D7AC1E3-A312-0408-4653-3F715A7019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EC9C617-84DE-DE34-D87B-7F45EA1E9282}"/>
                  </a:ext>
                </a:extLst>
              </p:cNvPr>
              <p:cNvSpPr txBox="1"/>
              <p:nvPr/>
            </p:nvSpPr>
            <p:spPr>
              <a:xfrm>
                <a:off x="6530579" y="2249165"/>
                <a:ext cx="4107657" cy="132343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Largeness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(Looks reasonable… But why?)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random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likely to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EC9C617-84DE-DE34-D87B-7F45EA1E9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579" y="2249165"/>
                <a:ext cx="4107657" cy="1323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组合 28">
            <a:extLst>
              <a:ext uri="{FF2B5EF4-FFF2-40B4-BE49-F238E27FC236}">
                <a16:creationId xmlns:a16="http://schemas.microsoft.com/office/drawing/2014/main" id="{E47ACC2A-BE08-C942-0271-91A2E6E3688E}"/>
              </a:ext>
            </a:extLst>
          </p:cNvPr>
          <p:cNvGrpSpPr/>
          <p:nvPr/>
        </p:nvGrpSpPr>
        <p:grpSpPr>
          <a:xfrm>
            <a:off x="468228" y="4579495"/>
            <a:ext cx="1996411" cy="2267829"/>
            <a:chOff x="468228" y="4579495"/>
            <a:chExt cx="1996411" cy="2267829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588D70E-65F2-4D65-354B-C5C1DE043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2158" y="4579495"/>
              <a:ext cx="1688552" cy="159121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5419E88-1D86-F3CD-0482-D273E92D2557}"/>
                </a:ext>
              </a:extLst>
            </p:cNvPr>
            <p:cNvSpPr txBox="1"/>
            <p:nvPr/>
          </p:nvSpPr>
          <p:spPr>
            <a:xfrm>
              <a:off x="468228" y="6231771"/>
              <a:ext cx="199641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Steven Rudich</a:t>
              </a:r>
              <a:b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(RANDOM’97)</a:t>
              </a:r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对话气泡: 圆角矩形 22">
                <a:extLst>
                  <a:ext uri="{FF2B5EF4-FFF2-40B4-BE49-F238E27FC236}">
                    <a16:creationId xmlns:a16="http://schemas.microsoft.com/office/drawing/2014/main" id="{244C447A-9EDE-605A-3679-3D9CD9088850}"/>
                  </a:ext>
                </a:extLst>
              </p:cNvPr>
              <p:cNvSpPr/>
              <p:nvPr/>
            </p:nvSpPr>
            <p:spPr>
              <a:xfrm>
                <a:off x="3013024" y="4639456"/>
                <a:ext cx="3455232" cy="1131757"/>
              </a:xfrm>
              <a:prstGeom prst="wedgeRoundRectCallout">
                <a:avLst>
                  <a:gd name="adj1" fmla="val -67471"/>
                  <a:gd name="adj2" fmla="val 37997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Since proof systems are nondeterministic algorithms, let’s use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𝐍𝐏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GB" sz="2000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constructivity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23" name="对话气泡: 圆角矩形 22">
                <a:extLst>
                  <a:ext uri="{FF2B5EF4-FFF2-40B4-BE49-F238E27FC236}">
                    <a16:creationId xmlns:a16="http://schemas.microsoft.com/office/drawing/2014/main" id="{244C447A-9EDE-605A-3679-3D9CD90888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3024" y="4639456"/>
                <a:ext cx="3455232" cy="1131757"/>
              </a:xfrm>
              <a:prstGeom prst="wedgeRoundRectCallout">
                <a:avLst>
                  <a:gd name="adj1" fmla="val -67471"/>
                  <a:gd name="adj2" fmla="val 37997"/>
                  <a:gd name="adj3" fmla="val 16667"/>
                </a:avLst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3C4222A-8F32-EA3D-DDC0-31A44C1C5E16}"/>
                  </a:ext>
                </a:extLst>
              </p:cNvPr>
              <p:cNvSpPr txBox="1"/>
              <p:nvPr/>
            </p:nvSpPr>
            <p:spPr>
              <a:xfrm>
                <a:off x="1482187" y="1941389"/>
                <a:ext cx="4250809" cy="193899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𝐍𝐏</m:t>
                    </m:r>
                  </m:oMath>
                </a14:m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GB" sz="2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Constructivity</a:t>
                </a:r>
                <a:endParaRPr lang="en-GB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(Human proofs tend to be “constructive”)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the truth table of a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“prove” that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</a:t>
                </a:r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nondeterministic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poly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time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3C4222A-8F32-EA3D-DDC0-31A44C1C5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187" y="1941389"/>
                <a:ext cx="4250809" cy="19389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F7F4AC2-6956-4941-D630-681660B42EAD}"/>
                  </a:ext>
                </a:extLst>
              </p:cNvPr>
              <p:cNvSpPr txBox="1"/>
              <p:nvPr/>
            </p:nvSpPr>
            <p:spPr>
              <a:xfrm>
                <a:off x="6813320" y="4795409"/>
                <a:ext cx="4933731" cy="126188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Rudich’s conjecture</a:t>
                </a:r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Circuit lower bounds cannot be proved via an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𝐍𝐏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-natural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property.</a:t>
                </a: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F7F4AC2-6956-4941-D630-681660B42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320" y="4795409"/>
                <a:ext cx="4933731" cy="12618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Progress label">
            <a:extLst>
              <a:ext uri="{FF2B5EF4-FFF2-40B4-BE49-F238E27FC236}">
                <a16:creationId xmlns:a16="http://schemas.microsoft.com/office/drawing/2014/main" id="{46BA425C-33B3-4E9D-8DFB-2E59625182E8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31" name="Progress Introduction">
            <a:extLst>
              <a:ext uri="{FF2B5EF4-FFF2-40B4-BE49-F238E27FC236}">
                <a16:creationId xmlns:a16="http://schemas.microsoft.com/office/drawing/2014/main" id="{40C6099E-24FC-441A-A007-123E86765111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2" name="Progress Natural Proofs">
            <a:extLst>
              <a:ext uri="{FF2B5EF4-FFF2-40B4-BE49-F238E27FC236}">
                <a16:creationId xmlns:a16="http://schemas.microsoft.com/office/drawing/2014/main" id="{C96A914D-98FF-41BA-ABE1-75EB44447472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3" name="Progress Range Avoidance">
            <a:extLst>
              <a:ext uri="{FF2B5EF4-FFF2-40B4-BE49-F238E27FC236}">
                <a16:creationId xmlns:a16="http://schemas.microsoft.com/office/drawing/2014/main" id="{F9CAC7D8-9C5F-48F2-915A-E807872FDA7A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4" name="Progress Generators">
            <a:extLst>
              <a:ext uri="{FF2B5EF4-FFF2-40B4-BE49-F238E27FC236}">
                <a16:creationId xmlns:a16="http://schemas.microsoft.com/office/drawing/2014/main" id="{F1825826-2294-40EF-A97E-9A29CDE0AE68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25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5" name="Progress Our Results">
            <a:extLst>
              <a:ext uri="{FF2B5EF4-FFF2-40B4-BE49-F238E27FC236}">
                <a16:creationId xmlns:a16="http://schemas.microsoft.com/office/drawing/2014/main" id="{E4EF5E0F-D571-4A62-A9AE-62524AF0CF36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4913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  <p:bldP spid="26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76050-9334-6417-D802-9BB7037D8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CBB7BB-4E80-DAA9-1AEF-C6CE9229C19E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Demi-Bits Generator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10F95C2-787E-4044-3F72-236D9C120496}"/>
                  </a:ext>
                </a:extLst>
              </p:cNvPr>
              <p:cNvSpPr txBox="1"/>
              <p:nvPr/>
            </p:nvSpPr>
            <p:spPr>
              <a:xfrm>
                <a:off x="4410000" y="1929463"/>
                <a:ext cx="7396733" cy="15828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4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Definition:</a:t>
                </a:r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demi-bits generator against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if for </a:t>
                </a:r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large fraction (say,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1/3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 statement</a:t>
                </a:r>
              </a:p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“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Range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”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is hard to prove in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10F95C2-787E-4044-3F72-236D9C120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000" y="1929463"/>
                <a:ext cx="7396733" cy="15828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>
            <a:extLst>
              <a:ext uri="{FF2B5EF4-FFF2-40B4-BE49-F238E27FC236}">
                <a16:creationId xmlns:a16="http://schemas.microsoft.com/office/drawing/2014/main" id="{836CC54F-DE1A-FBA2-C7FD-644A1D5E7262}"/>
              </a:ext>
            </a:extLst>
          </p:cNvPr>
          <p:cNvSpPr/>
          <p:nvPr/>
        </p:nvSpPr>
        <p:spPr>
          <a:xfrm>
            <a:off x="7029660" y="2718578"/>
            <a:ext cx="2157412" cy="422382"/>
          </a:xfrm>
          <a:custGeom>
            <a:avLst/>
            <a:gdLst>
              <a:gd name="csX0" fmla="*/ 0 w 2157412"/>
              <a:gd name="csY0" fmla="*/ 0 h 422382"/>
              <a:gd name="csX1" fmla="*/ 539353 w 2157412"/>
              <a:gd name="csY1" fmla="*/ 0 h 422382"/>
              <a:gd name="csX2" fmla="*/ 1121854 w 2157412"/>
              <a:gd name="csY2" fmla="*/ 0 h 422382"/>
              <a:gd name="csX3" fmla="*/ 2157412 w 2157412"/>
              <a:gd name="csY3" fmla="*/ 0 h 422382"/>
              <a:gd name="csX4" fmla="*/ 2157412 w 2157412"/>
              <a:gd name="csY4" fmla="*/ 422382 h 422382"/>
              <a:gd name="csX5" fmla="*/ 1639633 w 2157412"/>
              <a:gd name="csY5" fmla="*/ 422382 h 422382"/>
              <a:gd name="csX6" fmla="*/ 1057132 w 2157412"/>
              <a:gd name="csY6" fmla="*/ 422382 h 422382"/>
              <a:gd name="csX7" fmla="*/ 474631 w 2157412"/>
              <a:gd name="csY7" fmla="*/ 422382 h 422382"/>
              <a:gd name="csX8" fmla="*/ 0 w 2157412"/>
              <a:gd name="csY8" fmla="*/ 422382 h 422382"/>
              <a:gd name="csX9" fmla="*/ 0 w 2157412"/>
              <a:gd name="csY9" fmla="*/ 0 h 422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7412" h="422382" extrusionOk="0">
                <a:moveTo>
                  <a:pt x="0" y="0"/>
                </a:moveTo>
                <a:cubicBezTo>
                  <a:pt x="111630" y="-43418"/>
                  <a:pt x="396960" y="59138"/>
                  <a:pt x="539353" y="0"/>
                </a:cubicBezTo>
                <a:cubicBezTo>
                  <a:pt x="681746" y="-59138"/>
                  <a:pt x="930690" y="55551"/>
                  <a:pt x="1121854" y="0"/>
                </a:cubicBezTo>
                <a:cubicBezTo>
                  <a:pt x="1313018" y="-55551"/>
                  <a:pt x="1913254" y="2698"/>
                  <a:pt x="2157412" y="0"/>
                </a:cubicBezTo>
                <a:cubicBezTo>
                  <a:pt x="2199323" y="157380"/>
                  <a:pt x="2153509" y="299884"/>
                  <a:pt x="2157412" y="422382"/>
                </a:cubicBezTo>
                <a:cubicBezTo>
                  <a:pt x="2024714" y="465246"/>
                  <a:pt x="1764002" y="415571"/>
                  <a:pt x="1639633" y="422382"/>
                </a:cubicBezTo>
                <a:cubicBezTo>
                  <a:pt x="1515264" y="429193"/>
                  <a:pt x="1247477" y="402417"/>
                  <a:pt x="1057132" y="422382"/>
                </a:cubicBezTo>
                <a:cubicBezTo>
                  <a:pt x="866787" y="442347"/>
                  <a:pt x="696489" y="388128"/>
                  <a:pt x="474631" y="422382"/>
                </a:cubicBezTo>
                <a:cubicBezTo>
                  <a:pt x="252773" y="456636"/>
                  <a:pt x="96374" y="380979"/>
                  <a:pt x="0" y="422382"/>
                </a:cubicBezTo>
                <a:cubicBezTo>
                  <a:pt x="-30077" y="258562"/>
                  <a:pt x="18544" y="210958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5103695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E79BA5B9-DBE7-A4D3-8986-8B6F6B316500}"/>
                  </a:ext>
                </a:extLst>
              </p:cNvPr>
              <p:cNvSpPr/>
              <p:nvPr/>
            </p:nvSpPr>
            <p:spPr>
              <a:xfrm>
                <a:off x="445502" y="5062056"/>
                <a:ext cx="10285896" cy="1316516"/>
              </a:xfrm>
              <a:prstGeom prst="round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b" anchorCtr="0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E79BA5B9-DBE7-A4D3-8986-8B6F6B3165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02" y="5062056"/>
                <a:ext cx="10285896" cy="1316516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: 圆角 27">
                <a:extLst>
                  <a:ext uri="{FF2B5EF4-FFF2-40B4-BE49-F238E27FC236}">
                    <a16:creationId xmlns:a16="http://schemas.microsoft.com/office/drawing/2014/main" id="{C1DD2A73-F50B-3AA8-8829-80DC64ED3D68}"/>
                  </a:ext>
                </a:extLst>
              </p:cNvPr>
              <p:cNvSpPr/>
              <p:nvPr/>
            </p:nvSpPr>
            <p:spPr>
              <a:xfrm>
                <a:off x="624630" y="5259307"/>
                <a:ext cx="2137088" cy="960939"/>
              </a:xfrm>
              <a:prstGeom prst="round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b" anchorCtr="0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Range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矩形: 圆角 27">
                <a:extLst>
                  <a:ext uri="{FF2B5EF4-FFF2-40B4-BE49-F238E27FC236}">
                    <a16:creationId xmlns:a16="http://schemas.microsoft.com/office/drawing/2014/main" id="{C1DD2A73-F50B-3AA8-8829-80DC64ED3D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630" y="5259307"/>
                <a:ext cx="2137088" cy="960939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: 圆角 28">
                <a:extLst>
                  <a:ext uri="{FF2B5EF4-FFF2-40B4-BE49-F238E27FC236}">
                    <a16:creationId xmlns:a16="http://schemas.microsoft.com/office/drawing/2014/main" id="{77C054F4-A0B1-46FC-8D15-8CC9F718D385}"/>
                  </a:ext>
                </a:extLst>
              </p:cNvPr>
              <p:cNvSpPr/>
              <p:nvPr/>
            </p:nvSpPr>
            <p:spPr>
              <a:xfrm>
                <a:off x="6855108" y="5156791"/>
                <a:ext cx="2915426" cy="1077218"/>
              </a:xfrm>
              <a:prstGeom prst="roundRect">
                <a:avLst/>
              </a:prstGeom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b" anchorCtr="0"/>
              <a:lstStyle/>
              <a:p>
                <a:pPr algn="r"/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What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can figure out to be outside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矩形: 圆角 28">
                <a:extLst>
                  <a:ext uri="{FF2B5EF4-FFF2-40B4-BE49-F238E27FC236}">
                    <a16:creationId xmlns:a16="http://schemas.microsoft.com/office/drawing/2014/main" id="{77C054F4-A0B1-46FC-8D15-8CC9F718D3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108" y="5156791"/>
                <a:ext cx="2915426" cy="1077218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18D9D6D-BBBC-A387-ACE7-6A2CCFD50EFA}"/>
                  </a:ext>
                </a:extLst>
              </p:cNvPr>
              <p:cNvSpPr txBox="1"/>
              <p:nvPr/>
            </p:nvSpPr>
            <p:spPr>
              <a:xfrm>
                <a:off x="4940929" y="3678602"/>
                <a:ext cx="5491492" cy="95410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b="0" dirty="0"/>
                  <a:t>“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4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GB" sz="4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4000" dirty="0"/>
                  <a:t>”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(suitably encoded)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18D9D6D-BBBC-A387-ACE7-6A2CCFD50E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929" y="3678602"/>
                <a:ext cx="5491492" cy="95410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641BD16C-BFAB-E7F5-6596-A6304F1601E6}"/>
              </a:ext>
            </a:extLst>
          </p:cNvPr>
          <p:cNvGrpSpPr/>
          <p:nvPr/>
        </p:nvGrpSpPr>
        <p:grpSpPr>
          <a:xfrm>
            <a:off x="904146" y="3034344"/>
            <a:ext cx="2436462" cy="1393755"/>
            <a:chOff x="1007163" y="4407886"/>
            <a:chExt cx="3687419" cy="21093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A11C50CA-D363-31EE-D503-0518AC79B223}"/>
                    </a:ext>
                  </a:extLst>
                </p:cNvPr>
                <p:cNvSpPr/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D4BF5AAA-8AF5-D76D-CD07-BB985509A3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梯形 12">
              <a:extLst>
                <a:ext uri="{FF2B5EF4-FFF2-40B4-BE49-F238E27FC236}">
                  <a16:creationId xmlns:a16="http://schemas.microsoft.com/office/drawing/2014/main" id="{ADB9DA6A-58C8-0919-8355-B326B52AFBDB}"/>
                </a:ext>
              </a:extLst>
            </p:cNvPr>
            <p:cNvSpPr/>
            <p:nvPr/>
          </p:nvSpPr>
          <p:spPr>
            <a:xfrm rot="10800000">
              <a:off x="1007164" y="4812598"/>
              <a:ext cx="3687418" cy="1292914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2B93359-38E3-0F3A-C661-49316DE1F7F7}"/>
                    </a:ext>
                  </a:extLst>
                </p:cNvPr>
                <p:cNvSpPr/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sz="16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sz="16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sz="1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dirty="0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altLang="zh-CN" sz="1600" b="0" i="1" dirty="0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B731F1C-EE23-87B8-17BA-EA6E4EB5B7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81DD47D4-0DE8-6DFB-BE02-C951C43B3545}"/>
                    </a:ext>
                  </a:extLst>
                </p:cNvPr>
                <p:cNvSpPr txBox="1"/>
                <p:nvPr/>
              </p:nvSpPr>
              <p:spPr>
                <a:xfrm>
                  <a:off x="2398866" y="5016546"/>
                  <a:ext cx="904008" cy="8850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altLang="zh-CN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zh-CN" altLang="en-US" sz="3200" dirty="0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81DD47D4-0DE8-6DFB-BE02-C951C43B35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8866" y="5016546"/>
                  <a:ext cx="904008" cy="885017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7CED051-7100-98F0-02DD-167913041216}"/>
                  </a:ext>
                </a:extLst>
              </p:cNvPr>
              <p:cNvSpPr txBox="1"/>
              <p:nvPr/>
            </p:nvSpPr>
            <p:spPr>
              <a:xfrm>
                <a:off x="230847" y="2268936"/>
                <a:ext cx="3783061" cy="47481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1" dirty="0" smtClean="0">
                        <a:latin typeface="Cambria Math" panose="02040503050406030204" pitchFamily="18" charset="0"/>
                      </a:rPr>
                      <m:t>ℓ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7CED051-7100-98F0-02DD-167913041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47" y="2268936"/>
                <a:ext cx="3783061" cy="4748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Progress label">
            <a:extLst>
              <a:ext uri="{FF2B5EF4-FFF2-40B4-BE49-F238E27FC236}">
                <a16:creationId xmlns:a16="http://schemas.microsoft.com/office/drawing/2014/main" id="{0EAB328F-1BCC-4E00-8931-1AC09B8EEE97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31" name="Progress Introduction">
            <a:extLst>
              <a:ext uri="{FF2B5EF4-FFF2-40B4-BE49-F238E27FC236}">
                <a16:creationId xmlns:a16="http://schemas.microsoft.com/office/drawing/2014/main" id="{F0705D82-915E-4076-B6D9-A3F84B05365A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2" name="Progress Natural Proofs">
            <a:extLst>
              <a:ext uri="{FF2B5EF4-FFF2-40B4-BE49-F238E27FC236}">
                <a16:creationId xmlns:a16="http://schemas.microsoft.com/office/drawing/2014/main" id="{31F5AC8F-ADC7-4F69-8BE5-B12754A4650B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3" name="Progress Range Avoidance">
            <a:extLst>
              <a:ext uri="{FF2B5EF4-FFF2-40B4-BE49-F238E27FC236}">
                <a16:creationId xmlns:a16="http://schemas.microsoft.com/office/drawing/2014/main" id="{F721CFD6-0135-4719-9278-77D790C10E33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4" name="Progress Generators">
            <a:extLst>
              <a:ext uri="{FF2B5EF4-FFF2-40B4-BE49-F238E27FC236}">
                <a16:creationId xmlns:a16="http://schemas.microsoft.com/office/drawing/2014/main" id="{52D7B96B-E4C1-4248-8EC2-48CB7EE3A1AA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5" name="Progress Our Results">
            <a:extLst>
              <a:ext uri="{FF2B5EF4-FFF2-40B4-BE49-F238E27FC236}">
                <a16:creationId xmlns:a16="http://schemas.microsoft.com/office/drawing/2014/main" id="{E0933CBC-92ED-4AA1-8843-9BF58EB9BC84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09849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26" grpId="0" animBg="1"/>
      <p:bldP spid="28" grpId="0" animBg="1"/>
      <p:bldP spid="29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C1F33-1240-865F-EF3B-820A78EEE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296890-AB6E-1C52-69C0-E325AC557C07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Rudich’s Conjecture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99B9ECC-8D0B-F95B-572D-F8B6E032AB0B}"/>
              </a:ext>
            </a:extLst>
          </p:cNvPr>
          <p:cNvGrpSpPr/>
          <p:nvPr/>
        </p:nvGrpSpPr>
        <p:grpSpPr>
          <a:xfrm>
            <a:off x="1137423" y="3560405"/>
            <a:ext cx="5074252" cy="2807413"/>
            <a:chOff x="486159" y="2025293"/>
            <a:chExt cx="5074252" cy="28074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487E1294-00E7-02F8-D4D7-B2269C745BBD}"/>
                    </a:ext>
                  </a:extLst>
                </p:cNvPr>
                <p:cNvSpPr/>
                <p:nvPr/>
              </p:nvSpPr>
              <p:spPr>
                <a:xfrm>
                  <a:off x="486159" y="2025293"/>
                  <a:ext cx="4510508" cy="2807413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en-US" sz="2400" b="1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Truth Table Generator</a:t>
                  </a:r>
                  <a:r>
                    <a:rPr lang="en-US" sz="24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(</a:t>
                  </a:r>
                  <a14:m>
                    <m:oMath xmlns:m="http://schemas.openxmlformats.org/officeDocument/2006/math">
                      <m:r>
                        <a:rPr lang="en-US" sz="2400" b="0" i="1" noProof="0" smtClean="0">
                          <a:latin typeface="Cambria Math" panose="02040503050406030204" pitchFamily="18" charset="0"/>
                        </a:rPr>
                        <m:t>𝑇𝑇</m:t>
                      </m:r>
                    </m:oMath>
                  </a14:m>
                  <a:r>
                    <a:rPr lang="en-US" sz="24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487E1294-00E7-02F8-D4D7-B2269C745B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159" y="2025293"/>
                  <a:ext cx="4510508" cy="280741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89FE62D-906E-BCC6-E978-5845FDA54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78649" y="4199158"/>
              <a:ext cx="513114" cy="5416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梯形 11">
              <a:extLst>
                <a:ext uri="{FF2B5EF4-FFF2-40B4-BE49-F238E27FC236}">
                  <a16:creationId xmlns:a16="http://schemas.microsoft.com/office/drawing/2014/main" id="{0AFE06F8-2CDB-53B0-6703-3CDDBF85C804}"/>
                </a:ext>
              </a:extLst>
            </p:cNvPr>
            <p:cNvSpPr/>
            <p:nvPr/>
          </p:nvSpPr>
          <p:spPr>
            <a:xfrm rot="10800000">
              <a:off x="1195782" y="3127745"/>
              <a:ext cx="2812596" cy="986176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noProof="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A00656B5-9D5F-FB20-2B09-C169D8E25DAF}"/>
                    </a:ext>
                  </a:extLst>
                </p:cNvPr>
                <p:cNvSpPr txBox="1"/>
                <p:nvPr/>
              </p:nvSpPr>
              <p:spPr>
                <a:xfrm>
                  <a:off x="2080916" y="3390000"/>
                  <a:ext cx="10634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noProof="0" smtClean="0">
                            <a:latin typeface="Cambria Math" panose="02040503050406030204" pitchFamily="18" charset="0"/>
                          </a:rPr>
                          <m:t>𝑇𝑇</m:t>
                        </m:r>
                      </m:oMath>
                    </m:oMathPara>
                  </a14:m>
                  <a:endParaRPr lang="en-US" sz="2800" noProof="0" dirty="0"/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A00656B5-9D5F-FB20-2B09-C169D8E25D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0916" y="3390000"/>
                  <a:ext cx="1063487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7C86603D-C408-14C0-9F01-D2C0E83488AF}"/>
                    </a:ext>
                  </a:extLst>
                </p:cNvPr>
                <p:cNvSpPr txBox="1"/>
                <p:nvPr/>
              </p:nvSpPr>
              <p:spPr>
                <a:xfrm>
                  <a:off x="731102" y="4169516"/>
                  <a:ext cx="2021587" cy="5940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Description of a size-</a:t>
                  </a:r>
                  <a14:m>
                    <m:oMath xmlns:m="http://schemas.openxmlformats.org/officeDocument/2006/math">
                      <m:r>
                        <a:rPr lang="en-US" sz="1600" b="0" i="1" noProof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𝑠</m:t>
                      </m:r>
                      <m:d>
                        <m:dPr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circuit </a:t>
                  </a:r>
                  <a14:m>
                    <m:oMath xmlns:m="http://schemas.openxmlformats.org/officeDocument/2006/math">
                      <m:r>
                        <a:rPr lang="en-US" sz="1600" b="0" i="1" noProof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</m:oMath>
                  </a14:m>
                  <a:endParaRPr lang="en-US" sz="1600" noProof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7C86603D-C408-14C0-9F01-D2C0E8348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102" y="4169516"/>
                  <a:ext cx="2021587" cy="594009"/>
                </a:xfrm>
                <a:prstGeom prst="rect">
                  <a:avLst/>
                </a:prstGeom>
                <a:blipFill>
                  <a:blip r:embed="rId7"/>
                  <a:stretch>
                    <a:fillRect l="-1813" t="-3093" b="-1134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11A66B2D-4A4D-66A4-7947-E0F5E6DF3DC6}"/>
                    </a:ext>
                  </a:extLst>
                </p:cNvPr>
                <p:cNvSpPr txBox="1"/>
                <p:nvPr/>
              </p:nvSpPr>
              <p:spPr>
                <a:xfrm>
                  <a:off x="1195779" y="2803860"/>
                  <a:ext cx="2812597" cy="246221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b="0" i="1" noProof="0" smtClean="0">
                            <a:latin typeface="Cambria Math" panose="02040503050406030204" pitchFamily="18" charset="0"/>
                          </a:rPr>
                          <m:t>0110010011…………001010</m:t>
                        </m:r>
                      </m:oMath>
                    </m:oMathPara>
                  </a14:m>
                  <a:endParaRPr lang="en-US" sz="1600" noProof="0" dirty="0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11A66B2D-4A4D-66A4-7947-E0F5E6DF3D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5779" y="2803860"/>
                  <a:ext cx="2812597" cy="24622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92B12391-0FFA-32D5-3366-CEEA9BB1F0FE}"/>
                    </a:ext>
                  </a:extLst>
                </p:cNvPr>
                <p:cNvSpPr txBox="1"/>
                <p:nvPr/>
              </p:nvSpPr>
              <p:spPr>
                <a:xfrm>
                  <a:off x="563161" y="2465306"/>
                  <a:ext cx="176023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Truth table of </a:t>
                  </a:r>
                  <a14:m>
                    <m:oMath xmlns:m="http://schemas.openxmlformats.org/officeDocument/2006/math">
                      <m:r>
                        <a:rPr lang="en-US" sz="1600" b="0" i="1" noProof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</m:oMath>
                  </a14:m>
                  <a:endParaRPr lang="en-US" sz="1600" noProof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92B12391-0FFA-32D5-3366-CEEA9BB1F0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161" y="2465306"/>
                  <a:ext cx="1760231" cy="338554"/>
                </a:xfrm>
                <a:prstGeom prst="rect">
                  <a:avLst/>
                </a:prstGeom>
                <a:blipFill>
                  <a:blip r:embed="rId9"/>
                  <a:stretch>
                    <a:fillRect l="-1730" t="-5357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533D54FD-838C-6182-1DF4-6FE383CE1D4E}"/>
                    </a:ext>
                  </a:extLst>
                </p:cNvPr>
                <p:cNvSpPr txBox="1"/>
                <p:nvPr/>
              </p:nvSpPr>
              <p:spPr>
                <a:xfrm>
                  <a:off x="3701730" y="3791833"/>
                  <a:ext cx="1858681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</m:acc>
                      <m:d>
                        <m:dPr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16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bits</a:t>
                  </a: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533D54FD-838C-6182-1DF4-6FE383CE1D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1730" y="3791833"/>
                  <a:ext cx="1858681" cy="370294"/>
                </a:xfrm>
                <a:prstGeom prst="rect">
                  <a:avLst/>
                </a:prstGeom>
                <a:blipFill>
                  <a:blip r:embed="rId10"/>
                  <a:stretch>
                    <a:fillRect b="-1639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57468AF8-4953-3A36-1BD2-22710C01E01D}"/>
                    </a:ext>
                  </a:extLst>
                </p:cNvPr>
                <p:cNvSpPr txBox="1"/>
                <p:nvPr/>
              </p:nvSpPr>
              <p:spPr>
                <a:xfrm>
                  <a:off x="4008376" y="2927005"/>
                  <a:ext cx="90354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en-US" sz="1600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bits</a:t>
                  </a: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57468AF8-4953-3A36-1BD2-22710C01E0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8376" y="2927005"/>
                  <a:ext cx="903547" cy="338554"/>
                </a:xfrm>
                <a:prstGeom prst="rect">
                  <a:avLst/>
                </a:prstGeom>
                <a:blipFill>
                  <a:blip r:embed="rId11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79D9244-D236-EF99-FA93-B1B2A1C65ABA}"/>
                  </a:ext>
                </a:extLst>
              </p:cNvPr>
              <p:cNvSpPr txBox="1"/>
              <p:nvPr/>
            </p:nvSpPr>
            <p:spPr>
              <a:xfrm>
                <a:off x="838200" y="2042175"/>
                <a:ext cx="4933731" cy="126188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Rudich’s conjecture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(Rudich’97)</a:t>
                </a:r>
              </a:p>
              <a:p>
                <a:pPr algn="ctr"/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Circuit lower bounds cannot be proved via an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𝐍𝐏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-natural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property.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79D9244-D236-EF99-FA93-B1B2A1C65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042175"/>
                <a:ext cx="4933731" cy="126188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178B2E79-FB78-2AD4-273D-3F0F2DEFB1A0}"/>
                  </a:ext>
                </a:extLst>
              </p:cNvPr>
              <p:cNvSpPr txBox="1"/>
              <p:nvPr/>
            </p:nvSpPr>
            <p:spPr>
              <a:xfrm>
                <a:off x="7102991" y="1917643"/>
                <a:ext cx="4250809" cy="193899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𝐍𝐏</m:t>
                    </m:r>
                  </m:oMath>
                </a14:m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GB" sz="2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Constructivity</a:t>
                </a:r>
                <a:endParaRPr lang="en-GB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(Human proofs tend to be “constructive”)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the truth table of a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we can “prove” that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satisfies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</a:t>
                </a:r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nondeterministic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poly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time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178B2E79-FB78-2AD4-273D-3F0F2DEFB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991" y="1917643"/>
                <a:ext cx="4250809" cy="193899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5853F24-EBD7-280C-71D3-1E4CBD616751}"/>
                  </a:ext>
                </a:extLst>
              </p:cNvPr>
              <p:cNvSpPr txBox="1"/>
              <p:nvPr/>
            </p:nvSpPr>
            <p:spPr>
              <a:xfrm>
                <a:off x="7102990" y="4070868"/>
                <a:ext cx="4250809" cy="132343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Largeness</a:t>
                </a:r>
              </a:p>
              <a:p>
                <a:pPr algn="ctr"/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(Looks reasonable… But why?)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random function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likely to satisfy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𝒬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5853F24-EBD7-280C-71D3-1E4CBD616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990" y="4070868"/>
                <a:ext cx="4250809" cy="132343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对话气泡: 圆角矩形 30">
                <a:extLst>
                  <a:ext uri="{FF2B5EF4-FFF2-40B4-BE49-F238E27FC236}">
                    <a16:creationId xmlns:a16="http://schemas.microsoft.com/office/drawing/2014/main" id="{B0062103-AA8D-56D4-7BB1-FBCFCF404AEC}"/>
                  </a:ext>
                </a:extLst>
              </p:cNvPr>
              <p:cNvSpPr/>
              <p:nvPr/>
            </p:nvSpPr>
            <p:spPr>
              <a:xfrm>
                <a:off x="6205258" y="5637046"/>
                <a:ext cx="4979213" cy="842698"/>
              </a:xfrm>
              <a:prstGeom prst="wedgeRoundRectCallout">
                <a:avLst>
                  <a:gd name="adj1" fmla="val -58737"/>
                  <a:gd name="adj2" fmla="val -85939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Rudich’s conjecture = “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demi-bits generator against </a:t>
                </a:r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every proof system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”!</a:t>
                </a:r>
              </a:p>
            </p:txBody>
          </p:sp>
        </mc:Choice>
        <mc:Fallback xmlns="">
          <p:sp>
            <p:nvSpPr>
              <p:cNvPr id="31" name="对话气泡: 圆角矩形 30">
                <a:extLst>
                  <a:ext uri="{FF2B5EF4-FFF2-40B4-BE49-F238E27FC236}">
                    <a16:creationId xmlns:a16="http://schemas.microsoft.com/office/drawing/2014/main" id="{B0062103-AA8D-56D4-7BB1-FBCFCF404A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258" y="5637046"/>
                <a:ext cx="4979213" cy="842698"/>
              </a:xfrm>
              <a:prstGeom prst="wedgeRoundRectCallout">
                <a:avLst>
                  <a:gd name="adj1" fmla="val -58737"/>
                  <a:gd name="adj2" fmla="val -85939"/>
                  <a:gd name="adj3" fmla="val 16667"/>
                </a:avLst>
              </a:prstGeom>
              <a:blipFill>
                <a:blip r:embed="rId1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Progress label">
            <a:extLst>
              <a:ext uri="{FF2B5EF4-FFF2-40B4-BE49-F238E27FC236}">
                <a16:creationId xmlns:a16="http://schemas.microsoft.com/office/drawing/2014/main" id="{90C43515-3B64-44F9-848D-BABCB1490172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33" name="Progress Introduction">
            <a:extLst>
              <a:ext uri="{FF2B5EF4-FFF2-40B4-BE49-F238E27FC236}">
                <a16:creationId xmlns:a16="http://schemas.microsoft.com/office/drawing/2014/main" id="{A00495BC-9764-4EFA-875F-F33A404E8829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4" name="Progress Natural Proofs">
            <a:extLst>
              <a:ext uri="{FF2B5EF4-FFF2-40B4-BE49-F238E27FC236}">
                <a16:creationId xmlns:a16="http://schemas.microsoft.com/office/drawing/2014/main" id="{50D52A50-08FC-4843-B6AF-B7680C6F3D3D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5" name="Progress Range Avoidance">
            <a:extLst>
              <a:ext uri="{FF2B5EF4-FFF2-40B4-BE49-F238E27FC236}">
                <a16:creationId xmlns:a16="http://schemas.microsoft.com/office/drawing/2014/main" id="{C7D05B19-EED0-456A-AA6C-8F673F0A2BC6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6" name="Progress Generators">
            <a:extLst>
              <a:ext uri="{FF2B5EF4-FFF2-40B4-BE49-F238E27FC236}">
                <a16:creationId xmlns:a16="http://schemas.microsoft.com/office/drawing/2014/main" id="{D1D537FD-9502-47E0-8D00-6C40480364E2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75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7" name="Progress Our Results">
            <a:extLst>
              <a:ext uri="{FF2B5EF4-FFF2-40B4-BE49-F238E27FC236}">
                <a16:creationId xmlns:a16="http://schemas.microsoft.com/office/drawing/2014/main" id="{582CE2B4-CB33-4B6C-9914-EF31862F8D59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240740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51CA8-EF87-7410-297C-55F1FAD2A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Thinking Face emoji">
            <a:extLst>
              <a:ext uri="{FF2B5EF4-FFF2-40B4-BE49-F238E27FC236}">
                <a16:creationId xmlns:a16="http://schemas.microsoft.com/office/drawing/2014/main" id="{70E9545D-B124-08A3-B73D-CCFAF5617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125" y="5334000"/>
            <a:ext cx="1524000" cy="152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534883-BE82-3868-369B-13324E5447A0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CA23E1E-C94B-4A76-651B-7A4F0D2AD580}"/>
                  </a:ext>
                </a:extLst>
              </p:cNvPr>
              <p:cNvSpPr txBox="1"/>
              <p:nvPr/>
            </p:nvSpPr>
            <p:spPr>
              <a:xfrm>
                <a:off x="5507226" y="3458406"/>
                <a:ext cx="5535195" cy="127502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Proof Complexity Generator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statement “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” is hard to prove </a:t>
                </a:r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every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CA23E1E-C94B-4A76-651B-7A4F0D2AD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226" y="3458406"/>
                <a:ext cx="5535195" cy="127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442E2B5-7E79-7E8B-FE5D-6327B1BFD791}"/>
                  </a:ext>
                </a:extLst>
              </p:cNvPr>
              <p:cNvSpPr txBox="1"/>
              <p:nvPr/>
            </p:nvSpPr>
            <p:spPr>
              <a:xfrm>
                <a:off x="5507225" y="1979792"/>
                <a:ext cx="5535196" cy="127502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Demi-Bits Generator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statement “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” is hard to prove for </a:t>
                </a:r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1/3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fraction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442E2B5-7E79-7E8B-FE5D-6327B1BFD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225" y="1979792"/>
                <a:ext cx="5535196" cy="127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组合 25">
            <a:extLst>
              <a:ext uri="{FF2B5EF4-FFF2-40B4-BE49-F238E27FC236}">
                <a16:creationId xmlns:a16="http://schemas.microsoft.com/office/drawing/2014/main" id="{714164D8-BAE7-1F92-09FC-F599E52950DC}"/>
              </a:ext>
            </a:extLst>
          </p:cNvPr>
          <p:cNvGrpSpPr/>
          <p:nvPr/>
        </p:nvGrpSpPr>
        <p:grpSpPr>
          <a:xfrm>
            <a:off x="6454570" y="4851505"/>
            <a:ext cx="5737430" cy="1659841"/>
            <a:chOff x="4199481" y="5135122"/>
            <a:chExt cx="5737430" cy="1544664"/>
          </a:xfrm>
        </p:grpSpPr>
        <p:sp>
          <p:nvSpPr>
            <p:cNvPr id="20" name="思想气泡: 云 19">
              <a:extLst>
                <a:ext uri="{FF2B5EF4-FFF2-40B4-BE49-F238E27FC236}">
                  <a16:creationId xmlns:a16="http://schemas.microsoft.com/office/drawing/2014/main" id="{BF38FCFF-02B1-B094-6967-18D5FF8ADE60}"/>
                </a:ext>
              </a:extLst>
            </p:cNvPr>
            <p:cNvSpPr/>
            <p:nvPr/>
          </p:nvSpPr>
          <p:spPr>
            <a:xfrm rot="191711">
              <a:off x="4199481" y="5135122"/>
              <a:ext cx="5737430" cy="1544664"/>
            </a:xfrm>
            <a:prstGeom prst="cloudCallout">
              <a:avLst>
                <a:gd name="adj1" fmla="val -51388"/>
                <a:gd name="adj2" fmla="val 51386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C8DF8D75-B0E3-C5CA-6EA4-1524CD51CD91}"/>
                    </a:ext>
                  </a:extLst>
                </p:cNvPr>
                <p:cNvSpPr txBox="1"/>
                <p:nvPr/>
              </p:nvSpPr>
              <p:spPr>
                <a:xfrm>
                  <a:off x="4689384" y="5256565"/>
                  <a:ext cx="5174273" cy="12316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However, previous results on the hardness of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Avoid</m:t>
                      </m:r>
                    </m:oMath>
                  </a14:m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(CL’24, Ilango’25, RWZ’26) shows that one can </a:t>
                  </a:r>
                  <a:r>
                    <a:rPr lang="en-GB" sz="20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build proof complexity generators from demi-bits generators</a:t>
                  </a:r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!</a:t>
                  </a: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C8DF8D75-B0E3-C5CA-6EA4-1524CD51CD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9384" y="5256565"/>
                  <a:ext cx="5174273" cy="1231605"/>
                </a:xfrm>
                <a:prstGeom prst="rect">
                  <a:avLst/>
                </a:prstGeom>
                <a:blipFill>
                  <a:blip r:embed="rId6"/>
                  <a:stretch>
                    <a:fillRect l="-1178" t="-1843" b="-783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54E07B88-3B84-AD14-AEDE-4AA7DF4BA795}"/>
              </a:ext>
            </a:extLst>
          </p:cNvPr>
          <p:cNvSpPr/>
          <p:nvPr/>
        </p:nvSpPr>
        <p:spPr>
          <a:xfrm>
            <a:off x="159029" y="4833034"/>
            <a:ext cx="4401769" cy="1101170"/>
          </a:xfrm>
          <a:prstGeom prst="wedgeRoundRectCallout">
            <a:avLst>
              <a:gd name="adj1" fmla="val 50129"/>
              <a:gd name="adj2" fmla="val 69281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Clearly, proof complexity generators are </a:t>
            </a:r>
            <a:r>
              <a:rPr lang="en-GB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qualitatively stronger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objects than demi-bits generators.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A81D0590-496F-66C1-925D-55F6173A8FCE}"/>
                  </a:ext>
                </a:extLst>
              </p:cNvPr>
              <p:cNvSpPr/>
              <p:nvPr/>
            </p:nvSpPr>
            <p:spPr>
              <a:xfrm>
                <a:off x="687572" y="2112335"/>
                <a:ext cx="4401769" cy="2360428"/>
              </a:xfrm>
              <a:prstGeom prst="round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Ins="0" bIns="0" rtlCol="0" anchor="b" anchorCtr="0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A81D0590-496F-66C1-925D-55F6173A8F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72" y="2112335"/>
                <a:ext cx="4401769" cy="2360428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350A4AA8-DD99-F19A-D987-B1691CC82502}"/>
                  </a:ext>
                </a:extLst>
              </p:cNvPr>
              <p:cNvSpPr/>
              <p:nvPr/>
            </p:nvSpPr>
            <p:spPr>
              <a:xfrm>
                <a:off x="1310640" y="2491740"/>
                <a:ext cx="1318260" cy="734744"/>
              </a:xfrm>
              <a:prstGeom prst="round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Range</m:t>
                      </m:r>
                      <m:d>
                        <m:dPr>
                          <m:ctrlPr>
                            <a:rPr lang="en-GB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zh-CN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350A4AA8-DD99-F19A-D987-B1691CC825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0640" y="2491740"/>
                <a:ext cx="1318260" cy="73474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C16335A-0366-6A43-AF24-3FBE7BAC4172}"/>
                  </a:ext>
                </a:extLst>
              </p:cNvPr>
              <p:cNvSpPr/>
              <p:nvPr/>
            </p:nvSpPr>
            <p:spPr>
              <a:xfrm>
                <a:off x="1041653" y="2410228"/>
                <a:ext cx="3274194" cy="1552172"/>
              </a:xfrm>
              <a:prstGeom prst="roundRect">
                <a:avLst/>
              </a:prstGeom>
              <a:gradFill>
                <a:gsLst>
                  <a:gs pos="0">
                    <a:schemeClr val="accent2">
                      <a:lumMod val="110000"/>
                      <a:satMod val="105000"/>
                      <a:tint val="67000"/>
                      <a:alpha val="40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  <a:alpha val="40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  <a:alpha val="40000"/>
                    </a:schemeClr>
                  </a:gs>
                </a:gsLst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b" anchorCtr="0"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looks like this</a:t>
                </a:r>
              </a:p>
            </p:txBody>
          </p:sp>
        </mc:Choice>
        <mc:Fallback xmlns="">
          <p:sp>
            <p:nvSpPr>
              <p:cNvPr id="18" name="矩形: 圆角 17">
                <a:extLst>
                  <a:ext uri="{FF2B5EF4-FFF2-40B4-BE49-F238E27FC236}">
                    <a16:creationId xmlns:a16="http://schemas.microsoft.com/office/drawing/2014/main" id="{7C16335A-0366-6A43-AF24-3FBE7BAC41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653" y="2410228"/>
                <a:ext cx="3274194" cy="1552172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252FB384-C446-E54A-6E81-EED7F90A0309}"/>
                  </a:ext>
                </a:extLst>
              </p:cNvPr>
              <p:cNvSpPr/>
              <p:nvPr/>
            </p:nvSpPr>
            <p:spPr>
              <a:xfrm>
                <a:off x="682399" y="2112336"/>
                <a:ext cx="4401769" cy="2360427"/>
              </a:xfrm>
              <a:prstGeom prst="roundRect">
                <a:avLst/>
              </a:prstGeom>
              <a:gradFill>
                <a:gsLst>
                  <a:gs pos="0">
                    <a:schemeClr val="accent2">
                      <a:lumMod val="110000"/>
                      <a:satMod val="105000"/>
                      <a:tint val="67000"/>
                      <a:alpha val="40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  <a:alpha val="40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  <a:alpha val="40000"/>
                    </a:schemeClr>
                  </a:gs>
                </a:gsLst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b" anchorCtr="0"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looks like this</a:t>
                </a:r>
              </a:p>
            </p:txBody>
          </p:sp>
        </mc:Choice>
        <mc:Fallback xmlns=""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252FB384-C446-E54A-6E81-EED7F90A03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99" y="2112336"/>
                <a:ext cx="4401769" cy="2360427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Progress label">
            <a:extLst>
              <a:ext uri="{FF2B5EF4-FFF2-40B4-BE49-F238E27FC236}">
                <a16:creationId xmlns:a16="http://schemas.microsoft.com/office/drawing/2014/main" id="{E7789435-F3F5-42F3-80D8-8AC520F85762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8" name="Progress Introduction">
            <a:extLst>
              <a:ext uri="{FF2B5EF4-FFF2-40B4-BE49-F238E27FC236}">
                <a16:creationId xmlns:a16="http://schemas.microsoft.com/office/drawing/2014/main" id="{76490F34-7FB2-40E9-9DFF-BFFB714DA042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9" name="Progress Natural Proofs">
            <a:extLst>
              <a:ext uri="{FF2B5EF4-FFF2-40B4-BE49-F238E27FC236}">
                <a16:creationId xmlns:a16="http://schemas.microsoft.com/office/drawing/2014/main" id="{9ABFDE66-512B-4593-AC93-68DDC0418548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0" name="Progress Range Avoidance">
            <a:extLst>
              <a:ext uri="{FF2B5EF4-FFF2-40B4-BE49-F238E27FC236}">
                <a16:creationId xmlns:a16="http://schemas.microsoft.com/office/drawing/2014/main" id="{01673555-A693-4C75-8388-FB96DED0C6C2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1" name="Progress Generators">
            <a:extLst>
              <a:ext uri="{FF2B5EF4-FFF2-40B4-BE49-F238E27FC236}">
                <a16:creationId xmlns:a16="http://schemas.microsoft.com/office/drawing/2014/main" id="{195DD0B7-03F2-4F7D-A499-A120E60F817F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2" name="Progress Our Results">
            <a:extLst>
              <a:ext uri="{FF2B5EF4-FFF2-40B4-BE49-F238E27FC236}">
                <a16:creationId xmlns:a16="http://schemas.microsoft.com/office/drawing/2014/main" id="{C321FED6-BEBB-4C0B-BECF-BA608D84139F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39826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3" grpId="0" animBg="1"/>
      <p:bldP spid="18" grpId="0" animBg="1"/>
      <p:bldP spid="18" grpId="1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1A953-8B84-DB2D-8FAD-60D3C3F22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540634-D03D-E0BC-4920-C3EE6979BFB5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Our Result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A60D290-9D38-6C49-649A-31205F208E95}"/>
              </a:ext>
            </a:extLst>
          </p:cNvPr>
          <p:cNvSpPr/>
          <p:nvPr/>
        </p:nvSpPr>
        <p:spPr>
          <a:xfrm>
            <a:off x="6757989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110C6BA-BF40-A85B-F346-09D1EFC4A742}"/>
              </a:ext>
            </a:extLst>
          </p:cNvPr>
          <p:cNvSpPr/>
          <p:nvPr/>
        </p:nvSpPr>
        <p:spPr>
          <a:xfrm>
            <a:off x="7153276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51320E9C-DE20-5B22-9B00-44A76D31FC37}"/>
              </a:ext>
            </a:extLst>
          </p:cNvPr>
          <p:cNvSpPr/>
          <p:nvPr/>
        </p:nvSpPr>
        <p:spPr>
          <a:xfrm>
            <a:off x="7548563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A39D586-3F98-9113-E6A9-30C44A3A36E3}"/>
              </a:ext>
            </a:extLst>
          </p:cNvPr>
          <p:cNvSpPr/>
          <p:nvPr/>
        </p:nvSpPr>
        <p:spPr>
          <a:xfrm>
            <a:off x="7943850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86CD346-C697-D657-AF68-37CDF995085B}"/>
              </a:ext>
            </a:extLst>
          </p:cNvPr>
          <p:cNvSpPr/>
          <p:nvPr/>
        </p:nvSpPr>
        <p:spPr>
          <a:xfrm>
            <a:off x="8339137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8B3E4DF-9D13-DE13-B3F5-E66EA9113F93}"/>
              </a:ext>
            </a:extLst>
          </p:cNvPr>
          <p:cNvSpPr/>
          <p:nvPr/>
        </p:nvSpPr>
        <p:spPr>
          <a:xfrm>
            <a:off x="8734424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230F41DD-79FE-B155-6858-58B2AE6C75E3}"/>
              </a:ext>
            </a:extLst>
          </p:cNvPr>
          <p:cNvSpPr/>
          <p:nvPr/>
        </p:nvSpPr>
        <p:spPr>
          <a:xfrm>
            <a:off x="9129711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35FBBCF-710E-3B4E-21F2-E1C12865BF99}"/>
              </a:ext>
            </a:extLst>
          </p:cNvPr>
          <p:cNvSpPr/>
          <p:nvPr/>
        </p:nvSpPr>
        <p:spPr>
          <a:xfrm>
            <a:off x="9524998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B6BA1337-3997-C9F3-201E-AFB33A4C5158}"/>
              </a:ext>
            </a:extLst>
          </p:cNvPr>
          <p:cNvSpPr/>
          <p:nvPr/>
        </p:nvSpPr>
        <p:spPr>
          <a:xfrm>
            <a:off x="9920285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7BB9C251-D649-547A-BE2F-E076B6D761A6}"/>
              </a:ext>
            </a:extLst>
          </p:cNvPr>
          <p:cNvSpPr/>
          <p:nvPr/>
        </p:nvSpPr>
        <p:spPr>
          <a:xfrm>
            <a:off x="10315572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9CE405AC-67D2-C6C2-6ADB-DE9E9F628274}"/>
              </a:ext>
            </a:extLst>
          </p:cNvPr>
          <p:cNvSpPr/>
          <p:nvPr/>
        </p:nvSpPr>
        <p:spPr>
          <a:xfrm>
            <a:off x="10710859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CE056866-E882-F3B3-9D16-FF53C405345D}"/>
              </a:ext>
            </a:extLst>
          </p:cNvPr>
          <p:cNvSpPr/>
          <p:nvPr/>
        </p:nvSpPr>
        <p:spPr>
          <a:xfrm>
            <a:off x="11106146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3238BD43-489F-F578-B9E8-CE553BC3D7B8}"/>
              </a:ext>
            </a:extLst>
          </p:cNvPr>
          <p:cNvSpPr/>
          <p:nvPr/>
        </p:nvSpPr>
        <p:spPr>
          <a:xfrm>
            <a:off x="11501433" y="3481373"/>
            <a:ext cx="221456" cy="22145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8597DAAE-C2F5-06ED-0C1B-6FA34B1BC250}"/>
              </a:ext>
            </a:extLst>
          </p:cNvPr>
          <p:cNvSpPr/>
          <p:nvPr/>
        </p:nvSpPr>
        <p:spPr>
          <a:xfrm>
            <a:off x="7878954" y="5238955"/>
            <a:ext cx="2722966" cy="286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289" name="梯形 12288">
            <a:extLst>
              <a:ext uri="{FF2B5EF4-FFF2-40B4-BE49-F238E27FC236}">
                <a16:creationId xmlns:a16="http://schemas.microsoft.com/office/drawing/2014/main" id="{5FEE8C96-E12E-3762-D577-D18663D93123}"/>
              </a:ext>
            </a:extLst>
          </p:cNvPr>
          <p:cNvSpPr/>
          <p:nvPr/>
        </p:nvSpPr>
        <p:spPr>
          <a:xfrm rot="10800000">
            <a:off x="6757987" y="3922656"/>
            <a:ext cx="4964901" cy="1113494"/>
          </a:xfrm>
          <a:prstGeom prst="trapezoid">
            <a:avLst>
              <a:gd name="adj" fmla="val 99786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文本框 12290">
                <a:extLst>
                  <a:ext uri="{FF2B5EF4-FFF2-40B4-BE49-F238E27FC236}">
                    <a16:creationId xmlns:a16="http://schemas.microsoft.com/office/drawing/2014/main" id="{974B03FE-2513-AB67-EDFB-8189B0CC7191}"/>
                  </a:ext>
                </a:extLst>
              </p:cNvPr>
              <p:cNvSpPr txBox="1"/>
              <p:nvPr/>
            </p:nvSpPr>
            <p:spPr>
              <a:xfrm>
                <a:off x="8754663" y="4125460"/>
                <a:ext cx="97155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2291" name="文本框 12290">
                <a:extLst>
                  <a:ext uri="{FF2B5EF4-FFF2-40B4-BE49-F238E27FC236}">
                    <a16:creationId xmlns:a16="http://schemas.microsoft.com/office/drawing/2014/main" id="{974B03FE-2513-AB67-EDFB-8189B0CC7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4663" y="4125460"/>
                <a:ext cx="971550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6" name="文本框 12295">
                <a:extLst>
                  <a:ext uri="{FF2B5EF4-FFF2-40B4-BE49-F238E27FC236}">
                    <a16:creationId xmlns:a16="http://schemas.microsoft.com/office/drawing/2014/main" id="{9D50FB1F-2777-0140-E278-14BF18279E5C}"/>
                  </a:ext>
                </a:extLst>
              </p:cNvPr>
              <p:cNvSpPr txBox="1"/>
              <p:nvPr/>
            </p:nvSpPr>
            <p:spPr>
              <a:xfrm>
                <a:off x="559828" y="2970873"/>
                <a:ext cx="5460206" cy="236988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Theorem</a:t>
                </a:r>
                <a:endParaRPr lang="en-GB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</a:t>
                </a:r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demi-bits generator 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against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then for a random subset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⊆</m:t>
                    </m:r>
                    <m:d>
                      <m:dPr>
                        <m:begChr m:val="["/>
                        <m:endChr m:val="]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</a:t>
                </a:r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proof complexity generator 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against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noticeable probability.</a:t>
                </a:r>
              </a:p>
            </p:txBody>
          </p:sp>
        </mc:Choice>
        <mc:Fallback xmlns="">
          <p:sp>
            <p:nvSpPr>
              <p:cNvPr id="12296" name="文本框 12295">
                <a:extLst>
                  <a:ext uri="{FF2B5EF4-FFF2-40B4-BE49-F238E27FC236}">
                    <a16:creationId xmlns:a16="http://schemas.microsoft.com/office/drawing/2014/main" id="{9D50FB1F-2777-0140-E278-14BF18279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28" y="2970873"/>
                <a:ext cx="5460206" cy="23698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9" name="内容占位符 2">
                <a:extLst>
                  <a:ext uri="{FF2B5EF4-FFF2-40B4-BE49-F238E27FC236}">
                    <a16:creationId xmlns:a16="http://schemas.microsoft.com/office/drawing/2014/main" id="{22BD79D4-BB21-1457-FD43-B99FCC7F15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</p:spPr>
            <p:txBody>
              <a:bodyPr>
                <a:norm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1">
                        <a:latin typeface="Cambria Math" panose="02040503050406030204" pitchFamily="18" charset="0"/>
                      </a:rPr>
                      <m:t>ℓ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&gt;10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be a “well-behaved” proof system.</a:t>
                </a:r>
              </a:p>
            </p:txBody>
          </p:sp>
        </mc:Choice>
        <mc:Fallback xmlns="">
          <p:sp>
            <p:nvSpPr>
              <p:cNvPr id="12299" name="内容占位符 2">
                <a:extLst>
                  <a:ext uri="{FF2B5EF4-FFF2-40B4-BE49-F238E27FC236}">
                    <a16:creationId xmlns:a16="http://schemas.microsoft.com/office/drawing/2014/main" id="{22BD79D4-BB21-1457-FD43-B99FCC7F15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  <a:blipFill>
                <a:blip r:embed="rId5"/>
                <a:stretch>
                  <a:fillRect l="-1043" t="-1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AAAC58E-FE56-AFC2-7DE5-0C4660C77357}"/>
                  </a:ext>
                </a:extLst>
              </p:cNvPr>
              <p:cNvSpPr txBox="1"/>
              <p:nvPr/>
            </p:nvSpPr>
            <p:spPr>
              <a:xfrm>
                <a:off x="2208934" y="5318349"/>
                <a:ext cx="46597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1" smtClean="0">
                        <a:latin typeface="Cambria Math" panose="02040503050406030204" pitchFamily="18" charset="0"/>
                      </a:rPr>
                      <m:t>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&gt;10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high probability.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AAAC58E-FE56-AFC2-7DE5-0C4660C77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934" y="5318349"/>
                <a:ext cx="4659783" cy="369332"/>
              </a:xfrm>
              <a:prstGeom prst="rect">
                <a:avLst/>
              </a:prstGeom>
              <a:blipFill>
                <a:blip r:embed="rId6"/>
                <a:stretch>
                  <a:fillRect l="-1046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9B460F95-5C3E-8405-5EEF-286D1D27E904}"/>
              </a:ext>
            </a:extLst>
          </p:cNvPr>
          <p:cNvSpPr/>
          <p:nvPr/>
        </p:nvSpPr>
        <p:spPr>
          <a:xfrm>
            <a:off x="2328864" y="5815013"/>
            <a:ext cx="5441156" cy="795336"/>
          </a:xfrm>
          <a:prstGeom prst="wedgeRoundRectCallout">
            <a:avLst>
              <a:gd name="adj1" fmla="val -64284"/>
              <a:gd name="adj2" fmla="val -54477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There are many proof complexity generators hidden inside every demi-bits generator!</a:t>
            </a:r>
          </a:p>
        </p:txBody>
      </p:sp>
      <p:sp>
        <p:nvSpPr>
          <p:cNvPr id="12300" name="Progress label">
            <a:extLst>
              <a:ext uri="{FF2B5EF4-FFF2-40B4-BE49-F238E27FC236}">
                <a16:creationId xmlns:a16="http://schemas.microsoft.com/office/drawing/2014/main" id="{57F07AEB-483D-4E42-8F12-76575E5B3019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12301" name="Progress Introduction">
            <a:extLst>
              <a:ext uri="{FF2B5EF4-FFF2-40B4-BE49-F238E27FC236}">
                <a16:creationId xmlns:a16="http://schemas.microsoft.com/office/drawing/2014/main" id="{F49B971E-30E2-4F6A-91BF-45483BB0D81B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2302" name="Progress Natural Proofs">
            <a:extLst>
              <a:ext uri="{FF2B5EF4-FFF2-40B4-BE49-F238E27FC236}">
                <a16:creationId xmlns:a16="http://schemas.microsoft.com/office/drawing/2014/main" id="{F31F8340-0008-41BE-844C-8FF6E4AC8F29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12303" name="Progress Range Avoidance">
            <a:extLst>
              <a:ext uri="{FF2B5EF4-FFF2-40B4-BE49-F238E27FC236}">
                <a16:creationId xmlns:a16="http://schemas.microsoft.com/office/drawing/2014/main" id="{61109E3C-8D01-41E8-BBA4-4BBC8B3D0520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12304" name="Progress Generators">
            <a:extLst>
              <a:ext uri="{FF2B5EF4-FFF2-40B4-BE49-F238E27FC236}">
                <a16:creationId xmlns:a16="http://schemas.microsoft.com/office/drawing/2014/main" id="{FE3CA537-4515-409C-8C13-5ED44F413B88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12305" name="Progress Our Results">
            <a:extLst>
              <a:ext uri="{FF2B5EF4-FFF2-40B4-BE49-F238E27FC236}">
                <a16:creationId xmlns:a16="http://schemas.microsoft.com/office/drawing/2014/main" id="{F35DA1E5-AA67-426D-9642-012104808EB8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4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257991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1" grpId="0" animBg="1"/>
      <p:bldP spid="29" grpId="0" animBg="1"/>
      <p:bldP spid="51" grpId="0" animBg="1"/>
      <p:bldP spid="55" grpId="0" animBg="1"/>
      <p:bldP spid="12296" grpId="0" animBg="1"/>
      <p:bldP spid="4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FCB15-22FF-E326-E9A4-A6807D21E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85E195-2ED2-43FC-B686-8760AD950D90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Shattering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9" name="内容占位符 2">
                <a:extLst>
                  <a:ext uri="{FF2B5EF4-FFF2-40B4-BE49-F238E27FC236}">
                    <a16:creationId xmlns:a16="http://schemas.microsoft.com/office/drawing/2014/main" id="{A9D98736-403A-905F-3A7B-6ED053AFE3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</p:spPr>
            <p:txBody>
              <a:bodyPr>
                <a:norm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set of strings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𝑆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⊆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shatters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 subset of indices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𝐼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⊆</m:t>
                    </m:r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if every pattern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appears somewhere 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𝑆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lvl="1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For every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𝑆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299" name="内容占位符 2">
                <a:extLst>
                  <a:ext uri="{FF2B5EF4-FFF2-40B4-BE49-F238E27FC236}">
                    <a16:creationId xmlns:a16="http://schemas.microsoft.com/office/drawing/2014/main" id="{A9D98736-403A-905F-3A7B-6ED053AFE3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  <a:blipFill>
                <a:blip r:embed="rId3"/>
                <a:stretch>
                  <a:fillRect l="-1043" t="-2166" r="-9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7E1EDD6E-E56C-03B3-54FC-2C88B72B8095}"/>
              </a:ext>
            </a:extLst>
          </p:cNvPr>
          <p:cNvSpPr txBox="1"/>
          <p:nvPr/>
        </p:nvSpPr>
        <p:spPr>
          <a:xfrm>
            <a:off x="1062036" y="3138058"/>
            <a:ext cx="1200150" cy="3416320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01</a:t>
            </a:r>
            <a:r>
              <a:rPr lang="en-GB" dirty="0">
                <a:latin typeface="Consolas" panose="020B0609020204030204" pitchFamily="49" charset="0"/>
              </a:rPr>
              <a:t>100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00</a:t>
            </a:r>
            <a:r>
              <a:rPr lang="en-GB" dirty="0">
                <a:latin typeface="Consolas" panose="020B0609020204030204" pitchFamily="49" charset="0"/>
              </a:rPr>
              <a:t>101</a:t>
            </a:r>
          </a:p>
          <a:p>
            <a:r>
              <a:rPr lang="en-GB" dirty="0">
                <a:latin typeface="Consolas" panose="020B0609020204030204" pitchFamily="49" charset="0"/>
              </a:rPr>
              <a:t>11010110</a:t>
            </a:r>
          </a:p>
          <a:p>
            <a:r>
              <a:rPr lang="en-GB" dirty="0">
                <a:latin typeface="Consolas" panose="020B0609020204030204" pitchFamily="49" charset="0"/>
              </a:rPr>
              <a:t>00111110</a:t>
            </a:r>
          </a:p>
          <a:p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11</a:t>
            </a:r>
            <a:r>
              <a:rPr lang="en-GB" dirty="0">
                <a:latin typeface="Consolas" panose="020B0609020204030204" pitchFamily="49" charset="0"/>
              </a:rPr>
              <a:t>101</a:t>
            </a:r>
          </a:p>
          <a:p>
            <a:r>
              <a:rPr lang="en-GB" dirty="0">
                <a:latin typeface="Consolas" panose="020B0609020204030204" pitchFamily="49" charset="0"/>
              </a:rPr>
              <a:t>10000101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10</a:t>
            </a:r>
            <a:r>
              <a:rPr lang="en-GB" dirty="0">
                <a:latin typeface="Consolas" panose="020B0609020204030204" pitchFamily="49" charset="0"/>
              </a:rPr>
              <a:t>110</a:t>
            </a:r>
          </a:p>
          <a:p>
            <a:r>
              <a:rPr lang="en-GB" dirty="0">
                <a:latin typeface="Consolas" panose="020B0609020204030204" pitchFamily="49" charset="0"/>
              </a:rPr>
              <a:t>11000100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11</a:t>
            </a:r>
            <a:r>
              <a:rPr lang="en-GB" dirty="0">
                <a:latin typeface="Consolas" panose="020B0609020204030204" pitchFamily="49" charset="0"/>
              </a:rPr>
              <a:t>101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10</a:t>
            </a:r>
            <a:r>
              <a:rPr lang="en-GB" dirty="0">
                <a:latin typeface="Consolas" panose="020B0609020204030204" pitchFamily="49" charset="0"/>
              </a:rPr>
              <a:t>111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00</a:t>
            </a:r>
            <a:r>
              <a:rPr lang="en-GB" dirty="0">
                <a:latin typeface="Consolas" panose="020B0609020204030204" pitchFamily="49" charset="0"/>
              </a:rPr>
              <a:t>111</a:t>
            </a:r>
          </a:p>
          <a:p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01</a:t>
            </a:r>
            <a:r>
              <a:rPr lang="en-GB" dirty="0">
                <a:latin typeface="Consolas" panose="020B0609020204030204" pitchFamily="49" charset="0"/>
              </a:rPr>
              <a:t>010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0F07CAE-D346-F7D5-1169-D664000726C5}"/>
                  </a:ext>
                </a:extLst>
              </p:cNvPr>
              <p:cNvSpPr txBox="1"/>
              <p:nvPr/>
            </p:nvSpPr>
            <p:spPr>
              <a:xfrm>
                <a:off x="2386010" y="5964018"/>
                <a:ext cx="337899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set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strings that shatters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1,3,4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-indexed)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0F07CAE-D346-F7D5-1169-D66400072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010" y="5964018"/>
                <a:ext cx="3378995" cy="646331"/>
              </a:xfrm>
              <a:prstGeom prst="rect">
                <a:avLst/>
              </a:prstGeom>
              <a:blipFill>
                <a:blip r:embed="rId4"/>
                <a:stretch>
                  <a:fillRect l="-1441" t="-4717" r="-1622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F2697A4-FB26-11B9-DF5E-2DBCB53F33EE}"/>
                  </a:ext>
                </a:extLst>
              </p:cNvPr>
              <p:cNvSpPr txBox="1"/>
              <p:nvPr/>
            </p:nvSpPr>
            <p:spPr>
              <a:xfrm>
                <a:off x="5315635" y="3221798"/>
                <a:ext cx="4772025" cy="156966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Pajor’s Lemma</a:t>
                </a:r>
              </a:p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(Strengthening of the Sauer-Shelah Lemma)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Any subset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shatters at least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many subsets of indices.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F2697A4-FB26-11B9-DF5E-2DBCB53F3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635" y="3221798"/>
                <a:ext cx="4772025" cy="15696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对话气泡: 矩形 15">
                <a:extLst>
                  <a:ext uri="{FF2B5EF4-FFF2-40B4-BE49-F238E27FC236}">
                    <a16:creationId xmlns:a16="http://schemas.microsoft.com/office/drawing/2014/main" id="{6255B3E3-61A7-4056-22A8-4E6F00AB3D57}"/>
                  </a:ext>
                </a:extLst>
              </p:cNvPr>
              <p:cNvSpPr/>
              <p:nvPr/>
            </p:nvSpPr>
            <p:spPr>
              <a:xfrm>
                <a:off x="5888829" y="5366443"/>
                <a:ext cx="5905502" cy="835819"/>
              </a:xfrm>
              <a:prstGeom prst="wedgeRectCallout">
                <a:avLst>
                  <a:gd name="adj1" fmla="val -105813"/>
                  <a:gd name="adj2" fmla="val -85830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Shatters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38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subsets including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∅,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0,3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0,4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0,6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,…,</m:t>
                    </m:r>
                    <m:d>
                      <m:dPr>
                        <m:begChr m:val="{"/>
                        <m:endChr m:val="}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1,3,7</m:t>
                        </m:r>
                      </m:e>
                    </m:d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对话气泡: 矩形 15">
                <a:extLst>
                  <a:ext uri="{FF2B5EF4-FFF2-40B4-BE49-F238E27FC236}">
                    <a16:creationId xmlns:a16="http://schemas.microsoft.com/office/drawing/2014/main" id="{6255B3E3-61A7-4056-22A8-4E6F00AB3D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829" y="5366443"/>
                <a:ext cx="5905502" cy="835819"/>
              </a:xfrm>
              <a:prstGeom prst="wedgeRectCallout">
                <a:avLst>
                  <a:gd name="adj1" fmla="val -105813"/>
                  <a:gd name="adj2" fmla="val -85830"/>
                </a:avLst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BBAB79E3-5BFA-00FB-072B-904870E6DBAC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C8EF09-9193-97EB-6E62-06614CBE7450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49F59D-7AEB-D71A-C42C-F3176F723A14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F17BACD-290C-49FF-1959-D2CBBD195A9B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E1BBAED-140A-674A-2BBD-B8B24DF29C22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F14C8A-0FF2-9660-7901-132E29AAC9A5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29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1866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53A9D-214B-621D-DD9A-58510BD9B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B84176-3109-65F3-6DE6-1A31D3C3FE0D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Proof of the Main Result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2CF19A4-6DBF-E5EA-A83A-2D19E1660471}"/>
              </a:ext>
            </a:extLst>
          </p:cNvPr>
          <p:cNvSpPr txBox="1"/>
          <p:nvPr/>
        </p:nvSpPr>
        <p:spPr>
          <a:xfrm>
            <a:off x="10382251" y="2962545"/>
            <a:ext cx="1200150" cy="3416320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01</a:t>
            </a:r>
            <a:r>
              <a:rPr lang="en-GB" dirty="0">
                <a:latin typeface="Consolas" panose="020B0609020204030204" pitchFamily="49" charset="0"/>
              </a:rPr>
              <a:t>100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00</a:t>
            </a:r>
            <a:r>
              <a:rPr lang="en-GB" dirty="0">
                <a:latin typeface="Consolas" panose="020B0609020204030204" pitchFamily="49" charset="0"/>
              </a:rPr>
              <a:t>101</a:t>
            </a:r>
          </a:p>
          <a:p>
            <a:r>
              <a:rPr lang="en-GB" dirty="0">
                <a:latin typeface="Consolas" panose="020B0609020204030204" pitchFamily="49" charset="0"/>
              </a:rPr>
              <a:t>11010110</a:t>
            </a:r>
          </a:p>
          <a:p>
            <a:r>
              <a:rPr lang="en-GB" dirty="0">
                <a:latin typeface="Consolas" panose="020B0609020204030204" pitchFamily="49" charset="0"/>
              </a:rPr>
              <a:t>00111110</a:t>
            </a:r>
          </a:p>
          <a:p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11</a:t>
            </a:r>
            <a:r>
              <a:rPr lang="en-GB" dirty="0">
                <a:latin typeface="Consolas" panose="020B0609020204030204" pitchFamily="49" charset="0"/>
              </a:rPr>
              <a:t>101</a:t>
            </a:r>
          </a:p>
          <a:p>
            <a:r>
              <a:rPr lang="en-GB" dirty="0">
                <a:latin typeface="Consolas" panose="020B0609020204030204" pitchFamily="49" charset="0"/>
              </a:rPr>
              <a:t>10000101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10</a:t>
            </a:r>
            <a:r>
              <a:rPr lang="en-GB" dirty="0">
                <a:latin typeface="Consolas" panose="020B0609020204030204" pitchFamily="49" charset="0"/>
              </a:rPr>
              <a:t>110</a:t>
            </a:r>
          </a:p>
          <a:p>
            <a:r>
              <a:rPr lang="en-GB" dirty="0">
                <a:latin typeface="Consolas" panose="020B0609020204030204" pitchFamily="49" charset="0"/>
              </a:rPr>
              <a:t>11000100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11</a:t>
            </a:r>
            <a:r>
              <a:rPr lang="en-GB" dirty="0">
                <a:latin typeface="Consolas" panose="020B0609020204030204" pitchFamily="49" charset="0"/>
              </a:rPr>
              <a:t>101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10</a:t>
            </a:r>
            <a:r>
              <a:rPr lang="en-GB" dirty="0">
                <a:latin typeface="Consolas" panose="020B0609020204030204" pitchFamily="49" charset="0"/>
              </a:rPr>
              <a:t>111</a:t>
            </a:r>
          </a:p>
          <a:p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00</a:t>
            </a:r>
            <a:r>
              <a:rPr lang="en-GB" dirty="0">
                <a:latin typeface="Consolas" panose="020B0609020204030204" pitchFamily="49" charset="0"/>
              </a:rPr>
              <a:t>111</a:t>
            </a:r>
          </a:p>
          <a:p>
            <a:r>
              <a:rPr lang="en-GB" dirty="0">
                <a:latin typeface="Consolas" panose="020B0609020204030204" pitchFamily="49" charset="0"/>
              </a:rPr>
              <a:t>1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en-GB" dirty="0">
                <a:latin typeface="Consolas" panose="020B0609020204030204" pitchFamily="49" charset="0"/>
              </a:rPr>
              <a:t>0</a:t>
            </a:r>
            <a:r>
              <a:rPr lang="en-GB" dirty="0">
                <a:solidFill>
                  <a:srgbClr val="FF0000"/>
                </a:solidFill>
                <a:latin typeface="Consolas" panose="020B0609020204030204" pitchFamily="49" charset="0"/>
              </a:rPr>
              <a:t>01</a:t>
            </a:r>
            <a:r>
              <a:rPr lang="en-GB" dirty="0">
                <a:latin typeface="Consolas" panose="020B0609020204030204" pitchFamily="49" charset="0"/>
              </a:rPr>
              <a:t>010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内容占位符 2">
                <a:extLst>
                  <a:ext uri="{FF2B5EF4-FFF2-40B4-BE49-F238E27FC236}">
                    <a16:creationId xmlns:a16="http://schemas.microsoft.com/office/drawing/2014/main" id="{6ACC2AAF-6E28-6E93-D2FF-E0D0F7C9A8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={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cannot prove “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” efficiently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800100" lvl="1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Strings that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finds it “hard”</a:t>
                </a:r>
              </a:p>
              <a:p>
                <a:pPr marL="342900" indent="-342900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𝐺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demi-bits generator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⟹</m:t>
                    </m:r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large.</a:t>
                </a:r>
              </a:p>
              <a:p>
                <a:pPr marL="342900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Claim: 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𝐼</m:t>
                    </m:r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⊆</m:t>
                    </m:r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ℓ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shattered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𝐻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proof complexity generator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𝒫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800100" lvl="1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Suppose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𝒫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can prove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Range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𝐼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for some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800100" lvl="1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𝐻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shatters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𝐼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𝐻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GB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𝐼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800100" lvl="1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Thus,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𝒫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can prove “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Range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” as well, contradicting the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definition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𝐻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47" name="内容占位符 2">
                <a:extLst>
                  <a:ext uri="{FF2B5EF4-FFF2-40B4-BE49-F238E27FC236}">
                    <a16:creationId xmlns:a16="http://schemas.microsoft.com/office/drawing/2014/main" id="{6ACC2AAF-6E28-6E93-D2FF-E0D0F7C9A8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84725"/>
              </a:xfrm>
              <a:blipFill>
                <a:blip r:embed="rId3"/>
                <a:stretch>
                  <a:fillRect l="-1043" t="-1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802832F4-0D17-6CB8-2F75-4811AB790C2C}"/>
                  </a:ext>
                </a:extLst>
              </p:cNvPr>
              <p:cNvSpPr txBox="1"/>
              <p:nvPr/>
            </p:nvSpPr>
            <p:spPr>
              <a:xfrm>
                <a:off x="5484022" y="5694516"/>
                <a:ext cx="4579143" cy="64633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I can prove “</a:t>
                </a:r>
                <a:r>
                  <a:rPr lang="en-GB" dirty="0">
                    <a:solidFill>
                      <a:srgbClr val="FF0000"/>
                    </a:solidFill>
                    <a:latin typeface="Consolas" panose="020B0609020204030204" pitchFamily="49" charset="0"/>
                    <a:cs typeface="Arial" panose="020B0604020202020204" pitchFamily="34" charset="0"/>
                  </a:rPr>
                  <a:t>110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Range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”, then I can prove “</a:t>
                </a:r>
                <a:r>
                  <a:rPr lang="en-GB" dirty="0">
                    <a:latin typeface="Consolas" panose="020B0609020204030204" pitchFamily="49" charset="0"/>
                    <a:cs typeface="Arial" panose="020B0604020202020204" pitchFamily="34" charset="0"/>
                  </a:rPr>
                  <a:t>0</a:t>
                </a:r>
                <a:r>
                  <a:rPr lang="en-GB" dirty="0">
                    <a:solidFill>
                      <a:srgbClr val="FF0000"/>
                    </a:solidFill>
                    <a:latin typeface="Consolas" panose="020B0609020204030204" pitchFamily="49" charset="0"/>
                    <a:cs typeface="Arial" panose="020B0604020202020204" pitchFamily="34" charset="0"/>
                  </a:rPr>
                  <a:t>1</a:t>
                </a:r>
                <a:r>
                  <a:rPr lang="en-GB" dirty="0">
                    <a:latin typeface="Consolas" panose="020B0609020204030204" pitchFamily="49" charset="0"/>
                    <a:cs typeface="Arial" panose="020B0604020202020204" pitchFamily="34" charset="0"/>
                  </a:rPr>
                  <a:t>0</a:t>
                </a:r>
                <a:r>
                  <a:rPr lang="en-GB" dirty="0">
                    <a:solidFill>
                      <a:srgbClr val="FF0000"/>
                    </a:solidFill>
                    <a:latin typeface="Consolas" panose="020B0609020204030204" pitchFamily="49" charset="0"/>
                    <a:cs typeface="Arial" panose="020B0604020202020204" pitchFamily="34" charset="0"/>
                  </a:rPr>
                  <a:t>10</a:t>
                </a:r>
                <a:r>
                  <a:rPr lang="en-GB" dirty="0">
                    <a:latin typeface="Consolas" panose="020B0609020204030204" pitchFamily="49" charset="0"/>
                    <a:cs typeface="Arial" panose="020B0604020202020204" pitchFamily="34" charset="0"/>
                  </a:rPr>
                  <a:t>110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”.</a:t>
                </a: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802832F4-0D17-6CB8-2F75-4811AB790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4022" y="5694516"/>
                <a:ext cx="4579143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E5F6DB61-A4AD-2422-DD42-EF35BCA32008}"/>
                  </a:ext>
                </a:extLst>
              </p:cNvPr>
              <p:cNvSpPr txBox="1"/>
              <p:nvPr/>
            </p:nvSpPr>
            <p:spPr>
              <a:xfrm>
                <a:off x="10688241" y="6425683"/>
                <a:ext cx="5881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E5F6DB61-A4AD-2422-DD42-EF35BCA32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8241" y="6425683"/>
                <a:ext cx="58817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8420297-7F7E-9AC0-E97E-23C696C3520D}"/>
                  </a:ext>
                </a:extLst>
              </p:cNvPr>
              <p:cNvSpPr txBox="1"/>
              <p:nvPr/>
            </p:nvSpPr>
            <p:spPr>
              <a:xfrm>
                <a:off x="979889" y="5751684"/>
                <a:ext cx="3659979" cy="64633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There are at least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such sets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most of which has size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8420297-7F7E-9AC0-E97E-23C696C35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89" y="5751684"/>
                <a:ext cx="3659979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Progress label">
            <a:extLst>
              <a:ext uri="{FF2B5EF4-FFF2-40B4-BE49-F238E27FC236}">
                <a16:creationId xmlns:a16="http://schemas.microsoft.com/office/drawing/2014/main" id="{BE213F80-EF7D-488D-9F70-1323442A5AEC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54" name="Progress Introduction">
            <a:extLst>
              <a:ext uri="{FF2B5EF4-FFF2-40B4-BE49-F238E27FC236}">
                <a16:creationId xmlns:a16="http://schemas.microsoft.com/office/drawing/2014/main" id="{55851013-ACEC-4FAF-B5A3-000D75AEECF4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5" name="Progress Natural Proofs">
            <a:extLst>
              <a:ext uri="{FF2B5EF4-FFF2-40B4-BE49-F238E27FC236}">
                <a16:creationId xmlns:a16="http://schemas.microsoft.com/office/drawing/2014/main" id="{100561A9-ECD0-4432-9CEA-3B932CD495A5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56" name="Progress Range Avoidance">
            <a:extLst>
              <a:ext uri="{FF2B5EF4-FFF2-40B4-BE49-F238E27FC236}">
                <a16:creationId xmlns:a16="http://schemas.microsoft.com/office/drawing/2014/main" id="{46C66E8C-A9A6-4BA8-9E00-AE1171030C93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57" name="Progress Generators">
            <a:extLst>
              <a:ext uri="{FF2B5EF4-FFF2-40B4-BE49-F238E27FC236}">
                <a16:creationId xmlns:a16="http://schemas.microsoft.com/office/drawing/2014/main" id="{E013D7E6-98D6-4F5B-B909-3D78982A088A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58" name="Progress Our Results">
            <a:extLst>
              <a:ext uri="{FF2B5EF4-FFF2-40B4-BE49-F238E27FC236}">
                <a16:creationId xmlns:a16="http://schemas.microsoft.com/office/drawing/2014/main" id="{F2ADBE8E-9063-4C8E-9543-19CC1FC0824E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3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323299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1" grpId="0"/>
      <p:bldP spid="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B2B3D-10D6-97B7-F92C-E674FE918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13DEE5-A252-FDD9-F108-E5ACCDBA4256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AI Declaration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内容占位符 2">
                <a:extLst>
                  <a:ext uri="{FF2B5EF4-FFF2-40B4-BE49-F238E27FC236}">
                    <a16:creationId xmlns:a16="http://schemas.microsoft.com/office/drawing/2014/main" id="{1B39E7F0-7E29-569D-DFD4-BD2EF45793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8211457" cy="4784725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Feb 28, 2026, Johns Hopkins University</a:t>
                </a:r>
              </a:p>
              <a:p>
                <a:pPr marL="342900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Xin &amp; I arrived at a definition of “zero-error disperser family” (see our paper for details), and we showed that composing a demi-bits generator with a function in this family gives you a proof complexity generator.</a:t>
                </a:r>
              </a:p>
              <a:p>
                <a:pPr marL="342900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Can you compute such family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𝐍</m:t>
                        </m:r>
                        <m:r>
                          <a:rPr lang="en-GB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</a:p>
              <a:p>
                <a:pPr marL="342900" indent="-342900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We tried our luck and asked…</a:t>
                </a:r>
              </a:p>
            </p:txBody>
          </p:sp>
        </mc:Choice>
        <mc:Fallback xmlns="">
          <p:sp>
            <p:nvSpPr>
              <p:cNvPr id="19" name="内容占位符 2">
                <a:extLst>
                  <a:ext uri="{FF2B5EF4-FFF2-40B4-BE49-F238E27FC236}">
                    <a16:creationId xmlns:a16="http://schemas.microsoft.com/office/drawing/2014/main" id="{1B39E7F0-7E29-569D-DFD4-BD2EF45793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8211457" cy="4784725"/>
              </a:xfrm>
              <a:blipFill>
                <a:blip r:embed="rId3"/>
                <a:stretch>
                  <a:fillRect l="-1261" t="-2166" r="-1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 descr="zipzippipe-pixiv-148186519-p04.jpg">
            <a:extLst>
              <a:ext uri="{FF2B5EF4-FFF2-40B4-BE49-F238E27FC236}">
                <a16:creationId xmlns:a16="http://schemas.microsoft.com/office/drawing/2014/main" id="{5685FB4D-019D-925A-C430-D822AF950C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52389" y="1441721"/>
            <a:ext cx="2790516" cy="4999674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2B89268D-DC0D-C44A-B1AD-18949CC0B366}"/>
              </a:ext>
            </a:extLst>
          </p:cNvPr>
          <p:cNvSpPr txBox="1"/>
          <p:nvPr/>
        </p:nvSpPr>
        <p:spPr>
          <a:xfrm>
            <a:off x="8291917" y="6241340"/>
            <a:ext cx="391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Fig 3: Gemini (Feb 28, 2026)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6063733-F3E2-D127-8B52-CCF9B7AA0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22" y="513761"/>
            <a:ext cx="7841473" cy="6096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6E65E4C8-B942-A637-E7F4-3DD504631F87}"/>
              </a:ext>
            </a:extLst>
          </p:cNvPr>
          <p:cNvSpPr txBox="1"/>
          <p:nvPr/>
        </p:nvSpPr>
        <p:spPr>
          <a:xfrm>
            <a:off x="0" y="6637563"/>
            <a:ext cx="419631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>
                <a:solidFill>
                  <a:schemeClr val="bg1">
                    <a:lumMod val="75000"/>
                  </a:schemeClr>
                </a:solidFill>
                <a:latin typeface="Consolas" panose="020B0609020204030204" pitchFamily="49" charset="0"/>
              </a:rPr>
              <a:t>https://github.com/shuaizenge/ai-girls</a:t>
            </a:r>
          </a:p>
        </p:txBody>
      </p:sp>
      <p:sp>
        <p:nvSpPr>
          <p:cNvPr id="23" name="Progress label">
            <a:extLst>
              <a:ext uri="{FF2B5EF4-FFF2-40B4-BE49-F238E27FC236}">
                <a16:creationId xmlns:a16="http://schemas.microsoft.com/office/drawing/2014/main" id="{BDFE788C-CF14-4BE8-87D6-06864BFD6DB2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4" name="Progress Introduction">
            <a:extLst>
              <a:ext uri="{FF2B5EF4-FFF2-40B4-BE49-F238E27FC236}">
                <a16:creationId xmlns:a16="http://schemas.microsoft.com/office/drawing/2014/main" id="{381C8C7F-788B-4B9A-99B0-AFD53AEA6368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5" name="Progress Natural Proofs">
            <a:extLst>
              <a:ext uri="{FF2B5EF4-FFF2-40B4-BE49-F238E27FC236}">
                <a16:creationId xmlns:a16="http://schemas.microsoft.com/office/drawing/2014/main" id="{62DB8F7E-748E-4BDE-A16D-6F10E0B6CB27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6" name="Progress Range Avoidance">
            <a:extLst>
              <a:ext uri="{FF2B5EF4-FFF2-40B4-BE49-F238E27FC236}">
                <a16:creationId xmlns:a16="http://schemas.microsoft.com/office/drawing/2014/main" id="{AB2BA336-AA77-4E9A-8192-2B7EEB3DB21C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7" name="Progress Generators">
            <a:extLst>
              <a:ext uri="{FF2B5EF4-FFF2-40B4-BE49-F238E27FC236}">
                <a16:creationId xmlns:a16="http://schemas.microsoft.com/office/drawing/2014/main" id="{AA826223-B8BA-4BB1-9D83-C40555D403A2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8" name="Progress Our Results">
            <a:extLst>
              <a:ext uri="{FF2B5EF4-FFF2-40B4-BE49-F238E27FC236}">
                <a16:creationId xmlns:a16="http://schemas.microsoft.com/office/drawing/2014/main" id="{93492A83-6C64-454E-AE56-E6F2E358ED88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7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4573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29FE9145-95B1-950C-21D1-38C943A96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AI Declaration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B79478-1BAD-B1A5-543D-0F6879E05F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6532" y="424451"/>
            <a:ext cx="7405385" cy="62733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65FC3D5F-F8A0-F79D-8D0C-BE0EADF506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8211457" cy="4784725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Apr 2, 2026, just after we finished our paper.</a:t>
                </a:r>
              </a:p>
              <a:p>
                <a:pPr marL="342900" indent="-342900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I asked Gemini to directly obtain proof complexity generators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𝐍</m:t>
                        </m:r>
                        <m:r>
                          <a:rPr lang="en-GB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from demi-bits generators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𝐍</m:t>
                        </m:r>
                        <m:r>
                          <a:rPr lang="en-GB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65FC3D5F-F8A0-F79D-8D0C-BE0EADF506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8211457" cy="4784725"/>
              </a:xfrm>
              <a:blipFill>
                <a:blip r:embed="rId3"/>
                <a:stretch>
                  <a:fillRect l="-1261" t="-2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F0C4AB6F-75A1-49CB-F897-EDFE5799C7B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76353" y="1543506"/>
            <a:ext cx="3153517" cy="473027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7D78B72-329B-23E1-4B31-9F629B55F9CD}"/>
              </a:ext>
            </a:extLst>
          </p:cNvPr>
          <p:cNvSpPr txBox="1"/>
          <p:nvPr/>
        </p:nvSpPr>
        <p:spPr>
          <a:xfrm>
            <a:off x="8291917" y="6241340"/>
            <a:ext cx="3911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Fig 4: Gemini (Apr 2, 2026)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07C2F0E-3BD0-0E34-83DA-8C62904A9BB7}"/>
              </a:ext>
            </a:extLst>
          </p:cNvPr>
          <p:cNvSpPr txBox="1"/>
          <p:nvPr/>
        </p:nvSpPr>
        <p:spPr>
          <a:xfrm>
            <a:off x="9562757" y="6641095"/>
            <a:ext cx="158070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(generated by Astra)</a:t>
            </a:r>
            <a:endParaRPr lang="en-GB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rogress label">
            <a:extLst>
              <a:ext uri="{FF2B5EF4-FFF2-40B4-BE49-F238E27FC236}">
                <a16:creationId xmlns:a16="http://schemas.microsoft.com/office/drawing/2014/main" id="{E076E5E1-CC74-47C2-AD9C-9F966F3B3C9F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0" name="Progress Introduction">
            <a:extLst>
              <a:ext uri="{FF2B5EF4-FFF2-40B4-BE49-F238E27FC236}">
                <a16:creationId xmlns:a16="http://schemas.microsoft.com/office/drawing/2014/main" id="{F692A955-C3A9-4D26-A59E-6855E716F4D4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1" name="Progress Natural Proofs">
            <a:extLst>
              <a:ext uri="{FF2B5EF4-FFF2-40B4-BE49-F238E27FC236}">
                <a16:creationId xmlns:a16="http://schemas.microsoft.com/office/drawing/2014/main" id="{525A7D16-A411-4BC6-A17D-BFF85C900FBF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2" name="Progress Range Avoidance">
            <a:extLst>
              <a:ext uri="{FF2B5EF4-FFF2-40B4-BE49-F238E27FC236}">
                <a16:creationId xmlns:a16="http://schemas.microsoft.com/office/drawing/2014/main" id="{5511EA6B-7E6D-45EC-9254-51BDA0833B46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3" name="Progress Generators">
            <a:extLst>
              <a:ext uri="{FF2B5EF4-FFF2-40B4-BE49-F238E27FC236}">
                <a16:creationId xmlns:a16="http://schemas.microsoft.com/office/drawing/2014/main" id="{96CD3F61-06DC-4F9E-B7BB-BF6457C94EBF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4" name="Progress Our Results">
            <a:extLst>
              <a:ext uri="{FF2B5EF4-FFF2-40B4-BE49-F238E27FC236}">
                <a16:creationId xmlns:a16="http://schemas.microsoft.com/office/drawing/2014/main" id="{6A855774-A849-4858-A1A7-24407E513114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71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104052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7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7D70E-EA14-5F3F-437C-F853ACED0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AA3A11-7218-6FD8-D1ED-550DC012AF3E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Corollaries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8">
                <a:extLst>
                  <a:ext uri="{FF2B5EF4-FFF2-40B4-BE49-F238E27FC236}">
                    <a16:creationId xmlns:a16="http://schemas.microsoft.com/office/drawing/2014/main" id="{BAB12434-666D-5B8A-4F4D-C9195964D8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6501540"/>
                  </p:ext>
                </p:extLst>
              </p:nvPr>
            </p:nvGraphicFramePr>
            <p:xfrm>
              <a:off x="9079662" y="1859618"/>
              <a:ext cx="2058086" cy="2229129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029043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029043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2476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0000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0011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0101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0110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1001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1010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1100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1111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8">
                <a:extLst>
                  <a:ext uri="{FF2B5EF4-FFF2-40B4-BE49-F238E27FC236}">
                    <a16:creationId xmlns:a16="http://schemas.microsoft.com/office/drawing/2014/main" id="{BAB12434-666D-5B8A-4F4D-C9195964D81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6501540"/>
                  </p:ext>
                </p:extLst>
              </p:nvPr>
            </p:nvGraphicFramePr>
            <p:xfrm>
              <a:off x="9079662" y="1859618"/>
              <a:ext cx="2058086" cy="2229129"/>
            </p:xfrm>
            <a:graphic>
              <a:graphicData uri="http://schemas.openxmlformats.org/drawingml/2006/table">
                <a:tbl>
                  <a:tblPr firstRow="1" bandRow="1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tableStyleId>{7DF18680-E054-41AD-8BC1-D1AEF772440D}</a:tableStyleId>
                  </a:tblPr>
                  <a:tblGrid>
                    <a:gridCol w="1029043">
                      <a:extLst>
                        <a:ext uri="{9D8B030D-6E8A-4147-A177-3AD203B41FA5}">
                          <a16:colId xmlns:a16="http://schemas.microsoft.com/office/drawing/2014/main" val="2323187323"/>
                        </a:ext>
                      </a:extLst>
                    </a:gridCol>
                    <a:gridCol w="1029043">
                      <a:extLst>
                        <a:ext uri="{9D8B030D-6E8A-4147-A177-3AD203B41FA5}">
                          <a16:colId xmlns:a16="http://schemas.microsoft.com/office/drawing/2014/main" val="3021639856"/>
                        </a:ext>
                      </a:extLst>
                    </a:gridCol>
                  </a:tblGrid>
                  <a:tr h="2476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Output</a:t>
                          </a:r>
                          <a:endParaRPr lang="zh-CN" altLang="en-US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0580" marR="60580" marT="30290" marB="30290"/>
                    </a:tc>
                    <a:extLst>
                      <a:ext uri="{0D108BD9-81ED-4DB2-BD59-A6C34878D82A}">
                        <a16:rowId xmlns:a16="http://schemas.microsoft.com/office/drawing/2014/main" val="297941723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115000" r="-108824" b="-7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115000" r="-9467" b="-7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1551962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209756" r="-108824" b="-6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209756" r="-9467" b="-6317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241130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309756" r="-108824" b="-5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309756" r="-9467" b="-5317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84360909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420000" r="-108824" b="-44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420000" r="-9467" b="-44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141620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507317" r="-108824" b="-3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507317" r="-9467" b="-3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18659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607317" r="-108824" b="-2341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607317" r="-9467" b="-2341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0107485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725000" r="-108824" b="-1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725000" r="-9467" b="-14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7270037"/>
                      </a:ext>
                    </a:extLst>
                  </a:tr>
                  <a:tr h="2476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2941" t="-804878" r="-108824" b="-365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580" marR="60580" marT="30290" marB="30290">
                        <a:blipFill>
                          <a:blip r:embed="rId3"/>
                          <a:stretch>
                            <a:fillRect l="-103550" t="-804878" r="-9467" b="-365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156991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7CC9B9F4-05C5-C924-DB5F-ABAC9EA5EDE9}"/>
              </a:ext>
            </a:extLst>
          </p:cNvPr>
          <p:cNvSpPr txBox="1"/>
          <p:nvPr/>
        </p:nvSpPr>
        <p:spPr>
          <a:xfrm>
            <a:off x="8288422" y="4188206"/>
            <a:ext cx="3640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(I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 Hard Partial Truth Tables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83268EA-FEC7-EC5E-1489-3CFA6EAB1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5933">
            <a:off x="8975766" y="4522481"/>
            <a:ext cx="2265878" cy="151058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A610192-9119-5204-97A2-6D4702245514}"/>
              </a:ext>
            </a:extLst>
          </p:cNvPr>
          <p:cNvSpPr txBox="1"/>
          <p:nvPr/>
        </p:nvSpPr>
        <p:spPr>
          <a:xfrm>
            <a:off x="8288422" y="6092765"/>
            <a:ext cx="3640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(I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 Remote Point Problem</a:t>
            </a:r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C3DEDB94-6042-F6E3-2BC6-9B5C0CF6D15B}"/>
              </a:ext>
            </a:extLst>
          </p:cNvPr>
          <p:cNvSpPr/>
          <p:nvPr/>
        </p:nvSpPr>
        <p:spPr>
          <a:xfrm>
            <a:off x="723014" y="2055629"/>
            <a:ext cx="6705599" cy="971106"/>
          </a:xfrm>
          <a:prstGeom prst="wedgeRoundRectCallout">
            <a:avLst>
              <a:gd name="adj1" fmla="val 62366"/>
              <a:gd name="adj2" fmla="val 54808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If “learning” circuits is hard for nondeterministic algorithms, then (II) is hard as well.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28AE93E-9B62-4617-2538-61DC39F12E36}"/>
                  </a:ext>
                </a:extLst>
              </p:cNvPr>
              <p:cNvSpPr txBox="1"/>
              <p:nvPr/>
            </p:nvSpPr>
            <p:spPr>
              <a:xfrm>
                <a:off x="1054252" y="3026735"/>
                <a:ext cx="6905991" cy="671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Using a reduction in 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(Daniely &amp; Shalev-Shwartz ’16)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: If random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-SAT is hard for </a:t>
                </a:r>
                <a14:m>
                  <m:oMath xmlns:m="http://schemas.openxmlformats.org/officeDocument/2006/math">
                    <m:r>
                      <a:rPr lang="en-GB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𝐍𝐏</m:t>
                    </m:r>
                    <m:sSub>
                      <m:sSubPr>
                        <m:ctrlPr>
                          <a:rPr lang="en-GB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/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poly</m:t>
                        </m:r>
                      </m:sub>
                    </m:sSub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algorithms, then HPTT for DNF is hard.</a:t>
                </a: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28AE93E-9B62-4617-2538-61DC39F12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252" y="3026735"/>
                <a:ext cx="6905991" cy="671851"/>
              </a:xfrm>
              <a:prstGeom prst="rect">
                <a:avLst/>
              </a:prstGeom>
              <a:blipFill>
                <a:blip r:embed="rId5"/>
                <a:stretch>
                  <a:fillRect l="-794" t="-5455" r="-971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0B2D88A0-EB43-5AB5-4E7B-40FDB75FE2CE}"/>
              </a:ext>
            </a:extLst>
          </p:cNvPr>
          <p:cNvSpPr/>
          <p:nvPr/>
        </p:nvSpPr>
        <p:spPr>
          <a:xfrm>
            <a:off x="1096583" y="5233297"/>
            <a:ext cx="6268236" cy="859467"/>
          </a:xfrm>
          <a:prstGeom prst="wedgeRoundRectCallout">
            <a:avLst>
              <a:gd name="adj1" fmla="val 66134"/>
              <a:gd name="adj2" fmla="val -7278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If LPN (Learning Parity with Noise) is hard for nondeterministic algorithms, then (IV) is hard as well.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D6CA464-B4B3-2E43-61C1-A48FA8D2B636}"/>
              </a:ext>
            </a:extLst>
          </p:cNvPr>
          <p:cNvGrpSpPr/>
          <p:nvPr/>
        </p:nvGrpSpPr>
        <p:grpSpPr>
          <a:xfrm>
            <a:off x="2062893" y="3747708"/>
            <a:ext cx="4550735" cy="1485590"/>
            <a:chOff x="2062893" y="3747708"/>
            <a:chExt cx="4550735" cy="1485590"/>
          </a:xfrm>
        </p:grpSpPr>
        <p:sp>
          <p:nvSpPr>
            <p:cNvPr id="27" name="思想气泡: 云 26">
              <a:extLst>
                <a:ext uri="{FF2B5EF4-FFF2-40B4-BE49-F238E27FC236}">
                  <a16:creationId xmlns:a16="http://schemas.microsoft.com/office/drawing/2014/main" id="{638E6672-5CA3-8729-C986-3AECCDD7487F}"/>
                </a:ext>
              </a:extLst>
            </p:cNvPr>
            <p:cNvSpPr/>
            <p:nvPr/>
          </p:nvSpPr>
          <p:spPr>
            <a:xfrm>
              <a:off x="2062893" y="3747708"/>
              <a:ext cx="4550735" cy="1323439"/>
            </a:xfrm>
            <a:prstGeom prst="cloudCallout">
              <a:avLst>
                <a:gd name="adj1" fmla="val 69977"/>
                <a:gd name="adj2" fmla="val -34980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C650039-C3C3-ED5B-6034-1BA4B89A8F3D}"/>
                </a:ext>
              </a:extLst>
            </p:cNvPr>
            <p:cNvSpPr txBox="1"/>
            <p:nvPr/>
          </p:nvSpPr>
          <p:spPr>
            <a:xfrm>
              <a:off x="2544726" y="3909859"/>
              <a:ext cx="406890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latin typeface="Arial" panose="020B0604020202020204" pitchFamily="34" charset="0"/>
                  <a:cs typeface="Arial" panose="020B0604020202020204" pitchFamily="34" charset="0"/>
                </a:rPr>
                <a:t>This justifies our lack of progress for HPTT, even for circuit classes </a:t>
              </a:r>
              <a:r>
                <a:rPr lang="en-GB" sz="2000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 simple as DNF</a:t>
              </a:r>
              <a:r>
                <a:rPr lang="en-GB" sz="2000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  <a:p>
              <a:endParaRPr lang="en-GB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790FF369-2B74-7C1B-FD88-A9A19FDB2AF0}"/>
              </a:ext>
            </a:extLst>
          </p:cNvPr>
          <p:cNvSpPr txBox="1"/>
          <p:nvPr/>
        </p:nvSpPr>
        <p:spPr>
          <a:xfrm>
            <a:off x="1946727" y="6092764"/>
            <a:ext cx="5663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APY09’s intuition that this is a “less daunting” problem than rigid matrices may be wrong.</a:t>
            </a:r>
          </a:p>
        </p:txBody>
      </p:sp>
      <p:sp>
        <p:nvSpPr>
          <p:cNvPr id="32" name="Progress label">
            <a:extLst>
              <a:ext uri="{FF2B5EF4-FFF2-40B4-BE49-F238E27FC236}">
                <a16:creationId xmlns:a16="http://schemas.microsoft.com/office/drawing/2014/main" id="{3C1AD7F1-4937-4DFE-9D28-E72C377F61E7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33" name="Progress Introduction">
            <a:extLst>
              <a:ext uri="{FF2B5EF4-FFF2-40B4-BE49-F238E27FC236}">
                <a16:creationId xmlns:a16="http://schemas.microsoft.com/office/drawing/2014/main" id="{5B0B2619-3569-446F-853C-986F39E2358F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4" name="Progress Natural Proofs">
            <a:extLst>
              <a:ext uri="{FF2B5EF4-FFF2-40B4-BE49-F238E27FC236}">
                <a16:creationId xmlns:a16="http://schemas.microsoft.com/office/drawing/2014/main" id="{43D56286-31A1-42A6-9A85-545847527240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35" name="Progress Range Avoidance">
            <a:extLst>
              <a:ext uri="{FF2B5EF4-FFF2-40B4-BE49-F238E27FC236}">
                <a16:creationId xmlns:a16="http://schemas.microsoft.com/office/drawing/2014/main" id="{EEA80EB9-9D90-4D3D-92ED-C3BB36B1CE09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36" name="Progress Generators">
            <a:extLst>
              <a:ext uri="{FF2B5EF4-FFF2-40B4-BE49-F238E27FC236}">
                <a16:creationId xmlns:a16="http://schemas.microsoft.com/office/drawing/2014/main" id="{2ED948E2-C03F-4EF8-BD1E-EA3B5BBDA67A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37" name="Progress Our Results">
            <a:extLst>
              <a:ext uri="{FF2B5EF4-FFF2-40B4-BE49-F238E27FC236}">
                <a16:creationId xmlns:a16="http://schemas.microsoft.com/office/drawing/2014/main" id="{4695691D-E536-4529-993B-B835F73FF2D6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86000">
                <a:schemeClr val="accent3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0"/>
          </a:gra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308179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4" grpId="0" animBg="1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ABE45-B7F9-70D8-C64F-D80EEF86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9A846F-8E46-1041-3037-85AAA62A123A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Do Proofs Tend To Be Large?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7383E33-2B7F-D5E3-1645-60205B5FC5AB}"/>
                  </a:ext>
                </a:extLst>
              </p:cNvPr>
              <p:cNvSpPr txBox="1"/>
              <p:nvPr/>
            </p:nvSpPr>
            <p:spPr>
              <a:xfrm>
                <a:off x="181239" y="1868752"/>
                <a:ext cx="5530192" cy="184665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Suppose: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“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demi-bits generator”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“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𝑇𝑇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proof complexity generator”</a:t>
                </a:r>
                <a:b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(which is a false claim)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Then largeness is inherent!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7383E33-2B7F-D5E3-1645-60205B5FC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39" y="1868752"/>
                <a:ext cx="5530192" cy="18466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圆角矩形 9">
                <a:extLst>
                  <a:ext uri="{FF2B5EF4-FFF2-40B4-BE49-F238E27FC236}">
                    <a16:creationId xmlns:a16="http://schemas.microsoft.com/office/drawing/2014/main" id="{33927291-4A99-42D6-6E35-7D3C73A486A5}"/>
                  </a:ext>
                </a:extLst>
              </p:cNvPr>
              <p:cNvSpPr/>
              <p:nvPr/>
            </p:nvSpPr>
            <p:spPr>
              <a:xfrm>
                <a:off x="6373316" y="1924714"/>
                <a:ext cx="5326505" cy="763703"/>
              </a:xfrm>
              <a:prstGeom prst="wedgeRoundRectCallout">
                <a:avLst>
                  <a:gd name="adj1" fmla="val -61493"/>
                  <a:gd name="adj2" fmla="val 45420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property that’s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latin typeface="Cambria Math" panose="02040503050406030204" pitchFamily="18" charset="0"/>
                      </a:rPr>
                      <m:t>𝐍𝐏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-constructive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b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breaking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as a proof complexity generator</a:t>
                </a:r>
              </a:p>
            </p:txBody>
          </p:sp>
        </mc:Choice>
        <mc:Fallback xmlns="">
          <p:sp>
            <p:nvSpPr>
              <p:cNvPr id="10" name="对话气泡: 圆角矩形 9">
                <a:extLst>
                  <a:ext uri="{FF2B5EF4-FFF2-40B4-BE49-F238E27FC236}">
                    <a16:creationId xmlns:a16="http://schemas.microsoft.com/office/drawing/2014/main" id="{33927291-4A99-42D6-6E35-7D3C73A486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316" y="1924714"/>
                <a:ext cx="5326505" cy="763703"/>
              </a:xfrm>
              <a:prstGeom prst="wedgeRoundRectCallout">
                <a:avLst>
                  <a:gd name="adj1" fmla="val -61493"/>
                  <a:gd name="adj2" fmla="val 45420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对话气泡: 圆角矩形 11">
                <a:extLst>
                  <a:ext uri="{FF2B5EF4-FFF2-40B4-BE49-F238E27FC236}">
                    <a16:creationId xmlns:a16="http://schemas.microsoft.com/office/drawing/2014/main" id="{3AAD3CFC-9D34-6788-CE85-DF65070E4F1F}"/>
                  </a:ext>
                </a:extLst>
              </p:cNvPr>
              <p:cNvSpPr/>
              <p:nvPr/>
            </p:nvSpPr>
            <p:spPr>
              <a:xfrm>
                <a:off x="6373317" y="2912087"/>
                <a:ext cx="5326506" cy="763703"/>
              </a:xfrm>
              <a:prstGeom prst="wedgeRoundRectCallout">
                <a:avLst>
                  <a:gd name="adj1" fmla="val -61089"/>
                  <a:gd name="adj2" fmla="val -51631"/>
                  <a:gd name="adj3" fmla="val 16667"/>
                </a:avLst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property that’s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latin typeface="Cambria Math" panose="02040503050406030204" pitchFamily="18" charset="0"/>
                      </a:rPr>
                      <m:t>𝐍𝐏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-constructive and large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breaking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as a demi-bits generator</a:t>
                </a:r>
              </a:p>
            </p:txBody>
          </p:sp>
        </mc:Choice>
        <mc:Fallback xmlns="">
          <p:sp>
            <p:nvSpPr>
              <p:cNvPr id="12" name="对话气泡: 圆角矩形 11">
                <a:extLst>
                  <a:ext uri="{FF2B5EF4-FFF2-40B4-BE49-F238E27FC236}">
                    <a16:creationId xmlns:a16="http://schemas.microsoft.com/office/drawing/2014/main" id="{3AAD3CFC-9D34-6788-CE85-DF65070E4F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317" y="2912087"/>
                <a:ext cx="5326506" cy="763703"/>
              </a:xfrm>
              <a:prstGeom prst="wedgeRoundRectCallout">
                <a:avLst>
                  <a:gd name="adj1" fmla="val -61089"/>
                  <a:gd name="adj2" fmla="val -51631"/>
                  <a:gd name="adj3" fmla="val 16667"/>
                </a:avLst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6EE8640-3177-8DE0-DA9C-0C3AA458202E}"/>
                  </a:ext>
                </a:extLst>
              </p:cNvPr>
              <p:cNvSpPr txBox="1"/>
              <p:nvPr/>
            </p:nvSpPr>
            <p:spPr>
              <a:xfrm>
                <a:off x="366010" y="4208282"/>
                <a:ext cx="4407108" cy="169277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Our result means…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demi-bits generator, then </a:t>
                </a:r>
                <a:r>
                  <a:rPr lang="en-GB" sz="2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something that looks similar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(namely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for a random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𝑆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⊆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 are proof complexity generators!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6EE8640-3177-8DE0-DA9C-0C3AA4582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10" y="4208282"/>
                <a:ext cx="4407108" cy="16927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F20F4DAC-52E0-CE5D-3CE8-517D74974F1C}"/>
              </a:ext>
            </a:extLst>
          </p:cNvPr>
          <p:cNvGrpSpPr/>
          <p:nvPr/>
        </p:nvGrpSpPr>
        <p:grpSpPr>
          <a:xfrm>
            <a:off x="10397549" y="4522175"/>
            <a:ext cx="1615136" cy="2119304"/>
            <a:chOff x="10458866" y="4121931"/>
            <a:chExt cx="1615136" cy="2119304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3E52FEF-DD30-BC7B-1D29-F9A7DDD52C49}"/>
                </a:ext>
              </a:extLst>
            </p:cNvPr>
            <p:cNvSpPr txBox="1"/>
            <p:nvPr/>
          </p:nvSpPr>
          <p:spPr>
            <a:xfrm>
              <a:off x="10458866" y="5871903"/>
              <a:ext cx="1615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Oliver Korten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0BEA8EB3-D004-8284-3C7A-14131582D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30071" y="4121931"/>
              <a:ext cx="1472726" cy="17452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对话气泡: 圆角矩形 16">
                <a:extLst>
                  <a:ext uri="{FF2B5EF4-FFF2-40B4-BE49-F238E27FC236}">
                    <a16:creationId xmlns:a16="http://schemas.microsoft.com/office/drawing/2014/main" id="{B2AD13B6-219C-67AB-0799-9BAFB610D704}"/>
                  </a:ext>
                </a:extLst>
              </p:cNvPr>
              <p:cNvSpPr/>
              <p:nvPr/>
            </p:nvSpPr>
            <p:spPr>
              <a:xfrm>
                <a:off x="5231567" y="3789811"/>
                <a:ext cx="5081830" cy="1005929"/>
              </a:xfrm>
              <a:prstGeom prst="wedgeRoundRectCallout">
                <a:avLst>
                  <a:gd name="adj1" fmla="val 45267"/>
                  <a:gd name="adj2" fmla="val 88900"/>
                  <a:gd name="adj3" fmla="val 16667"/>
                </a:avLst>
              </a:prstGeom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To prove stronger lower bounds, we have to use </a:t>
                </a:r>
                <a:r>
                  <a:rPr lang="en-GB" sz="20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specific properties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000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that distinguishes it from other generators.</a:t>
                </a:r>
              </a:p>
            </p:txBody>
          </p:sp>
        </mc:Choice>
        <mc:Fallback xmlns="">
          <p:sp>
            <p:nvSpPr>
              <p:cNvPr id="17" name="对话气泡: 圆角矩形 16">
                <a:extLst>
                  <a:ext uri="{FF2B5EF4-FFF2-40B4-BE49-F238E27FC236}">
                    <a16:creationId xmlns:a16="http://schemas.microsoft.com/office/drawing/2014/main" id="{B2AD13B6-219C-67AB-0799-9BAFB610D7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567" y="3789811"/>
                <a:ext cx="5081830" cy="1005929"/>
              </a:xfrm>
              <a:prstGeom prst="wedgeRoundRectCallout">
                <a:avLst>
                  <a:gd name="adj1" fmla="val 45267"/>
                  <a:gd name="adj2" fmla="val 88900"/>
                  <a:gd name="adj3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>
            <a:extLst>
              <a:ext uri="{FF2B5EF4-FFF2-40B4-BE49-F238E27FC236}">
                <a16:creationId xmlns:a16="http://schemas.microsoft.com/office/drawing/2014/main" id="{D3ADA1D7-7B23-ED1B-79AA-B9EA30120C9E}"/>
              </a:ext>
            </a:extLst>
          </p:cNvPr>
          <p:cNvGrpSpPr/>
          <p:nvPr/>
        </p:nvGrpSpPr>
        <p:grpSpPr>
          <a:xfrm>
            <a:off x="4899883" y="5274926"/>
            <a:ext cx="5462064" cy="1251477"/>
            <a:chOff x="4452080" y="5080599"/>
            <a:chExt cx="5462064" cy="1251477"/>
          </a:xfrm>
        </p:grpSpPr>
        <p:sp>
          <p:nvSpPr>
            <p:cNvPr id="18" name="思想气泡: 云 17">
              <a:extLst>
                <a:ext uri="{FF2B5EF4-FFF2-40B4-BE49-F238E27FC236}">
                  <a16:creationId xmlns:a16="http://schemas.microsoft.com/office/drawing/2014/main" id="{B431E261-A4DE-40D4-34C9-CC17B7B6F9DC}"/>
                </a:ext>
              </a:extLst>
            </p:cNvPr>
            <p:cNvSpPr/>
            <p:nvPr/>
          </p:nvSpPr>
          <p:spPr>
            <a:xfrm>
              <a:off x="4452080" y="5080599"/>
              <a:ext cx="5462064" cy="1251477"/>
            </a:xfrm>
            <a:prstGeom prst="cloudCallout">
              <a:avLst>
                <a:gd name="adj1" fmla="val -46598"/>
                <a:gd name="adj2" fmla="val -66343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43E13B95-B7A1-B643-60DD-28F664B5F2EA}"/>
                    </a:ext>
                  </a:extLst>
                </p:cNvPr>
                <p:cNvSpPr txBox="1"/>
                <p:nvPr/>
              </p:nvSpPr>
              <p:spPr>
                <a:xfrm>
                  <a:off x="5079492" y="5194620"/>
                  <a:ext cx="4690645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Actually, this “specific property” needs to distinguish </a:t>
                  </a:r>
                  <a14:m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𝑇𝑇</m:t>
                      </m:r>
                    </m:oMath>
                  </a14:m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from </a:t>
                  </a:r>
                  <a:r>
                    <a:rPr lang="en-GB" sz="20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most generators of the form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𝑇𝑇</m:t>
                          </m:r>
                        </m:e>
                        <m:sub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a14:m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(</a:t>
                  </a:r>
                  <a14:m>
                    <m:oMath xmlns:m="http://schemas.openxmlformats.org/officeDocument/2006/math">
                      <m:r>
                        <a:rPr lang="en-GB" sz="2000" i="1" dirty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000" i="1" dirty="0"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GB" sz="2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 dirty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GB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r>
                    <a:rPr lang="en-GB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)!</a:t>
                  </a:r>
                  <a:endParaRPr lang="en-GB" sz="2000" dirty="0"/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43E13B95-B7A1-B643-60DD-28F664B5F2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492" y="5194620"/>
                  <a:ext cx="4690645" cy="1015663"/>
                </a:xfrm>
                <a:prstGeom prst="rect">
                  <a:avLst/>
                </a:prstGeom>
                <a:blipFill>
                  <a:blip r:embed="rId9"/>
                  <a:stretch>
                    <a:fillRect l="-1430" t="-2395" b="-89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Progress label">
            <a:extLst>
              <a:ext uri="{FF2B5EF4-FFF2-40B4-BE49-F238E27FC236}">
                <a16:creationId xmlns:a16="http://schemas.microsoft.com/office/drawing/2014/main" id="{4D2E08F3-463C-43D8-9E1A-7C39CD7F582F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21" name="Progress Introduction">
            <a:extLst>
              <a:ext uri="{FF2B5EF4-FFF2-40B4-BE49-F238E27FC236}">
                <a16:creationId xmlns:a16="http://schemas.microsoft.com/office/drawing/2014/main" id="{7BF27383-2435-4512-B23D-F6ABF9156325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2" name="Progress Natural Proofs">
            <a:extLst>
              <a:ext uri="{FF2B5EF4-FFF2-40B4-BE49-F238E27FC236}">
                <a16:creationId xmlns:a16="http://schemas.microsoft.com/office/drawing/2014/main" id="{B916545F-962D-41A2-BFCA-C065A3910797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23" name="Progress Range Avoidance">
            <a:extLst>
              <a:ext uri="{FF2B5EF4-FFF2-40B4-BE49-F238E27FC236}">
                <a16:creationId xmlns:a16="http://schemas.microsoft.com/office/drawing/2014/main" id="{EFC2E145-0C39-4FFB-95E2-E10B8D7ECA81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24" name="Progress Generators">
            <a:extLst>
              <a:ext uri="{FF2B5EF4-FFF2-40B4-BE49-F238E27FC236}">
                <a16:creationId xmlns:a16="http://schemas.microsoft.com/office/drawing/2014/main" id="{49CD65AD-7153-4589-87A5-D5E272230D9E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25" name="Progress Our Results">
            <a:extLst>
              <a:ext uri="{FF2B5EF4-FFF2-40B4-BE49-F238E27FC236}">
                <a16:creationId xmlns:a16="http://schemas.microsoft.com/office/drawing/2014/main" id="{9DE5A834-DB12-474A-A5DA-417D46A91FCC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38721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64969-E5B0-A30D-0F1E-09BB076DC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CD5539-38D7-4357-C0B0-40E4CD32B5E3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6189B71-7100-6742-8365-093851F86A3C}"/>
                  </a:ext>
                </a:extLst>
              </p:cNvPr>
              <p:cNvSpPr txBox="1"/>
              <p:nvPr/>
            </p:nvSpPr>
            <p:spPr>
              <a:xfrm>
                <a:off x="274630" y="3355241"/>
                <a:ext cx="5535195" cy="127502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Proof Complexity Generator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statement “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” is hard to prove </a:t>
                </a:r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every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6189B71-7100-6742-8365-093851F86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30" y="3355241"/>
                <a:ext cx="5535195" cy="127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A16DD50-1B5D-F2FA-B32E-C0AD74058AD4}"/>
                  </a:ext>
                </a:extLst>
              </p:cNvPr>
              <p:cNvSpPr txBox="1"/>
              <p:nvPr/>
            </p:nvSpPr>
            <p:spPr>
              <a:xfrm>
                <a:off x="274630" y="1871030"/>
                <a:ext cx="5535196" cy="127502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Demi-Bits Generator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statement “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” is hard to prove for </a:t>
                </a:r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1/3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fraction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p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A16DD50-1B5D-F2FA-B32E-C0AD74058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30" y="1871030"/>
                <a:ext cx="5535196" cy="127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7EEDFDE5-0E96-652F-A1EB-7B35E8BDAA15}"/>
              </a:ext>
            </a:extLst>
          </p:cNvPr>
          <p:cNvGrpSpPr/>
          <p:nvPr/>
        </p:nvGrpSpPr>
        <p:grpSpPr>
          <a:xfrm>
            <a:off x="705908" y="4839452"/>
            <a:ext cx="2996237" cy="1713969"/>
            <a:chOff x="1007163" y="4407886"/>
            <a:chExt cx="3687419" cy="21093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8B9CF469-8ACE-B1D9-1183-DD48FDA22E30}"/>
                    </a:ext>
                  </a:extLst>
                </p:cNvPr>
                <p:cNvSpPr/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D4BF5AAA-8AF5-D76D-CD07-BB985509A3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4058" y="6237962"/>
                  <a:ext cx="2673627" cy="2792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梯形 6">
              <a:extLst>
                <a:ext uri="{FF2B5EF4-FFF2-40B4-BE49-F238E27FC236}">
                  <a16:creationId xmlns:a16="http://schemas.microsoft.com/office/drawing/2014/main" id="{1F8CCF1F-76A9-64CA-2030-0E7EC14AB6D7}"/>
                </a:ext>
              </a:extLst>
            </p:cNvPr>
            <p:cNvSpPr/>
            <p:nvPr/>
          </p:nvSpPr>
          <p:spPr>
            <a:xfrm rot="10800000">
              <a:off x="1007164" y="4812598"/>
              <a:ext cx="3687418" cy="1292914"/>
            </a:xfrm>
            <a:prstGeom prst="trapezoid">
              <a:avLst>
                <a:gd name="adj" fmla="val 38837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DCF13B2E-1059-1DB3-17C4-AFB22FB34833}"/>
                    </a:ext>
                  </a:extLst>
                </p:cNvPr>
                <p:cNvSpPr/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zh-CN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dirty="0" smtClean="0">
                                    <a:latin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B731F1C-EE23-87B8-17BA-EA6E4EB5B7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163" y="4407886"/>
                  <a:ext cx="3687419" cy="27226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33A4CC62-F241-F4EB-9B64-785DDF41B4EA}"/>
                    </a:ext>
                  </a:extLst>
                </p:cNvPr>
                <p:cNvSpPr txBox="1"/>
                <p:nvPr/>
              </p:nvSpPr>
              <p:spPr>
                <a:xfrm>
                  <a:off x="2398867" y="5074333"/>
                  <a:ext cx="904008" cy="8711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altLang="zh-CN" sz="4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zh-CN" altLang="en-US" sz="4000" dirty="0"/>
                </a:p>
              </p:txBody>
            </p:sp>
          </mc:Choice>
          <mc:Fallback xmlns="">
            <p:sp>
              <p:nvSpPr>
                <p:cNvPr id="61" name="文本框 60">
                  <a:extLst>
                    <a:ext uri="{FF2B5EF4-FFF2-40B4-BE49-F238E27FC236}">
                      <a16:creationId xmlns:a16="http://schemas.microsoft.com/office/drawing/2014/main" id="{20DC4786-7723-488B-704C-69753248D4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8867" y="5074333"/>
                  <a:ext cx="904008" cy="87118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D1AA52D-DEFE-A2C3-A423-8953B6D9A93F}"/>
                  </a:ext>
                </a:extLst>
              </p:cNvPr>
              <p:cNvSpPr txBox="1"/>
              <p:nvPr/>
            </p:nvSpPr>
            <p:spPr>
              <a:xfrm>
                <a:off x="6283295" y="1871030"/>
                <a:ext cx="5460206" cy="236988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Theorem</a:t>
                </a:r>
                <a:endParaRPr lang="en-GB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</a:t>
                </a:r>
                <a:r>
                  <a:rPr lang="en-GB" sz="24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demi-bits generator 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against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then for a random subset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⊆</m:t>
                    </m:r>
                    <m:d>
                      <m:dPr>
                        <m:begChr m:val="["/>
                        <m:endChr m:val="]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</m:d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</a:t>
                </a:r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proof complexity generator 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against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noticeable probability.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D1AA52D-DEFE-A2C3-A423-8953B6D9A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295" y="1871030"/>
                <a:ext cx="5460206" cy="23698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B232001-D871-5034-94B6-1027E62344D4}"/>
                  </a:ext>
                </a:extLst>
              </p:cNvPr>
              <p:cNvSpPr txBox="1"/>
              <p:nvPr/>
            </p:nvSpPr>
            <p:spPr>
              <a:xfrm>
                <a:off x="7561807" y="4242180"/>
                <a:ext cx="43555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In fact, this is true as long as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{hard strings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} shatters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B232001-D871-5034-94B6-1027E6234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807" y="4242180"/>
                <a:ext cx="4355563" cy="707886"/>
              </a:xfrm>
              <a:prstGeom prst="rect">
                <a:avLst/>
              </a:prstGeom>
              <a:blipFill>
                <a:blip r:embed="rId10"/>
                <a:stretch>
                  <a:fillRect l="-1399" t="-4310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5442B9C-826C-A0BD-219B-14688817EBF3}"/>
                  </a:ext>
                </a:extLst>
              </p:cNvPr>
              <p:cNvSpPr txBox="1"/>
              <p:nvPr/>
            </p:nvSpPr>
            <p:spPr>
              <a:xfrm>
                <a:off x="4031207" y="5049827"/>
                <a:ext cx="7886163" cy="163121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Conclusion</a:t>
                </a: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To prove a circuit lower bound, we have to use special properties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𝑇𝑇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that distinguishes it from not only </a:t>
                </a:r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arbitrary generators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but also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for most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5442B9C-826C-A0BD-219B-14688817E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207" y="5049827"/>
                <a:ext cx="7886163" cy="16312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Progress label">
            <a:extLst>
              <a:ext uri="{FF2B5EF4-FFF2-40B4-BE49-F238E27FC236}">
                <a16:creationId xmlns:a16="http://schemas.microsoft.com/office/drawing/2014/main" id="{F16B9AF0-792C-481E-9689-2355D35BD949}"/>
              </a:ext>
            </a:extLst>
          </p:cNvPr>
          <p:cNvSpPr txBox="1"/>
          <p:nvPr/>
        </p:nvSpPr>
        <p:spPr>
          <a:xfrm>
            <a:off x="426074" y="7320"/>
            <a:ext cx="1081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Progress:</a:t>
            </a:r>
          </a:p>
        </p:txBody>
      </p:sp>
      <p:sp>
        <p:nvSpPr>
          <p:cNvPr id="63" name="Progress Introduction">
            <a:extLst>
              <a:ext uri="{FF2B5EF4-FFF2-40B4-BE49-F238E27FC236}">
                <a16:creationId xmlns:a16="http://schemas.microsoft.com/office/drawing/2014/main" id="{72028EAC-DAF8-47AB-BD0F-7BB331E1E022}"/>
              </a:ext>
            </a:extLst>
          </p:cNvPr>
          <p:cNvSpPr/>
          <p:nvPr/>
        </p:nvSpPr>
        <p:spPr>
          <a:xfrm>
            <a:off x="1738595" y="84481"/>
            <a:ext cx="2056599" cy="1968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4" name="Progress Natural Proofs">
            <a:extLst>
              <a:ext uri="{FF2B5EF4-FFF2-40B4-BE49-F238E27FC236}">
                <a16:creationId xmlns:a16="http://schemas.microsoft.com/office/drawing/2014/main" id="{0453745C-75AF-427B-B8A9-1CA1314C7F13}"/>
              </a:ext>
            </a:extLst>
          </p:cNvPr>
          <p:cNvSpPr/>
          <p:nvPr/>
        </p:nvSpPr>
        <p:spPr>
          <a:xfrm>
            <a:off x="3795194" y="84481"/>
            <a:ext cx="1713832" cy="1968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Natural Proofs</a:t>
            </a:r>
          </a:p>
        </p:txBody>
      </p:sp>
      <p:sp>
        <p:nvSpPr>
          <p:cNvPr id="65" name="Progress Range Avoidance">
            <a:extLst>
              <a:ext uri="{FF2B5EF4-FFF2-40B4-BE49-F238E27FC236}">
                <a16:creationId xmlns:a16="http://schemas.microsoft.com/office/drawing/2014/main" id="{5D7DF32C-9EBB-4146-907E-DCB5E581D8ED}"/>
              </a:ext>
            </a:extLst>
          </p:cNvPr>
          <p:cNvSpPr/>
          <p:nvPr/>
        </p:nvSpPr>
        <p:spPr>
          <a:xfrm>
            <a:off x="5509026" y="84481"/>
            <a:ext cx="2056599" cy="1968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Range Avoidance</a:t>
            </a:r>
          </a:p>
        </p:txBody>
      </p:sp>
      <p:sp>
        <p:nvSpPr>
          <p:cNvPr id="66" name="Progress Generators">
            <a:extLst>
              <a:ext uri="{FF2B5EF4-FFF2-40B4-BE49-F238E27FC236}">
                <a16:creationId xmlns:a16="http://schemas.microsoft.com/office/drawing/2014/main" id="{CC8938FA-1424-4855-93AF-D083DEAF2077}"/>
              </a:ext>
            </a:extLst>
          </p:cNvPr>
          <p:cNvSpPr/>
          <p:nvPr/>
        </p:nvSpPr>
        <p:spPr>
          <a:xfrm>
            <a:off x="7565625" y="84481"/>
            <a:ext cx="1371066" cy="1968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Generators</a:t>
            </a:r>
          </a:p>
        </p:txBody>
      </p:sp>
      <p:sp>
        <p:nvSpPr>
          <p:cNvPr id="67" name="Progress Our Results">
            <a:extLst>
              <a:ext uri="{FF2B5EF4-FFF2-40B4-BE49-F238E27FC236}">
                <a16:creationId xmlns:a16="http://schemas.microsoft.com/office/drawing/2014/main" id="{DBA8EB4B-8A31-4277-916C-E8BD37F9E9C7}"/>
              </a:ext>
            </a:extLst>
          </p:cNvPr>
          <p:cNvSpPr/>
          <p:nvPr/>
        </p:nvSpPr>
        <p:spPr>
          <a:xfrm>
            <a:off x="8936691" y="84481"/>
            <a:ext cx="2399364" cy="19687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Our Results</a:t>
            </a:r>
          </a:p>
        </p:txBody>
      </p:sp>
    </p:spTree>
    <p:extLst>
      <p:ext uri="{BB962C8B-B14F-4D97-AF65-F5344CB8AC3E}">
        <p14:creationId xmlns:p14="http://schemas.microsoft.com/office/powerpoint/2010/main" val="64269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9CE89AA-8F27-40EC-B96A-5F916F856323}">
  <we:reference id="4b785c87-866c-4bad-85d8-5d1ae467ac9a" version="3.3.0.0" store="EXCatalog" storeType="EXCatalog"/>
  <we:alternateReferences>
    <we:reference id="WA104381909" version="3.3.0.0" store="en-GB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61164</TotalTime>
  <Words>3379</Words>
  <Application>Microsoft Office PowerPoint</Application>
  <PresentationFormat>宽屏</PresentationFormat>
  <Paragraphs>689</Paragraphs>
  <Slides>30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等线</vt:lpstr>
      <vt:lpstr>等线 Light</vt:lpstr>
      <vt:lpstr>Arial</vt:lpstr>
      <vt:lpstr>Cambria Math</vt:lpstr>
      <vt:lpstr>Consolas</vt:lpstr>
      <vt:lpstr>Office 主题​​</vt:lpstr>
      <vt:lpstr>Many Proof Complexity Generators Inside One Demi-Bits Generator</vt:lpstr>
      <vt:lpstr>Fig 1: Best Known Circuit Lower Bounds Over Time</vt:lpstr>
      <vt:lpstr>Fig 2: Best Known Circuit Lower Bounds Over Time (More Accurately)</vt:lpstr>
      <vt:lpstr>Hard Partial Truth Tables</vt:lpstr>
      <vt:lpstr>Rigid Matrices</vt:lpstr>
      <vt:lpstr>Remote Point Problem</vt:lpstr>
      <vt:lpstr>In this talk</vt:lpstr>
      <vt:lpstr>Natural Proofs Barrier</vt:lpstr>
      <vt:lpstr>Natural Proofs Barrier</vt:lpstr>
      <vt:lpstr>Natural Proofs Barrier</vt:lpstr>
      <vt:lpstr>Natural Proofs Barrier for Rigid Matrices</vt:lpstr>
      <vt:lpstr>Do Proofs Tend To Be Large?</vt:lpstr>
      <vt:lpstr>Range Avoidance Problem</vt:lpstr>
      <vt:lpstr>Avoid Captures “Explicit Construction” Problems</vt:lpstr>
      <vt:lpstr>Avoid Captures “Explicit Construction” Problems</vt:lpstr>
      <vt:lpstr>Proof Complexity Generators</vt:lpstr>
      <vt:lpstr>Is TT a Proof Complexity Generator?</vt:lpstr>
      <vt:lpstr>Is Avoid in (Non)Deterministic Poly-Time?</vt:lpstr>
      <vt:lpstr>The assumption: no NP-natural proofs</vt:lpstr>
      <vt:lpstr>Demi-Bits Generator</vt:lpstr>
      <vt:lpstr>Rudich’s Conjecture</vt:lpstr>
      <vt:lpstr>Comparison</vt:lpstr>
      <vt:lpstr>Our Result</vt:lpstr>
      <vt:lpstr>Shattering</vt:lpstr>
      <vt:lpstr>Proof of the Main Result</vt:lpstr>
      <vt:lpstr>AI Declaration</vt:lpstr>
      <vt:lpstr>AI Declaration</vt:lpstr>
      <vt:lpstr>Corollaries</vt:lpstr>
      <vt:lpstr>Do Proofs Tend To Be Large?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Many proof complexity generators inside one demi-bits generator</dc:title>
  <dc:creator>Hanlin Ren</dc:creator>
  <cp:lastModifiedBy>k51319</cp:lastModifiedBy>
  <cp:revision>3222</cp:revision>
  <dcterms:created xsi:type="dcterms:W3CDTF">2019-12-25T22:18:45Z</dcterms:created>
  <dcterms:modified xsi:type="dcterms:W3CDTF">2026-10-21T21:50:41Z</dcterms:modified>
</cp:coreProperties>
</file>