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1.xml" ContentType="application/inkml+xml"/>
  <Override PartName="/ppt/notesSlides/notesSlide4.xml" ContentType="application/vnd.openxmlformats-officedocument.presentationml.notesSlide+xml"/>
  <Override PartName="/ppt/ink/ink2.xml" ContentType="application/inkml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551" r:id="rId2"/>
    <p:sldId id="594" r:id="rId3"/>
    <p:sldId id="595" r:id="rId4"/>
    <p:sldId id="590" r:id="rId5"/>
    <p:sldId id="674" r:id="rId6"/>
    <p:sldId id="618" r:id="rId7"/>
    <p:sldId id="638" r:id="rId8"/>
    <p:sldId id="654" r:id="rId9"/>
    <p:sldId id="676" r:id="rId10"/>
    <p:sldId id="645" r:id="rId11"/>
    <p:sldId id="659" r:id="rId12"/>
    <p:sldId id="672" r:id="rId13"/>
    <p:sldId id="657" r:id="rId14"/>
    <p:sldId id="650" r:id="rId15"/>
    <p:sldId id="663" r:id="rId16"/>
    <p:sldId id="661" r:id="rId17"/>
    <p:sldId id="664" r:id="rId18"/>
    <p:sldId id="665" r:id="rId19"/>
    <p:sldId id="666" r:id="rId20"/>
    <p:sldId id="667" r:id="rId21"/>
    <p:sldId id="668" r:id="rId22"/>
    <p:sldId id="669" r:id="rId23"/>
    <p:sldId id="670" r:id="rId24"/>
    <p:sldId id="671" r:id="rId25"/>
    <p:sldId id="685" r:id="rId26"/>
    <p:sldId id="686" r:id="rId27"/>
    <p:sldId id="680" r:id="rId28"/>
    <p:sldId id="682" r:id="rId29"/>
    <p:sldId id="683" r:id="rId30"/>
    <p:sldId id="684" r:id="rId3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65D3"/>
    <a:srgbClr val="FF3300"/>
    <a:srgbClr val="F359D2"/>
    <a:srgbClr val="CA63F3"/>
    <a:srgbClr val="990000"/>
    <a:srgbClr val="CE7DF3"/>
    <a:srgbClr val="D379F7"/>
    <a:srgbClr val="DDCCFC"/>
    <a:srgbClr val="E580F0"/>
    <a:srgbClr val="E274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深色样式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2838BEF-8BB2-4498-84A7-C5851F593DF1}" styleName="中度样式 4 - 强调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799B23B-EC83-4686-B30A-512413B5E67A}" styleName="浅色样式 3 - 强调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653" autoAdjust="0"/>
    <p:restoredTop sz="94296" autoAdjust="0"/>
  </p:normalViewPr>
  <p:slideViewPr>
    <p:cSldViewPr snapToGrid="0">
      <p:cViewPr varScale="1">
        <p:scale>
          <a:sx n="90" d="100"/>
          <a:sy n="90" d="100"/>
        </p:scale>
        <p:origin x="860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02:06:30.570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1144.94824"/>
      <inkml:brushProperty name="anchorY" value="-7577.69482"/>
      <inkml:brushProperty name="scaleFactor" value="0.5"/>
    </inkml:brush>
  </inkml:definitions>
  <inkml:trace contextRef="#ctx0" brushRef="#br0">81 1 24575,'0'0'0,"-5"0"0,-7 0 0,-5 0 0,1 6 0,2 5 0,4 6 0,3 10 0,9 4 0,8 2 0,1 6 0,10 10 0,11 5 0,8 9 0,7 7 0,6 12 0,2 4 0,-3 3 0,0-5 0,-6-1 0,1-2 0,1 6 0,1 1 0,3 0 0,-4-7 0,1 0 0,0-1 0,3 0 0,-5-4 0,-10 0 0,-5-5 0,2 1 0,-2-8 0,-1-5 0,-1-2 0,-1-2 0,0-1 0,5 0 0,-1-5 0,1-6 0,-2 1 0,-6 1 0,-2-3 0,-6-4 0,0-2 0,-5-3 0,-3-3 0,1 4 0,4-1 0,3 1 0,9-2 0,4 4 0,7-1 0,6 5 0,-1-1 0,4-2 0,-4-2 0,-3-3 0,3-2 0,-5-1 0,-1 5 0,-4-6 0,-2-6 0,-7-2 0,-1-5 0,-7 1 0,1-4 0,2-3 0,1-4 0,3-1 0,-3 3 0,0-1 0,2 5 0,1-1 0,-3 4 0,0-2 0,2-2 0,1-3 0,1-2 0,2-3 0,-4 5 0,0-1 0,0-1 0,2-1 0,6-1 0,2 4 0,6 0 0,6-1 0,-2-2 0,5-1 0,-4-1 0,-3-1 0,-4 0 0,3 4 0,-3 1 0,-1-1 0,-3-1 0,-1 0 0,4-2 0,4-1 0,1-1 0,9 0 0,4 5 0,2 1 0,8-1 0,7 0 0,-7-2 0,-1-1 0,3-1 0,-7 0 0,-2-1 0,-7 0 0,-6 5 0,-1 1 0,-4 0 0,3 4 0,-3-1 0,-2-1 0,4 3 0,-3-1 0,-2-2 0,4-2 0,-2-3 0,4-1 0,3-1 0,-1-1 0,-3 0 0,-3-1 0,-3 1 0,-3 0 0,-2-1 0,5 7 0,4-1 0,1 1 0,4-1 0,-1 4 0,-4-2 0,4 0 0,-4-2 0,4-1 0,-2 3 0,-3 0 0,3-1 0,-3-1 0,5 3 0,-3 0 0,-2-1 0,-3-2 0,-2-1 0,-2-2 0,-1-1 0,-1-1 0,0 5 0,-1 1 0,0-1 0,1-1 0,0-1 0,-1-1 0,7 0 0,-1 3 0,1 1 0,-1 0 0,-2-2 0,-1 5 0,-1-1 0,0-2 0,4-1 0,1-1 0,-1-2 0,-1-1 0,5 4 0,-1 1 0,-1-1 0,-2 0 0,-2-2 0,-1 4 0,-2 0 0,1-1 0,-1-1 0,-1 4 0,1-1 0,-1-2 0,1 0 0,0-3 0,0-1 0,5 5 0,1-1 0,-1 5 0,0-1 0,-2-2 0,-1-1 0,0 3 0,-2-2 0,-6 4 0,0-1 0,0-2 0,-4 3 0,0-3 0,2-1 0,2 4 0,2 3 0,2-2 0,-5 4 0,1 3 0,6 2 0,-4 2 0,0 3 0,2 0 0,-1-4 0,-4 5 0,-6 1 0,1-6 0,2 1 0,2 0 0,-3 0 0,2-4 0,1 1 0,-3 0 0,2-4 0,2 2 0,1 6 0,8 9 0,2 7 0,7 7 0,-1 4 0,-1 3 0,4 7 0,3 1 0,-1-5 0,-3-2 0,-4-2 0,-8 0 0,-9 0 0,-7-5 0,0 0 0,2 6 0,-3-4 0,4 7 0,3 6 0,3 0 0,3 1 0,2 9 0,1 4 0,-5 4 0,1-4 0,-5 1 0,0 1 0,1 6 0,2-4 0,3 0 0,1 0 0,2 0 0,-5-5 0,0 1 0,1-6 0,-5-5 0,1-4 0,-4 3 0,-4-9 0,1-1 0,-2-2 0,3-5 0,-2-1 0,3 0 0,-2 2 0,3 2 0,-2 7 0,2 1 0,-2-5 0,2 0 0,-2-7 0,-3 0 0,-3 0 0,-3-4 0,-2-3 0,4 0 0,0-2 0,-1 2 0,4 3 0,0-1 0,-2 2 0,-1-3 0,3 3 0,-1 2 0,-1-3 0,-2 2 0,-1-4 0,-2-3 0,-1-3 0,-1-4 0,0-2 0,5-1 0,0-2 0,0 1 0,0-1 0,-2-5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10T12:33:01.522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1144.94824"/>
      <inkml:brushProperty name="anchorY" value="-7577.69482"/>
      <inkml:brushProperty name="scaleFactor" value="0.5"/>
    </inkml:brush>
  </inkml:definitions>
  <inkml:trace contextRef="#ctx0" brushRef="#br0">81 1 24575,'0'0'0,"-5"0"0,-7 0 0,-5 0 0,1 6 0,2 5 0,4 6 0,3 10 0,9 4 0,8 2 0,1 6 0,10 10 0,11 5 0,8 9 0,7 7 0,6 12 0,2 4 0,-3 3 0,0-5 0,-6-1 0,1-2 0,1 6 0,1 1 0,3 0 0,-4-7 0,1 0 0,0-1 0,3 0 0,-5-4 0,-10 0 0,-5-5 0,2 1 0,-2-8 0,-1-5 0,-1-2 0,-1-2 0,0-1 0,5 0 0,-1-5 0,1-6 0,-2 1 0,-6 1 0,-2-3 0,-6-4 0,0-2 0,-5-3 0,-3-3 0,1 4 0,4-1 0,3 1 0,9-2 0,4 4 0,7-1 0,6 5 0,-1-1 0,4-2 0,-4-2 0,-3-3 0,3-2 0,-5-1 0,-1 5 0,-4-6 0,-2-6 0,-7-2 0,-1-5 0,-7 1 0,1-4 0,2-3 0,1-4 0,3-1 0,-3 3 0,0-1 0,2 5 0,1-1 0,-3 4 0,0-2 0,2-2 0,1-3 0,1-2 0,2-3 0,-4 5 0,0-1 0,0-1 0,2-1 0,6-1 0,2 4 0,6 0 0,6-1 0,-2-2 0,5-1 0,-4-1 0,-3-1 0,-4 0 0,3 4 0,-3 1 0,-1-1 0,-3-1 0,-1 0 0,4-2 0,4-1 0,1-1 0,9 0 0,4 5 0,2 1 0,8-1 0,7 0 0,-7-2 0,-1-1 0,3-1 0,-7 0 0,-2-1 0,-7 0 0,-6 5 0,-1 1 0,-4 0 0,3 4 0,-3-1 0,-2-1 0,4 3 0,-3-1 0,-2-2 0,4-2 0,-2-3 0,4-1 0,3-1 0,-1-1 0,-3 0 0,-3-1 0,-3 1 0,-3 0 0,-2-1 0,5 7 0,4-1 0,1 1 0,4-1 0,-1 4 0,-4-2 0,4 0 0,-4-2 0,4-1 0,-2 3 0,-3 0 0,3-1 0,-3-1 0,5 3 0,-3 0 0,-2-1 0,-3-2 0,-2-1 0,-2-2 0,-1-1 0,-1-1 0,0 5 0,-1 1 0,0-1 0,1-1 0,0-1 0,-1-1 0,7 0 0,-1 3 0,1 1 0,-1 0 0,-2-2 0,-1 5 0,-1-1 0,0-2 0,4-1 0,1-1 0,-1-2 0,-1-1 0,5 4 0,-1 1 0,-1-1 0,-2 0 0,-2-2 0,-1 4 0,-2 0 0,1-1 0,-1-1 0,-1 4 0,1-1 0,-1-2 0,1 0 0,0-3 0,0-1 0,5 5 0,1-1 0,-1 5 0,0-1 0,-2-2 0,-1-1 0,0 3 0,-2-2 0,-6 4 0,0-1 0,0-2 0,-4 3 0,0-3 0,2-1 0,2 4 0,2 3 0,2-2 0,-5 4 0,1 3 0,6 2 0,-4 2 0,0 3 0,2 0 0,-1-4 0,-4 5 0,-6 1 0,1-6 0,2 1 0,2 0 0,-3 0 0,2-4 0,1 1 0,-3 0 0,2-4 0,2 2 0,1 6 0,8 9 0,2 7 0,7 7 0,-1 4 0,-1 3 0,4 7 0,3 1 0,-1-5 0,-3-2 0,-4-2 0,-8 0 0,-9 0 0,-7-5 0,0 0 0,2 6 0,-3-4 0,4 7 0,3 6 0,3 0 0,3 1 0,2 9 0,1 4 0,-5 4 0,1-4 0,-5 1 0,0 1 0,1 6 0,2-4 0,3 0 0,1 0 0,2 0 0,-5-5 0,0 1 0,1-6 0,-5-5 0,1-4 0,-4 3 0,-4-9 0,1-1 0,-2-2 0,3-5 0,-2-1 0,3 0 0,-2 2 0,3 2 0,-2 7 0,2 1 0,-2-5 0,2 0 0,-2-7 0,-3 0 0,-3 0 0,-3-4 0,-2-3 0,4 0 0,0-2 0,-1 2 0,4 3 0,0-1 0,-2 2 0,-1-3 0,3 3 0,-1 2 0,-1-3 0,-2 2 0,-1-4 0,-2-3 0,-1-3 0,-1-4 0,0-2 0,5-1 0,0-2 0,0 1 0,0-1 0,-2-5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9EB0CA-A161-4E7E-9255-C0D5A9127F68}" type="datetimeFigureOut">
              <a:rPr lang="zh-CN" altLang="en-US" smtClean="0"/>
              <a:t>2026/9/10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9DA434-F86C-47D1-8EF1-050784D7270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3878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9DA434-F86C-47D1-8EF1-050784D72700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43896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F422FF-08C5-1924-2F0A-92A93D86DC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92DF0FE3-0E0E-7042-44D6-8B8756E78A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3A79258E-BA57-8636-2034-680F91DAFB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9369722-C561-E336-C3B7-33C99A8846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9DA434-F86C-47D1-8EF1-050784D72700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64867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539C1-0C64-AF03-8A08-081F005D6B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13D14E35-2C3A-950D-0300-E45EA3AD91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D9E801FF-4BE1-5B07-E5BD-0B8A0C41F6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9A9A128-933F-68C3-409B-5E1511F7F6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9DA434-F86C-47D1-8EF1-050784D72700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36010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40B01A-F796-52AD-682A-58F1CA22E2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F1DECCC-CEB9-F62B-8308-9BACC8EC5A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DF5C2407-B6F4-C9AE-C0D2-112D58FD76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56907F9-8635-DCE6-2744-71C9C4E312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9DA434-F86C-47D1-8EF1-050784D72700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97068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E04C61-26D6-7D82-9D93-9135BE7D05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BACAE61-E650-6264-DBE4-C748BFC6B2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8945ACCF-074C-8AC1-4B3E-01DB557F6B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2A1D66D-3C30-C955-9750-9FD73896A5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9DA434-F86C-47D1-8EF1-050784D72700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8605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B73EB7-1F36-93AA-FE97-D7EA292A4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6BF114CB-6D21-F6B7-8F80-E8201F4551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14B2B60B-A3E9-8052-709E-41170C1F2D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AC80CBF-958C-3B1C-1ACA-FAE62CDEAA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9DA434-F86C-47D1-8EF1-050784D72700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07064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E7C6B1-A711-0876-2D84-A7AA74B42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8D3487AD-F36B-D816-FA8E-3927B9779F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44F03BD3-08D5-1ADF-A0F8-E3978CB559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6A29BDD-32D0-BFD0-FB44-C764819A10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9DA434-F86C-47D1-8EF1-050784D72700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62131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3A3112-F688-D98C-5E74-DD7E7EEF2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043AEA3-EF7A-C025-B7BF-AA18AA8F03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4E8F7E80-414C-9A19-D25F-C1E871C216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0B807D0-3B4F-E38B-F4AE-E2BB746093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9DA434-F86C-47D1-8EF1-050784D72700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35011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BE9933-978F-EE13-7466-2427A26A9F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BD48B9D0-4047-5E0E-5E32-1521F8FD66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3313BE16-8595-FD16-CE2A-E39BD73EC3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DDF5B9C-DFBA-DAF3-8BAF-C9CBB00A6B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9DA434-F86C-47D1-8EF1-050784D72700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03752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E8BEA6-939E-B038-5F81-9C8167D33D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1E42D3F4-B929-5C5B-6E45-6DBB1241E2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DBC02A32-D640-2078-EC46-3117E3CB3C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35831F2-A947-48AC-D04E-C4B0ECD4D4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9DA434-F86C-47D1-8EF1-050784D72700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36513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BAFDB6-F319-BBCD-146A-EC8D9B8239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19281D3A-905E-A341-2ED0-82B6C9F20A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90F46A67-1765-0267-7F8A-4E729FD627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C2EEC3E-1BC8-B3F3-0AFF-6803C2DD00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9DA434-F86C-47D1-8EF1-050784D72700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42921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C3C7E-88B3-3A79-6363-39C33B42E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E2C52E68-7E87-A900-005B-466A80AB3A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1FAEE1F-0AB4-5555-3C13-1D0DBA1773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53B7C86-D5DB-BA9A-1238-F75A0CB984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9DA434-F86C-47D1-8EF1-050784D72700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230769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F5BDAF-FBEE-6C71-BBCA-761CEC1E5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E76F4CC-64A1-C3A5-4580-17000D6DB7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C558F1F-248A-C68E-572F-F7E13BB8F8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2DED94B-3E2B-37CD-FC26-27CCA8B23D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9DA434-F86C-47D1-8EF1-050784D72700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54538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22A558-F994-FAFA-A219-D093A8283B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E23BF85B-D6CD-03F2-AEFD-65A0001135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A865771F-EAE2-0FD5-B9BA-0A3C1DDEED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41B0CBA-E94D-FCA3-963A-1BB6631D3E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9DA434-F86C-47D1-8EF1-050784D72700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45629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0987D8-AD63-5D2A-18AE-63BB2E215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5F63DED6-13D9-56F2-9B46-F416A76FE8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DEB2A782-6722-8BB6-1DE8-057A64DE12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B69DA8A-B3E3-F3B7-8D82-DD37030AA3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9DA434-F86C-47D1-8EF1-050784D72700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062074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B82951-3FB1-919F-F485-FD7A7D110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B9CDA349-04B1-97DE-AFBF-7835A524BA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3ADD7F28-1AFF-76FA-6DC9-A5802DAB93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7D8BFD2-F8B2-51B5-C47D-406E57A5EB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9DA434-F86C-47D1-8EF1-050784D72700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404223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E441E0-16DB-6F2D-4897-972DA65451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E0408DB8-F58C-A46F-B012-A2A118FDEB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D41315E-70D2-370F-1918-2A6032758F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377C0F9-4F77-FF97-9373-041B7887BC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9DA434-F86C-47D1-8EF1-050784D72700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116005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D0E040-C679-8EE8-C5DF-A104F21052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330C492C-9A98-E572-6138-EC0842CEAA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F1E6DF83-0704-9776-8DCF-01A0D9B710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08E65AD-508B-C5E7-473A-9942D9FAC4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9DA434-F86C-47D1-8EF1-050784D72700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39998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C8B819-25AA-EE0A-D156-6ABD251342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04EED912-A85E-AE14-C821-D26DB1C9ED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8F5FE326-6D62-02C6-168C-843DDACBD3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CF6B2F3-4284-AFFF-80B1-1A9D1BFCE6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9DA434-F86C-47D1-8EF1-050784D72700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482090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0C29C-95F6-0FF4-D515-BE2386C4FF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68344F87-917D-42A7-1AD4-A6DCBB619E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50577521-25C2-AEB0-F8F5-0CFD9FF1C5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1AE8D56-AC6E-37E8-6724-DFDBDE66B1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9DA434-F86C-47D1-8EF1-050784D72700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712193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2D96B-03AC-353F-0B33-FDBF1158A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BB368451-1F1C-F22A-886B-9BCD6C9B4C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741F4F01-FD52-543F-8FBF-FDADA90B3E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E32A559-214D-3921-C5B8-47DD3E4EFE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9DA434-F86C-47D1-8EF1-050784D72700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647194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7C6D24-EF49-D23E-40E2-68FD0311F5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D39778FE-7703-59E1-9ED8-CA0949AFF8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C3D4D509-C08A-8F34-EA6A-9F342DDE2E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A7D4097-8747-EAD4-8EFF-440BCD4EA2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9DA434-F86C-47D1-8EF1-050784D72700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35063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CC77D-8D15-447E-9E2C-B196832312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864C9C99-EC1A-63B5-09AF-6771091AAF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06623CBC-780C-5B88-ED94-348DFBF390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60B2347-6832-122C-61E5-6FF309E4D8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9DA434-F86C-47D1-8EF1-050784D72700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57978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4DDAFD-613D-D508-E61F-5B4253E43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3B2A705-975B-86EA-F8B8-2644E3D169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AFF73C37-D5A9-E60E-8663-D2A8044D5A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80EA356-FF97-6403-3E3F-0F9E3F55A5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9DA434-F86C-47D1-8EF1-050784D72700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42013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9DA434-F86C-47D1-8EF1-050784D72700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57420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9DA434-F86C-47D1-8EF1-050784D72700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11726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B737F1-688D-A237-A825-84A0A8E9E5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E2F2F966-609F-30FD-81A6-F3967972BD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8EE0B16A-A112-7D1F-E191-4B821CA2AF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173A501-65C8-5DB0-6FE3-722AFB4908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9DA434-F86C-47D1-8EF1-050784D72700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36176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D1CDA7-ECA1-4F4D-7508-CC99B9242F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5C58C37A-0EDC-650B-EAD4-99937225DD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0A780708-0E0E-F5ED-42AE-08FD715FF1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18830AC-661F-B802-C5EB-93408245F1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9DA434-F86C-47D1-8EF1-050784D72700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4324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6C161F-1ED2-3F5E-1BE9-E07A3C0AC7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D88C256E-568C-3518-421B-1D7874C7BD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FECAEAA0-8B84-3E76-8A06-F0272422BF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B000FBA-FA2A-0A2A-C1E2-1C52074FD0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9DA434-F86C-47D1-8EF1-050784D72700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25837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697F6C6-FC23-4138-A227-9EE502F715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4BF4874C-AE94-4C23-B6A8-11C2F8C507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8109FB4-2603-44D0-BE8E-F7CE3AB52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ABB98-C62E-4DF0-A29F-1F11724E06C4}" type="datetimeFigureOut">
              <a:rPr lang="zh-CN" altLang="en-US" smtClean="0"/>
              <a:t>2026/9/10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FEBD448-D15D-49B2-B0D7-9D1ADE1BE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B541811-836C-4C46-BD36-1C658EB2E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27779-D646-46E7-B486-E8B8FCFFBB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1000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B0CF783-7BDF-43E9-8C79-2AF10995D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656679C-BDCB-4E33-9768-9F7662F66A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C815D80-6DC6-4348-8240-76A9C10FD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ABB98-C62E-4DF0-A29F-1F11724E06C4}" type="datetimeFigureOut">
              <a:rPr lang="zh-CN" altLang="en-US" smtClean="0"/>
              <a:t>2026/9/10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8442C5B-6DFF-4A7E-94E0-AFD9B949B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1CEC7CC-DE9C-4132-8E1C-D414460D1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27779-D646-46E7-B486-E8B8FCFFBB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3979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7933176D-963C-4E32-B7A8-7B29343DDA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5A27919-40CE-4856-83A2-B16ADD2943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D18FDFA-537D-4EB5-9240-B7C1291BB2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ABB98-C62E-4DF0-A29F-1F11724E06C4}" type="datetimeFigureOut">
              <a:rPr lang="zh-CN" altLang="en-US" smtClean="0"/>
              <a:t>2026/9/10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079B4FD-AE29-4269-BB8D-5D52A7A4B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422041D-F8B5-489B-99D6-C95415537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27779-D646-46E7-B486-E8B8FCFFBB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697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B1B182D-A715-4B57-8707-6EDC01E8F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3B2C632-54DE-4CD5-A868-8D779311E2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FD3F326-4ABE-4E3B-B1FB-E25EC4683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ABB98-C62E-4DF0-A29F-1F11724E06C4}" type="datetimeFigureOut">
              <a:rPr lang="zh-CN" altLang="en-US" smtClean="0"/>
              <a:t>2026/9/10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C0E674C-0AF8-4C43-A42D-AEB0ACCEE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F6515C9-6490-45FA-BF2D-824CAEE0E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27779-D646-46E7-B486-E8B8FCFFBB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9331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8A50657-24EB-45D1-AAA1-C2929486C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D33C4B7-C688-40F4-A7FA-3CCD9BB873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DE34951-0E24-454B-AF5D-AB6CD36B9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ABB98-C62E-4DF0-A29F-1F11724E06C4}" type="datetimeFigureOut">
              <a:rPr lang="zh-CN" altLang="en-US" smtClean="0"/>
              <a:t>2026/9/10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8412C29-DA40-48E4-851D-A6DBCD4FD8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D2682CD-16D6-4BB7-BC4A-34496CF8E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27779-D646-46E7-B486-E8B8FCFFBB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4784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C7426F8-19CF-43EE-A7BA-DF72D7C3C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7B9058A-D27D-4DF0-BBD6-B0F63AE6EE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C6E2A5E-4BBD-47CC-8B53-9729B07B55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B110D84-AAE9-4052-82E5-84BFEF133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ABB98-C62E-4DF0-A29F-1F11724E06C4}" type="datetimeFigureOut">
              <a:rPr lang="zh-CN" altLang="en-US" smtClean="0"/>
              <a:t>2026/9/10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BB0B143-28E5-4CBD-9815-5C72163CA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45A4B51-97D1-4E8C-A611-482F3085F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27779-D646-46E7-B486-E8B8FCFFBB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5608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FB2BDF8-474C-48A1-A122-4BDD7C5DA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C95C8B3-0350-4BAC-A8A3-1F3FCAD77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CF2244E-414D-4325-8B5A-8935419199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6E8D5A0-3587-4CCA-88C4-5AEB75895D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DBE0BAE6-022F-4091-B85B-81811BA0C5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C9A835BD-53F5-4D96-87E9-01BB3A41D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ABB98-C62E-4DF0-A29F-1F11724E06C4}" type="datetimeFigureOut">
              <a:rPr lang="zh-CN" altLang="en-US" smtClean="0"/>
              <a:t>2026/9/10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6724B869-1841-4E6D-B43B-CDBFC10CC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6E98316-E2BC-4859-9E8D-5277755AB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27779-D646-46E7-B486-E8B8FCFFBB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4901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2C3B95E-0886-4CD4-BAC3-2F4AAB9C1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1538C1A7-D9F1-4A01-9DF9-8CEE50B18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ABB98-C62E-4DF0-A29F-1F11724E06C4}" type="datetimeFigureOut">
              <a:rPr lang="zh-CN" altLang="en-US" smtClean="0"/>
              <a:t>2026/9/10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C06B5A38-3452-4522-8155-F54CB7882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C8FA476-DCEF-4972-9C1F-05764E942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27779-D646-46E7-B486-E8B8FCFFBB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2643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2EFD32D-84A2-46BA-80BE-A5F97EC70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ABB98-C62E-4DF0-A29F-1F11724E06C4}" type="datetimeFigureOut">
              <a:rPr lang="zh-CN" altLang="en-US" smtClean="0"/>
              <a:t>2026/9/10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4F08C92B-4B9A-4F7F-80E7-9F8F49747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991A30F-FEC6-4FAF-A164-A8FED3B44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27779-D646-46E7-B486-E8B8FCFFBB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5134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6727976-E0C5-48F3-8C0A-71460A9C2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14F96F4-32B1-446F-BCC5-916BE24A1D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E6090E0-21A4-4800-B098-5A150B834A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FA409A2-3970-4823-B326-19A0B3B60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ABB98-C62E-4DF0-A29F-1F11724E06C4}" type="datetimeFigureOut">
              <a:rPr lang="zh-CN" altLang="en-US" smtClean="0"/>
              <a:t>2026/9/10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F1E1B21-030A-4FBE-8EA4-35F791427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854F7F9-E4E5-488E-B3BD-CBDBE54AF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27779-D646-46E7-B486-E8B8FCFFBB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9065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4D7991A-C1EC-48CD-AD2B-9011A1332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0E0B8D6B-8CAB-4F3B-89CD-296352BD2A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B15FFBA-6606-473C-9F3A-8F72B6AB4A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57BBA17-BBC7-49B3-BFCA-609E163198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ABB98-C62E-4DF0-A29F-1F11724E06C4}" type="datetimeFigureOut">
              <a:rPr lang="zh-CN" altLang="en-US" smtClean="0"/>
              <a:t>2026/9/10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D8BE6B0-8D5B-40C7-8C1E-D8B1F3944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035FFCD-DFC3-461C-B6B2-4C8630095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27779-D646-46E7-B486-E8B8FCFFBB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2500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3BD38534-A186-4769-B1DA-8B3CC4B43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6E44459-F040-41DE-B599-09F0A6D735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3EB07CD-CBAA-476A-A780-65BF115417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9ABB98-C62E-4DF0-A29F-1F11724E06C4}" type="datetimeFigureOut">
              <a:rPr lang="zh-CN" altLang="en-US" smtClean="0"/>
              <a:t>2026/9/10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665515A-C563-4C60-8AF8-8F2EA36CBF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5208739-9C6E-4399-A73F-8D5E4C6DBC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227779-D646-46E7-B486-E8B8FCFFBB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3576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8.pn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7" Type="http://schemas.openxmlformats.org/officeDocument/2006/relationships/image" Target="../media/image9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7" Type="http://schemas.openxmlformats.org/officeDocument/2006/relationships/image" Target="../media/image9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png"/><Relationship Id="rId5" Type="http://schemas.openxmlformats.org/officeDocument/2006/relationships/image" Target="../media/image80.png"/><Relationship Id="rId4" Type="http://schemas.openxmlformats.org/officeDocument/2006/relationships/image" Target="../media/image9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13" Type="http://schemas.openxmlformats.org/officeDocument/2006/relationships/image" Target="../media/image1322.png"/><Relationship Id="rId18" Type="http://schemas.openxmlformats.org/officeDocument/2006/relationships/image" Target="../media/image109.png"/><Relationship Id="rId3" Type="http://schemas.openxmlformats.org/officeDocument/2006/relationships/image" Target="../media/image96.png"/><Relationship Id="rId21" Type="http://schemas.openxmlformats.org/officeDocument/2006/relationships/image" Target="../media/image112.png"/><Relationship Id="rId7" Type="http://schemas.openxmlformats.org/officeDocument/2006/relationships/image" Target="../media/image100.png"/><Relationship Id="rId12" Type="http://schemas.openxmlformats.org/officeDocument/2006/relationships/image" Target="../media/image1310.png"/><Relationship Id="rId17" Type="http://schemas.openxmlformats.org/officeDocument/2006/relationships/image" Target="../media/image73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07.png"/><Relationship Id="rId20" Type="http://schemas.openxmlformats.org/officeDocument/2006/relationships/image" Target="../media/image1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11" Type="http://schemas.openxmlformats.org/officeDocument/2006/relationships/image" Target="../media/image104.png"/><Relationship Id="rId24" Type="http://schemas.openxmlformats.org/officeDocument/2006/relationships/image" Target="../media/image115.png"/><Relationship Id="rId5" Type="http://schemas.openxmlformats.org/officeDocument/2006/relationships/image" Target="../media/image98.png"/><Relationship Id="rId15" Type="http://schemas.openxmlformats.org/officeDocument/2006/relationships/image" Target="../media/image106.png"/><Relationship Id="rId23" Type="http://schemas.openxmlformats.org/officeDocument/2006/relationships/image" Target="../media/image114.png"/><Relationship Id="rId10" Type="http://schemas.openxmlformats.org/officeDocument/2006/relationships/image" Target="../media/image103.png"/><Relationship Id="rId19" Type="http://schemas.openxmlformats.org/officeDocument/2006/relationships/image" Target="../media/image110.png"/><Relationship Id="rId4" Type="http://schemas.openxmlformats.org/officeDocument/2006/relationships/image" Target="../media/image97.png"/><Relationship Id="rId9" Type="http://schemas.openxmlformats.org/officeDocument/2006/relationships/image" Target="../media/image102.png"/><Relationship Id="rId14" Type="http://schemas.openxmlformats.org/officeDocument/2006/relationships/image" Target="../media/image105.png"/><Relationship Id="rId22" Type="http://schemas.openxmlformats.org/officeDocument/2006/relationships/image" Target="../media/image11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13" Type="http://schemas.openxmlformats.org/officeDocument/2006/relationships/image" Target="../media/image115.png"/><Relationship Id="rId18" Type="http://schemas.openxmlformats.org/officeDocument/2006/relationships/image" Target="../media/image126.png"/><Relationship Id="rId3" Type="http://schemas.openxmlformats.org/officeDocument/2006/relationships/image" Target="../media/image116.png"/><Relationship Id="rId21" Type="http://schemas.openxmlformats.org/officeDocument/2006/relationships/image" Target="../media/image129.png"/><Relationship Id="rId7" Type="http://schemas.openxmlformats.org/officeDocument/2006/relationships/image" Target="../media/image120.png"/><Relationship Id="rId12" Type="http://schemas.openxmlformats.org/officeDocument/2006/relationships/image" Target="../media/image124.png"/><Relationship Id="rId17" Type="http://schemas.openxmlformats.org/officeDocument/2006/relationships/image" Target="../media/image101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00.png"/><Relationship Id="rId20" Type="http://schemas.openxmlformats.org/officeDocument/2006/relationships/image" Target="../media/image1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11" Type="http://schemas.openxmlformats.org/officeDocument/2006/relationships/image" Target="../media/image123.png"/><Relationship Id="rId24" Type="http://schemas.openxmlformats.org/officeDocument/2006/relationships/image" Target="../media/image132.png"/><Relationship Id="rId5" Type="http://schemas.openxmlformats.org/officeDocument/2006/relationships/image" Target="../media/image118.png"/><Relationship Id="rId15" Type="http://schemas.openxmlformats.org/officeDocument/2006/relationships/image" Target="../media/image99.png"/><Relationship Id="rId23" Type="http://schemas.openxmlformats.org/officeDocument/2006/relationships/image" Target="../media/image131.png"/><Relationship Id="rId10" Type="http://schemas.openxmlformats.org/officeDocument/2006/relationships/image" Target="../media/image122.png"/><Relationship Id="rId19" Type="http://schemas.openxmlformats.org/officeDocument/2006/relationships/image" Target="../media/image127.png"/><Relationship Id="rId4" Type="http://schemas.openxmlformats.org/officeDocument/2006/relationships/image" Target="../media/image117.png"/><Relationship Id="rId9" Type="http://schemas.openxmlformats.org/officeDocument/2006/relationships/image" Target="../media/image111.png"/><Relationship Id="rId14" Type="http://schemas.openxmlformats.org/officeDocument/2006/relationships/image" Target="../media/image125.png"/><Relationship Id="rId22" Type="http://schemas.openxmlformats.org/officeDocument/2006/relationships/image" Target="../media/image13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png"/><Relationship Id="rId3" Type="http://schemas.openxmlformats.org/officeDocument/2006/relationships/image" Target="../media/image133.png"/><Relationship Id="rId7" Type="http://schemas.openxmlformats.org/officeDocument/2006/relationships/image" Target="../media/image13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6.png"/><Relationship Id="rId11" Type="http://schemas.openxmlformats.org/officeDocument/2006/relationships/image" Target="../media/image141.png"/><Relationship Id="rId5" Type="http://schemas.openxmlformats.org/officeDocument/2006/relationships/image" Target="../media/image135.png"/><Relationship Id="rId10" Type="http://schemas.openxmlformats.org/officeDocument/2006/relationships/image" Target="../media/image140.png"/><Relationship Id="rId4" Type="http://schemas.openxmlformats.org/officeDocument/2006/relationships/image" Target="../media/image134.png"/><Relationship Id="rId9" Type="http://schemas.openxmlformats.org/officeDocument/2006/relationships/image" Target="../media/image13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png"/><Relationship Id="rId13" Type="http://schemas.openxmlformats.org/officeDocument/2006/relationships/image" Target="../media/image99.png"/><Relationship Id="rId18" Type="http://schemas.openxmlformats.org/officeDocument/2006/relationships/image" Target="../media/image128.png"/><Relationship Id="rId3" Type="http://schemas.openxmlformats.org/officeDocument/2006/relationships/image" Target="../media/image142.png"/><Relationship Id="rId21" Type="http://schemas.openxmlformats.org/officeDocument/2006/relationships/image" Target="../media/image131.png"/><Relationship Id="rId7" Type="http://schemas.openxmlformats.org/officeDocument/2006/relationships/image" Target="../media/image145.png"/><Relationship Id="rId12" Type="http://schemas.openxmlformats.org/officeDocument/2006/relationships/image" Target="../media/image115.png"/><Relationship Id="rId17" Type="http://schemas.openxmlformats.org/officeDocument/2006/relationships/image" Target="../media/image127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126.png"/><Relationship Id="rId20" Type="http://schemas.openxmlformats.org/officeDocument/2006/relationships/image" Target="../media/image1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4.png"/><Relationship Id="rId11" Type="http://schemas.openxmlformats.org/officeDocument/2006/relationships/image" Target="../media/image149.png"/><Relationship Id="rId5" Type="http://schemas.openxmlformats.org/officeDocument/2006/relationships/image" Target="../media/image143.png"/><Relationship Id="rId15" Type="http://schemas.openxmlformats.org/officeDocument/2006/relationships/image" Target="../media/image101.png"/><Relationship Id="rId23" Type="http://schemas.openxmlformats.org/officeDocument/2006/relationships/image" Target="../media/image150.png"/><Relationship Id="rId10" Type="http://schemas.openxmlformats.org/officeDocument/2006/relationships/image" Target="../media/image148.png"/><Relationship Id="rId19" Type="http://schemas.openxmlformats.org/officeDocument/2006/relationships/image" Target="../media/image129.png"/><Relationship Id="rId4" Type="http://schemas.openxmlformats.org/officeDocument/2006/relationships/image" Target="../media/image117.png"/><Relationship Id="rId9" Type="http://schemas.openxmlformats.org/officeDocument/2006/relationships/image" Target="../media/image147.png"/><Relationship Id="rId14" Type="http://schemas.openxmlformats.org/officeDocument/2006/relationships/image" Target="../media/image100.png"/><Relationship Id="rId22" Type="http://schemas.openxmlformats.org/officeDocument/2006/relationships/image" Target="../media/image13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png"/><Relationship Id="rId13" Type="http://schemas.openxmlformats.org/officeDocument/2006/relationships/image" Target="../media/image159.png"/><Relationship Id="rId18" Type="http://schemas.openxmlformats.org/officeDocument/2006/relationships/image" Target="../media/image164.png"/><Relationship Id="rId26" Type="http://schemas.openxmlformats.org/officeDocument/2006/relationships/image" Target="../media/image142.png"/><Relationship Id="rId3" Type="http://schemas.openxmlformats.org/officeDocument/2006/relationships/image" Target="../media/image151.png"/><Relationship Id="rId21" Type="http://schemas.openxmlformats.org/officeDocument/2006/relationships/image" Target="../media/image167.png"/><Relationship Id="rId7" Type="http://schemas.openxmlformats.org/officeDocument/2006/relationships/image" Target="../media/image148.png"/><Relationship Id="rId12" Type="http://schemas.openxmlformats.org/officeDocument/2006/relationships/image" Target="../media/image158.png"/><Relationship Id="rId17" Type="http://schemas.openxmlformats.org/officeDocument/2006/relationships/image" Target="../media/image163.png"/><Relationship Id="rId25" Type="http://schemas.openxmlformats.org/officeDocument/2006/relationships/image" Target="../media/image171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162.png"/><Relationship Id="rId20" Type="http://schemas.openxmlformats.org/officeDocument/2006/relationships/image" Target="../media/image1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4.png"/><Relationship Id="rId11" Type="http://schemas.openxmlformats.org/officeDocument/2006/relationships/image" Target="../media/image157.png"/><Relationship Id="rId24" Type="http://schemas.openxmlformats.org/officeDocument/2006/relationships/image" Target="../media/image170.png"/><Relationship Id="rId5" Type="http://schemas.openxmlformats.org/officeDocument/2006/relationships/image" Target="../media/image153.png"/><Relationship Id="rId15" Type="http://schemas.openxmlformats.org/officeDocument/2006/relationships/image" Target="../media/image161.png"/><Relationship Id="rId23" Type="http://schemas.openxmlformats.org/officeDocument/2006/relationships/image" Target="../media/image169.png"/><Relationship Id="rId10" Type="http://schemas.openxmlformats.org/officeDocument/2006/relationships/image" Target="../media/image150.png"/><Relationship Id="rId19" Type="http://schemas.openxmlformats.org/officeDocument/2006/relationships/image" Target="../media/image165.png"/><Relationship Id="rId4" Type="http://schemas.openxmlformats.org/officeDocument/2006/relationships/image" Target="../media/image152.png"/><Relationship Id="rId9" Type="http://schemas.openxmlformats.org/officeDocument/2006/relationships/image" Target="../media/image156.png"/><Relationship Id="rId14" Type="http://schemas.openxmlformats.org/officeDocument/2006/relationships/image" Target="../media/image160.png"/><Relationship Id="rId22" Type="http://schemas.openxmlformats.org/officeDocument/2006/relationships/image" Target="../media/image16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5.png"/><Relationship Id="rId13" Type="http://schemas.openxmlformats.org/officeDocument/2006/relationships/image" Target="../media/image180.png"/><Relationship Id="rId18" Type="http://schemas.openxmlformats.org/officeDocument/2006/relationships/image" Target="../media/image185.png"/><Relationship Id="rId26" Type="http://schemas.openxmlformats.org/officeDocument/2006/relationships/image" Target="../media/image193.png"/><Relationship Id="rId3" Type="http://schemas.openxmlformats.org/officeDocument/2006/relationships/image" Target="../media/image150.png"/><Relationship Id="rId21" Type="http://schemas.openxmlformats.org/officeDocument/2006/relationships/image" Target="../media/image188.png"/><Relationship Id="rId7" Type="http://schemas.openxmlformats.org/officeDocument/2006/relationships/image" Target="../media/image174.png"/><Relationship Id="rId12" Type="http://schemas.openxmlformats.org/officeDocument/2006/relationships/image" Target="../media/image179.png"/><Relationship Id="rId17" Type="http://schemas.openxmlformats.org/officeDocument/2006/relationships/image" Target="../media/image184.png"/><Relationship Id="rId25" Type="http://schemas.openxmlformats.org/officeDocument/2006/relationships/image" Target="../media/image192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183.png"/><Relationship Id="rId20" Type="http://schemas.openxmlformats.org/officeDocument/2006/relationships/image" Target="../media/image187.png"/><Relationship Id="rId29" Type="http://schemas.openxmlformats.org/officeDocument/2006/relationships/image" Target="../media/image19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3.png"/><Relationship Id="rId11" Type="http://schemas.openxmlformats.org/officeDocument/2006/relationships/image" Target="../media/image178.png"/><Relationship Id="rId24" Type="http://schemas.openxmlformats.org/officeDocument/2006/relationships/image" Target="../media/image191.png"/><Relationship Id="rId5" Type="http://schemas.openxmlformats.org/officeDocument/2006/relationships/image" Target="../media/image172.png"/><Relationship Id="rId15" Type="http://schemas.openxmlformats.org/officeDocument/2006/relationships/image" Target="../media/image182.png"/><Relationship Id="rId23" Type="http://schemas.openxmlformats.org/officeDocument/2006/relationships/image" Target="../media/image190.png"/><Relationship Id="rId28" Type="http://schemas.openxmlformats.org/officeDocument/2006/relationships/image" Target="../media/image195.png"/><Relationship Id="rId10" Type="http://schemas.openxmlformats.org/officeDocument/2006/relationships/image" Target="../media/image177.png"/><Relationship Id="rId19" Type="http://schemas.openxmlformats.org/officeDocument/2006/relationships/image" Target="../media/image186.png"/><Relationship Id="rId4" Type="http://schemas.openxmlformats.org/officeDocument/2006/relationships/image" Target="../media/image142.png"/><Relationship Id="rId9" Type="http://schemas.openxmlformats.org/officeDocument/2006/relationships/image" Target="../media/image176.png"/><Relationship Id="rId14" Type="http://schemas.openxmlformats.org/officeDocument/2006/relationships/image" Target="../media/image181.png"/><Relationship Id="rId22" Type="http://schemas.openxmlformats.org/officeDocument/2006/relationships/image" Target="../media/image189.png"/><Relationship Id="rId27" Type="http://schemas.openxmlformats.org/officeDocument/2006/relationships/image" Target="../media/image19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60.png"/><Relationship Id="rId3" Type="http://schemas.openxmlformats.org/officeDocument/2006/relationships/image" Target="../media/image197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1990.png"/><Relationship Id="rId1" Type="http://schemas.openxmlformats.org/officeDocument/2006/relationships/slideLayout" Target="../slideLayouts/slideLayout2.xml"/><Relationship Id="rId15" Type="http://schemas.openxmlformats.org/officeDocument/2006/relationships/image" Target="../media/image199.png"/><Relationship Id="rId4" Type="http://schemas.openxmlformats.org/officeDocument/2006/relationships/image" Target="../media/image198.png"/><Relationship Id="rId14" Type="http://schemas.openxmlformats.org/officeDocument/2006/relationships/image" Target="../media/image135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5.png"/><Relationship Id="rId3" Type="http://schemas.openxmlformats.org/officeDocument/2006/relationships/image" Target="../media/image200.png"/><Relationship Id="rId21" Type="http://schemas.openxmlformats.org/officeDocument/2006/relationships/image" Target="../media/image210.png"/><Relationship Id="rId7" Type="http://schemas.openxmlformats.org/officeDocument/2006/relationships/image" Target="../media/image204.png"/><Relationship Id="rId12" Type="http://schemas.openxmlformats.org/officeDocument/2006/relationships/image" Target="../media/image209.png"/><Relationship Id="rId25" Type="http://schemas.openxmlformats.org/officeDocument/2006/relationships/image" Target="../media/image214.png"/><Relationship Id="rId2" Type="http://schemas.openxmlformats.org/officeDocument/2006/relationships/notesSlide" Target="../notesSlides/notesSlide20.xml"/><Relationship Id="rId20" Type="http://schemas.openxmlformats.org/officeDocument/2006/relationships/image" Target="../media/image13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3.png"/><Relationship Id="rId11" Type="http://schemas.openxmlformats.org/officeDocument/2006/relationships/image" Target="../media/image208.png"/><Relationship Id="rId24" Type="http://schemas.openxmlformats.org/officeDocument/2006/relationships/image" Target="../media/image213.png"/><Relationship Id="rId5" Type="http://schemas.openxmlformats.org/officeDocument/2006/relationships/image" Target="../media/image202.png"/><Relationship Id="rId23" Type="http://schemas.openxmlformats.org/officeDocument/2006/relationships/image" Target="../media/image212.png"/><Relationship Id="rId10" Type="http://schemas.openxmlformats.org/officeDocument/2006/relationships/image" Target="../media/image207.png"/><Relationship Id="rId4" Type="http://schemas.openxmlformats.org/officeDocument/2006/relationships/image" Target="../media/image201.png"/><Relationship Id="rId9" Type="http://schemas.openxmlformats.org/officeDocument/2006/relationships/image" Target="../media/image206.png"/><Relationship Id="rId22" Type="http://schemas.openxmlformats.org/officeDocument/2006/relationships/image" Target="../media/image21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9.png"/><Relationship Id="rId3" Type="http://schemas.openxmlformats.org/officeDocument/2006/relationships/image" Target="../media/image200.png"/><Relationship Id="rId7" Type="http://schemas.openxmlformats.org/officeDocument/2006/relationships/image" Target="../media/image21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7.png"/><Relationship Id="rId5" Type="http://schemas.openxmlformats.org/officeDocument/2006/relationships/image" Target="../media/image216.png"/><Relationship Id="rId10" Type="http://schemas.openxmlformats.org/officeDocument/2006/relationships/image" Target="../media/image221.png"/><Relationship Id="rId4" Type="http://schemas.openxmlformats.org/officeDocument/2006/relationships/image" Target="../media/image215.png"/><Relationship Id="rId9" Type="http://schemas.openxmlformats.org/officeDocument/2006/relationships/image" Target="../media/image22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7.png"/><Relationship Id="rId3" Type="http://schemas.openxmlformats.org/officeDocument/2006/relationships/image" Target="../media/image222.png"/><Relationship Id="rId7" Type="http://schemas.openxmlformats.org/officeDocument/2006/relationships/image" Target="../media/image22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5.png"/><Relationship Id="rId11" Type="http://schemas.openxmlformats.org/officeDocument/2006/relationships/image" Target="../media/image230.png"/><Relationship Id="rId5" Type="http://schemas.openxmlformats.org/officeDocument/2006/relationships/image" Target="../media/image224.png"/><Relationship Id="rId4" Type="http://schemas.openxmlformats.org/officeDocument/2006/relationships/image" Target="../media/image223.png"/><Relationship Id="rId9" Type="http://schemas.openxmlformats.org/officeDocument/2006/relationships/image" Target="../media/image22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1.png"/><Relationship Id="rId3" Type="http://schemas.openxmlformats.org/officeDocument/2006/relationships/image" Target="../media/image229.png"/><Relationship Id="rId7" Type="http://schemas.openxmlformats.org/officeDocument/2006/relationships/image" Target="../media/image23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4.png"/><Relationship Id="rId5" Type="http://schemas.openxmlformats.org/officeDocument/2006/relationships/image" Target="../media/image233.png"/><Relationship Id="rId4" Type="http://schemas.openxmlformats.org/officeDocument/2006/relationships/image" Target="../media/image232.png"/><Relationship Id="rId9" Type="http://schemas.openxmlformats.org/officeDocument/2006/relationships/image" Target="../media/image23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2.png"/><Relationship Id="rId3" Type="http://schemas.openxmlformats.org/officeDocument/2006/relationships/image" Target="../media/image237.png"/><Relationship Id="rId7" Type="http://schemas.openxmlformats.org/officeDocument/2006/relationships/image" Target="../media/image24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0.png"/><Relationship Id="rId11" Type="http://schemas.openxmlformats.org/officeDocument/2006/relationships/image" Target="../media/image245.png"/><Relationship Id="rId5" Type="http://schemas.openxmlformats.org/officeDocument/2006/relationships/image" Target="../media/image239.png"/><Relationship Id="rId10" Type="http://schemas.openxmlformats.org/officeDocument/2006/relationships/image" Target="../media/image244.png"/><Relationship Id="rId4" Type="http://schemas.openxmlformats.org/officeDocument/2006/relationships/image" Target="../media/image238.png"/><Relationship Id="rId9" Type="http://schemas.openxmlformats.org/officeDocument/2006/relationships/image" Target="../media/image24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0.png"/><Relationship Id="rId3" Type="http://schemas.openxmlformats.org/officeDocument/2006/relationships/image" Target="../media/image246.png"/><Relationship Id="rId7" Type="http://schemas.openxmlformats.org/officeDocument/2006/relationships/image" Target="../media/image24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8.png"/><Relationship Id="rId5" Type="http://schemas.openxmlformats.org/officeDocument/2006/relationships/image" Target="../media/image248.png"/><Relationship Id="rId4" Type="http://schemas.openxmlformats.org/officeDocument/2006/relationships/image" Target="../media/image24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6.png"/><Relationship Id="rId13" Type="http://schemas.openxmlformats.org/officeDocument/2006/relationships/image" Target="../media/image261.png"/><Relationship Id="rId18" Type="http://schemas.openxmlformats.org/officeDocument/2006/relationships/image" Target="../media/image266.png"/><Relationship Id="rId3" Type="http://schemas.openxmlformats.org/officeDocument/2006/relationships/image" Target="../media/image251.png"/><Relationship Id="rId21" Type="http://schemas.openxmlformats.org/officeDocument/2006/relationships/image" Target="../media/image269.png"/><Relationship Id="rId7" Type="http://schemas.openxmlformats.org/officeDocument/2006/relationships/image" Target="../media/image255.png"/><Relationship Id="rId12" Type="http://schemas.openxmlformats.org/officeDocument/2006/relationships/image" Target="../media/image260.png"/><Relationship Id="rId17" Type="http://schemas.openxmlformats.org/officeDocument/2006/relationships/image" Target="../media/image265.png"/><Relationship Id="rId2" Type="http://schemas.openxmlformats.org/officeDocument/2006/relationships/notesSlide" Target="../notesSlides/notesSlide26.xml"/><Relationship Id="rId16" Type="http://schemas.openxmlformats.org/officeDocument/2006/relationships/image" Target="../media/image264.png"/><Relationship Id="rId20" Type="http://schemas.openxmlformats.org/officeDocument/2006/relationships/image" Target="../media/image2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4.png"/><Relationship Id="rId11" Type="http://schemas.openxmlformats.org/officeDocument/2006/relationships/image" Target="../media/image259.png"/><Relationship Id="rId5" Type="http://schemas.openxmlformats.org/officeDocument/2006/relationships/image" Target="../media/image253.png"/><Relationship Id="rId15" Type="http://schemas.openxmlformats.org/officeDocument/2006/relationships/image" Target="../media/image263.png"/><Relationship Id="rId23" Type="http://schemas.openxmlformats.org/officeDocument/2006/relationships/image" Target="../media/image271.png"/><Relationship Id="rId10" Type="http://schemas.openxmlformats.org/officeDocument/2006/relationships/image" Target="../media/image258.png"/><Relationship Id="rId19" Type="http://schemas.openxmlformats.org/officeDocument/2006/relationships/image" Target="../media/image267.png"/><Relationship Id="rId4" Type="http://schemas.openxmlformats.org/officeDocument/2006/relationships/image" Target="../media/image252.png"/><Relationship Id="rId9" Type="http://schemas.openxmlformats.org/officeDocument/2006/relationships/image" Target="../media/image257.png"/><Relationship Id="rId14" Type="http://schemas.openxmlformats.org/officeDocument/2006/relationships/image" Target="../media/image262.png"/><Relationship Id="rId22" Type="http://schemas.openxmlformats.org/officeDocument/2006/relationships/image" Target="../media/image27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1.png"/><Relationship Id="rId3" Type="http://schemas.openxmlformats.org/officeDocument/2006/relationships/image" Target="../media/image46.png"/><Relationship Id="rId7" Type="http://schemas.openxmlformats.org/officeDocument/2006/relationships/image" Target="../media/image28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9.png"/><Relationship Id="rId11" Type="http://schemas.openxmlformats.org/officeDocument/2006/relationships/image" Target="../media/image284.png"/><Relationship Id="rId5" Type="http://schemas.openxmlformats.org/officeDocument/2006/relationships/image" Target="../media/image278.png"/><Relationship Id="rId10" Type="http://schemas.openxmlformats.org/officeDocument/2006/relationships/image" Target="../media/image283.png"/><Relationship Id="rId4" Type="http://schemas.openxmlformats.org/officeDocument/2006/relationships/image" Target="../media/image277.png"/><Relationship Id="rId9" Type="http://schemas.openxmlformats.org/officeDocument/2006/relationships/image" Target="../media/image28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9.png"/><Relationship Id="rId3" Type="http://schemas.openxmlformats.org/officeDocument/2006/relationships/image" Target="../media/image285.png"/><Relationship Id="rId7" Type="http://schemas.openxmlformats.org/officeDocument/2006/relationships/image" Target="../media/image28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7.png"/><Relationship Id="rId11" Type="http://schemas.openxmlformats.org/officeDocument/2006/relationships/image" Target="../media/image292.png"/><Relationship Id="rId5" Type="http://schemas.openxmlformats.org/officeDocument/2006/relationships/image" Target="../media/image286.png"/><Relationship Id="rId10" Type="http://schemas.openxmlformats.org/officeDocument/2006/relationships/image" Target="../media/image291.png"/><Relationship Id="rId4" Type="http://schemas.openxmlformats.org/officeDocument/2006/relationships/image" Target="../media/image278.png"/><Relationship Id="rId9" Type="http://schemas.openxmlformats.org/officeDocument/2006/relationships/image" Target="../media/image29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18" Type="http://schemas.openxmlformats.org/officeDocument/2006/relationships/image" Target="../media/image30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17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5" Type="http://schemas.openxmlformats.org/officeDocument/2006/relationships/image" Target="../media/image1110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customXml" Target="../ink/ink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7.png"/><Relationship Id="rId3" Type="http://schemas.openxmlformats.org/officeDocument/2006/relationships/image" Target="../media/image42.png"/><Relationship Id="rId7" Type="http://schemas.openxmlformats.org/officeDocument/2006/relationships/image" Target="../media/image29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5.png"/><Relationship Id="rId5" Type="http://schemas.openxmlformats.org/officeDocument/2006/relationships/image" Target="../media/image294.png"/><Relationship Id="rId4" Type="http://schemas.openxmlformats.org/officeDocument/2006/relationships/image" Target="../media/image293.png"/><Relationship Id="rId9" Type="http://schemas.openxmlformats.org/officeDocument/2006/relationships/image" Target="../media/image298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7.png"/><Relationship Id="rId18" Type="http://schemas.openxmlformats.org/officeDocument/2006/relationships/image" Target="../media/image34.png"/><Relationship Id="rId26" Type="http://schemas.openxmlformats.org/officeDocument/2006/relationships/image" Target="../media/image39.png"/><Relationship Id="rId3" Type="http://schemas.openxmlformats.org/officeDocument/2006/relationships/image" Target="../media/image17.png"/><Relationship Id="rId21" Type="http://schemas.openxmlformats.org/officeDocument/2006/relationships/image" Target="../media/image35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17" Type="http://schemas.openxmlformats.org/officeDocument/2006/relationships/image" Target="../media/image33.png"/><Relationship Id="rId25" Type="http://schemas.openxmlformats.org/officeDocument/2006/relationships/image" Target="../media/image28.png"/><Relationship Id="rId3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2.png"/><Relationship Id="rId20" Type="http://schemas.openxmlformats.org/officeDocument/2006/relationships/image" Target="../media/image340.png"/><Relationship Id="rId29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24" Type="http://schemas.openxmlformats.org/officeDocument/2006/relationships/image" Target="../media/image38.png"/><Relationship Id="rId32" Type="http://schemas.openxmlformats.org/officeDocument/2006/relationships/image" Target="../media/image44.png"/><Relationship Id="rId5" Type="http://schemas.openxmlformats.org/officeDocument/2006/relationships/image" Target="../media/image19.png"/><Relationship Id="rId15" Type="http://schemas.openxmlformats.org/officeDocument/2006/relationships/image" Target="../media/image31.png"/><Relationship Id="rId23" Type="http://schemas.openxmlformats.org/officeDocument/2006/relationships/image" Target="../media/image37.png"/><Relationship Id="rId28" Type="http://schemas.openxmlformats.org/officeDocument/2006/relationships/image" Target="../media/image2.png"/><Relationship Id="rId10" Type="http://schemas.openxmlformats.org/officeDocument/2006/relationships/image" Target="../media/image24.png"/><Relationship Id="rId19" Type="http://schemas.openxmlformats.org/officeDocument/2006/relationships/image" Target="../media/image330.png"/><Relationship Id="rId31" Type="http://schemas.openxmlformats.org/officeDocument/2006/relationships/image" Target="../media/image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customXml" Target="../ink/ink2.xml"/><Relationship Id="rId22" Type="http://schemas.openxmlformats.org/officeDocument/2006/relationships/image" Target="../media/image36.png"/><Relationship Id="rId27" Type="http://schemas.openxmlformats.org/officeDocument/2006/relationships/image" Target="../media/image40.png"/><Relationship Id="rId30" Type="http://schemas.openxmlformats.org/officeDocument/2006/relationships/image" Target="../media/image43.png"/><Relationship Id="rId8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6.png"/><Relationship Id="rId4" Type="http://schemas.openxmlformats.org/officeDocument/2006/relationships/image" Target="../media/image4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0.png"/><Relationship Id="rId3" Type="http://schemas.openxmlformats.org/officeDocument/2006/relationships/image" Target="../media/image50.png"/><Relationship Id="rId7" Type="http://schemas.openxmlformats.org/officeDocument/2006/relationships/image" Target="../media/image7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0.png"/><Relationship Id="rId10" Type="http://schemas.openxmlformats.org/officeDocument/2006/relationships/image" Target="../media/image52.png"/><Relationship Id="rId9" Type="http://schemas.openxmlformats.org/officeDocument/2006/relationships/image" Target="../media/image5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3.png"/><Relationship Id="rId3" Type="http://schemas.openxmlformats.org/officeDocument/2006/relationships/image" Target="../media/image53.png"/><Relationship Id="rId7" Type="http://schemas.openxmlformats.org/officeDocument/2006/relationships/image" Target="../media/image49.png"/><Relationship Id="rId12" Type="http://schemas.openxmlformats.org/officeDocument/2006/relationships/image" Target="../media/image6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0" Type="http://schemas.openxmlformats.org/officeDocument/2006/relationships/image" Target="../media/image60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Relationship Id="rId14" Type="http://schemas.openxmlformats.org/officeDocument/2006/relationships/image" Target="../media/image5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70.png"/><Relationship Id="rId7" Type="http://schemas.openxmlformats.org/officeDocument/2006/relationships/image" Target="../media/image710.png"/><Relationship Id="rId12" Type="http://schemas.openxmlformats.org/officeDocument/2006/relationships/image" Target="../media/image6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0.png"/><Relationship Id="rId11" Type="http://schemas.openxmlformats.org/officeDocument/2006/relationships/image" Target="../media/image68.png"/><Relationship Id="rId10" Type="http://schemas.openxmlformats.org/officeDocument/2006/relationships/image" Target="../media/image67.png"/><Relationship Id="rId9" Type="http://schemas.openxmlformats.org/officeDocument/2006/relationships/image" Target="../media/image66.png"/><Relationship Id="rId14" Type="http://schemas.openxmlformats.org/officeDocument/2006/relationships/image" Target="../media/image7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50.gif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6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B5828D20-0ED6-47AE-B972-945EC06E70C9}"/>
                  </a:ext>
                </a:extLst>
              </p:cNvPr>
              <p:cNvSpPr>
                <a:spLocks noGrp="1"/>
              </p:cNvSpPr>
              <p:nvPr>
                <p:ph type="ctrTitle"/>
              </p:nvPr>
            </p:nvSpPr>
            <p:spPr>
              <a:xfrm>
                <a:off x="938738" y="575685"/>
                <a:ext cx="10314523" cy="2339169"/>
              </a:xfr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>
                <a:normAutofit/>
              </a:bodyPr>
              <a:lstStyle/>
              <a:p>
                <a:r>
                  <a:rPr lang="en-US" altLang="zh-CN" sz="5400" b="1" dirty="0"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rPr>
                  <a:t>Near-Maximum Circuit Lower Bounds for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altLang="zh-CN" sz="5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GB" altLang="zh-CN" sz="5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𝐄</m:t>
                        </m:r>
                      </m:e>
                      <m:sup>
                        <m:r>
                          <a:rPr lang="en-GB" altLang="zh-CN" sz="5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𝐩𝐫𝐌𝐀</m:t>
                        </m:r>
                      </m:sup>
                    </m:sSup>
                    <m:sSub>
                      <m:sSubPr>
                        <m:ctrlPr>
                          <a:rPr lang="en-GB" altLang="zh-CN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GB" altLang="zh-CN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/</m:t>
                        </m:r>
                      </m:e>
                      <m:sub>
                        <m:r>
                          <a:rPr lang="en-GB" altLang="zh-CN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endParaRPr lang="zh-CN" altLang="en-US" sz="5400" b="1" dirty="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B5828D20-0ED6-47AE-B972-945EC06E70C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ctrTitle"/>
              </p:nvPr>
            </p:nvSpPr>
            <p:spPr>
              <a:xfrm>
                <a:off x="938738" y="575685"/>
                <a:ext cx="10314523" cy="2339169"/>
              </a:xfrm>
              <a:blipFill>
                <a:blip r:embed="rId3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图片 4">
            <a:extLst>
              <a:ext uri="{FF2B5EF4-FFF2-40B4-BE49-F238E27FC236}">
                <a16:creationId xmlns:a16="http://schemas.microsoft.com/office/drawing/2014/main" id="{4FD25397-A948-F0CF-418A-F3304CFF44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8386" y="3504364"/>
            <a:ext cx="1324052" cy="15207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C8598294-6C06-58D3-3725-4EE7361B9D50}"/>
                  </a:ext>
                </a:extLst>
              </p:cNvPr>
              <p:cNvSpPr txBox="1"/>
              <p:nvPr/>
            </p:nvSpPr>
            <p:spPr>
              <a:xfrm>
                <a:off x="1318814" y="5025132"/>
                <a:ext cx="150319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000" b="1" u="sng" dirty="0">
                    <a:latin typeface="Garamond" panose="02020404030301010803" pitchFamily="18" charset="0"/>
                    <a:cs typeface="Arial" panose="020B0604020202020204" pitchFamily="34" charset="0"/>
                  </a:rPr>
                  <a:t>Hanlin Ren</a:t>
                </a:r>
              </a:p>
              <a:p>
                <a:pPr algn="ctr"/>
                <a:r>
                  <a:rPr lang="en-GB" sz="1600" dirty="0">
                    <a:latin typeface="Garamond" panose="02020404030301010803" pitchFamily="18" charset="0"/>
                    <a:cs typeface="Arial" panose="020B0604020202020204" pitchFamily="34" charset="0"/>
                  </a:rPr>
                  <a:t>(IAS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</m:oMath>
                </a14:m>
                <a:r>
                  <a:rPr lang="en-GB" sz="1600" dirty="0">
                    <a:latin typeface="Garamond" panose="02020404030301010803" pitchFamily="18" charset="0"/>
                    <a:cs typeface="Arial" panose="020B0604020202020204" pitchFamily="34" charset="0"/>
                  </a:rPr>
                  <a:t> MPI)</a:t>
                </a: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C8598294-6C06-58D3-3725-4EE7361B9D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8814" y="5025132"/>
                <a:ext cx="1503196" cy="646331"/>
              </a:xfrm>
              <a:prstGeom prst="rect">
                <a:avLst/>
              </a:prstGeom>
              <a:blipFill>
                <a:blip r:embed="rId5"/>
                <a:stretch>
                  <a:fillRect l="-2429" t="-4717" r="-2024" b="-1226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图片 8">
            <a:extLst>
              <a:ext uri="{FF2B5EF4-FFF2-40B4-BE49-F238E27FC236}">
                <a16:creationId xmlns:a16="http://schemas.microsoft.com/office/drawing/2014/main" id="{83215F28-BA2A-EA76-6820-8B756D05D9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76381" y="3504364"/>
            <a:ext cx="1571462" cy="15207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E492076C-60A8-EBD8-180F-8E38999F43DD}"/>
              </a:ext>
            </a:extLst>
          </p:cNvPr>
          <p:cNvSpPr txBox="1"/>
          <p:nvPr/>
        </p:nvSpPr>
        <p:spPr>
          <a:xfrm>
            <a:off x="3218630" y="5025133"/>
            <a:ext cx="16869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Garamond" panose="02020404030301010803" pitchFamily="18" charset="0"/>
                <a:cs typeface="Arial" panose="020B0604020202020204" pitchFamily="34" charset="0"/>
              </a:rPr>
              <a:t>Ryan Williams</a:t>
            </a:r>
          </a:p>
          <a:p>
            <a:pPr algn="ctr"/>
            <a:r>
              <a:rPr lang="en-US" sz="1600" dirty="0">
                <a:latin typeface="Garamond" panose="02020404030301010803" pitchFamily="18" charset="0"/>
                <a:cs typeface="Arial" panose="020B0604020202020204" pitchFamily="34" charset="0"/>
              </a:rPr>
              <a:t>(MIT)</a:t>
            </a:r>
            <a:endParaRPr lang="en-GB" sz="1600" dirty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pic>
        <p:nvPicPr>
          <p:cNvPr id="12" name="图形 11">
            <a:extLst>
              <a:ext uri="{FF2B5EF4-FFF2-40B4-BE49-F238E27FC236}">
                <a16:creationId xmlns:a16="http://schemas.microsoft.com/office/drawing/2014/main" id="{FFAE15CD-60FA-038E-6010-53B824952B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30114" y="3504364"/>
            <a:ext cx="5391828" cy="597345"/>
          </a:xfrm>
          <a:prstGeom prst="rect">
            <a:avLst/>
          </a:prstGeom>
        </p:spPr>
      </p:pic>
      <p:pic>
        <p:nvPicPr>
          <p:cNvPr id="13" name="图片 12" descr="Image Source: Spiral staircase at Basilica Papale di Santa Maria Maggiore. Photo by Massimo Virgilio via Unsplash (Royalty-Free).">
            <a:extLst>
              <a:ext uri="{FF2B5EF4-FFF2-40B4-BE49-F238E27FC236}">
                <a16:creationId xmlns:a16="http://schemas.microsoft.com/office/drawing/2014/main" id="{C65D89D3-5140-9695-A9A3-91EA0F5B602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59178" y="4406320"/>
            <a:ext cx="2933700" cy="14668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F7CFA138-0668-ADFD-35DA-683C8BC9AE3E}"/>
              </a:ext>
            </a:extLst>
          </p:cNvPr>
          <p:cNvSpPr txBox="1"/>
          <p:nvPr/>
        </p:nvSpPr>
        <p:spPr>
          <a:xfrm>
            <a:off x="6436732" y="5948287"/>
            <a:ext cx="44720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Garamond" panose="02020404030301010803" pitchFamily="18" charset="0"/>
              </a:rPr>
              <a:t>Logical foundations of complexity theory</a:t>
            </a:r>
          </a:p>
          <a:p>
            <a:r>
              <a:rPr lang="en-GB" dirty="0">
                <a:latin typeface="Garamond" panose="02020404030301010803" pitchFamily="18" charset="0"/>
              </a:rPr>
              <a:t>LFCW01: Frontiers in complexity lower bounds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1973CD6-D1B6-57C0-2626-48E2DDC0ABCE}"/>
              </a:ext>
            </a:extLst>
          </p:cNvPr>
          <p:cNvSpPr txBox="1"/>
          <p:nvPr/>
        </p:nvSpPr>
        <p:spPr>
          <a:xfrm>
            <a:off x="2299122" y="5748232"/>
            <a:ext cx="15031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Garamond" panose="02020404030301010803" pitchFamily="18" charset="0"/>
                <a:cs typeface="Arial" panose="020B0604020202020204" pitchFamily="34" charset="0"/>
              </a:rPr>
              <a:t>Sep 10, 2026</a:t>
            </a:r>
            <a:endParaRPr lang="en-GB" sz="1600" dirty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5072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5E8050-2DB4-4282-67E2-82560D9C07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1">
            <a:extLst>
              <a:ext uri="{FF2B5EF4-FFF2-40B4-BE49-F238E27FC236}">
                <a16:creationId xmlns:a16="http://schemas.microsoft.com/office/drawing/2014/main" id="{11EEE128-2733-C57E-474A-B3DDBB1D5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altLang="zh-CN" sz="4000" b="1" dirty="0">
                <a:latin typeface="Garamond" panose="02020404030301010803" pitchFamily="18" charset="0"/>
                <a:cs typeface="Arial" panose="020B0604020202020204" pitchFamily="34" charset="0"/>
              </a:rPr>
              <a:t>The BFT98 Proof</a:t>
            </a:r>
            <a:endParaRPr lang="zh-CN" altLang="en-US" sz="4000" b="1" dirty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5311269A-5026-5FF4-C2B0-11F2BBF567DE}"/>
              </a:ext>
            </a:extLst>
          </p:cNvPr>
          <p:cNvGrpSpPr/>
          <p:nvPr/>
        </p:nvGrpSpPr>
        <p:grpSpPr>
          <a:xfrm>
            <a:off x="-8580" y="3579832"/>
            <a:ext cx="3880945" cy="1478802"/>
            <a:chOff x="4148956" y="2948872"/>
            <a:chExt cx="3880945" cy="1478802"/>
          </a:xfrm>
        </p:grpSpPr>
        <p:sp>
          <p:nvSpPr>
            <p:cNvPr id="26" name="流程图: 决策 25">
              <a:extLst>
                <a:ext uri="{FF2B5EF4-FFF2-40B4-BE49-F238E27FC236}">
                  <a16:creationId xmlns:a16="http://schemas.microsoft.com/office/drawing/2014/main" id="{4D6C37A6-4ACC-AB26-DF96-1917D2973E26}"/>
                </a:ext>
              </a:extLst>
            </p:cNvPr>
            <p:cNvSpPr/>
            <p:nvPr/>
          </p:nvSpPr>
          <p:spPr>
            <a:xfrm>
              <a:off x="4148956" y="2948872"/>
              <a:ext cx="3880945" cy="1478802"/>
            </a:xfrm>
            <a:prstGeom prst="flowChartDecision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Garamond" panose="02020404030301010803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文本框 26">
                  <a:extLst>
                    <a:ext uri="{FF2B5EF4-FFF2-40B4-BE49-F238E27FC236}">
                      <a16:creationId xmlns:a16="http://schemas.microsoft.com/office/drawing/2014/main" id="{FBFBF4EF-93DC-5B47-D1A1-8B2DA54DA218}"/>
                    </a:ext>
                  </a:extLst>
                </p:cNvPr>
                <p:cNvSpPr txBox="1"/>
                <p:nvPr/>
              </p:nvSpPr>
              <p:spPr>
                <a:xfrm>
                  <a:off x="4705382" y="3272774"/>
                  <a:ext cx="2768091" cy="830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sz="2400" dirty="0">
                      <a:latin typeface="Garamond" panose="02020404030301010803" pitchFamily="18" charset="0"/>
                      <a:cs typeface="Arial" panose="020B0604020202020204" pitchFamily="34" charset="0"/>
                    </a:rPr>
                    <a:t>Does </a:t>
                  </a:r>
                  <a14:m>
                    <m:oMath xmlns:m="http://schemas.openxmlformats.org/officeDocument/2006/math">
                      <m:r>
                        <a:rPr lang="en-GB" altLang="zh-CN" sz="24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𝐒𝐏𝐀𝐂𝐄</m:t>
                      </m:r>
                      <m:d>
                        <m:dPr>
                          <m:begChr m:val="["/>
                          <m:endChr m:val="]"/>
                          <m:ctrlPr>
                            <a:rPr lang="en-GB" altLang="zh-CN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GB" altLang="zh-CN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𝑂</m:t>
                          </m:r>
                          <m:d>
                            <m:dPr>
                              <m:ctrlPr>
                                <a:rPr lang="en-GB" altLang="zh-CN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GB" altLang="zh-CN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𝑛</m:t>
                              </m:r>
                            </m:e>
                          </m:d>
                        </m:e>
                      </m:d>
                    </m:oMath>
                  </a14:m>
                  <a:r>
                    <a:rPr lang="zh-CN" altLang="en-US" sz="2400" dirty="0">
                      <a:latin typeface="Garamond" panose="02020404030301010803" pitchFamily="18" charset="0"/>
                      <a:cs typeface="Arial" panose="020B0604020202020204" pitchFamily="34" charset="0"/>
                    </a:rPr>
                    <a:t> </a:t>
                  </a:r>
                  <a:r>
                    <a:rPr lang="en-GB" altLang="zh-CN" sz="2400" dirty="0">
                      <a:latin typeface="Garamond" panose="02020404030301010803" pitchFamily="18" charset="0"/>
                      <a:cs typeface="Arial" panose="020B0604020202020204" pitchFamily="34" charset="0"/>
                    </a:rPr>
                    <a:t>have poly-size circuits?</a:t>
                  </a:r>
                  <a:endParaRPr lang="zh-CN" altLang="en-US" sz="2400" dirty="0">
                    <a:latin typeface="Garamond" panose="02020404030301010803" pitchFamily="18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27" name="文本框 26">
                  <a:extLst>
                    <a:ext uri="{FF2B5EF4-FFF2-40B4-BE49-F238E27FC236}">
                      <a16:creationId xmlns:a16="http://schemas.microsoft.com/office/drawing/2014/main" id="{FBFBF4EF-93DC-5B47-D1A1-8B2DA54DA21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05382" y="3272774"/>
                  <a:ext cx="2768091" cy="830997"/>
                </a:xfrm>
                <a:prstGeom prst="rect">
                  <a:avLst/>
                </a:prstGeom>
                <a:blipFill>
                  <a:blip r:embed="rId3"/>
                  <a:stretch>
                    <a:fillRect l="-5286" t="-5839" r="-5286" b="-15328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E0B3374F-D121-2B83-4890-7ED246A7BE87}"/>
                  </a:ext>
                </a:extLst>
              </p:cNvPr>
              <p:cNvSpPr txBox="1"/>
              <p:nvPr/>
            </p:nvSpPr>
            <p:spPr>
              <a:xfrm>
                <a:off x="4079030" y="2189761"/>
                <a:ext cx="7394445" cy="1569660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GB" altLang="zh-CN" sz="24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𝐏𝐒𝐏𝐀𝐂𝐄</m:t>
                    </m:r>
                    <m:r>
                      <a:rPr lang="en-GB" altLang="zh-CN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GB" altLang="zh-CN" sz="24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𝐌𝐀</m:t>
                    </m:r>
                  </m:oMath>
                </a14:m>
                <a:r>
                  <a:rPr lang="en-US" altLang="zh-CN" sz="2400" b="1" dirty="0">
                    <a:latin typeface="Garamond" panose="02020404030301010803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dirty="0">
                    <a:latin typeface="Garamond" panose="02020404030301010803" pitchFamily="18" charset="0"/>
                    <a:cs typeface="Arial" panose="020B0604020202020204" pitchFamily="34" charset="0"/>
                  </a:rPr>
                  <a:t>(by some interactive proofs magic)</a:t>
                </a:r>
                <a:endParaRPr lang="en-US" altLang="zh-CN" sz="2400" dirty="0">
                  <a:latin typeface="Garamond" panose="02020404030301010803" pitchFamily="18" charset="0"/>
                  <a:cs typeface="Arial" panose="020B0604020202020204" pitchFamily="34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>
                    <a:latin typeface="Garamond" panose="02020404030301010803" pitchFamily="18" charset="0"/>
                    <a:cs typeface="Arial" panose="020B0604020202020204" pitchFamily="34" charset="0"/>
                  </a:rPr>
                  <a:t>Therefore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400" b="1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GB" altLang="zh-CN" sz="2400" b="1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𝐌</m:t>
                        </m:r>
                        <m:r>
                          <a:rPr lang="en-GB" altLang="zh-CN" sz="24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𝐀</m:t>
                        </m:r>
                      </m:e>
                      <m:sub>
                        <m:r>
                          <a:rPr lang="en-GB" altLang="zh-CN" sz="24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𝐄</m:t>
                        </m:r>
                      </m:sub>
                    </m:sSub>
                    <m:r>
                      <a:rPr lang="en-GB" altLang="zh-CN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GB" altLang="zh-CN" sz="24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𝐄𝐒𝐏𝐀𝐂𝐄</m:t>
                    </m:r>
                  </m:oMath>
                </a14:m>
                <a:endParaRPr lang="en-US" altLang="zh-CN" sz="2400" dirty="0">
                  <a:latin typeface="Garamond" panose="02020404030301010803" pitchFamily="18" charset="0"/>
                  <a:cs typeface="Arial" panose="020B0604020202020204" pitchFamily="34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GB" altLang="zh-CN" sz="24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𝐄𝐒𝐏𝐀𝐂𝐄</m:t>
                    </m:r>
                  </m:oMath>
                </a14:m>
                <a:r>
                  <a:rPr lang="en-US" altLang="zh-CN" sz="2400" dirty="0">
                    <a:latin typeface="Garamond" panose="02020404030301010803" pitchFamily="18" charset="0"/>
                    <a:cs typeface="Arial" panose="020B0604020202020204" pitchFamily="34" charset="0"/>
                  </a:rPr>
                  <a:t> contains a function of maximum circuit complexity by direct diagonalization.</a:t>
                </a:r>
              </a:p>
            </p:txBody>
          </p:sp>
        </mc:Choice>
        <mc:Fallback xmlns="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E0B3374F-D121-2B83-4890-7ED246A7BE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9030" y="2189761"/>
                <a:ext cx="7394445" cy="156966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0" name="组合 29">
            <a:extLst>
              <a:ext uri="{FF2B5EF4-FFF2-40B4-BE49-F238E27FC236}">
                <a16:creationId xmlns:a16="http://schemas.microsoft.com/office/drawing/2014/main" id="{02C88F04-60FC-7590-6BB5-60E91CED957C}"/>
              </a:ext>
            </a:extLst>
          </p:cNvPr>
          <p:cNvGrpSpPr/>
          <p:nvPr/>
        </p:nvGrpSpPr>
        <p:grpSpPr>
          <a:xfrm rot="10979829">
            <a:off x="1850610" y="2718118"/>
            <a:ext cx="2108885" cy="674895"/>
            <a:chOff x="3514592" y="3572295"/>
            <a:chExt cx="1575319" cy="504141"/>
          </a:xfrm>
        </p:grpSpPr>
        <p:sp>
          <p:nvSpPr>
            <p:cNvPr id="32" name="箭头: 右 31">
              <a:extLst>
                <a:ext uri="{FF2B5EF4-FFF2-40B4-BE49-F238E27FC236}">
                  <a16:creationId xmlns:a16="http://schemas.microsoft.com/office/drawing/2014/main" id="{F8C99679-75E2-5956-22CC-6161411A8A59}"/>
                </a:ext>
              </a:extLst>
            </p:cNvPr>
            <p:cNvSpPr/>
            <p:nvPr/>
          </p:nvSpPr>
          <p:spPr>
            <a:xfrm rot="9484391">
              <a:off x="3514592" y="3572295"/>
              <a:ext cx="1575319" cy="504141"/>
            </a:xfrm>
            <a:prstGeom prst="rightArrow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Garamond" panose="02020404030301010803" pitchFamily="18" charset="0"/>
              </a:endParaRPr>
            </a:p>
          </p:txBody>
        </p:sp>
        <p:sp>
          <p:nvSpPr>
            <p:cNvPr id="34" name="文本框 33">
              <a:extLst>
                <a:ext uri="{FF2B5EF4-FFF2-40B4-BE49-F238E27FC236}">
                  <a16:creationId xmlns:a16="http://schemas.microsoft.com/office/drawing/2014/main" id="{352F0366-64D3-1CCD-81C4-8D555537CB79}"/>
                </a:ext>
              </a:extLst>
            </p:cNvPr>
            <p:cNvSpPr txBox="1"/>
            <p:nvPr/>
          </p:nvSpPr>
          <p:spPr>
            <a:xfrm rot="9458252">
              <a:off x="3723070" y="3618606"/>
              <a:ext cx="1242202" cy="3908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>
                  <a:latin typeface="Garamond" panose="02020404030301010803" pitchFamily="18" charset="0"/>
                  <a:cs typeface="Arial" panose="020B0604020202020204" pitchFamily="34" charset="0"/>
                </a:rPr>
                <a:t>YES</a:t>
              </a:r>
              <a:endParaRPr lang="zh-CN" altLang="en-US" sz="2800" dirty="0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5" name="组合 34">
            <a:extLst>
              <a:ext uri="{FF2B5EF4-FFF2-40B4-BE49-F238E27FC236}">
                <a16:creationId xmlns:a16="http://schemas.microsoft.com/office/drawing/2014/main" id="{67510219-078D-6A76-1106-00E38D3F9DB7}"/>
              </a:ext>
            </a:extLst>
          </p:cNvPr>
          <p:cNvGrpSpPr/>
          <p:nvPr/>
        </p:nvGrpSpPr>
        <p:grpSpPr>
          <a:xfrm rot="20792772">
            <a:off x="1821363" y="5348525"/>
            <a:ext cx="2053849" cy="595048"/>
            <a:chOff x="7899396" y="3874988"/>
            <a:chExt cx="2053849" cy="595048"/>
          </a:xfrm>
        </p:grpSpPr>
        <p:sp>
          <p:nvSpPr>
            <p:cNvPr id="36" name="箭头: 右 35">
              <a:extLst>
                <a:ext uri="{FF2B5EF4-FFF2-40B4-BE49-F238E27FC236}">
                  <a16:creationId xmlns:a16="http://schemas.microsoft.com/office/drawing/2014/main" id="{45BC9FFB-C0A1-F5C0-BA76-501514398E93}"/>
                </a:ext>
              </a:extLst>
            </p:cNvPr>
            <p:cNvSpPr/>
            <p:nvPr/>
          </p:nvSpPr>
          <p:spPr>
            <a:xfrm rot="2067223">
              <a:off x="7899396" y="3882672"/>
              <a:ext cx="2053849" cy="587364"/>
            </a:xfrm>
            <a:prstGeom prst="rightArrow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Garamond" panose="02020404030301010803" pitchFamily="18" charset="0"/>
              </a:endParaRPr>
            </a:p>
          </p:txBody>
        </p:sp>
        <p:sp>
          <p:nvSpPr>
            <p:cNvPr id="38" name="文本框 37">
              <a:extLst>
                <a:ext uri="{FF2B5EF4-FFF2-40B4-BE49-F238E27FC236}">
                  <a16:creationId xmlns:a16="http://schemas.microsoft.com/office/drawing/2014/main" id="{F7204149-3B67-F564-7C5E-930614AC176D}"/>
                </a:ext>
              </a:extLst>
            </p:cNvPr>
            <p:cNvSpPr txBox="1"/>
            <p:nvPr/>
          </p:nvSpPr>
          <p:spPr>
            <a:xfrm rot="2078408">
              <a:off x="8249234" y="3874988"/>
              <a:ext cx="124220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>
                  <a:latin typeface="Garamond" panose="02020404030301010803" pitchFamily="18" charset="0"/>
                  <a:cs typeface="Arial" panose="020B0604020202020204" pitchFamily="34" charset="0"/>
                </a:rPr>
                <a:t>NO</a:t>
              </a:r>
              <a:endParaRPr lang="zh-CN" altLang="en-US" sz="2800" dirty="0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文本框 39">
                <a:extLst>
                  <a:ext uri="{FF2B5EF4-FFF2-40B4-BE49-F238E27FC236}">
                    <a16:creationId xmlns:a16="http://schemas.microsoft.com/office/drawing/2014/main" id="{2B5A321C-3FF1-D039-D289-9AC1EFE3493E}"/>
                  </a:ext>
                </a:extLst>
              </p:cNvPr>
              <p:cNvSpPr txBox="1"/>
              <p:nvPr/>
            </p:nvSpPr>
            <p:spPr>
              <a:xfrm>
                <a:off x="4079030" y="5649786"/>
                <a:ext cx="7394445" cy="830997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400" dirty="0">
                    <a:latin typeface="Garamond" panose="02020404030301010803" pitchFamily="18" charset="0"/>
                    <a:cs typeface="Arial" panose="020B0604020202020204" pitchFamily="34" charset="0"/>
                  </a:rPr>
                  <a:t>Since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400" b="1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GB" altLang="zh-CN" sz="2400" b="1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𝐌</m:t>
                        </m:r>
                        <m:r>
                          <a:rPr lang="en-GB" altLang="zh-CN" sz="24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𝐀</m:t>
                        </m:r>
                      </m:e>
                      <m:sub>
                        <m:r>
                          <a:rPr lang="en-GB" altLang="zh-CN" sz="24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𝐄</m:t>
                        </m:r>
                      </m:sub>
                    </m:sSub>
                  </m:oMath>
                </a14:m>
                <a:r>
                  <a:rPr lang="en-US" altLang="zh-CN" sz="2400" dirty="0">
                    <a:latin typeface="Garamond" panose="02020404030301010803" pitchFamily="18" charset="0"/>
                    <a:cs typeface="Arial" panose="020B0604020202020204" pitchFamily="34" charset="0"/>
                  </a:rPr>
                  <a:t> contains </a:t>
                </a:r>
                <a14:m>
                  <m:oMath xmlns:m="http://schemas.openxmlformats.org/officeDocument/2006/math">
                    <m:r>
                      <a:rPr lang="en-GB" altLang="zh-CN" sz="24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𝐒𝐏𝐀𝐂𝐄</m:t>
                    </m:r>
                    <m:d>
                      <m:dPr>
                        <m:begChr m:val="["/>
                        <m:endChr m:val="]"/>
                        <m:ctrlP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𝑂</m:t>
                        </m:r>
                        <m:d>
                          <m:dPr>
                            <m:ctrlP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e>
                        </m:d>
                      </m:e>
                    </m:d>
                  </m:oMath>
                </a14:m>
                <a:r>
                  <a:rPr lang="en-US" altLang="zh-CN" sz="2400" dirty="0">
                    <a:latin typeface="Garamond" panose="02020404030301010803" pitchFamily="18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400" b="1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GB" altLang="zh-CN" sz="2400" b="1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𝐌</m:t>
                        </m:r>
                        <m:r>
                          <a:rPr lang="en-GB" altLang="zh-CN" sz="24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𝐀</m:t>
                        </m:r>
                      </m:e>
                      <m:sub>
                        <m:r>
                          <a:rPr lang="en-GB" altLang="zh-CN" sz="24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𝐄</m:t>
                        </m:r>
                      </m:sub>
                    </m:sSub>
                  </m:oMath>
                </a14:m>
                <a:r>
                  <a:rPr lang="en-US" altLang="zh-CN" sz="2400" dirty="0">
                    <a:latin typeface="Garamond" panose="02020404030301010803" pitchFamily="18" charset="0"/>
                    <a:cs typeface="Arial" panose="020B0604020202020204" pitchFamily="34" charset="0"/>
                  </a:rPr>
                  <a:t> doesn’t have poly-size circuits as well.</a:t>
                </a:r>
              </a:p>
            </p:txBody>
          </p:sp>
        </mc:Choice>
        <mc:Fallback xmlns="">
          <p:sp>
            <p:nvSpPr>
              <p:cNvPr id="40" name="文本框 39">
                <a:extLst>
                  <a:ext uri="{FF2B5EF4-FFF2-40B4-BE49-F238E27FC236}">
                    <a16:creationId xmlns:a16="http://schemas.microsoft.com/office/drawing/2014/main" id="{2B5A321C-3FF1-D039-D289-9AC1EFE349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9030" y="5649786"/>
                <a:ext cx="7394445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F42D94D0-E43F-B6D8-3066-88820AD606FF}"/>
                  </a:ext>
                </a:extLst>
              </p:cNvPr>
              <p:cNvSpPr txBox="1"/>
              <p:nvPr/>
            </p:nvSpPr>
            <p:spPr>
              <a:xfrm>
                <a:off x="8738616" y="3759421"/>
                <a:ext cx="2759243" cy="3879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GB" dirty="0">
                    <a:latin typeface="Garamond" panose="02020404030301010803" pitchFamily="18" charset="0"/>
                  </a:rPr>
                  <a:t>“</a:t>
                </a:r>
                <a14:m>
                  <m:oMath xmlns:m="http://schemas.openxmlformats.org/officeDocument/2006/math">
                    <m:r>
                      <a:rPr lang="en-GB" b="1" i="0" dirty="0" smtClean="0">
                        <a:latin typeface="Cambria Math" panose="02040503050406030204" pitchFamily="18" charset="0"/>
                      </a:rPr>
                      <m:t>𝐄𝐒𝐏𝐀𝐂𝐄</m:t>
                    </m:r>
                  </m:oMath>
                </a14:m>
                <a:r>
                  <a:rPr lang="en-GB" dirty="0">
                    <a:latin typeface="Garamond" panose="02020404030301010803" pitchFamily="18" charset="0"/>
                  </a:rPr>
                  <a:t>” = space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d>
                      </m:sup>
                    </m:sSup>
                  </m:oMath>
                </a14:m>
                <a:endParaRPr lang="en-GB" dirty="0">
                  <a:latin typeface="Garamond" panose="02020404030301010803" pitchFamily="18" charset="0"/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F42D94D0-E43F-B6D8-3066-88820AD606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8616" y="3759421"/>
                <a:ext cx="2759243" cy="387927"/>
              </a:xfrm>
              <a:prstGeom prst="rect">
                <a:avLst/>
              </a:prstGeom>
              <a:blipFill>
                <a:blip r:embed="rId6"/>
                <a:stretch>
                  <a:fillRect t="-3175" b="-269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图片 7" descr="Backhand Index Pointing Right emoji">
            <a:extLst>
              <a:ext uri="{FF2B5EF4-FFF2-40B4-BE49-F238E27FC236}">
                <a16:creationId xmlns:a16="http://schemas.microsoft.com/office/drawing/2014/main" id="{CBE80B46-6BE9-0D1F-E7CA-58126076EC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9735128" y="2020491"/>
            <a:ext cx="747615" cy="7476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C1C026C3-6ED9-37DB-B5F2-8DC13F1348B5}"/>
                  </a:ext>
                </a:extLst>
              </p:cNvPr>
              <p:cNvSpPr txBox="1"/>
              <p:nvPr/>
            </p:nvSpPr>
            <p:spPr>
              <a:xfrm>
                <a:off x="9784080" y="1302842"/>
                <a:ext cx="1569720" cy="3912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b="1" i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1" i="0" smtClean="0">
                              <a:latin typeface="Cambria Math" panose="02040503050406030204" pitchFamily="18" charset="0"/>
                            </a:rPr>
                            <m:t>𝐌𝐀</m:t>
                          </m:r>
                        </m:e>
                        <m:sub>
                          <m:r>
                            <a:rPr lang="en-GB" b="1" i="0" smtClean="0">
                              <a:latin typeface="Cambria Math" panose="02040503050406030204" pitchFamily="18" charset="0"/>
                            </a:rPr>
                            <m:t>𝐄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⊈</m:t>
                      </m:r>
                      <m:r>
                        <a:rPr lang="en-GB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𝐏</m:t>
                      </m:r>
                      <m:sSub>
                        <m:sSubPr>
                          <m:ctrlPr>
                            <a:rPr lang="en-GB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poly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C1C026C3-6ED9-37DB-B5F2-8DC13F1348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84080" y="1302842"/>
                <a:ext cx="1569720" cy="391261"/>
              </a:xfrm>
              <a:prstGeom prst="rect">
                <a:avLst/>
              </a:prstGeom>
              <a:blipFill>
                <a:blip r:embed="rId8"/>
                <a:stretch>
                  <a:fillRect b="-9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矩形 2">
            <a:extLst>
              <a:ext uri="{FF2B5EF4-FFF2-40B4-BE49-F238E27FC236}">
                <a16:creationId xmlns:a16="http://schemas.microsoft.com/office/drawing/2014/main" id="{D0B4A876-20C9-5FA0-36A7-25B0F1EB4A47}"/>
              </a:ext>
            </a:extLst>
          </p:cNvPr>
          <p:cNvSpPr/>
          <p:nvPr/>
        </p:nvSpPr>
        <p:spPr>
          <a:xfrm>
            <a:off x="422736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3E5DD16A-783B-944E-6B26-4A62AE5D9572}"/>
              </a:ext>
            </a:extLst>
          </p:cNvPr>
          <p:cNvSpPr/>
          <p:nvPr/>
        </p:nvSpPr>
        <p:spPr>
          <a:xfrm>
            <a:off x="437515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C7087CE0-DCF8-4A20-4776-DB3805BF37B5}"/>
              </a:ext>
            </a:extLst>
          </p:cNvPr>
          <p:cNvSpPr/>
          <p:nvPr/>
        </p:nvSpPr>
        <p:spPr>
          <a:xfrm>
            <a:off x="452293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DA709943-96AC-631E-F40A-E969AF6968DA}"/>
              </a:ext>
            </a:extLst>
          </p:cNvPr>
          <p:cNvSpPr/>
          <p:nvPr/>
        </p:nvSpPr>
        <p:spPr>
          <a:xfrm>
            <a:off x="467071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F1372883-6112-3CE6-EFC2-D3EAE2B15E7B}"/>
              </a:ext>
            </a:extLst>
          </p:cNvPr>
          <p:cNvSpPr/>
          <p:nvPr/>
        </p:nvSpPr>
        <p:spPr>
          <a:xfrm>
            <a:off x="481849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09B31BD3-4686-A0CD-9CC8-9CBC8E76396F}"/>
              </a:ext>
            </a:extLst>
          </p:cNvPr>
          <p:cNvSpPr/>
          <p:nvPr/>
        </p:nvSpPr>
        <p:spPr>
          <a:xfrm>
            <a:off x="496627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6F75B98E-2E10-91AB-A5B9-A78DD0561D2C}"/>
              </a:ext>
            </a:extLst>
          </p:cNvPr>
          <p:cNvSpPr/>
          <p:nvPr/>
        </p:nvSpPr>
        <p:spPr>
          <a:xfrm>
            <a:off x="511406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140F288C-E4FB-5A70-3384-999CECDDC0B6}"/>
              </a:ext>
            </a:extLst>
          </p:cNvPr>
          <p:cNvSpPr/>
          <p:nvPr/>
        </p:nvSpPr>
        <p:spPr>
          <a:xfrm>
            <a:off x="526184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4E58277F-165C-DDCC-69C3-7B7C1BCF394F}"/>
              </a:ext>
            </a:extLst>
          </p:cNvPr>
          <p:cNvSpPr/>
          <p:nvPr/>
        </p:nvSpPr>
        <p:spPr>
          <a:xfrm>
            <a:off x="540962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0E0EE37E-85F5-AC9D-5408-0DAFFD4E70B3}"/>
              </a:ext>
            </a:extLst>
          </p:cNvPr>
          <p:cNvSpPr/>
          <p:nvPr/>
        </p:nvSpPr>
        <p:spPr>
          <a:xfrm>
            <a:off x="555740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A355F5EE-A6FD-770A-C160-598D5E65AEB2}"/>
              </a:ext>
            </a:extLst>
          </p:cNvPr>
          <p:cNvSpPr/>
          <p:nvPr/>
        </p:nvSpPr>
        <p:spPr>
          <a:xfrm>
            <a:off x="570518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0AE1ED0A-1D7C-5D10-D58A-72C86FA20FC0}"/>
              </a:ext>
            </a:extLst>
          </p:cNvPr>
          <p:cNvSpPr/>
          <p:nvPr/>
        </p:nvSpPr>
        <p:spPr>
          <a:xfrm>
            <a:off x="585297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2E072EA6-52EF-22E9-DA94-9DD1FE2BEBA8}"/>
              </a:ext>
            </a:extLst>
          </p:cNvPr>
          <p:cNvSpPr/>
          <p:nvPr/>
        </p:nvSpPr>
        <p:spPr>
          <a:xfrm>
            <a:off x="600075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7D3AD2D7-B5FD-421C-E71F-C920869CF137}"/>
              </a:ext>
            </a:extLst>
          </p:cNvPr>
          <p:cNvSpPr/>
          <p:nvPr/>
        </p:nvSpPr>
        <p:spPr>
          <a:xfrm>
            <a:off x="614853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86CAD09A-6969-7177-927D-605F637683FA}"/>
              </a:ext>
            </a:extLst>
          </p:cNvPr>
          <p:cNvSpPr/>
          <p:nvPr/>
        </p:nvSpPr>
        <p:spPr>
          <a:xfrm>
            <a:off x="629631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AC7CB1F8-4610-0C3D-49A4-73D64B017F77}"/>
              </a:ext>
            </a:extLst>
          </p:cNvPr>
          <p:cNvSpPr/>
          <p:nvPr/>
        </p:nvSpPr>
        <p:spPr>
          <a:xfrm>
            <a:off x="644409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081482A8-B76D-9C3F-96B9-B0AB428E2867}"/>
              </a:ext>
            </a:extLst>
          </p:cNvPr>
          <p:cNvSpPr/>
          <p:nvPr/>
        </p:nvSpPr>
        <p:spPr>
          <a:xfrm>
            <a:off x="659188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B62FB344-D386-A874-91DF-3A826A6FE37C}"/>
              </a:ext>
            </a:extLst>
          </p:cNvPr>
          <p:cNvSpPr/>
          <p:nvPr/>
        </p:nvSpPr>
        <p:spPr>
          <a:xfrm>
            <a:off x="673966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9D911493-74FC-47D3-EF04-FCB69C7C7C42}"/>
              </a:ext>
            </a:extLst>
          </p:cNvPr>
          <p:cNvSpPr/>
          <p:nvPr/>
        </p:nvSpPr>
        <p:spPr>
          <a:xfrm>
            <a:off x="688744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771EFEF9-0B8F-8D9A-8C24-EBC15CC62D47}"/>
              </a:ext>
            </a:extLst>
          </p:cNvPr>
          <p:cNvSpPr/>
          <p:nvPr/>
        </p:nvSpPr>
        <p:spPr>
          <a:xfrm>
            <a:off x="703522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F77AD578-C4F5-96EE-71BB-576D6B8DC2AE}"/>
              </a:ext>
            </a:extLst>
          </p:cNvPr>
          <p:cNvSpPr/>
          <p:nvPr/>
        </p:nvSpPr>
        <p:spPr>
          <a:xfrm>
            <a:off x="718300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A3E2F3F6-2082-B67A-6B89-03B42EAB4C33}"/>
              </a:ext>
            </a:extLst>
          </p:cNvPr>
          <p:cNvSpPr/>
          <p:nvPr/>
        </p:nvSpPr>
        <p:spPr>
          <a:xfrm>
            <a:off x="733079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1A6DB51F-6EB7-F516-A632-56C5BE7698EF}"/>
              </a:ext>
            </a:extLst>
          </p:cNvPr>
          <p:cNvSpPr/>
          <p:nvPr/>
        </p:nvSpPr>
        <p:spPr>
          <a:xfrm>
            <a:off x="747857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" name="矩形 63">
            <a:extLst>
              <a:ext uri="{FF2B5EF4-FFF2-40B4-BE49-F238E27FC236}">
                <a16:creationId xmlns:a16="http://schemas.microsoft.com/office/drawing/2014/main" id="{06AE08F6-97DD-F550-10AF-24B869FF1DB8}"/>
              </a:ext>
            </a:extLst>
          </p:cNvPr>
          <p:cNvSpPr/>
          <p:nvPr/>
        </p:nvSpPr>
        <p:spPr>
          <a:xfrm>
            <a:off x="762635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矩形 65">
            <a:extLst>
              <a:ext uri="{FF2B5EF4-FFF2-40B4-BE49-F238E27FC236}">
                <a16:creationId xmlns:a16="http://schemas.microsoft.com/office/drawing/2014/main" id="{C1FAE102-ACC5-4F6A-45D2-8ABFE4968818}"/>
              </a:ext>
            </a:extLst>
          </p:cNvPr>
          <p:cNvSpPr/>
          <p:nvPr/>
        </p:nvSpPr>
        <p:spPr>
          <a:xfrm>
            <a:off x="777413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矩形 67">
            <a:extLst>
              <a:ext uri="{FF2B5EF4-FFF2-40B4-BE49-F238E27FC236}">
                <a16:creationId xmlns:a16="http://schemas.microsoft.com/office/drawing/2014/main" id="{ECCEDD08-9259-734B-D537-512FCE5EA22F}"/>
              </a:ext>
            </a:extLst>
          </p:cNvPr>
          <p:cNvSpPr/>
          <p:nvPr/>
        </p:nvSpPr>
        <p:spPr>
          <a:xfrm>
            <a:off x="792191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0" name="矩形 69">
            <a:extLst>
              <a:ext uri="{FF2B5EF4-FFF2-40B4-BE49-F238E27FC236}">
                <a16:creationId xmlns:a16="http://schemas.microsoft.com/office/drawing/2014/main" id="{30457734-EFA0-DDF0-8733-0E415BC2AB26}"/>
              </a:ext>
            </a:extLst>
          </p:cNvPr>
          <p:cNvSpPr/>
          <p:nvPr/>
        </p:nvSpPr>
        <p:spPr>
          <a:xfrm>
            <a:off x="806970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" name="矩形 71">
            <a:extLst>
              <a:ext uri="{FF2B5EF4-FFF2-40B4-BE49-F238E27FC236}">
                <a16:creationId xmlns:a16="http://schemas.microsoft.com/office/drawing/2014/main" id="{5FA08914-133D-2502-C27A-7ACC1C231C44}"/>
              </a:ext>
            </a:extLst>
          </p:cNvPr>
          <p:cNvSpPr/>
          <p:nvPr/>
        </p:nvSpPr>
        <p:spPr>
          <a:xfrm>
            <a:off x="821748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4" name="矩形 73">
            <a:extLst>
              <a:ext uri="{FF2B5EF4-FFF2-40B4-BE49-F238E27FC236}">
                <a16:creationId xmlns:a16="http://schemas.microsoft.com/office/drawing/2014/main" id="{12079048-0025-57E7-ECE9-1F3D5DB6081A}"/>
              </a:ext>
            </a:extLst>
          </p:cNvPr>
          <p:cNvSpPr/>
          <p:nvPr/>
        </p:nvSpPr>
        <p:spPr>
          <a:xfrm>
            <a:off x="836526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6" name="文本框 75">
            <a:extLst>
              <a:ext uri="{FF2B5EF4-FFF2-40B4-BE49-F238E27FC236}">
                <a16:creationId xmlns:a16="http://schemas.microsoft.com/office/drawing/2014/main" id="{C77FEFAD-BCB2-49CA-ADB0-A5A76E830037}"/>
              </a:ext>
            </a:extLst>
          </p:cNvPr>
          <p:cNvSpPr txBox="1"/>
          <p:nvPr/>
        </p:nvSpPr>
        <p:spPr>
          <a:xfrm>
            <a:off x="3220605" y="-33662"/>
            <a:ext cx="101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Progress: </a:t>
            </a:r>
            <a:endParaRPr lang="en-GB" dirty="0">
              <a:solidFill>
                <a:schemeClr val="bg1">
                  <a:lumMod val="50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7347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40" grpId="0" animBg="1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5DDBA1-518D-3204-D86C-9474F925A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1">
            <a:extLst>
              <a:ext uri="{FF2B5EF4-FFF2-40B4-BE49-F238E27FC236}">
                <a16:creationId xmlns:a16="http://schemas.microsoft.com/office/drawing/2014/main" id="{F0899AF8-39D8-AC23-4312-8A74D017A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altLang="zh-CN" sz="4000" b="1" dirty="0">
                <a:latin typeface="Garamond" panose="02020404030301010803" pitchFamily="18" charset="0"/>
                <a:cs typeface="Arial" panose="020B0604020202020204" pitchFamily="34" charset="0"/>
              </a:rPr>
              <a:t>Guess-and-check</a:t>
            </a:r>
            <a:endParaRPr lang="zh-CN" altLang="en-US" sz="4000" b="1" dirty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A746C7BB-2A11-48AA-DC9B-E17647EBD343}"/>
              </a:ext>
            </a:extLst>
          </p:cNvPr>
          <p:cNvGrpSpPr/>
          <p:nvPr/>
        </p:nvGrpSpPr>
        <p:grpSpPr>
          <a:xfrm>
            <a:off x="671945" y="2286703"/>
            <a:ext cx="3225825" cy="3225251"/>
            <a:chOff x="838200" y="3173394"/>
            <a:chExt cx="3225825" cy="3225251"/>
          </a:xfrm>
        </p:grpSpPr>
        <p:cxnSp>
          <p:nvCxnSpPr>
            <p:cNvPr id="7" name="直接箭头连接符 6">
              <a:extLst>
                <a:ext uri="{FF2B5EF4-FFF2-40B4-BE49-F238E27FC236}">
                  <a16:creationId xmlns:a16="http://schemas.microsoft.com/office/drawing/2014/main" id="{644A84B1-6EBB-BCF9-30A1-23A9145EDAD4}"/>
                </a:ext>
              </a:extLst>
            </p:cNvPr>
            <p:cNvCxnSpPr/>
            <p:nvPr/>
          </p:nvCxnSpPr>
          <p:spPr>
            <a:xfrm flipV="1">
              <a:off x="1829381" y="3312997"/>
              <a:ext cx="0" cy="2554736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箭头连接符 7">
              <a:extLst>
                <a:ext uri="{FF2B5EF4-FFF2-40B4-BE49-F238E27FC236}">
                  <a16:creationId xmlns:a16="http://schemas.microsoft.com/office/drawing/2014/main" id="{E60C1D23-CB4B-5F9C-FA6A-12E1FE76DAFF}"/>
                </a:ext>
              </a:extLst>
            </p:cNvPr>
            <p:cNvCxnSpPr>
              <a:cxnSpLocks/>
            </p:cNvCxnSpPr>
            <p:nvPr/>
          </p:nvCxnSpPr>
          <p:spPr>
            <a:xfrm>
              <a:off x="1681634" y="5726966"/>
              <a:ext cx="1375602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911646F0-666D-C4ED-127B-E0B7E00A9709}"/>
                </a:ext>
              </a:extLst>
            </p:cNvPr>
            <p:cNvSpPr/>
            <p:nvPr/>
          </p:nvSpPr>
          <p:spPr>
            <a:xfrm>
              <a:off x="1829382" y="3606163"/>
              <a:ext cx="1015418" cy="212080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DFB69EA2-EE26-75CA-8D71-3E1786CEB447}"/>
                </a:ext>
              </a:extLst>
            </p:cNvPr>
            <p:cNvSpPr txBox="1"/>
            <p:nvPr/>
          </p:nvSpPr>
          <p:spPr>
            <a:xfrm>
              <a:off x="3065864" y="5498401"/>
              <a:ext cx="99816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Garamond" panose="02020404030301010803" pitchFamily="18" charset="0"/>
                  <a:cs typeface="Arial" panose="020B0604020202020204" pitchFamily="34" charset="0"/>
                </a:rPr>
                <a:t>Space</a:t>
              </a:r>
            </a:p>
          </p:txBody>
        </p: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8C4E1FA1-F47F-4D76-5183-C18BEC61C2E2}"/>
                </a:ext>
              </a:extLst>
            </p:cNvPr>
            <p:cNvSpPr txBox="1"/>
            <p:nvPr/>
          </p:nvSpPr>
          <p:spPr>
            <a:xfrm>
              <a:off x="1089486" y="3173394"/>
              <a:ext cx="8096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Garamond" panose="02020404030301010803" pitchFamily="18" charset="0"/>
                  <a:cs typeface="Arial" panose="020B0604020202020204" pitchFamily="34" charset="0"/>
                </a:rPr>
                <a:t>Time</a:t>
              </a:r>
              <a:endParaRPr lang="en-GB" dirty="0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3" name="左大括号 12">
              <a:extLst>
                <a:ext uri="{FF2B5EF4-FFF2-40B4-BE49-F238E27FC236}">
                  <a16:creationId xmlns:a16="http://schemas.microsoft.com/office/drawing/2014/main" id="{87B7D758-AFE3-27FA-BF3B-4DF7D13D2605}"/>
                </a:ext>
              </a:extLst>
            </p:cNvPr>
            <p:cNvSpPr/>
            <p:nvPr/>
          </p:nvSpPr>
          <p:spPr>
            <a:xfrm>
              <a:off x="1532123" y="3606163"/>
              <a:ext cx="297257" cy="2120800"/>
            </a:xfrm>
            <a:prstGeom prst="leftBrace">
              <a:avLst>
                <a:gd name="adj1" fmla="val 35274"/>
                <a:gd name="adj2" fmla="val 50000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文本框 13">
                  <a:extLst>
                    <a:ext uri="{FF2B5EF4-FFF2-40B4-BE49-F238E27FC236}">
                      <a16:creationId xmlns:a16="http://schemas.microsoft.com/office/drawing/2014/main" id="{004B9E33-D0DC-CECE-2E9A-3B97E1E97C92}"/>
                    </a:ext>
                  </a:extLst>
                </p:cNvPr>
                <p:cNvSpPr txBox="1"/>
                <p:nvPr/>
              </p:nvSpPr>
              <p:spPr>
                <a:xfrm>
                  <a:off x="838200" y="4481897"/>
                  <a:ext cx="656886" cy="3808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14" name="文本框 13">
                  <a:extLst>
                    <a:ext uri="{FF2B5EF4-FFF2-40B4-BE49-F238E27FC236}">
                      <a16:creationId xmlns:a16="http://schemas.microsoft.com/office/drawing/2014/main" id="{004B9E33-D0DC-CECE-2E9A-3B97E1E97C9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8200" y="4481897"/>
                  <a:ext cx="656886" cy="380810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5" name="左大括号 14">
              <a:extLst>
                <a:ext uri="{FF2B5EF4-FFF2-40B4-BE49-F238E27FC236}">
                  <a16:creationId xmlns:a16="http://schemas.microsoft.com/office/drawing/2014/main" id="{44511A7E-3520-9299-CCE6-855700C92F33}"/>
                </a:ext>
              </a:extLst>
            </p:cNvPr>
            <p:cNvSpPr/>
            <p:nvPr/>
          </p:nvSpPr>
          <p:spPr>
            <a:xfrm rot="16200000">
              <a:off x="2188462" y="5372977"/>
              <a:ext cx="297257" cy="1015415"/>
            </a:xfrm>
            <a:prstGeom prst="leftBrace">
              <a:avLst>
                <a:gd name="adj1" fmla="val 35274"/>
                <a:gd name="adj2" fmla="val 50000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文本框 15">
                  <a:extLst>
                    <a:ext uri="{FF2B5EF4-FFF2-40B4-BE49-F238E27FC236}">
                      <a16:creationId xmlns:a16="http://schemas.microsoft.com/office/drawing/2014/main" id="{7A882D2A-A5F2-A502-7312-94EB836203D6}"/>
                    </a:ext>
                  </a:extLst>
                </p:cNvPr>
                <p:cNvSpPr txBox="1"/>
                <p:nvPr/>
              </p:nvSpPr>
              <p:spPr>
                <a:xfrm>
                  <a:off x="1846638" y="6029313"/>
                  <a:ext cx="99816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 panose="02040503050406030204" pitchFamily="18" charset="0"/>
                          </a:rPr>
                          <m:t>poly</m:t>
                        </m:r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d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16" name="文本框 15">
                  <a:extLst>
                    <a:ext uri="{FF2B5EF4-FFF2-40B4-BE49-F238E27FC236}">
                      <a16:creationId xmlns:a16="http://schemas.microsoft.com/office/drawing/2014/main" id="{7A882D2A-A5F2-A502-7312-94EB836203D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46638" y="6029313"/>
                  <a:ext cx="998161" cy="369332"/>
                </a:xfrm>
                <a:prstGeom prst="rect">
                  <a:avLst/>
                </a:prstGeom>
                <a:blipFill>
                  <a:blip r:embed="rId4"/>
                  <a:stretch>
                    <a:fillRect b="-13333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0" name="文本框 19">
            <a:extLst>
              <a:ext uri="{FF2B5EF4-FFF2-40B4-BE49-F238E27FC236}">
                <a16:creationId xmlns:a16="http://schemas.microsoft.com/office/drawing/2014/main" id="{75FB3350-A833-CD4A-544B-7FBF4D07895E}"/>
              </a:ext>
            </a:extLst>
          </p:cNvPr>
          <p:cNvSpPr txBox="1"/>
          <p:nvPr/>
        </p:nvSpPr>
        <p:spPr>
          <a:xfrm>
            <a:off x="8220364" y="1321356"/>
            <a:ext cx="31334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>
                <a:latin typeface="Garamond" panose="02020404030301010803" pitchFamily="18" charset="0"/>
              </a:rPr>
              <a:t>a.k.a. “Karp-Lipton theorems”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B074242B-8F18-B349-E5F0-A09249B01DAC}"/>
                  </a:ext>
                </a:extLst>
              </p:cNvPr>
              <p:cNvSpPr txBox="1"/>
              <p:nvPr/>
            </p:nvSpPr>
            <p:spPr>
              <a:xfrm>
                <a:off x="428626" y="5534394"/>
                <a:ext cx="348441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dirty="0">
                    <a:latin typeface="Garamond" panose="02020404030301010803" pitchFamily="18" charset="0"/>
                  </a:rPr>
                  <a:t>The “computational history” of a </a:t>
                </a:r>
                <a14:m>
                  <m:oMath xmlns:m="http://schemas.openxmlformats.org/officeDocument/2006/math">
                    <m:r>
                      <a:rPr lang="en-GB" b="1" i="0" smtClean="0">
                        <a:latin typeface="Cambria Math" panose="02040503050406030204" pitchFamily="18" charset="0"/>
                      </a:rPr>
                      <m:t>𝐏𝐒𝐏𝐀𝐂𝐄</m:t>
                    </m:r>
                  </m:oMath>
                </a14:m>
                <a:r>
                  <a:rPr lang="en-GB" dirty="0">
                    <a:latin typeface="Garamond" panose="02020404030301010803" pitchFamily="18" charset="0"/>
                  </a:rPr>
                  <a:t> computation</a:t>
                </a:r>
              </a:p>
            </p:txBody>
          </p:sp>
        </mc:Choice>
        <mc:Fallback xmlns="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B074242B-8F18-B349-E5F0-A09249B01D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626" y="5534394"/>
                <a:ext cx="3484419" cy="646331"/>
              </a:xfrm>
              <a:prstGeom prst="rect">
                <a:avLst/>
              </a:prstGeom>
              <a:blipFill>
                <a:blip r:embed="rId5"/>
                <a:stretch>
                  <a:fillRect t="-5660" b="-150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卷形: 垂直 24">
                <a:extLst>
                  <a:ext uri="{FF2B5EF4-FFF2-40B4-BE49-F238E27FC236}">
                    <a16:creationId xmlns:a16="http://schemas.microsoft.com/office/drawing/2014/main" id="{1406A25E-95E0-0738-9A67-2CD562792DA1}"/>
                  </a:ext>
                </a:extLst>
              </p:cNvPr>
              <p:cNvSpPr/>
              <p:nvPr/>
            </p:nvSpPr>
            <p:spPr>
              <a:xfrm>
                <a:off x="4562304" y="3429000"/>
                <a:ext cx="6957751" cy="2193353"/>
              </a:xfrm>
              <a:prstGeom prst="verticalScroll">
                <a:avLst>
                  <a:gd name="adj" fmla="val 7668"/>
                </a:avLst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t" anchorCtr="0"/>
              <a:lstStyle/>
              <a:p>
                <a:r>
                  <a:rPr lang="en-GB" sz="2400" dirty="0">
                    <a:latin typeface="Garamond" panose="02020404030301010803" pitchFamily="18" charset="0"/>
                  </a:rPr>
                  <a:t>How to simulate </a:t>
                </a:r>
                <a14:m>
                  <m:oMath xmlns:m="http://schemas.openxmlformats.org/officeDocument/2006/math">
                    <m:r>
                      <a:rPr lang="en-GB" sz="2400" b="1" i="0" smtClean="0">
                        <a:latin typeface="Cambria Math" panose="02040503050406030204" pitchFamily="18" charset="0"/>
                      </a:rPr>
                      <m:t>𝐏𝐒𝐏𝐀𝐂𝐄</m:t>
                    </m:r>
                  </m:oMath>
                </a14:m>
                <a:r>
                  <a:rPr lang="en-GB" sz="2400" dirty="0">
                    <a:latin typeface="Garamond" panose="02020404030301010803" pitchFamily="18" charset="0"/>
                  </a:rPr>
                  <a:t>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b="1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b="1" i="0" smtClean="0">
                            <a:latin typeface="Cambria Math" panose="02040503050406030204" pitchFamily="18" charset="0"/>
                          </a:rPr>
                          <m:t>𝚺</m:t>
                        </m:r>
                      </m:e>
                      <m:sub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GB" sz="2400" b="1" i="0" smtClean="0">
                        <a:latin typeface="Cambria Math" panose="02040503050406030204" pitchFamily="18" charset="0"/>
                      </a:rPr>
                      <m:t>𝐏</m:t>
                    </m:r>
                  </m:oMath>
                </a14:m>
                <a:r>
                  <a:rPr lang="en-GB" sz="2400" dirty="0">
                    <a:latin typeface="Garamond" panose="02020404030301010803" pitchFamily="18" charset="0"/>
                  </a:rPr>
                  <a:t>:</a:t>
                </a:r>
              </a:p>
              <a:p>
                <a:pPr marL="342900" indent="-342900">
                  <a:buFont typeface="+mj-lt"/>
                  <a:buAutoNum type="arabicPeriod"/>
                </a:pPr>
                <a:r>
                  <a:rPr lang="en-GB" sz="2400" dirty="0">
                    <a:latin typeface="Garamond" panose="02020404030301010803" pitchFamily="18" charset="0"/>
                  </a:rPr>
                  <a:t>Guess </a:t>
                </a:r>
                <a:r>
                  <a:rPr lang="en-US" altLang="zh-CN" sz="2400" dirty="0">
                    <a:latin typeface="Garamond" panose="02020404030301010803" pitchFamily="18" charset="0"/>
                  </a:rPr>
                  <a:t>the computational history.</a:t>
                </a:r>
                <a:br>
                  <a:rPr lang="en-US" altLang="zh-CN" sz="2400" dirty="0">
                    <a:latin typeface="Garamond" panose="02020404030301010803" pitchFamily="18" charset="0"/>
                  </a:rPr>
                </a:br>
                <a:r>
                  <a:rPr lang="en-US" altLang="zh-CN" sz="2400" dirty="0">
                    <a:latin typeface="Garamond" panose="02020404030301010803" pitchFamily="18" charset="0"/>
                  </a:rPr>
                  <a:t>(uses a </a:t>
                </a:r>
                <a14:m>
                  <m:oMath xmlns:m="http://schemas.openxmlformats.org/officeDocument/2006/math">
                    <m:r>
                      <a:rPr lang="en-GB" altLang="zh-CN" sz="2400" b="0" i="1" smtClean="0">
                        <a:latin typeface="Cambria Math" panose="02040503050406030204" pitchFamily="18" charset="0"/>
                      </a:rPr>
                      <m:t>∃</m:t>
                    </m:r>
                  </m:oMath>
                </a14:m>
                <a:r>
                  <a:rPr lang="en-GB" sz="2400" dirty="0">
                    <a:latin typeface="Garamond" panose="02020404030301010803" pitchFamily="18" charset="0"/>
                  </a:rPr>
                  <a:t> quantifier)</a:t>
                </a:r>
              </a:p>
              <a:p>
                <a:pPr marL="342900" indent="-342900">
                  <a:buFont typeface="+mj-lt"/>
                  <a:buAutoNum type="arabicPeriod"/>
                </a:pPr>
                <a:r>
                  <a:rPr lang="en-GB" sz="2400" dirty="0">
                    <a:latin typeface="Garamond" panose="02020404030301010803" pitchFamily="18" charset="0"/>
                  </a:rPr>
                  <a:t>Verify that the history is correct in every step.</a:t>
                </a:r>
                <a:br>
                  <a:rPr lang="en-GB" sz="2400" dirty="0">
                    <a:latin typeface="Garamond" panose="02020404030301010803" pitchFamily="18" charset="0"/>
                  </a:rPr>
                </a:br>
                <a:r>
                  <a:rPr lang="en-GB" sz="2400" dirty="0">
                    <a:latin typeface="Garamond" panose="02020404030301010803" pitchFamily="18" charset="0"/>
                  </a:rPr>
                  <a:t>(uses a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∀</m:t>
                    </m:r>
                  </m:oMath>
                </a14:m>
                <a:r>
                  <a:rPr lang="en-GB" sz="2400" dirty="0">
                    <a:latin typeface="Garamond" panose="02020404030301010803" pitchFamily="18" charset="0"/>
                  </a:rPr>
                  <a:t> quantifier)</a:t>
                </a:r>
              </a:p>
            </p:txBody>
          </p:sp>
        </mc:Choice>
        <mc:Fallback xmlns="">
          <p:sp>
            <p:nvSpPr>
              <p:cNvPr id="25" name="卷形: 垂直 24">
                <a:extLst>
                  <a:ext uri="{FF2B5EF4-FFF2-40B4-BE49-F238E27FC236}">
                    <a16:creationId xmlns:a16="http://schemas.microsoft.com/office/drawing/2014/main" id="{1406A25E-95E0-0738-9A67-2CD562792DA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2304" y="3429000"/>
                <a:ext cx="6957751" cy="2193353"/>
              </a:xfrm>
              <a:prstGeom prst="verticalScroll">
                <a:avLst>
                  <a:gd name="adj" fmla="val 7668"/>
                </a:avLst>
              </a:prstGeom>
              <a:blipFill>
                <a:blip r:embed="rId6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49B3E60F-DCDF-65B4-F060-9C649436240B}"/>
                  </a:ext>
                </a:extLst>
              </p:cNvPr>
              <p:cNvSpPr txBox="1"/>
              <p:nvPr/>
            </p:nvSpPr>
            <p:spPr>
              <a:xfrm>
                <a:off x="5052060" y="2320201"/>
                <a:ext cx="5680364" cy="830997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altLang="zh-CN" sz="2400" b="1" u="sng" dirty="0">
                    <a:latin typeface="Garamond" panose="02020404030301010803" pitchFamily="18" charset="0"/>
                  </a:rPr>
                  <a:t>Theorem:</a:t>
                </a:r>
                <a:r>
                  <a:rPr lang="en-US" altLang="zh-CN" sz="2400" dirty="0">
                    <a:latin typeface="Garamond" panose="02020404030301010803" pitchFamily="18" charset="0"/>
                  </a:rPr>
                  <a:t> If </a:t>
                </a:r>
                <a14:m>
                  <m:oMath xmlns:m="http://schemas.openxmlformats.org/officeDocument/2006/math">
                    <m:r>
                      <a:rPr lang="en-GB" altLang="zh-CN" sz="2400" b="1">
                        <a:latin typeface="Cambria Math" panose="02040503050406030204" pitchFamily="18" charset="0"/>
                      </a:rPr>
                      <m:t>𝐏𝐒𝐏𝐀𝐂𝐄</m:t>
                    </m:r>
                  </m:oMath>
                </a14:m>
                <a:r>
                  <a:rPr lang="en-GB" sz="2400" dirty="0">
                    <a:latin typeface="Garamond" panose="02020404030301010803" pitchFamily="18" charset="0"/>
                  </a:rPr>
                  <a:t> has poly-size circuits, then </a:t>
                </a:r>
                <a14:m>
                  <m:oMath xmlns:m="http://schemas.openxmlformats.org/officeDocument/2006/math">
                    <m:r>
                      <a:rPr lang="en-GB" sz="2400" b="1">
                        <a:latin typeface="Cambria Math" panose="02040503050406030204" pitchFamily="18" charset="0"/>
                      </a:rPr>
                      <m:t>𝐏𝐒𝐏𝐀𝐂𝐄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sz="2400" b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b="1">
                            <a:latin typeface="Cambria Math" panose="02040503050406030204" pitchFamily="18" charset="0"/>
                          </a:rPr>
                          <m:t>𝚺</m:t>
                        </m:r>
                      </m:e>
                      <m:sub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GB" sz="2400" b="1">
                        <a:latin typeface="Cambria Math" panose="02040503050406030204" pitchFamily="18" charset="0"/>
                      </a:rPr>
                      <m:t>𝐏</m:t>
                    </m:r>
                  </m:oMath>
                </a14:m>
                <a:r>
                  <a:rPr lang="en-GB" sz="2400" dirty="0">
                    <a:latin typeface="Garamond" panose="02020404030301010803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49B3E60F-DCDF-65B4-F060-9C64943624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2060" y="2320201"/>
                <a:ext cx="5680364" cy="83099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矩形 2">
            <a:extLst>
              <a:ext uri="{FF2B5EF4-FFF2-40B4-BE49-F238E27FC236}">
                <a16:creationId xmlns:a16="http://schemas.microsoft.com/office/drawing/2014/main" id="{C283A7A7-68E1-DDDF-5BDE-7CC340BEEC0D}"/>
              </a:ext>
            </a:extLst>
          </p:cNvPr>
          <p:cNvSpPr/>
          <p:nvPr/>
        </p:nvSpPr>
        <p:spPr>
          <a:xfrm>
            <a:off x="422736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09BDE72D-D5D1-759C-9359-771C24527AC1}"/>
              </a:ext>
            </a:extLst>
          </p:cNvPr>
          <p:cNvSpPr/>
          <p:nvPr/>
        </p:nvSpPr>
        <p:spPr>
          <a:xfrm>
            <a:off x="437515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761B11B7-EB58-ACA7-7A32-3CE52EEC5575}"/>
              </a:ext>
            </a:extLst>
          </p:cNvPr>
          <p:cNvSpPr/>
          <p:nvPr/>
        </p:nvSpPr>
        <p:spPr>
          <a:xfrm>
            <a:off x="452293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E5EAC35D-D277-3C77-F6CB-F00876A0E126}"/>
              </a:ext>
            </a:extLst>
          </p:cNvPr>
          <p:cNvSpPr/>
          <p:nvPr/>
        </p:nvSpPr>
        <p:spPr>
          <a:xfrm>
            <a:off x="467071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AF3A26E2-1C9A-91F0-6BCA-3244676EDD8A}"/>
              </a:ext>
            </a:extLst>
          </p:cNvPr>
          <p:cNvSpPr/>
          <p:nvPr/>
        </p:nvSpPr>
        <p:spPr>
          <a:xfrm>
            <a:off x="481849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743AE73B-2367-EA79-C388-D5BF25DC0345}"/>
              </a:ext>
            </a:extLst>
          </p:cNvPr>
          <p:cNvSpPr/>
          <p:nvPr/>
        </p:nvSpPr>
        <p:spPr>
          <a:xfrm>
            <a:off x="496627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75DB713C-EF71-9DA1-95B0-E2B4AA7C9D01}"/>
              </a:ext>
            </a:extLst>
          </p:cNvPr>
          <p:cNvSpPr/>
          <p:nvPr/>
        </p:nvSpPr>
        <p:spPr>
          <a:xfrm>
            <a:off x="511406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C221AF1D-8A31-8236-7C4D-3EB42B5B9B92}"/>
              </a:ext>
            </a:extLst>
          </p:cNvPr>
          <p:cNvSpPr/>
          <p:nvPr/>
        </p:nvSpPr>
        <p:spPr>
          <a:xfrm>
            <a:off x="526184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DA9C5C1E-CB92-2D5D-C233-B6530CB88A8B}"/>
              </a:ext>
            </a:extLst>
          </p:cNvPr>
          <p:cNvSpPr/>
          <p:nvPr/>
        </p:nvSpPr>
        <p:spPr>
          <a:xfrm>
            <a:off x="540962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E569C02C-9912-B369-7890-B9D584BBC183}"/>
              </a:ext>
            </a:extLst>
          </p:cNvPr>
          <p:cNvSpPr/>
          <p:nvPr/>
        </p:nvSpPr>
        <p:spPr>
          <a:xfrm>
            <a:off x="555740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4F8B949E-B84F-636F-3C98-E9B0EFDF3267}"/>
              </a:ext>
            </a:extLst>
          </p:cNvPr>
          <p:cNvSpPr/>
          <p:nvPr/>
        </p:nvSpPr>
        <p:spPr>
          <a:xfrm>
            <a:off x="570518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617E7B6F-2A50-B003-A028-5581F0D8E9EC}"/>
              </a:ext>
            </a:extLst>
          </p:cNvPr>
          <p:cNvSpPr/>
          <p:nvPr/>
        </p:nvSpPr>
        <p:spPr>
          <a:xfrm>
            <a:off x="585297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0C728660-6311-BC69-347E-9A5B144F9B45}"/>
              </a:ext>
            </a:extLst>
          </p:cNvPr>
          <p:cNvSpPr/>
          <p:nvPr/>
        </p:nvSpPr>
        <p:spPr>
          <a:xfrm>
            <a:off x="600075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9E5791DC-F6F0-06D5-4618-7AA3E9A89369}"/>
              </a:ext>
            </a:extLst>
          </p:cNvPr>
          <p:cNvSpPr/>
          <p:nvPr/>
        </p:nvSpPr>
        <p:spPr>
          <a:xfrm>
            <a:off x="614853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3EA1C85C-1CF9-956A-8646-C631EB504FD0}"/>
              </a:ext>
            </a:extLst>
          </p:cNvPr>
          <p:cNvSpPr/>
          <p:nvPr/>
        </p:nvSpPr>
        <p:spPr>
          <a:xfrm>
            <a:off x="629631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39AD9551-7BF8-9924-2A91-8BEB7061AFC4}"/>
              </a:ext>
            </a:extLst>
          </p:cNvPr>
          <p:cNvSpPr/>
          <p:nvPr/>
        </p:nvSpPr>
        <p:spPr>
          <a:xfrm>
            <a:off x="644409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04AC4095-560A-F37B-05B0-4E3310C0B7EC}"/>
              </a:ext>
            </a:extLst>
          </p:cNvPr>
          <p:cNvSpPr/>
          <p:nvPr/>
        </p:nvSpPr>
        <p:spPr>
          <a:xfrm>
            <a:off x="659188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4DC64B94-132E-8E96-9E4E-B24044332726}"/>
              </a:ext>
            </a:extLst>
          </p:cNvPr>
          <p:cNvSpPr/>
          <p:nvPr/>
        </p:nvSpPr>
        <p:spPr>
          <a:xfrm>
            <a:off x="673966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6592A6F7-4CA1-02EA-FC0B-6C300AC93AE1}"/>
              </a:ext>
            </a:extLst>
          </p:cNvPr>
          <p:cNvSpPr/>
          <p:nvPr/>
        </p:nvSpPr>
        <p:spPr>
          <a:xfrm>
            <a:off x="688744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FA110AB2-F433-8E71-7BCE-8066B6318E2D}"/>
              </a:ext>
            </a:extLst>
          </p:cNvPr>
          <p:cNvSpPr/>
          <p:nvPr/>
        </p:nvSpPr>
        <p:spPr>
          <a:xfrm>
            <a:off x="703522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6D6A55E3-792B-A457-62C1-D16E8CD521FB}"/>
              </a:ext>
            </a:extLst>
          </p:cNvPr>
          <p:cNvSpPr/>
          <p:nvPr/>
        </p:nvSpPr>
        <p:spPr>
          <a:xfrm>
            <a:off x="718300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B7C959CF-6F39-3B02-9C06-32048EDFF8AD}"/>
              </a:ext>
            </a:extLst>
          </p:cNvPr>
          <p:cNvSpPr/>
          <p:nvPr/>
        </p:nvSpPr>
        <p:spPr>
          <a:xfrm>
            <a:off x="733079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5FBC0071-0B45-DA51-8D90-C325EB67979B}"/>
              </a:ext>
            </a:extLst>
          </p:cNvPr>
          <p:cNvSpPr/>
          <p:nvPr/>
        </p:nvSpPr>
        <p:spPr>
          <a:xfrm>
            <a:off x="747857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" name="矩形 63">
            <a:extLst>
              <a:ext uri="{FF2B5EF4-FFF2-40B4-BE49-F238E27FC236}">
                <a16:creationId xmlns:a16="http://schemas.microsoft.com/office/drawing/2014/main" id="{A8625243-05C0-39C4-F80D-EBE70610D4E8}"/>
              </a:ext>
            </a:extLst>
          </p:cNvPr>
          <p:cNvSpPr/>
          <p:nvPr/>
        </p:nvSpPr>
        <p:spPr>
          <a:xfrm>
            <a:off x="762635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矩形 65">
            <a:extLst>
              <a:ext uri="{FF2B5EF4-FFF2-40B4-BE49-F238E27FC236}">
                <a16:creationId xmlns:a16="http://schemas.microsoft.com/office/drawing/2014/main" id="{2E5CE6BC-4183-0100-62CE-5B724BB1CCB0}"/>
              </a:ext>
            </a:extLst>
          </p:cNvPr>
          <p:cNvSpPr/>
          <p:nvPr/>
        </p:nvSpPr>
        <p:spPr>
          <a:xfrm>
            <a:off x="777413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矩形 67">
            <a:extLst>
              <a:ext uri="{FF2B5EF4-FFF2-40B4-BE49-F238E27FC236}">
                <a16:creationId xmlns:a16="http://schemas.microsoft.com/office/drawing/2014/main" id="{B45A2CF9-732B-4EF9-F5D2-EDE26DBE32DA}"/>
              </a:ext>
            </a:extLst>
          </p:cNvPr>
          <p:cNvSpPr/>
          <p:nvPr/>
        </p:nvSpPr>
        <p:spPr>
          <a:xfrm>
            <a:off x="792191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0" name="矩形 69">
            <a:extLst>
              <a:ext uri="{FF2B5EF4-FFF2-40B4-BE49-F238E27FC236}">
                <a16:creationId xmlns:a16="http://schemas.microsoft.com/office/drawing/2014/main" id="{1B307AD9-0016-13F7-B3F9-CA53A0230E92}"/>
              </a:ext>
            </a:extLst>
          </p:cNvPr>
          <p:cNvSpPr/>
          <p:nvPr/>
        </p:nvSpPr>
        <p:spPr>
          <a:xfrm>
            <a:off x="806970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" name="矩形 71">
            <a:extLst>
              <a:ext uri="{FF2B5EF4-FFF2-40B4-BE49-F238E27FC236}">
                <a16:creationId xmlns:a16="http://schemas.microsoft.com/office/drawing/2014/main" id="{E77BE6E8-237D-0A98-8F50-347276D244E4}"/>
              </a:ext>
            </a:extLst>
          </p:cNvPr>
          <p:cNvSpPr/>
          <p:nvPr/>
        </p:nvSpPr>
        <p:spPr>
          <a:xfrm>
            <a:off x="821748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4" name="矩形 73">
            <a:extLst>
              <a:ext uri="{FF2B5EF4-FFF2-40B4-BE49-F238E27FC236}">
                <a16:creationId xmlns:a16="http://schemas.microsoft.com/office/drawing/2014/main" id="{83965C9C-B00D-D0D1-B444-04825952D0A4}"/>
              </a:ext>
            </a:extLst>
          </p:cNvPr>
          <p:cNvSpPr/>
          <p:nvPr/>
        </p:nvSpPr>
        <p:spPr>
          <a:xfrm>
            <a:off x="836526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6" name="文本框 75">
            <a:extLst>
              <a:ext uri="{FF2B5EF4-FFF2-40B4-BE49-F238E27FC236}">
                <a16:creationId xmlns:a16="http://schemas.microsoft.com/office/drawing/2014/main" id="{E43CB7A4-5D96-2215-5A0F-C3D24DBA5740}"/>
              </a:ext>
            </a:extLst>
          </p:cNvPr>
          <p:cNvSpPr txBox="1"/>
          <p:nvPr/>
        </p:nvSpPr>
        <p:spPr>
          <a:xfrm>
            <a:off x="3220605" y="-33662"/>
            <a:ext cx="101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Progress: </a:t>
            </a:r>
            <a:endParaRPr lang="en-GB" dirty="0">
              <a:solidFill>
                <a:schemeClr val="bg1">
                  <a:lumMod val="50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4735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476BC1-13D0-503F-13F4-E5E432A2D3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1">
            <a:extLst>
              <a:ext uri="{FF2B5EF4-FFF2-40B4-BE49-F238E27FC236}">
                <a16:creationId xmlns:a16="http://schemas.microsoft.com/office/drawing/2014/main" id="{3903800E-7A1C-F5AB-F289-AD76E3F95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altLang="zh-CN" sz="4000" b="1" dirty="0">
                <a:latin typeface="Garamond" panose="02020404030301010803" pitchFamily="18" charset="0"/>
                <a:cs typeface="Arial" panose="020B0604020202020204" pitchFamily="34" charset="0"/>
              </a:rPr>
              <a:t>Interactive Proofs Magic</a:t>
            </a:r>
            <a:endParaRPr lang="zh-CN" altLang="en-US" sz="4000" b="1" dirty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02089DC9-93C0-C1AC-C76F-23F0023642AF}"/>
              </a:ext>
            </a:extLst>
          </p:cNvPr>
          <p:cNvGrpSpPr/>
          <p:nvPr/>
        </p:nvGrpSpPr>
        <p:grpSpPr>
          <a:xfrm>
            <a:off x="671945" y="2286703"/>
            <a:ext cx="3225825" cy="3225251"/>
            <a:chOff x="838200" y="3173394"/>
            <a:chExt cx="3225825" cy="3225251"/>
          </a:xfrm>
        </p:grpSpPr>
        <p:cxnSp>
          <p:nvCxnSpPr>
            <p:cNvPr id="7" name="直接箭头连接符 6">
              <a:extLst>
                <a:ext uri="{FF2B5EF4-FFF2-40B4-BE49-F238E27FC236}">
                  <a16:creationId xmlns:a16="http://schemas.microsoft.com/office/drawing/2014/main" id="{9E789241-C6C7-11FC-23F4-EA855A41B9A6}"/>
                </a:ext>
              </a:extLst>
            </p:cNvPr>
            <p:cNvCxnSpPr/>
            <p:nvPr/>
          </p:nvCxnSpPr>
          <p:spPr>
            <a:xfrm flipV="1">
              <a:off x="1829381" y="3312997"/>
              <a:ext cx="0" cy="2554736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箭头连接符 7">
              <a:extLst>
                <a:ext uri="{FF2B5EF4-FFF2-40B4-BE49-F238E27FC236}">
                  <a16:creationId xmlns:a16="http://schemas.microsoft.com/office/drawing/2014/main" id="{02DE53D6-C684-6164-1736-65043053FDA8}"/>
                </a:ext>
              </a:extLst>
            </p:cNvPr>
            <p:cNvCxnSpPr>
              <a:cxnSpLocks/>
            </p:cNvCxnSpPr>
            <p:nvPr/>
          </p:nvCxnSpPr>
          <p:spPr>
            <a:xfrm>
              <a:off x="1681634" y="5726966"/>
              <a:ext cx="1375602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E80D60AC-555C-0D3B-B658-5E9FA9052010}"/>
                </a:ext>
              </a:extLst>
            </p:cNvPr>
            <p:cNvSpPr/>
            <p:nvPr/>
          </p:nvSpPr>
          <p:spPr>
            <a:xfrm>
              <a:off x="1829382" y="3606163"/>
              <a:ext cx="1015418" cy="2120801"/>
            </a:xfrm>
            <a:prstGeom prst="rect">
              <a:avLst/>
            </a:prstGeom>
            <a:gradFill flip="none" rotWithShape="1">
              <a:gsLst>
                <a:gs pos="83000">
                  <a:srgbClr val="0070C0"/>
                </a:gs>
                <a:gs pos="67000">
                  <a:srgbClr val="00B0F0"/>
                </a:gs>
                <a:gs pos="33000">
                  <a:srgbClr val="FFFF00"/>
                </a:gs>
                <a:gs pos="17450">
                  <a:srgbClr val="FFC000"/>
                </a:gs>
                <a:gs pos="0">
                  <a:srgbClr val="FF3300"/>
                </a:gs>
                <a:gs pos="50000">
                  <a:srgbClr val="00B050"/>
                </a:gs>
                <a:gs pos="100000">
                  <a:srgbClr val="7030A0"/>
                </a:gs>
              </a:gsLst>
              <a:lin ang="2700000" scaled="1"/>
              <a:tileRect/>
            </a:gra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14CEF755-AE13-6E38-4CA2-362E503DBBF7}"/>
                </a:ext>
              </a:extLst>
            </p:cNvPr>
            <p:cNvSpPr txBox="1"/>
            <p:nvPr/>
          </p:nvSpPr>
          <p:spPr>
            <a:xfrm>
              <a:off x="3065864" y="5498401"/>
              <a:ext cx="99816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Garamond" panose="02020404030301010803" pitchFamily="18" charset="0"/>
                  <a:cs typeface="Arial" panose="020B0604020202020204" pitchFamily="34" charset="0"/>
                </a:rPr>
                <a:t>Space</a:t>
              </a:r>
            </a:p>
          </p:txBody>
        </p: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061C4D05-4261-4ACF-2BA5-E7C5F1A56065}"/>
                </a:ext>
              </a:extLst>
            </p:cNvPr>
            <p:cNvSpPr txBox="1"/>
            <p:nvPr/>
          </p:nvSpPr>
          <p:spPr>
            <a:xfrm>
              <a:off x="1089486" y="3173394"/>
              <a:ext cx="8096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Garamond" panose="02020404030301010803" pitchFamily="18" charset="0"/>
                  <a:cs typeface="Arial" panose="020B0604020202020204" pitchFamily="34" charset="0"/>
                </a:rPr>
                <a:t>Time</a:t>
              </a:r>
              <a:endParaRPr lang="en-GB" dirty="0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3" name="左大括号 12">
              <a:extLst>
                <a:ext uri="{FF2B5EF4-FFF2-40B4-BE49-F238E27FC236}">
                  <a16:creationId xmlns:a16="http://schemas.microsoft.com/office/drawing/2014/main" id="{9BB4BB57-F24E-5C0F-89CE-F706253FE9A7}"/>
                </a:ext>
              </a:extLst>
            </p:cNvPr>
            <p:cNvSpPr/>
            <p:nvPr/>
          </p:nvSpPr>
          <p:spPr>
            <a:xfrm>
              <a:off x="1532123" y="3606163"/>
              <a:ext cx="297257" cy="2120800"/>
            </a:xfrm>
            <a:prstGeom prst="leftBrace">
              <a:avLst>
                <a:gd name="adj1" fmla="val 35274"/>
                <a:gd name="adj2" fmla="val 50000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文本框 13">
                  <a:extLst>
                    <a:ext uri="{FF2B5EF4-FFF2-40B4-BE49-F238E27FC236}">
                      <a16:creationId xmlns:a16="http://schemas.microsoft.com/office/drawing/2014/main" id="{989A263E-596C-1830-8E95-7FC633E4A189}"/>
                    </a:ext>
                  </a:extLst>
                </p:cNvPr>
                <p:cNvSpPr txBox="1"/>
                <p:nvPr/>
              </p:nvSpPr>
              <p:spPr>
                <a:xfrm>
                  <a:off x="838200" y="4481897"/>
                  <a:ext cx="656886" cy="3808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14" name="文本框 13">
                  <a:extLst>
                    <a:ext uri="{FF2B5EF4-FFF2-40B4-BE49-F238E27FC236}">
                      <a16:creationId xmlns:a16="http://schemas.microsoft.com/office/drawing/2014/main" id="{989A263E-596C-1830-8E95-7FC633E4A18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8200" y="4481897"/>
                  <a:ext cx="656886" cy="380810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5" name="左大括号 14">
              <a:extLst>
                <a:ext uri="{FF2B5EF4-FFF2-40B4-BE49-F238E27FC236}">
                  <a16:creationId xmlns:a16="http://schemas.microsoft.com/office/drawing/2014/main" id="{7795BECE-18E7-E83B-D246-4464BC4611B0}"/>
                </a:ext>
              </a:extLst>
            </p:cNvPr>
            <p:cNvSpPr/>
            <p:nvPr/>
          </p:nvSpPr>
          <p:spPr>
            <a:xfrm rot="16200000">
              <a:off x="2188462" y="5372977"/>
              <a:ext cx="297257" cy="1015415"/>
            </a:xfrm>
            <a:prstGeom prst="leftBrace">
              <a:avLst>
                <a:gd name="adj1" fmla="val 35274"/>
                <a:gd name="adj2" fmla="val 50000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文本框 15">
                  <a:extLst>
                    <a:ext uri="{FF2B5EF4-FFF2-40B4-BE49-F238E27FC236}">
                      <a16:creationId xmlns:a16="http://schemas.microsoft.com/office/drawing/2014/main" id="{8CC55C0D-6D17-B0F9-D29D-0AD9F4D9F2BD}"/>
                    </a:ext>
                  </a:extLst>
                </p:cNvPr>
                <p:cNvSpPr txBox="1"/>
                <p:nvPr/>
              </p:nvSpPr>
              <p:spPr>
                <a:xfrm>
                  <a:off x="1846638" y="6029313"/>
                  <a:ext cx="99816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 panose="02040503050406030204" pitchFamily="18" charset="0"/>
                          </a:rPr>
                          <m:t>poly</m:t>
                        </m:r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d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16" name="文本框 15">
                  <a:extLst>
                    <a:ext uri="{FF2B5EF4-FFF2-40B4-BE49-F238E27FC236}">
                      <a16:creationId xmlns:a16="http://schemas.microsoft.com/office/drawing/2014/main" id="{8CC55C0D-6D17-B0F9-D29D-0AD9F4D9F2B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46638" y="6029313"/>
                  <a:ext cx="998161" cy="369332"/>
                </a:xfrm>
                <a:prstGeom prst="rect">
                  <a:avLst/>
                </a:prstGeom>
                <a:blipFill>
                  <a:blip r:embed="rId4"/>
                  <a:stretch>
                    <a:fillRect b="-13333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0758F830-850F-BF3F-A0EF-7A6B012776DB}"/>
                  </a:ext>
                </a:extLst>
              </p:cNvPr>
              <p:cNvSpPr txBox="1"/>
              <p:nvPr/>
            </p:nvSpPr>
            <p:spPr>
              <a:xfrm>
                <a:off x="0" y="5511954"/>
                <a:ext cx="4762210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dirty="0">
                    <a:latin typeface="Garamond" panose="02020404030301010803" pitchFamily="18" charset="0"/>
                  </a:rPr>
                  <a:t>The “</a:t>
                </a:r>
                <a:r>
                  <a:rPr lang="en-GB" dirty="0">
                    <a:solidFill>
                      <a:srgbClr val="FF0000"/>
                    </a:solidFill>
                    <a:latin typeface="Garamond" panose="02020404030301010803" pitchFamily="18" charset="0"/>
                  </a:rPr>
                  <a:t>e</a:t>
                </a:r>
                <a:r>
                  <a:rPr lang="en-GB" dirty="0">
                    <a:solidFill>
                      <a:srgbClr val="FFC000"/>
                    </a:solidFill>
                    <a:latin typeface="Garamond" panose="02020404030301010803" pitchFamily="18" charset="0"/>
                  </a:rPr>
                  <a:t>n</a:t>
                </a:r>
                <a:r>
                  <a:rPr lang="en-GB" dirty="0">
                    <a:solidFill>
                      <a:srgbClr val="FFFF00"/>
                    </a:solidFill>
                    <a:latin typeface="Garamond" panose="02020404030301010803" pitchFamily="18" charset="0"/>
                  </a:rPr>
                  <a:t>c</a:t>
                </a:r>
                <a:r>
                  <a:rPr lang="en-GB" dirty="0">
                    <a:solidFill>
                      <a:srgbClr val="00B050"/>
                    </a:solidFill>
                    <a:latin typeface="Garamond" panose="02020404030301010803" pitchFamily="18" charset="0"/>
                  </a:rPr>
                  <a:t>o</a:t>
                </a:r>
                <a:r>
                  <a:rPr lang="en-GB" dirty="0">
                    <a:solidFill>
                      <a:srgbClr val="00B0F0"/>
                    </a:solidFill>
                    <a:latin typeface="Garamond" panose="02020404030301010803" pitchFamily="18" charset="0"/>
                  </a:rPr>
                  <a:t>d</a:t>
                </a:r>
                <a:r>
                  <a:rPr lang="en-GB" dirty="0">
                    <a:solidFill>
                      <a:srgbClr val="0070C0"/>
                    </a:solidFill>
                    <a:latin typeface="Garamond" panose="02020404030301010803" pitchFamily="18" charset="0"/>
                  </a:rPr>
                  <a:t>e</a:t>
                </a:r>
                <a:r>
                  <a:rPr lang="en-GB" dirty="0">
                    <a:solidFill>
                      <a:srgbClr val="7030A0"/>
                    </a:solidFill>
                    <a:latin typeface="Garamond" panose="02020404030301010803" pitchFamily="18" charset="0"/>
                  </a:rPr>
                  <a:t>d</a:t>
                </a:r>
                <a:r>
                  <a:rPr lang="en-GB" dirty="0">
                    <a:latin typeface="Garamond" panose="02020404030301010803" pitchFamily="18" charset="0"/>
                  </a:rPr>
                  <a:t> computational history” of a </a:t>
                </a:r>
                <a14:m>
                  <m:oMath xmlns:m="http://schemas.openxmlformats.org/officeDocument/2006/math">
                    <m:r>
                      <a:rPr lang="en-GB" b="1" i="0" smtClean="0">
                        <a:latin typeface="Cambria Math" panose="02040503050406030204" pitchFamily="18" charset="0"/>
                      </a:rPr>
                      <m:t>𝐏𝐒𝐏𝐀𝐂𝐄</m:t>
                    </m:r>
                  </m:oMath>
                </a14:m>
                <a:r>
                  <a:rPr lang="en-GB" dirty="0">
                    <a:latin typeface="Garamond" panose="02020404030301010803" pitchFamily="18" charset="0"/>
                  </a:rPr>
                  <a:t> computation</a:t>
                </a:r>
                <a:br>
                  <a:rPr lang="en-GB" dirty="0">
                    <a:latin typeface="Garamond" panose="02020404030301010803" pitchFamily="18" charset="0"/>
                  </a:rPr>
                </a:br>
                <a:r>
                  <a:rPr lang="en-GB" sz="1600" dirty="0">
                    <a:latin typeface="Garamond" panose="02020404030301010803" pitchFamily="18" charset="0"/>
                  </a:rPr>
                  <a:t>(Can use either </a:t>
                </a:r>
                <a14:m>
                  <m:oMath xmlns:m="http://schemas.openxmlformats.org/officeDocument/2006/math">
                    <m:r>
                      <a:rPr lang="en-GB" sz="1600" b="1" i="0" smtClean="0">
                        <a:latin typeface="Cambria Math" panose="02040503050406030204" pitchFamily="18" charset="0"/>
                      </a:rPr>
                      <m:t>𝐈𝐏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600" b="1" i="0" smtClean="0">
                        <a:latin typeface="Cambria Math" panose="02040503050406030204" pitchFamily="18" charset="0"/>
                      </a:rPr>
                      <m:t>𝐏𝐒𝐏𝐀𝐂𝐄</m:t>
                    </m:r>
                  </m:oMath>
                </a14:m>
                <a:r>
                  <a:rPr lang="en-GB" sz="1600" b="1" dirty="0">
                    <a:latin typeface="Garamond" panose="02020404030301010803" pitchFamily="18" charset="0"/>
                  </a:rPr>
                  <a:t> </a:t>
                </a:r>
                <a:r>
                  <a:rPr lang="en-GB" sz="1600" dirty="0">
                    <a:latin typeface="Garamond" panose="02020404030301010803" pitchFamily="18" charset="0"/>
                  </a:rPr>
                  <a:t>or the PCP theorem here)</a:t>
                </a:r>
              </a:p>
            </p:txBody>
          </p:sp>
        </mc:Choice>
        <mc:Fallback xmlns="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0758F830-850F-BF3F-A0EF-7A6B012776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511954"/>
                <a:ext cx="4762210" cy="892552"/>
              </a:xfrm>
              <a:prstGeom prst="rect">
                <a:avLst/>
              </a:prstGeom>
              <a:blipFill>
                <a:blip r:embed="rId5"/>
                <a:stretch>
                  <a:fillRect l="-128" t="-3401" r="-128" b="-81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卷形: 垂直 4">
                <a:extLst>
                  <a:ext uri="{FF2B5EF4-FFF2-40B4-BE49-F238E27FC236}">
                    <a16:creationId xmlns:a16="http://schemas.microsoft.com/office/drawing/2014/main" id="{B6F15E3E-6825-08B7-52E9-9E46D10BC7F0}"/>
                  </a:ext>
                </a:extLst>
              </p:cNvPr>
              <p:cNvSpPr/>
              <p:nvPr/>
            </p:nvSpPr>
            <p:spPr>
              <a:xfrm>
                <a:off x="4562304" y="3429000"/>
                <a:ext cx="6957751" cy="2193353"/>
              </a:xfrm>
              <a:prstGeom prst="verticalScroll">
                <a:avLst>
                  <a:gd name="adj" fmla="val 7668"/>
                </a:avLst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t" anchorCtr="0"/>
              <a:lstStyle/>
              <a:p>
                <a:r>
                  <a:rPr lang="en-GB" sz="2400" dirty="0">
                    <a:latin typeface="Garamond" panose="02020404030301010803" pitchFamily="18" charset="0"/>
                  </a:rPr>
                  <a:t>How to simulate </a:t>
                </a:r>
                <a14:m>
                  <m:oMath xmlns:m="http://schemas.openxmlformats.org/officeDocument/2006/math">
                    <m:r>
                      <a:rPr lang="en-GB" sz="2400" b="1">
                        <a:latin typeface="Cambria Math" panose="02040503050406030204" pitchFamily="18" charset="0"/>
                      </a:rPr>
                      <m:t>𝐏𝐒𝐏𝐀𝐂𝐄</m:t>
                    </m:r>
                  </m:oMath>
                </a14:m>
                <a:r>
                  <a:rPr lang="en-GB" sz="2400" dirty="0">
                    <a:latin typeface="Garamond" panose="02020404030301010803" pitchFamily="18" charset="0"/>
                  </a:rPr>
                  <a:t> by </a:t>
                </a:r>
                <a14:m>
                  <m:oMath xmlns:m="http://schemas.openxmlformats.org/officeDocument/2006/math">
                    <m:r>
                      <a:rPr lang="en-GB" sz="2400" b="1" i="0" smtClean="0">
                        <a:latin typeface="Cambria Math" panose="02040503050406030204" pitchFamily="18" charset="0"/>
                      </a:rPr>
                      <m:t>𝐌𝐀</m:t>
                    </m:r>
                  </m:oMath>
                </a14:m>
                <a:r>
                  <a:rPr lang="en-GB" sz="2400" dirty="0">
                    <a:latin typeface="Garamond" panose="02020404030301010803" pitchFamily="18" charset="0"/>
                  </a:rPr>
                  <a:t>:</a:t>
                </a:r>
              </a:p>
              <a:p>
                <a:pPr marL="342900" indent="-342900">
                  <a:buFont typeface="+mj-lt"/>
                  <a:buAutoNum type="arabicPeriod"/>
                </a:pPr>
                <a:r>
                  <a:rPr lang="en-GB" sz="2400" dirty="0">
                    <a:latin typeface="Garamond" panose="02020404030301010803" pitchFamily="18" charset="0"/>
                  </a:rPr>
                  <a:t>Guess </a:t>
                </a:r>
                <a:r>
                  <a:rPr lang="en-US" altLang="zh-CN" sz="2400" dirty="0">
                    <a:latin typeface="Garamond" panose="02020404030301010803" pitchFamily="18" charset="0"/>
                  </a:rPr>
                  <a:t>the computational history.</a:t>
                </a:r>
                <a:br>
                  <a:rPr lang="en-US" altLang="zh-CN" sz="2400" dirty="0">
                    <a:latin typeface="Garamond" panose="02020404030301010803" pitchFamily="18" charset="0"/>
                  </a:rPr>
                </a:br>
                <a:r>
                  <a:rPr lang="en-US" altLang="zh-CN" sz="2400" dirty="0">
                    <a:latin typeface="Garamond" panose="02020404030301010803" pitchFamily="18" charset="0"/>
                  </a:rPr>
                  <a:t>(uses a </a:t>
                </a:r>
                <a14:m>
                  <m:oMath xmlns:m="http://schemas.openxmlformats.org/officeDocument/2006/math">
                    <m:r>
                      <a:rPr lang="en-GB" altLang="zh-CN" sz="2400" b="0" i="1" smtClean="0">
                        <a:latin typeface="Cambria Math" panose="02040503050406030204" pitchFamily="18" charset="0"/>
                      </a:rPr>
                      <m:t>∃</m:t>
                    </m:r>
                  </m:oMath>
                </a14:m>
                <a:r>
                  <a:rPr lang="en-GB" sz="2400" dirty="0">
                    <a:latin typeface="Garamond" panose="02020404030301010803" pitchFamily="18" charset="0"/>
                  </a:rPr>
                  <a:t> quantifier)</a:t>
                </a:r>
              </a:p>
              <a:p>
                <a:pPr marL="342900" indent="-342900">
                  <a:buFont typeface="+mj-lt"/>
                  <a:buAutoNum type="arabicPeriod"/>
                </a:pPr>
                <a:r>
                  <a:rPr lang="en-GB" sz="2400" dirty="0">
                    <a:latin typeface="Garamond" panose="02020404030301010803" pitchFamily="18" charset="0"/>
                  </a:rPr>
                  <a:t>Verify that the history is correct in </a:t>
                </a:r>
                <a:r>
                  <a:rPr lang="en-GB" sz="2400" dirty="0">
                    <a:solidFill>
                      <a:srgbClr val="FF0000"/>
                    </a:solidFill>
                    <a:latin typeface="Garamond" panose="02020404030301010803" pitchFamily="18" charset="0"/>
                  </a:rPr>
                  <a:t>a random</a:t>
                </a:r>
                <a:r>
                  <a:rPr lang="en-GB" sz="2400" dirty="0">
                    <a:latin typeface="Garamond" panose="02020404030301010803" pitchFamily="18" charset="0"/>
                  </a:rPr>
                  <a:t> step.</a:t>
                </a:r>
                <a:br>
                  <a:rPr lang="en-GB" sz="2400" dirty="0">
                    <a:latin typeface="Garamond" panose="02020404030301010803" pitchFamily="18" charset="0"/>
                  </a:rPr>
                </a:br>
                <a:r>
                  <a:rPr lang="en-GB" sz="2400" dirty="0">
                    <a:latin typeface="Garamond" panose="02020404030301010803" pitchFamily="18" charset="0"/>
                  </a:rPr>
                  <a:t>(uses a “</a:t>
                </a:r>
                <a:r>
                  <a:rPr lang="az-Cyrl-AZ" sz="2400" dirty="0">
                    <a:latin typeface="Garamond" panose="02020404030301010803" pitchFamily="18" charset="0"/>
                  </a:rPr>
                  <a:t>Я</a:t>
                </a:r>
                <a:r>
                  <a:rPr lang="en-GB" sz="2400" dirty="0">
                    <a:latin typeface="Garamond" panose="02020404030301010803" pitchFamily="18" charset="0"/>
                  </a:rPr>
                  <a:t> quantifier”)</a:t>
                </a:r>
              </a:p>
            </p:txBody>
          </p:sp>
        </mc:Choice>
        <mc:Fallback xmlns="">
          <p:sp>
            <p:nvSpPr>
              <p:cNvPr id="5" name="卷形: 垂直 4">
                <a:extLst>
                  <a:ext uri="{FF2B5EF4-FFF2-40B4-BE49-F238E27FC236}">
                    <a16:creationId xmlns:a16="http://schemas.microsoft.com/office/drawing/2014/main" id="{B6F15E3E-6825-08B7-52E9-9E46D10BC7F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2304" y="3429000"/>
                <a:ext cx="6957751" cy="2193353"/>
              </a:xfrm>
              <a:prstGeom prst="verticalScroll">
                <a:avLst>
                  <a:gd name="adj" fmla="val 7668"/>
                </a:avLst>
              </a:prstGeom>
              <a:blipFill>
                <a:blip r:embed="rId6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7E958CFA-32F1-79F2-A44A-1549129DE382}"/>
                  </a:ext>
                </a:extLst>
              </p:cNvPr>
              <p:cNvSpPr txBox="1"/>
              <p:nvPr/>
            </p:nvSpPr>
            <p:spPr>
              <a:xfrm>
                <a:off x="5052060" y="2320201"/>
                <a:ext cx="5680364" cy="830997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altLang="zh-CN" sz="2400" b="1" u="sng" dirty="0">
                    <a:latin typeface="Garamond" panose="02020404030301010803" pitchFamily="18" charset="0"/>
                  </a:rPr>
                  <a:t>Theorem:</a:t>
                </a:r>
                <a:r>
                  <a:rPr lang="en-US" altLang="zh-CN" sz="2400" dirty="0">
                    <a:latin typeface="Garamond" panose="02020404030301010803" pitchFamily="18" charset="0"/>
                  </a:rPr>
                  <a:t> If </a:t>
                </a:r>
                <a14:m>
                  <m:oMath xmlns:m="http://schemas.openxmlformats.org/officeDocument/2006/math">
                    <m:r>
                      <a:rPr lang="en-GB" altLang="zh-CN" sz="2400" b="1">
                        <a:latin typeface="Cambria Math" panose="02040503050406030204" pitchFamily="18" charset="0"/>
                      </a:rPr>
                      <m:t>𝐏𝐒𝐏𝐀𝐂𝐄</m:t>
                    </m:r>
                  </m:oMath>
                </a14:m>
                <a:r>
                  <a:rPr lang="en-GB" sz="2400" dirty="0">
                    <a:latin typeface="Garamond" panose="02020404030301010803" pitchFamily="18" charset="0"/>
                  </a:rPr>
                  <a:t> has poly-size circuits, then </a:t>
                </a:r>
                <a14:m>
                  <m:oMath xmlns:m="http://schemas.openxmlformats.org/officeDocument/2006/math">
                    <m:r>
                      <a:rPr lang="en-GB" sz="2400" b="1">
                        <a:latin typeface="Cambria Math" panose="02040503050406030204" pitchFamily="18" charset="0"/>
                      </a:rPr>
                      <m:t>𝐏𝐒𝐏𝐀𝐂𝐄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1" i="0" smtClean="0">
                        <a:latin typeface="Cambria Math" panose="02040503050406030204" pitchFamily="18" charset="0"/>
                      </a:rPr>
                      <m:t>𝐌𝐀</m:t>
                    </m:r>
                  </m:oMath>
                </a14:m>
                <a:r>
                  <a:rPr lang="en-GB" sz="2400" dirty="0">
                    <a:latin typeface="Garamond" panose="02020404030301010803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7E958CFA-32F1-79F2-A44A-1549129DE3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2060" y="2320201"/>
                <a:ext cx="5680364" cy="83099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矩形 2">
            <a:extLst>
              <a:ext uri="{FF2B5EF4-FFF2-40B4-BE49-F238E27FC236}">
                <a16:creationId xmlns:a16="http://schemas.microsoft.com/office/drawing/2014/main" id="{E9EE0B17-5B81-5B54-F49F-7B1E6120A9DB}"/>
              </a:ext>
            </a:extLst>
          </p:cNvPr>
          <p:cNvSpPr/>
          <p:nvPr/>
        </p:nvSpPr>
        <p:spPr>
          <a:xfrm>
            <a:off x="422736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90B4B27A-F492-A2A9-D2D6-AC23B02B13B7}"/>
              </a:ext>
            </a:extLst>
          </p:cNvPr>
          <p:cNvSpPr/>
          <p:nvPr/>
        </p:nvSpPr>
        <p:spPr>
          <a:xfrm>
            <a:off x="437515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D579A290-C2BF-4FB4-4B90-34765719AF22}"/>
              </a:ext>
            </a:extLst>
          </p:cNvPr>
          <p:cNvSpPr/>
          <p:nvPr/>
        </p:nvSpPr>
        <p:spPr>
          <a:xfrm>
            <a:off x="452293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D9E1DBC6-C325-FB58-1639-FA1D8F592F82}"/>
              </a:ext>
            </a:extLst>
          </p:cNvPr>
          <p:cNvSpPr/>
          <p:nvPr/>
        </p:nvSpPr>
        <p:spPr>
          <a:xfrm>
            <a:off x="467071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0E068F92-C52D-D485-EDF7-CEED42FCE0AB}"/>
              </a:ext>
            </a:extLst>
          </p:cNvPr>
          <p:cNvSpPr/>
          <p:nvPr/>
        </p:nvSpPr>
        <p:spPr>
          <a:xfrm>
            <a:off x="481849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9BCE3C06-1418-811A-1AF8-456A33933754}"/>
              </a:ext>
            </a:extLst>
          </p:cNvPr>
          <p:cNvSpPr/>
          <p:nvPr/>
        </p:nvSpPr>
        <p:spPr>
          <a:xfrm>
            <a:off x="496627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57B178BB-D305-9467-34CD-4F142C813E15}"/>
              </a:ext>
            </a:extLst>
          </p:cNvPr>
          <p:cNvSpPr/>
          <p:nvPr/>
        </p:nvSpPr>
        <p:spPr>
          <a:xfrm>
            <a:off x="511406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22DFA202-0097-111B-5803-FE523B00DD44}"/>
              </a:ext>
            </a:extLst>
          </p:cNvPr>
          <p:cNvSpPr/>
          <p:nvPr/>
        </p:nvSpPr>
        <p:spPr>
          <a:xfrm>
            <a:off x="526184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119C884B-C2A2-C838-4112-AEAF1E03D4EA}"/>
              </a:ext>
            </a:extLst>
          </p:cNvPr>
          <p:cNvSpPr/>
          <p:nvPr/>
        </p:nvSpPr>
        <p:spPr>
          <a:xfrm>
            <a:off x="540962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2F8F23BF-FF99-8A2C-0DB9-D3E50763EE4E}"/>
              </a:ext>
            </a:extLst>
          </p:cNvPr>
          <p:cNvSpPr/>
          <p:nvPr/>
        </p:nvSpPr>
        <p:spPr>
          <a:xfrm>
            <a:off x="555740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111285CA-03C6-5BB4-DE2A-4C4EC99FCFA0}"/>
              </a:ext>
            </a:extLst>
          </p:cNvPr>
          <p:cNvSpPr/>
          <p:nvPr/>
        </p:nvSpPr>
        <p:spPr>
          <a:xfrm>
            <a:off x="570518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7954DA34-F484-9E69-F1E6-B7C44553D5AF}"/>
              </a:ext>
            </a:extLst>
          </p:cNvPr>
          <p:cNvSpPr/>
          <p:nvPr/>
        </p:nvSpPr>
        <p:spPr>
          <a:xfrm>
            <a:off x="585297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167DA2A9-5A2F-9048-6F40-1FCB2F526B1B}"/>
              </a:ext>
            </a:extLst>
          </p:cNvPr>
          <p:cNvSpPr/>
          <p:nvPr/>
        </p:nvSpPr>
        <p:spPr>
          <a:xfrm>
            <a:off x="600075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84DE5741-B606-BFD4-44D6-50D7C402C7E9}"/>
              </a:ext>
            </a:extLst>
          </p:cNvPr>
          <p:cNvSpPr/>
          <p:nvPr/>
        </p:nvSpPr>
        <p:spPr>
          <a:xfrm>
            <a:off x="614853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DC3BED3F-63C4-5A78-F680-7028D0ECD052}"/>
              </a:ext>
            </a:extLst>
          </p:cNvPr>
          <p:cNvSpPr/>
          <p:nvPr/>
        </p:nvSpPr>
        <p:spPr>
          <a:xfrm>
            <a:off x="629631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8FB05DDE-262F-A9A7-AF7E-D01390899F9D}"/>
              </a:ext>
            </a:extLst>
          </p:cNvPr>
          <p:cNvSpPr/>
          <p:nvPr/>
        </p:nvSpPr>
        <p:spPr>
          <a:xfrm>
            <a:off x="644409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4188488B-F77D-5536-6C44-C83C6AE0E30B}"/>
              </a:ext>
            </a:extLst>
          </p:cNvPr>
          <p:cNvSpPr/>
          <p:nvPr/>
        </p:nvSpPr>
        <p:spPr>
          <a:xfrm>
            <a:off x="659188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215789C3-5C33-CFD0-9284-880EA19BA900}"/>
              </a:ext>
            </a:extLst>
          </p:cNvPr>
          <p:cNvSpPr/>
          <p:nvPr/>
        </p:nvSpPr>
        <p:spPr>
          <a:xfrm>
            <a:off x="673966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046D9828-7FF0-D034-A006-B4800477C150}"/>
              </a:ext>
            </a:extLst>
          </p:cNvPr>
          <p:cNvSpPr/>
          <p:nvPr/>
        </p:nvSpPr>
        <p:spPr>
          <a:xfrm>
            <a:off x="688744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矩形 54">
            <a:extLst>
              <a:ext uri="{FF2B5EF4-FFF2-40B4-BE49-F238E27FC236}">
                <a16:creationId xmlns:a16="http://schemas.microsoft.com/office/drawing/2014/main" id="{0D471D93-51A2-C41B-A1D5-A154121DFE6C}"/>
              </a:ext>
            </a:extLst>
          </p:cNvPr>
          <p:cNvSpPr/>
          <p:nvPr/>
        </p:nvSpPr>
        <p:spPr>
          <a:xfrm>
            <a:off x="703522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B4A96E71-E0E3-140A-58D4-A4344E22AE3F}"/>
              </a:ext>
            </a:extLst>
          </p:cNvPr>
          <p:cNvSpPr/>
          <p:nvPr/>
        </p:nvSpPr>
        <p:spPr>
          <a:xfrm>
            <a:off x="718300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0D33D636-AFBC-D849-596E-DAC3BAB7655E}"/>
              </a:ext>
            </a:extLst>
          </p:cNvPr>
          <p:cNvSpPr/>
          <p:nvPr/>
        </p:nvSpPr>
        <p:spPr>
          <a:xfrm>
            <a:off x="733079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CED9FDC7-6502-A4C5-D1FD-F27DD37D2CCD}"/>
              </a:ext>
            </a:extLst>
          </p:cNvPr>
          <p:cNvSpPr/>
          <p:nvPr/>
        </p:nvSpPr>
        <p:spPr>
          <a:xfrm>
            <a:off x="747857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3E8868C4-3BF6-825B-367C-FAC5818F4F59}"/>
              </a:ext>
            </a:extLst>
          </p:cNvPr>
          <p:cNvSpPr/>
          <p:nvPr/>
        </p:nvSpPr>
        <p:spPr>
          <a:xfrm>
            <a:off x="762635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矩形 64">
            <a:extLst>
              <a:ext uri="{FF2B5EF4-FFF2-40B4-BE49-F238E27FC236}">
                <a16:creationId xmlns:a16="http://schemas.microsoft.com/office/drawing/2014/main" id="{4A87753C-D712-BFB4-ACA9-6FCEFB8BD4F1}"/>
              </a:ext>
            </a:extLst>
          </p:cNvPr>
          <p:cNvSpPr/>
          <p:nvPr/>
        </p:nvSpPr>
        <p:spPr>
          <a:xfrm>
            <a:off x="777413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矩形 66">
            <a:extLst>
              <a:ext uri="{FF2B5EF4-FFF2-40B4-BE49-F238E27FC236}">
                <a16:creationId xmlns:a16="http://schemas.microsoft.com/office/drawing/2014/main" id="{D5B6D98C-3CB0-8A07-AD83-DC690352BB95}"/>
              </a:ext>
            </a:extLst>
          </p:cNvPr>
          <p:cNvSpPr/>
          <p:nvPr/>
        </p:nvSpPr>
        <p:spPr>
          <a:xfrm>
            <a:off x="792191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" name="矩形 68">
            <a:extLst>
              <a:ext uri="{FF2B5EF4-FFF2-40B4-BE49-F238E27FC236}">
                <a16:creationId xmlns:a16="http://schemas.microsoft.com/office/drawing/2014/main" id="{2392E664-A094-BF59-A30D-E646176BACCE}"/>
              </a:ext>
            </a:extLst>
          </p:cNvPr>
          <p:cNvSpPr/>
          <p:nvPr/>
        </p:nvSpPr>
        <p:spPr>
          <a:xfrm>
            <a:off x="806970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1" name="矩形 70">
            <a:extLst>
              <a:ext uri="{FF2B5EF4-FFF2-40B4-BE49-F238E27FC236}">
                <a16:creationId xmlns:a16="http://schemas.microsoft.com/office/drawing/2014/main" id="{0991FA84-5F8C-34B5-A713-79106A00E3CB}"/>
              </a:ext>
            </a:extLst>
          </p:cNvPr>
          <p:cNvSpPr/>
          <p:nvPr/>
        </p:nvSpPr>
        <p:spPr>
          <a:xfrm>
            <a:off x="821748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3" name="矩形 72">
            <a:extLst>
              <a:ext uri="{FF2B5EF4-FFF2-40B4-BE49-F238E27FC236}">
                <a16:creationId xmlns:a16="http://schemas.microsoft.com/office/drawing/2014/main" id="{B24D5428-EA8E-D2E0-DF52-8608DDA239EA}"/>
              </a:ext>
            </a:extLst>
          </p:cNvPr>
          <p:cNvSpPr/>
          <p:nvPr/>
        </p:nvSpPr>
        <p:spPr>
          <a:xfrm>
            <a:off x="836526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5" name="文本框 74">
            <a:extLst>
              <a:ext uri="{FF2B5EF4-FFF2-40B4-BE49-F238E27FC236}">
                <a16:creationId xmlns:a16="http://schemas.microsoft.com/office/drawing/2014/main" id="{3172813E-24D6-6384-04E1-0252EF2EE8D1}"/>
              </a:ext>
            </a:extLst>
          </p:cNvPr>
          <p:cNvSpPr txBox="1"/>
          <p:nvPr/>
        </p:nvSpPr>
        <p:spPr>
          <a:xfrm>
            <a:off x="3220605" y="-33662"/>
            <a:ext cx="101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Progress: </a:t>
            </a:r>
            <a:endParaRPr lang="en-GB" dirty="0">
              <a:solidFill>
                <a:schemeClr val="bg1">
                  <a:lumMod val="50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4194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E9544-5EC9-7D4D-3A2F-29B2DCCEF3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1">
            <a:extLst>
              <a:ext uri="{FF2B5EF4-FFF2-40B4-BE49-F238E27FC236}">
                <a16:creationId xmlns:a16="http://schemas.microsoft.com/office/drawing/2014/main" id="{9C54A91D-F310-E465-0718-3CFBB3607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altLang="zh-CN" sz="4000" b="1" dirty="0">
                <a:latin typeface="Garamond" panose="02020404030301010803" pitchFamily="18" charset="0"/>
                <a:cs typeface="Arial" panose="020B0604020202020204" pitchFamily="34" charset="0"/>
              </a:rPr>
              <a:t>Why Only Super-Polynomial?</a:t>
            </a:r>
            <a:endParaRPr lang="zh-CN" altLang="en-US" sz="4000" b="1" dirty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C53CAA4C-5B09-AEC5-A096-57267AB2BBA4}"/>
              </a:ext>
            </a:extLst>
          </p:cNvPr>
          <p:cNvGrpSpPr/>
          <p:nvPr/>
        </p:nvGrpSpPr>
        <p:grpSpPr>
          <a:xfrm>
            <a:off x="-8580" y="3579832"/>
            <a:ext cx="3880945" cy="1478802"/>
            <a:chOff x="4148956" y="2948872"/>
            <a:chExt cx="3880945" cy="1478802"/>
          </a:xfrm>
        </p:grpSpPr>
        <p:sp>
          <p:nvSpPr>
            <p:cNvPr id="26" name="流程图: 决策 25">
              <a:extLst>
                <a:ext uri="{FF2B5EF4-FFF2-40B4-BE49-F238E27FC236}">
                  <a16:creationId xmlns:a16="http://schemas.microsoft.com/office/drawing/2014/main" id="{E8513890-41AF-3436-C3DE-938D4F9FD7B2}"/>
                </a:ext>
              </a:extLst>
            </p:cNvPr>
            <p:cNvSpPr/>
            <p:nvPr/>
          </p:nvSpPr>
          <p:spPr>
            <a:xfrm>
              <a:off x="4148956" y="2948872"/>
              <a:ext cx="3880945" cy="1478802"/>
            </a:xfrm>
            <a:prstGeom prst="flowChartDecision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Garamond" panose="02020404030301010803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文本框 26">
                  <a:extLst>
                    <a:ext uri="{FF2B5EF4-FFF2-40B4-BE49-F238E27FC236}">
                      <a16:creationId xmlns:a16="http://schemas.microsoft.com/office/drawing/2014/main" id="{911BA66F-0A86-DF6E-84F4-840306C96281}"/>
                    </a:ext>
                  </a:extLst>
                </p:cNvPr>
                <p:cNvSpPr txBox="1"/>
                <p:nvPr/>
              </p:nvSpPr>
              <p:spPr>
                <a:xfrm>
                  <a:off x="4550728" y="3272774"/>
                  <a:ext cx="2922745" cy="830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sz="2400" dirty="0">
                      <a:latin typeface="Garamond" panose="02020404030301010803" pitchFamily="18" charset="0"/>
                      <a:cs typeface="Arial" panose="020B0604020202020204" pitchFamily="34" charset="0"/>
                    </a:rPr>
                    <a:t>Does </a:t>
                  </a:r>
                  <a14:m>
                    <m:oMath xmlns:m="http://schemas.openxmlformats.org/officeDocument/2006/math">
                      <m:r>
                        <a:rPr lang="en-GB" altLang="zh-CN" sz="24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𝐒𝐏𝐀𝐂𝐄</m:t>
                      </m:r>
                      <m:d>
                        <m:dPr>
                          <m:begChr m:val="["/>
                          <m:endChr m:val="]"/>
                          <m:ctrlPr>
                            <a:rPr lang="en-GB" altLang="zh-CN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GB" altLang="zh-CN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𝑂</m:t>
                          </m:r>
                          <m:d>
                            <m:dPr>
                              <m:ctrlPr>
                                <a:rPr lang="en-GB" altLang="zh-CN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GB" altLang="zh-CN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𝑛</m:t>
                              </m:r>
                            </m:e>
                          </m:d>
                        </m:e>
                      </m:d>
                    </m:oMath>
                  </a14:m>
                  <a:r>
                    <a:rPr lang="zh-CN" altLang="en-US" sz="2400" dirty="0">
                      <a:latin typeface="Garamond" panose="02020404030301010803" pitchFamily="18" charset="0"/>
                      <a:cs typeface="Arial" panose="020B0604020202020204" pitchFamily="34" charset="0"/>
                    </a:rPr>
                    <a:t> </a:t>
                  </a:r>
                  <a:r>
                    <a:rPr lang="en-GB" altLang="zh-CN" sz="2400" dirty="0">
                      <a:latin typeface="Garamond" panose="02020404030301010803" pitchFamily="18" charset="0"/>
                      <a:cs typeface="Arial" panose="020B0604020202020204" pitchFamily="34" charset="0"/>
                    </a:rPr>
                    <a:t>have </a:t>
                  </a:r>
                  <a:r>
                    <a:rPr lang="en-GB" altLang="zh-CN" sz="2400" dirty="0">
                      <a:solidFill>
                        <a:srgbClr val="FF0000"/>
                      </a:solidFill>
                      <a:latin typeface="Garamond" panose="02020404030301010803" pitchFamily="18" charset="0"/>
                      <a:cs typeface="Arial" panose="020B0604020202020204" pitchFamily="34" charset="0"/>
                    </a:rPr>
                    <a:t>size-</a:t>
                  </a:r>
                  <a14:m>
                    <m:oMath xmlns:m="http://schemas.openxmlformats.org/officeDocument/2006/math">
                      <m:r>
                        <a:rPr lang="en-GB" altLang="zh-CN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𝑠</m:t>
                      </m:r>
                      <m:d>
                        <m:dPr>
                          <m:ctrlPr>
                            <a:rPr lang="en-GB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GB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𝑛</m:t>
                          </m:r>
                        </m:e>
                      </m:d>
                    </m:oMath>
                  </a14:m>
                  <a:r>
                    <a:rPr lang="en-GB" altLang="zh-CN" sz="2400" dirty="0">
                      <a:latin typeface="Garamond" panose="02020404030301010803" pitchFamily="18" charset="0"/>
                      <a:cs typeface="Arial" panose="020B0604020202020204" pitchFamily="34" charset="0"/>
                    </a:rPr>
                    <a:t> circuits?</a:t>
                  </a:r>
                  <a:endParaRPr lang="zh-CN" altLang="en-US" sz="2400" dirty="0">
                    <a:latin typeface="Garamond" panose="02020404030301010803" pitchFamily="18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27" name="文本框 26">
                  <a:extLst>
                    <a:ext uri="{FF2B5EF4-FFF2-40B4-BE49-F238E27FC236}">
                      <a16:creationId xmlns:a16="http://schemas.microsoft.com/office/drawing/2014/main" id="{911BA66F-0A86-DF6E-84F4-840306C9628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50728" y="3272774"/>
                  <a:ext cx="2922745" cy="830997"/>
                </a:xfrm>
                <a:prstGeom prst="rect">
                  <a:avLst/>
                </a:prstGeom>
                <a:blipFill>
                  <a:blip r:embed="rId3"/>
                  <a:stretch>
                    <a:fillRect l="-5219" t="-5839" r="-5010" b="-15328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F07DAC76-931D-6A6F-1D7A-D174470B5EE2}"/>
                  </a:ext>
                </a:extLst>
              </p:cNvPr>
              <p:cNvSpPr txBox="1"/>
              <p:nvPr/>
            </p:nvSpPr>
            <p:spPr>
              <a:xfrm>
                <a:off x="4079030" y="2189761"/>
                <a:ext cx="7394445" cy="1617174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GB" altLang="zh-CN" sz="24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𝐏𝐒𝐏𝐀𝐂𝐄</m:t>
                    </m:r>
                    <m:r>
                      <a:rPr lang="en-GB" altLang="zh-CN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⊆</m:t>
                    </m:r>
                    <m:r>
                      <a:rPr lang="en-GB" altLang="zh-CN" sz="24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𝐌𝐀𝐓𝐈𝐌𝐄</m:t>
                    </m:r>
                    <m:d>
                      <m:dPr>
                        <m:begChr m:val="["/>
                        <m:endChr m:val="]"/>
                        <m:ctrlP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  <m:d>
                          <m:dPr>
                            <m:ctrlP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e>
                        </m:d>
                      </m:e>
                    </m:d>
                  </m:oMath>
                </a14:m>
                <a:r>
                  <a:rPr lang="en-US" altLang="zh-CN" sz="2400" b="1" dirty="0">
                    <a:latin typeface="Garamond" panose="02020404030301010803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dirty="0">
                    <a:latin typeface="Garamond" panose="02020404030301010803" pitchFamily="18" charset="0"/>
                    <a:cs typeface="Arial" panose="020B0604020202020204" pitchFamily="34" charset="0"/>
                  </a:rPr>
                  <a:t>(by some interactive proofs magic)</a:t>
                </a:r>
                <a:endParaRPr lang="en-US" altLang="zh-CN" sz="2400" dirty="0">
                  <a:latin typeface="Garamond" panose="02020404030301010803" pitchFamily="18" charset="0"/>
                  <a:cs typeface="Arial" panose="020B0604020202020204" pitchFamily="34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>
                    <a:latin typeface="Garamond" panose="02020404030301010803" pitchFamily="18" charset="0"/>
                    <a:cs typeface="Arial" panose="020B0604020202020204" pitchFamily="34" charset="0"/>
                  </a:rPr>
                  <a:t>Therefore </a:t>
                </a:r>
                <a14:m>
                  <m:oMath xmlns:m="http://schemas.openxmlformats.org/officeDocument/2006/math">
                    <m:r>
                      <a:rPr lang="en-GB" altLang="zh-CN" sz="24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𝐒𝐏𝐀𝐂𝐄</m:t>
                    </m:r>
                    <m:d>
                      <m:dPr>
                        <m:begChr m:val="["/>
                        <m:endChr m:val="]"/>
                        <m:ctrlP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  <m:d>
                          <m:dPr>
                            <m:ctrlP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e>
                        </m:d>
                      </m:e>
                    </m:d>
                    <m:r>
                      <a:rPr lang="en-GB" altLang="zh-CN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⊆</m:t>
                    </m:r>
                    <m:r>
                      <a:rPr lang="en-GB" altLang="zh-CN" sz="24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𝐌𝐀𝐓𝐈𝐌𝐄</m:t>
                    </m:r>
                    <m:d>
                      <m:dPr>
                        <m:begChr m:val="["/>
                        <m:endChr m:val="]"/>
                        <m:ctrlP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  <m:d>
                          <m:dPr>
                            <m:ctrlP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  <m:d>
                              <m:dPr>
                                <m:ctrlPr>
                                  <a:rPr lang="en-GB" altLang="zh-CN" sz="2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GB" altLang="zh-CN" sz="2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𝑛</m:t>
                                </m:r>
                              </m:e>
                            </m:d>
                          </m:e>
                        </m:d>
                      </m:e>
                    </m:d>
                  </m:oMath>
                </a14:m>
                <a:endParaRPr lang="en-US" altLang="zh-CN" sz="2400" dirty="0">
                  <a:latin typeface="Garamond" panose="02020404030301010803" pitchFamily="18" charset="0"/>
                  <a:cs typeface="Arial" panose="020B0604020202020204" pitchFamily="34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GB" altLang="zh-CN" sz="24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𝐒𝐏𝐀𝐂𝐄</m:t>
                    </m:r>
                    <m:d>
                      <m:dPr>
                        <m:begChr m:val="["/>
                        <m:endChr m:val="]"/>
                        <m:ctrlP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  <m:d>
                          <m:dPr>
                            <m:ctrlP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e>
                        </m:d>
                      </m:e>
                    </m:d>
                  </m:oMath>
                </a14:m>
                <a:r>
                  <a:rPr lang="en-US" altLang="zh-CN" sz="2400" dirty="0">
                    <a:latin typeface="Garamond" panose="02020404030301010803" pitchFamily="18" charset="0"/>
                    <a:cs typeface="Arial" panose="020B0604020202020204" pitchFamily="34" charset="0"/>
                  </a:rPr>
                  <a:t> contains a function without size-</a:t>
                </a:r>
                <a14:m>
                  <m:oMath xmlns:m="http://schemas.openxmlformats.org/officeDocument/2006/math">
                    <m:r>
                      <a:rPr lang="en-GB" altLang="zh-CN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  <m:d>
                      <m:dPr>
                        <m:ctrlP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e>
                    </m:d>
                  </m:oMath>
                </a14:m>
                <a:r>
                  <a:rPr lang="en-US" altLang="zh-CN" sz="2400" dirty="0">
                    <a:latin typeface="Garamond" panose="02020404030301010803" pitchFamily="18" charset="0"/>
                    <a:cs typeface="Arial" panose="020B0604020202020204" pitchFamily="34" charset="0"/>
                  </a:rPr>
                  <a:t> circuits by direct diagonalization.</a:t>
                </a:r>
              </a:p>
            </p:txBody>
          </p:sp>
        </mc:Choice>
        <mc:Fallback xmlns="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F07DAC76-931D-6A6F-1D7A-D174470B5E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9030" y="2189761"/>
                <a:ext cx="7394445" cy="161717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0" name="组合 29">
            <a:extLst>
              <a:ext uri="{FF2B5EF4-FFF2-40B4-BE49-F238E27FC236}">
                <a16:creationId xmlns:a16="http://schemas.microsoft.com/office/drawing/2014/main" id="{1105BD91-EF1D-B9F1-E4DE-2F6A044C9F37}"/>
              </a:ext>
            </a:extLst>
          </p:cNvPr>
          <p:cNvGrpSpPr/>
          <p:nvPr/>
        </p:nvGrpSpPr>
        <p:grpSpPr>
          <a:xfrm rot="10979829">
            <a:off x="1850610" y="2718118"/>
            <a:ext cx="2108885" cy="674895"/>
            <a:chOff x="3514592" y="3572295"/>
            <a:chExt cx="1575319" cy="504141"/>
          </a:xfrm>
        </p:grpSpPr>
        <p:sp>
          <p:nvSpPr>
            <p:cNvPr id="32" name="箭头: 右 31">
              <a:extLst>
                <a:ext uri="{FF2B5EF4-FFF2-40B4-BE49-F238E27FC236}">
                  <a16:creationId xmlns:a16="http://schemas.microsoft.com/office/drawing/2014/main" id="{C6DD86FA-2D28-DB19-F912-8F44F579AB61}"/>
                </a:ext>
              </a:extLst>
            </p:cNvPr>
            <p:cNvSpPr/>
            <p:nvPr/>
          </p:nvSpPr>
          <p:spPr>
            <a:xfrm rot="9484391">
              <a:off x="3514592" y="3572295"/>
              <a:ext cx="1575319" cy="504141"/>
            </a:xfrm>
            <a:prstGeom prst="rightArrow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Garamond" panose="02020404030301010803" pitchFamily="18" charset="0"/>
              </a:endParaRPr>
            </a:p>
          </p:txBody>
        </p:sp>
        <p:sp>
          <p:nvSpPr>
            <p:cNvPr id="34" name="文本框 33">
              <a:extLst>
                <a:ext uri="{FF2B5EF4-FFF2-40B4-BE49-F238E27FC236}">
                  <a16:creationId xmlns:a16="http://schemas.microsoft.com/office/drawing/2014/main" id="{FD2FD807-AE34-75A3-665E-487E3E24FF11}"/>
                </a:ext>
              </a:extLst>
            </p:cNvPr>
            <p:cNvSpPr txBox="1"/>
            <p:nvPr/>
          </p:nvSpPr>
          <p:spPr>
            <a:xfrm rot="9458252">
              <a:off x="3723070" y="3618606"/>
              <a:ext cx="1242202" cy="3908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>
                  <a:latin typeface="Garamond" panose="02020404030301010803" pitchFamily="18" charset="0"/>
                  <a:cs typeface="Arial" panose="020B0604020202020204" pitchFamily="34" charset="0"/>
                </a:rPr>
                <a:t>YES</a:t>
              </a:r>
              <a:endParaRPr lang="zh-CN" altLang="en-US" sz="2800" dirty="0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5" name="组合 34">
            <a:extLst>
              <a:ext uri="{FF2B5EF4-FFF2-40B4-BE49-F238E27FC236}">
                <a16:creationId xmlns:a16="http://schemas.microsoft.com/office/drawing/2014/main" id="{A971F7B1-3928-0BF2-F27C-376C19213D09}"/>
              </a:ext>
            </a:extLst>
          </p:cNvPr>
          <p:cNvGrpSpPr/>
          <p:nvPr/>
        </p:nvGrpSpPr>
        <p:grpSpPr>
          <a:xfrm rot="20792772">
            <a:off x="1821363" y="5348525"/>
            <a:ext cx="2053849" cy="595048"/>
            <a:chOff x="7899396" y="3874988"/>
            <a:chExt cx="2053849" cy="595048"/>
          </a:xfrm>
        </p:grpSpPr>
        <p:sp>
          <p:nvSpPr>
            <p:cNvPr id="36" name="箭头: 右 35">
              <a:extLst>
                <a:ext uri="{FF2B5EF4-FFF2-40B4-BE49-F238E27FC236}">
                  <a16:creationId xmlns:a16="http://schemas.microsoft.com/office/drawing/2014/main" id="{FDC0EAAD-1156-74BC-274E-7173F898C204}"/>
                </a:ext>
              </a:extLst>
            </p:cNvPr>
            <p:cNvSpPr/>
            <p:nvPr/>
          </p:nvSpPr>
          <p:spPr>
            <a:xfrm rot="2067223">
              <a:off x="7899396" y="3882672"/>
              <a:ext cx="2053849" cy="587364"/>
            </a:xfrm>
            <a:prstGeom prst="rightArrow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Garamond" panose="02020404030301010803" pitchFamily="18" charset="0"/>
              </a:endParaRPr>
            </a:p>
          </p:txBody>
        </p:sp>
        <p:sp>
          <p:nvSpPr>
            <p:cNvPr id="38" name="文本框 37">
              <a:extLst>
                <a:ext uri="{FF2B5EF4-FFF2-40B4-BE49-F238E27FC236}">
                  <a16:creationId xmlns:a16="http://schemas.microsoft.com/office/drawing/2014/main" id="{9BC078B5-632E-5C2C-0275-A95D9526D032}"/>
                </a:ext>
              </a:extLst>
            </p:cNvPr>
            <p:cNvSpPr txBox="1"/>
            <p:nvPr/>
          </p:nvSpPr>
          <p:spPr>
            <a:xfrm rot="2078408">
              <a:off x="8249234" y="3874988"/>
              <a:ext cx="124220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>
                  <a:latin typeface="Garamond" panose="02020404030301010803" pitchFamily="18" charset="0"/>
                  <a:cs typeface="Arial" panose="020B0604020202020204" pitchFamily="34" charset="0"/>
                </a:rPr>
                <a:t>NO</a:t>
              </a:r>
              <a:endParaRPr lang="zh-CN" altLang="en-US" sz="2800" dirty="0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文本框 39">
                <a:extLst>
                  <a:ext uri="{FF2B5EF4-FFF2-40B4-BE49-F238E27FC236}">
                    <a16:creationId xmlns:a16="http://schemas.microsoft.com/office/drawing/2014/main" id="{56E81C52-0EEF-DB09-9C85-F9C721246E89}"/>
                  </a:ext>
                </a:extLst>
              </p:cNvPr>
              <p:cNvSpPr txBox="1"/>
              <p:nvPr/>
            </p:nvSpPr>
            <p:spPr>
              <a:xfrm>
                <a:off x="4079030" y="5649786"/>
                <a:ext cx="7394445" cy="830997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400" dirty="0">
                    <a:latin typeface="Garamond" panose="02020404030301010803" pitchFamily="18" charset="0"/>
                    <a:cs typeface="Arial" panose="020B0604020202020204" pitchFamily="34" charset="0"/>
                  </a:rPr>
                  <a:t>Since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400" b="1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GB" altLang="zh-CN" sz="2400" b="1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𝐌</m:t>
                        </m:r>
                        <m:r>
                          <a:rPr lang="en-GB" altLang="zh-CN" sz="24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𝐀</m:t>
                        </m:r>
                      </m:e>
                      <m:sub>
                        <m:r>
                          <a:rPr lang="en-GB" altLang="zh-CN" sz="24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𝐄</m:t>
                        </m:r>
                      </m:sub>
                    </m:sSub>
                  </m:oMath>
                </a14:m>
                <a:r>
                  <a:rPr lang="en-US" altLang="zh-CN" sz="2400" dirty="0">
                    <a:latin typeface="Garamond" panose="02020404030301010803" pitchFamily="18" charset="0"/>
                    <a:cs typeface="Arial" panose="020B0604020202020204" pitchFamily="34" charset="0"/>
                  </a:rPr>
                  <a:t> contains </a:t>
                </a:r>
                <a14:m>
                  <m:oMath xmlns:m="http://schemas.openxmlformats.org/officeDocument/2006/math">
                    <m:r>
                      <a:rPr lang="en-GB" altLang="zh-CN" sz="24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𝐒𝐏𝐀𝐂𝐄</m:t>
                    </m:r>
                    <m:d>
                      <m:dPr>
                        <m:begChr m:val="["/>
                        <m:endChr m:val="]"/>
                        <m:ctrlP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𝑂</m:t>
                        </m:r>
                        <m:d>
                          <m:dPr>
                            <m:ctrlP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e>
                        </m:d>
                      </m:e>
                    </m:d>
                  </m:oMath>
                </a14:m>
                <a:r>
                  <a:rPr lang="en-US" altLang="zh-CN" sz="2400" dirty="0">
                    <a:latin typeface="Garamond" panose="02020404030301010803" pitchFamily="18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400" b="1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GB" altLang="zh-CN" sz="2400" b="1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𝐌</m:t>
                        </m:r>
                        <m:r>
                          <a:rPr lang="en-GB" altLang="zh-CN" sz="24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𝐀</m:t>
                        </m:r>
                      </m:e>
                      <m:sub>
                        <m:r>
                          <a:rPr lang="en-GB" altLang="zh-CN" sz="24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𝐄</m:t>
                        </m:r>
                      </m:sub>
                    </m:sSub>
                  </m:oMath>
                </a14:m>
                <a:r>
                  <a:rPr lang="en-US" altLang="zh-CN" sz="2400" dirty="0">
                    <a:latin typeface="Garamond" panose="02020404030301010803" pitchFamily="18" charset="0"/>
                    <a:cs typeface="Arial" panose="020B0604020202020204" pitchFamily="34" charset="0"/>
                  </a:rPr>
                  <a:t> doesn’t have poly-size circuits as well.</a:t>
                </a:r>
              </a:p>
            </p:txBody>
          </p:sp>
        </mc:Choice>
        <mc:Fallback xmlns="">
          <p:sp>
            <p:nvSpPr>
              <p:cNvPr id="40" name="文本框 39">
                <a:extLst>
                  <a:ext uri="{FF2B5EF4-FFF2-40B4-BE49-F238E27FC236}">
                    <a16:creationId xmlns:a16="http://schemas.microsoft.com/office/drawing/2014/main" id="{56E81C52-0EEF-DB09-9C85-F9C721246E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9030" y="5649786"/>
                <a:ext cx="7394445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E16803AD-C355-C532-693A-684A4CFF6C43}"/>
                  </a:ext>
                </a:extLst>
              </p:cNvPr>
              <p:cNvSpPr txBox="1"/>
              <p:nvPr/>
            </p:nvSpPr>
            <p:spPr>
              <a:xfrm>
                <a:off x="0" y="6492670"/>
                <a:ext cx="10630773" cy="3702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>
                    <a:latin typeface="Garamond" panose="02020404030301010803" pitchFamily="18" charset="0"/>
                    <a:cs typeface="Arial" panose="020B0604020202020204" pitchFamily="34" charset="0"/>
                  </a:rPr>
                  <a:t>Some poly factors omitted for ease of notation. For example, “</a:t>
                </a:r>
                <a14:m>
                  <m:oMath xmlns:m="http://schemas.openxmlformats.org/officeDocument/2006/math">
                    <m:r>
                      <a:rPr lang="en-GB" sz="1600" b="1" i="0" smtClean="0">
                        <a:latin typeface="Cambria Math" panose="02040503050406030204" pitchFamily="18" charset="0"/>
                      </a:rPr>
                      <m:t>𝐓𝐈𝐌𝐄</m:t>
                    </m:r>
                    <m:d>
                      <m:dPr>
                        <m:begChr m:val="["/>
                        <m:endChr m:val="]"/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d>
                      </m:e>
                    </m:d>
                  </m:oMath>
                </a14:m>
                <a:r>
                  <a:rPr lang="en-GB" sz="1600" dirty="0">
                    <a:latin typeface="Garamond" panose="02020404030301010803" pitchFamily="18" charset="0"/>
                    <a:cs typeface="Arial" panose="020B0604020202020204" pitchFamily="34" charset="0"/>
                  </a:rPr>
                  <a:t>” actually means “</a:t>
                </a:r>
                <a14:m>
                  <m:oMath xmlns:m="http://schemas.openxmlformats.org/officeDocument/2006/math">
                    <m:r>
                      <a:rPr lang="en-GB" sz="1600" b="1" i="0" smtClean="0">
                        <a:latin typeface="Cambria Math" panose="02040503050406030204" pitchFamily="18" charset="0"/>
                      </a:rPr>
                      <m:t>𝐓𝐈𝐌𝐄</m:t>
                    </m:r>
                    <m:d>
                      <m:dPr>
                        <m:begChr m:val="["/>
                        <m:endChr m:val="]"/>
                        <m:ctrlPr>
                          <a:rPr lang="en-GB" sz="1600" b="0" i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GB" sz="1600" b="0" i="0" smtClean="0">
                            <a:latin typeface="Cambria Math" panose="02040503050406030204" pitchFamily="18" charset="0"/>
                          </a:rPr>
                          <m:t>poly</m:t>
                        </m:r>
                        <m:d>
                          <m:d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d>
                          </m:e>
                        </m:d>
                      </m:e>
                    </m:d>
                  </m:oMath>
                </a14:m>
                <a:r>
                  <a:rPr lang="en-GB" sz="1600" dirty="0">
                    <a:latin typeface="Garamond" panose="02020404030301010803" pitchFamily="18" charset="0"/>
                    <a:cs typeface="Arial" panose="020B0604020202020204" pitchFamily="34" charset="0"/>
                  </a:rPr>
                  <a:t>”.</a:t>
                </a: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E16803AD-C355-C532-693A-684A4CFF6C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6492670"/>
                <a:ext cx="10630773" cy="370294"/>
              </a:xfrm>
              <a:prstGeom prst="rect">
                <a:avLst/>
              </a:prstGeom>
              <a:blipFill>
                <a:blip r:embed="rId6"/>
                <a:stretch>
                  <a:fillRect l="-287" b="-1967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对话气泡: 圆角矩形 3">
                <a:extLst>
                  <a:ext uri="{FF2B5EF4-FFF2-40B4-BE49-F238E27FC236}">
                    <a16:creationId xmlns:a16="http://schemas.microsoft.com/office/drawing/2014/main" id="{94656960-383F-DCC0-92E9-C6D8FC09B081}"/>
                  </a:ext>
                </a:extLst>
              </p:cNvPr>
              <p:cNvSpPr/>
              <p:nvPr/>
            </p:nvSpPr>
            <p:spPr>
              <a:xfrm>
                <a:off x="4206239" y="4275866"/>
                <a:ext cx="4072617" cy="731728"/>
              </a:xfrm>
              <a:prstGeom prst="wedgeRoundRectCallout">
                <a:avLst>
                  <a:gd name="adj1" fmla="val -39636"/>
                  <a:gd name="adj2" fmla="val -94795"/>
                  <a:gd name="adj3" fmla="val 16667"/>
                </a:avLst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B" sz="2000" dirty="0">
                    <a:latin typeface="Garamond" panose="02020404030301010803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𝑠</m:t>
                    </m:r>
                    <m:d>
                      <m:d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d>
                          <m:dPr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d>
                      </m:e>
                    </m:d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≪</m:t>
                    </m:r>
                    <m:sSup>
                      <m:sSup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, then one can prove such a lower bound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000" b="1" i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b="1" i="0">
                            <a:latin typeface="Cambria Math" panose="02040503050406030204" pitchFamily="18" charset="0"/>
                          </a:rPr>
                          <m:t>𝐌</m:t>
                        </m:r>
                        <m:r>
                          <a:rPr lang="en-GB" sz="2000" b="1" i="0" smtClean="0">
                            <a:latin typeface="Cambria Math" panose="02040503050406030204" pitchFamily="18" charset="0"/>
                          </a:rPr>
                          <m:t>𝐀</m:t>
                        </m:r>
                      </m:e>
                      <m:sub>
                        <m:r>
                          <a:rPr lang="en-GB" sz="2000" b="1" i="0" smtClean="0">
                            <a:latin typeface="Cambria Math" panose="02040503050406030204" pitchFamily="18" charset="0"/>
                          </a:rPr>
                          <m:t>𝐄</m:t>
                        </m:r>
                      </m:sub>
                    </m:sSub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" name="对话气泡: 圆角矩形 3">
                <a:extLst>
                  <a:ext uri="{FF2B5EF4-FFF2-40B4-BE49-F238E27FC236}">
                    <a16:creationId xmlns:a16="http://schemas.microsoft.com/office/drawing/2014/main" id="{94656960-383F-DCC0-92E9-C6D8FC09B08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6239" y="4275866"/>
                <a:ext cx="4072617" cy="731728"/>
              </a:xfrm>
              <a:prstGeom prst="wedgeRoundRectCallout">
                <a:avLst>
                  <a:gd name="adj1" fmla="val -39636"/>
                  <a:gd name="adj2" fmla="val -94795"/>
                  <a:gd name="adj3" fmla="val 16667"/>
                </a:avLst>
              </a:prstGeom>
              <a:blipFill>
                <a:blip r:embed="rId7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矩形 4">
            <a:extLst>
              <a:ext uri="{FF2B5EF4-FFF2-40B4-BE49-F238E27FC236}">
                <a16:creationId xmlns:a16="http://schemas.microsoft.com/office/drawing/2014/main" id="{9FE0A93D-0517-68D0-AF46-B96EAB4D3B8F}"/>
              </a:ext>
            </a:extLst>
          </p:cNvPr>
          <p:cNvSpPr/>
          <p:nvPr/>
        </p:nvSpPr>
        <p:spPr>
          <a:xfrm>
            <a:off x="422736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554915B7-9258-CE79-E571-910AEE6CAA08}"/>
              </a:ext>
            </a:extLst>
          </p:cNvPr>
          <p:cNvSpPr/>
          <p:nvPr/>
        </p:nvSpPr>
        <p:spPr>
          <a:xfrm>
            <a:off x="437515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9EB9DF7B-33AB-FD1F-D8B1-DE5BB296E8E4}"/>
              </a:ext>
            </a:extLst>
          </p:cNvPr>
          <p:cNvSpPr/>
          <p:nvPr/>
        </p:nvSpPr>
        <p:spPr>
          <a:xfrm>
            <a:off x="452293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517528FF-036F-96D3-A48D-1DDF3A25B7E4}"/>
              </a:ext>
            </a:extLst>
          </p:cNvPr>
          <p:cNvSpPr/>
          <p:nvPr/>
        </p:nvSpPr>
        <p:spPr>
          <a:xfrm>
            <a:off x="467071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CDBCC5AD-D637-4DAE-805F-29A26E419A2B}"/>
              </a:ext>
            </a:extLst>
          </p:cNvPr>
          <p:cNvSpPr/>
          <p:nvPr/>
        </p:nvSpPr>
        <p:spPr>
          <a:xfrm>
            <a:off x="481849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F7710A83-030A-4F80-8FF2-2407D924DBB4}"/>
              </a:ext>
            </a:extLst>
          </p:cNvPr>
          <p:cNvSpPr/>
          <p:nvPr/>
        </p:nvSpPr>
        <p:spPr>
          <a:xfrm>
            <a:off x="496627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0EAF988D-3C76-0F66-A7B0-BE8C89280DAB}"/>
              </a:ext>
            </a:extLst>
          </p:cNvPr>
          <p:cNvSpPr/>
          <p:nvPr/>
        </p:nvSpPr>
        <p:spPr>
          <a:xfrm>
            <a:off x="511406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E7E30317-C30A-01DF-EFB9-8F6BE24C8CE3}"/>
              </a:ext>
            </a:extLst>
          </p:cNvPr>
          <p:cNvSpPr/>
          <p:nvPr/>
        </p:nvSpPr>
        <p:spPr>
          <a:xfrm>
            <a:off x="526184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86485DAA-6001-FBA1-AACD-CD54F7496387}"/>
              </a:ext>
            </a:extLst>
          </p:cNvPr>
          <p:cNvSpPr/>
          <p:nvPr/>
        </p:nvSpPr>
        <p:spPr>
          <a:xfrm>
            <a:off x="540962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66D234BC-C37A-F8BF-A543-1B4F418869FE}"/>
              </a:ext>
            </a:extLst>
          </p:cNvPr>
          <p:cNvSpPr/>
          <p:nvPr/>
        </p:nvSpPr>
        <p:spPr>
          <a:xfrm>
            <a:off x="555740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2CE8DA90-9A23-6448-5DFA-319BC6EBB5F4}"/>
              </a:ext>
            </a:extLst>
          </p:cNvPr>
          <p:cNvSpPr/>
          <p:nvPr/>
        </p:nvSpPr>
        <p:spPr>
          <a:xfrm>
            <a:off x="570518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EDDCED0C-E491-F47E-EA9E-60D48A8AE62F}"/>
              </a:ext>
            </a:extLst>
          </p:cNvPr>
          <p:cNvSpPr/>
          <p:nvPr/>
        </p:nvSpPr>
        <p:spPr>
          <a:xfrm>
            <a:off x="585297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37205E67-9BD9-7D08-E63B-B9593A6D3A0D}"/>
              </a:ext>
            </a:extLst>
          </p:cNvPr>
          <p:cNvSpPr/>
          <p:nvPr/>
        </p:nvSpPr>
        <p:spPr>
          <a:xfrm>
            <a:off x="600075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2F808159-766C-B8D9-1C09-0F043578C5A9}"/>
              </a:ext>
            </a:extLst>
          </p:cNvPr>
          <p:cNvSpPr/>
          <p:nvPr/>
        </p:nvSpPr>
        <p:spPr>
          <a:xfrm>
            <a:off x="614853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F0ED9C07-0D24-B770-CE54-8B9AEBD2D41C}"/>
              </a:ext>
            </a:extLst>
          </p:cNvPr>
          <p:cNvSpPr/>
          <p:nvPr/>
        </p:nvSpPr>
        <p:spPr>
          <a:xfrm>
            <a:off x="629631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4D7DFC16-AE4B-7919-EA2E-45BA4074A5FC}"/>
              </a:ext>
            </a:extLst>
          </p:cNvPr>
          <p:cNvSpPr/>
          <p:nvPr/>
        </p:nvSpPr>
        <p:spPr>
          <a:xfrm>
            <a:off x="644409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51E8CB75-EA2F-DE5B-B91B-6DA8EA8BE00C}"/>
              </a:ext>
            </a:extLst>
          </p:cNvPr>
          <p:cNvSpPr/>
          <p:nvPr/>
        </p:nvSpPr>
        <p:spPr>
          <a:xfrm>
            <a:off x="659188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36682BC4-F963-2A6A-B6EE-BB9638F905A7}"/>
              </a:ext>
            </a:extLst>
          </p:cNvPr>
          <p:cNvSpPr/>
          <p:nvPr/>
        </p:nvSpPr>
        <p:spPr>
          <a:xfrm>
            <a:off x="673966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051A3791-1721-4892-97E2-3D4D8C4C5F10}"/>
              </a:ext>
            </a:extLst>
          </p:cNvPr>
          <p:cNvSpPr/>
          <p:nvPr/>
        </p:nvSpPr>
        <p:spPr>
          <a:xfrm>
            <a:off x="688744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矩形 54">
            <a:extLst>
              <a:ext uri="{FF2B5EF4-FFF2-40B4-BE49-F238E27FC236}">
                <a16:creationId xmlns:a16="http://schemas.microsoft.com/office/drawing/2014/main" id="{F8C9182D-E0A5-6557-18B5-2CBC0F4FDE01}"/>
              </a:ext>
            </a:extLst>
          </p:cNvPr>
          <p:cNvSpPr/>
          <p:nvPr/>
        </p:nvSpPr>
        <p:spPr>
          <a:xfrm>
            <a:off x="703522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FB95603F-4E0B-B3D9-9C59-EC7B56B7802F}"/>
              </a:ext>
            </a:extLst>
          </p:cNvPr>
          <p:cNvSpPr/>
          <p:nvPr/>
        </p:nvSpPr>
        <p:spPr>
          <a:xfrm>
            <a:off x="718300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6834B27E-9586-4F92-C192-0AE2B152D2C3}"/>
              </a:ext>
            </a:extLst>
          </p:cNvPr>
          <p:cNvSpPr/>
          <p:nvPr/>
        </p:nvSpPr>
        <p:spPr>
          <a:xfrm>
            <a:off x="733079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ACFCD170-3860-CC1F-B5BA-46BCBB399B24}"/>
              </a:ext>
            </a:extLst>
          </p:cNvPr>
          <p:cNvSpPr/>
          <p:nvPr/>
        </p:nvSpPr>
        <p:spPr>
          <a:xfrm>
            <a:off x="747857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C76B1D49-92A4-C54C-38F6-CA79E3C96926}"/>
              </a:ext>
            </a:extLst>
          </p:cNvPr>
          <p:cNvSpPr/>
          <p:nvPr/>
        </p:nvSpPr>
        <p:spPr>
          <a:xfrm>
            <a:off x="762635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矩形 64">
            <a:extLst>
              <a:ext uri="{FF2B5EF4-FFF2-40B4-BE49-F238E27FC236}">
                <a16:creationId xmlns:a16="http://schemas.microsoft.com/office/drawing/2014/main" id="{73530A24-BD18-42C9-2939-24A571068611}"/>
              </a:ext>
            </a:extLst>
          </p:cNvPr>
          <p:cNvSpPr/>
          <p:nvPr/>
        </p:nvSpPr>
        <p:spPr>
          <a:xfrm>
            <a:off x="777413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矩形 66">
            <a:extLst>
              <a:ext uri="{FF2B5EF4-FFF2-40B4-BE49-F238E27FC236}">
                <a16:creationId xmlns:a16="http://schemas.microsoft.com/office/drawing/2014/main" id="{D8E64C87-82D4-F536-E199-6A3A51DE8069}"/>
              </a:ext>
            </a:extLst>
          </p:cNvPr>
          <p:cNvSpPr/>
          <p:nvPr/>
        </p:nvSpPr>
        <p:spPr>
          <a:xfrm>
            <a:off x="792191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" name="矩形 68">
            <a:extLst>
              <a:ext uri="{FF2B5EF4-FFF2-40B4-BE49-F238E27FC236}">
                <a16:creationId xmlns:a16="http://schemas.microsoft.com/office/drawing/2014/main" id="{76D0AB60-7B02-8BEF-E3F9-90C170F7EBB7}"/>
              </a:ext>
            </a:extLst>
          </p:cNvPr>
          <p:cNvSpPr/>
          <p:nvPr/>
        </p:nvSpPr>
        <p:spPr>
          <a:xfrm>
            <a:off x="806970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1" name="矩形 70">
            <a:extLst>
              <a:ext uri="{FF2B5EF4-FFF2-40B4-BE49-F238E27FC236}">
                <a16:creationId xmlns:a16="http://schemas.microsoft.com/office/drawing/2014/main" id="{6A50DD03-AC37-22FD-288D-CD2D226BDEFE}"/>
              </a:ext>
            </a:extLst>
          </p:cNvPr>
          <p:cNvSpPr/>
          <p:nvPr/>
        </p:nvSpPr>
        <p:spPr>
          <a:xfrm>
            <a:off x="821748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3" name="矩形 72">
            <a:extLst>
              <a:ext uri="{FF2B5EF4-FFF2-40B4-BE49-F238E27FC236}">
                <a16:creationId xmlns:a16="http://schemas.microsoft.com/office/drawing/2014/main" id="{EFD86BC8-3944-E528-58D1-8D6D5581FF3C}"/>
              </a:ext>
            </a:extLst>
          </p:cNvPr>
          <p:cNvSpPr/>
          <p:nvPr/>
        </p:nvSpPr>
        <p:spPr>
          <a:xfrm>
            <a:off x="836526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5" name="文本框 74">
            <a:extLst>
              <a:ext uri="{FF2B5EF4-FFF2-40B4-BE49-F238E27FC236}">
                <a16:creationId xmlns:a16="http://schemas.microsoft.com/office/drawing/2014/main" id="{15D813C0-03A4-EA0E-DB7F-B9CB841C6264}"/>
              </a:ext>
            </a:extLst>
          </p:cNvPr>
          <p:cNvSpPr txBox="1"/>
          <p:nvPr/>
        </p:nvSpPr>
        <p:spPr>
          <a:xfrm>
            <a:off x="3220605" y="-33662"/>
            <a:ext cx="101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Progress: </a:t>
            </a:r>
            <a:endParaRPr lang="en-GB" dirty="0">
              <a:solidFill>
                <a:schemeClr val="bg1">
                  <a:lumMod val="50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1958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40" grpId="0" animBg="1"/>
      <p:bldP spid="3" grpId="0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C3CA68-71A9-7ADB-3165-D7CE890ECB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标题 1">
                <a:extLst>
                  <a:ext uri="{FF2B5EF4-FFF2-40B4-BE49-F238E27FC236}">
                    <a16:creationId xmlns:a16="http://schemas.microsoft.com/office/drawing/2014/main" id="{A59F107A-B7EB-0298-E42A-4865DE1C98C3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365125"/>
                <a:ext cx="10515600" cy="1325563"/>
              </a:xfr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>
                <a:normAutofit/>
              </a:bodyPr>
              <a:lstStyle/>
              <a:p>
                <a:pPr algn="ctr"/>
                <a:r>
                  <a:rPr lang="en-US" altLang="zh-CN" sz="4000" b="1" dirty="0">
                    <a:latin typeface="Garamond" panose="02020404030301010803" pitchFamily="18" charset="0"/>
                    <a:cs typeface="Arial" panose="020B0604020202020204" pitchFamily="34" charset="0"/>
                  </a:rPr>
                  <a:t>BFT98 as an </a:t>
                </a:r>
                <a14:m>
                  <m:oMath xmlns:m="http://schemas.openxmlformats.org/officeDocument/2006/math">
                    <m:r>
                      <a:rPr lang="en-GB" altLang="zh-CN" sz="40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𝐀𝐯𝐨𝐢𝐝</m:t>
                    </m:r>
                  </m:oMath>
                </a14:m>
                <a:r>
                  <a:rPr lang="zh-CN" altLang="en-US" sz="4000" b="1" dirty="0">
                    <a:latin typeface="Garamond" panose="02020404030301010803" pitchFamily="18" charset="0"/>
                    <a:cs typeface="Arial" panose="020B0604020202020204" pitchFamily="34" charset="0"/>
                  </a:rPr>
                  <a:t> </a:t>
                </a:r>
                <a:r>
                  <a:rPr lang="en-GB" altLang="zh-CN" sz="4000" b="1" dirty="0">
                    <a:latin typeface="Garamond" panose="02020404030301010803" pitchFamily="18" charset="0"/>
                    <a:cs typeface="Arial" panose="020B0604020202020204" pitchFamily="34" charset="0"/>
                  </a:rPr>
                  <a:t>Algorithm</a:t>
                </a:r>
                <a:endParaRPr lang="zh-CN" altLang="en-US" sz="4000" b="1" dirty="0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标题 1">
                <a:extLst>
                  <a:ext uri="{FF2B5EF4-FFF2-40B4-BE49-F238E27FC236}">
                    <a16:creationId xmlns:a16="http://schemas.microsoft.com/office/drawing/2014/main" id="{A59F107A-B7EB-0298-E42A-4865DE1C98C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365125"/>
                <a:ext cx="10515600" cy="1325563"/>
              </a:xfrm>
              <a:blipFill>
                <a:blip r:embed="rId3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对话气泡: 圆角矩形 13">
                <a:extLst>
                  <a:ext uri="{FF2B5EF4-FFF2-40B4-BE49-F238E27FC236}">
                    <a16:creationId xmlns:a16="http://schemas.microsoft.com/office/drawing/2014/main" id="{0D44CF8C-3E87-1153-7E64-E0E12C332297}"/>
                  </a:ext>
                </a:extLst>
              </p:cNvPr>
              <p:cNvSpPr/>
              <p:nvPr/>
            </p:nvSpPr>
            <p:spPr>
              <a:xfrm>
                <a:off x="2979780" y="5069963"/>
                <a:ext cx="3624404" cy="802718"/>
              </a:xfrm>
              <a:prstGeom prst="wedgeRoundRectCallout">
                <a:avLst>
                  <a:gd name="adj1" fmla="val -65261"/>
                  <a:gd name="adj2" fmla="val -11265"/>
                  <a:gd name="adj3" fmla="val 16667"/>
                </a:avLst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1" i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1" i="0">
                            <a:latin typeface="Cambria Math" panose="02040503050406030204" pitchFamily="18" charset="0"/>
                          </a:rPr>
                          <m:t>𝐁</m:t>
                        </m:r>
                        <m:r>
                          <a:rPr lang="en-GB" sz="2000" b="1" i="0" smtClean="0">
                            <a:latin typeface="Cambria Math" panose="02040503050406030204" pitchFamily="18" charset="0"/>
                          </a:rPr>
                          <m:t>𝐅</m:t>
                        </m:r>
                      </m:e>
                      <m:sub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GB" sz="2000" dirty="0">
                    <a:latin typeface="Garamond" panose="02020404030301010803" pitchFamily="18" charset="0"/>
                    <a:cs typeface="Arial" panose="020B0604020202020204" pitchFamily="34" charset="0"/>
                  </a:rPr>
                  <a:t>: Solve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</a:rPr>
                      <m:t>Avoid</m:t>
                    </m:r>
                  </m:oMath>
                </a14:m>
                <a:r>
                  <a:rPr lang="en-GB" sz="2000" dirty="0">
                    <a:latin typeface="Garamond" panose="02020404030301010803" pitchFamily="18" charset="0"/>
                    <a:cs typeface="Arial" panose="020B0604020202020204" pitchFamily="34" charset="0"/>
                  </a:rPr>
                  <a:t> (naively) in deterministic time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sSubSup>
                          <m:sSubSupPr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sup>
                        </m:sSubSup>
                      </m:sup>
                    </m:sSup>
                  </m:oMath>
                </a14:m>
                <a:endParaRPr lang="en-GB" sz="2000" dirty="0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对话气泡: 圆角矩形 13">
                <a:extLst>
                  <a:ext uri="{FF2B5EF4-FFF2-40B4-BE49-F238E27FC236}">
                    <a16:creationId xmlns:a16="http://schemas.microsoft.com/office/drawing/2014/main" id="{0D44CF8C-3E87-1153-7E64-E0E12C33229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9780" y="5069963"/>
                <a:ext cx="3624404" cy="802718"/>
              </a:xfrm>
              <a:prstGeom prst="wedgeRoundRectCallout">
                <a:avLst>
                  <a:gd name="adj1" fmla="val -65261"/>
                  <a:gd name="adj2" fmla="val -11265"/>
                  <a:gd name="adj3" fmla="val 16667"/>
                </a:avLst>
              </a:prstGeom>
              <a:blipFill>
                <a:blip r:embed="rId4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816D85F3-C410-92E7-5010-7713501B7AC0}"/>
                  </a:ext>
                </a:extLst>
              </p:cNvPr>
              <p:cNvSpPr txBox="1"/>
              <p:nvPr/>
            </p:nvSpPr>
            <p:spPr>
              <a:xfrm>
                <a:off x="5535261" y="1321356"/>
                <a:ext cx="581853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GB" dirty="0">
                    <a:latin typeface="Garamond" panose="02020404030301010803" pitchFamily="18" charset="0"/>
                    <a:cs typeface="Arial" panose="020B0604020202020204" pitchFamily="34" charset="0"/>
                  </a:rPr>
                  <a:t>Now, our goal is to solve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Avoid</m:t>
                    </m:r>
                  </m:oMath>
                </a14:m>
                <a:r>
                  <a:rPr lang="en-GB" dirty="0">
                    <a:latin typeface="Garamond" panose="02020404030301010803" pitchFamily="18" charset="0"/>
                    <a:cs typeface="Arial" panose="020B0604020202020204" pitchFamily="34" charset="0"/>
                  </a:rPr>
                  <a:t> in single-valued </a:t>
                </a:r>
                <a14:m>
                  <m:oMath xmlns:m="http://schemas.openxmlformats.org/officeDocument/2006/math">
                    <m:r>
                      <a:rPr lang="en-GB" b="1" i="0" smtClean="0">
                        <a:latin typeface="Cambria Math" panose="02040503050406030204" pitchFamily="18" charset="0"/>
                      </a:rPr>
                      <m:t>𝐅𝐌𝐀</m:t>
                    </m:r>
                  </m:oMath>
                </a14:m>
                <a:endParaRPr lang="en-GB" dirty="0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816D85F3-C410-92E7-5010-7713501B7A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5261" y="1321356"/>
                <a:ext cx="5818539" cy="369332"/>
              </a:xfrm>
              <a:prstGeom prst="rect">
                <a:avLst/>
              </a:prstGeom>
              <a:blipFill>
                <a:blip r:embed="rId5"/>
                <a:stretch>
                  <a:fillRect t="-8333" b="-28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4" name="组合 23">
            <a:extLst>
              <a:ext uri="{FF2B5EF4-FFF2-40B4-BE49-F238E27FC236}">
                <a16:creationId xmlns:a16="http://schemas.microsoft.com/office/drawing/2014/main" id="{5EE5F7B2-EC7E-4E96-BF4F-0E851443C56E}"/>
              </a:ext>
            </a:extLst>
          </p:cNvPr>
          <p:cNvGrpSpPr/>
          <p:nvPr/>
        </p:nvGrpSpPr>
        <p:grpSpPr>
          <a:xfrm>
            <a:off x="0" y="2193691"/>
            <a:ext cx="2633472" cy="4490462"/>
            <a:chOff x="0" y="2193691"/>
            <a:chExt cx="2633472" cy="449046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文本框 9">
                  <a:extLst>
                    <a:ext uri="{FF2B5EF4-FFF2-40B4-BE49-F238E27FC236}">
                      <a16:creationId xmlns:a16="http://schemas.microsoft.com/office/drawing/2014/main" id="{DFD208AF-C11B-5017-3FDE-D956627D7C2F}"/>
                    </a:ext>
                  </a:extLst>
                </p:cNvPr>
                <p:cNvSpPr txBox="1"/>
                <p:nvPr/>
              </p:nvSpPr>
              <p:spPr>
                <a:xfrm>
                  <a:off x="1031788" y="4726119"/>
                  <a:ext cx="615553" cy="734304"/>
                </a:xfrm>
                <a:prstGeom prst="rect">
                  <a:avLst/>
                </a:prstGeom>
                <a:noFill/>
              </p:spPr>
              <p:txBody>
                <a:bodyPr vert="eaVert"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…</m:t>
                        </m:r>
                      </m:oMath>
                    </m:oMathPara>
                  </a14:m>
                  <a:endParaRPr lang="zh-CN" altLang="en-US" sz="2800" dirty="0">
                    <a:latin typeface="Garamond" panose="02020404030301010803" pitchFamily="18" charset="0"/>
                  </a:endParaRPr>
                </a:p>
              </p:txBody>
            </p:sp>
          </mc:Choice>
          <mc:Fallback xmlns="">
            <p:sp>
              <p:nvSpPr>
                <p:cNvPr id="10" name="文本框 9">
                  <a:extLst>
                    <a:ext uri="{FF2B5EF4-FFF2-40B4-BE49-F238E27FC236}">
                      <a16:creationId xmlns:a16="http://schemas.microsoft.com/office/drawing/2014/main" id="{DFD208AF-C11B-5017-3FDE-D956627D7C2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1788" y="4726119"/>
                  <a:ext cx="615553" cy="734304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文本框 10">
                  <a:extLst>
                    <a:ext uri="{FF2B5EF4-FFF2-40B4-BE49-F238E27FC236}">
                      <a16:creationId xmlns:a16="http://schemas.microsoft.com/office/drawing/2014/main" id="{B63A0367-3413-77A5-C4AF-918967C6E0F8}"/>
                    </a:ext>
                  </a:extLst>
                </p:cNvPr>
                <p:cNvSpPr txBox="1"/>
                <p:nvPr/>
              </p:nvSpPr>
              <p:spPr>
                <a:xfrm>
                  <a:off x="1031789" y="2849754"/>
                  <a:ext cx="615553" cy="734304"/>
                </a:xfrm>
                <a:prstGeom prst="rect">
                  <a:avLst/>
                </a:prstGeom>
                <a:noFill/>
              </p:spPr>
              <p:txBody>
                <a:bodyPr vert="eaVert"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…</m:t>
                        </m:r>
                      </m:oMath>
                    </m:oMathPara>
                  </a14:m>
                  <a:endParaRPr lang="zh-CN" altLang="en-US" sz="2800" dirty="0">
                    <a:latin typeface="Garamond" panose="02020404030301010803" pitchFamily="18" charset="0"/>
                  </a:endParaRPr>
                </a:p>
              </p:txBody>
            </p:sp>
          </mc:Choice>
          <mc:Fallback xmlns="">
            <p:sp>
              <p:nvSpPr>
                <p:cNvPr id="11" name="文本框 10">
                  <a:extLst>
                    <a:ext uri="{FF2B5EF4-FFF2-40B4-BE49-F238E27FC236}">
                      <a16:creationId xmlns:a16="http://schemas.microsoft.com/office/drawing/2014/main" id="{B63A0367-3413-77A5-C4AF-918967C6E0F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1789" y="2849754"/>
                  <a:ext cx="615553" cy="734304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文本框 11">
                  <a:extLst>
                    <a:ext uri="{FF2B5EF4-FFF2-40B4-BE49-F238E27FC236}">
                      <a16:creationId xmlns:a16="http://schemas.microsoft.com/office/drawing/2014/main" id="{41466BC5-593C-AFC7-2241-C0FF75A32BFF}"/>
                    </a:ext>
                  </a:extLst>
                </p:cNvPr>
                <p:cNvSpPr txBox="1"/>
                <p:nvPr/>
              </p:nvSpPr>
              <p:spPr>
                <a:xfrm>
                  <a:off x="1026512" y="5949849"/>
                  <a:ext cx="615553" cy="734304"/>
                </a:xfrm>
                <a:prstGeom prst="rect">
                  <a:avLst/>
                </a:prstGeom>
                <a:noFill/>
              </p:spPr>
              <p:txBody>
                <a:bodyPr vert="eaVert"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…</m:t>
                        </m:r>
                      </m:oMath>
                    </m:oMathPara>
                  </a14:m>
                  <a:endParaRPr lang="zh-CN" altLang="en-US" sz="2800" dirty="0">
                    <a:latin typeface="Garamond" panose="02020404030301010803" pitchFamily="18" charset="0"/>
                  </a:endParaRPr>
                </a:p>
              </p:txBody>
            </p:sp>
          </mc:Choice>
          <mc:Fallback xmlns="">
            <p:sp>
              <p:nvSpPr>
                <p:cNvPr id="12" name="文本框 11">
                  <a:extLst>
                    <a:ext uri="{FF2B5EF4-FFF2-40B4-BE49-F238E27FC236}">
                      <a16:creationId xmlns:a16="http://schemas.microsoft.com/office/drawing/2014/main" id="{41466BC5-593C-AFC7-2241-C0FF75A32BF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26512" y="5949849"/>
                  <a:ext cx="615553" cy="734304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文本框 12">
                  <a:extLst>
                    <a:ext uri="{FF2B5EF4-FFF2-40B4-BE49-F238E27FC236}">
                      <a16:creationId xmlns:a16="http://schemas.microsoft.com/office/drawing/2014/main" id="{974F01B3-6D79-B352-75C2-4F895FD3A77D}"/>
                    </a:ext>
                  </a:extLst>
                </p:cNvPr>
                <p:cNvSpPr txBox="1"/>
                <p:nvPr/>
              </p:nvSpPr>
              <p:spPr>
                <a:xfrm>
                  <a:off x="0" y="2193691"/>
                  <a:ext cx="2429093" cy="77739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z="2400" i="1" smtClean="0">
                          <a:latin typeface="Cambria Math" panose="02040503050406030204" pitchFamily="18" charset="0"/>
                        </a:rPr>
                        <m:t>Avoid</m:t>
                      </m:r>
                    </m:oMath>
                  </a14:m>
                  <a:r>
                    <a:rPr lang="en-GB" sz="2400" dirty="0">
                      <a:latin typeface="Garamond" panose="02020404030301010803" pitchFamily="18" charset="0"/>
                      <a:cs typeface="Arial" panose="020B0604020202020204" pitchFamily="34" charset="0"/>
                    </a:rPr>
                    <a:t> instances</a:t>
                  </a:r>
                </a:p>
                <a:p>
                  <a:pPr algn="ctr"/>
                  <a:r>
                    <a:rPr lang="en-GB" sz="2000" dirty="0">
                      <a:latin typeface="Garamond" panose="02020404030301010803" pitchFamily="18" charset="0"/>
                      <a:cs typeface="Arial" panose="020B0604020202020204" pitchFamily="34" charset="0"/>
                    </a:rPr>
                    <a:t>(set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GB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𝑛</m:t>
                          </m:r>
                        </m:e>
                        <m:sub>
                          <m:r>
                            <a:rPr lang="en-GB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GB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Sup>
                        <m:sSubSupPr>
                          <m:ctrlPr>
                            <a:rPr lang="en-GB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𝑛</m:t>
                          </m:r>
                        </m:e>
                        <m:sub>
                          <m:r>
                            <a:rPr lang="en-GB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0</m:t>
                          </m:r>
                        </m:sub>
                        <m:sup>
                          <m:r>
                            <a:rPr lang="en-GB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10</m:t>
                          </m:r>
                        </m:sup>
                      </m:sSubSup>
                    </m:oMath>
                  </a14:m>
                  <a:r>
                    <a:rPr lang="en-GB" sz="2000" dirty="0">
                      <a:latin typeface="Garamond" panose="02020404030301010803" pitchFamily="18" charset="0"/>
                      <a:cs typeface="Arial" panose="020B0604020202020204" pitchFamily="34" charset="0"/>
                    </a:rPr>
                    <a:t>)</a:t>
                  </a:r>
                </a:p>
              </p:txBody>
            </p:sp>
          </mc:Choice>
          <mc:Fallback xmlns="">
            <p:sp>
              <p:nvSpPr>
                <p:cNvPr id="13" name="文本框 12">
                  <a:extLst>
                    <a:ext uri="{FF2B5EF4-FFF2-40B4-BE49-F238E27FC236}">
                      <a16:creationId xmlns:a16="http://schemas.microsoft.com/office/drawing/2014/main" id="{974F01B3-6D79-B352-75C2-4F895FD3A77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2193691"/>
                  <a:ext cx="2429093" cy="777392"/>
                </a:xfrm>
                <a:prstGeom prst="rect">
                  <a:avLst/>
                </a:prstGeom>
                <a:blipFill>
                  <a:blip r:embed="rId9"/>
                  <a:stretch>
                    <a:fillRect t="-6299" b="-14173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6" name="组合 15">
              <a:extLst>
                <a:ext uri="{FF2B5EF4-FFF2-40B4-BE49-F238E27FC236}">
                  <a16:creationId xmlns:a16="http://schemas.microsoft.com/office/drawing/2014/main" id="{0A902680-E30D-9402-33D6-CACF4B397CE1}"/>
                </a:ext>
              </a:extLst>
            </p:cNvPr>
            <p:cNvGrpSpPr/>
            <p:nvPr/>
          </p:nvGrpSpPr>
          <p:grpSpPr>
            <a:xfrm>
              <a:off x="595335" y="5169468"/>
              <a:ext cx="1883486" cy="1020314"/>
              <a:chOff x="595335" y="5169468"/>
              <a:chExt cx="1883486" cy="1020314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8" name="文本框 17">
                    <a:extLst>
                      <a:ext uri="{FF2B5EF4-FFF2-40B4-BE49-F238E27FC236}">
                        <a16:creationId xmlns:a16="http://schemas.microsoft.com/office/drawing/2014/main" id="{5C0F33D3-9E0F-2E94-E5C9-B4B10B258C53}"/>
                      </a:ext>
                    </a:extLst>
                  </p:cNvPr>
                  <p:cNvSpPr txBox="1"/>
                  <p:nvPr/>
                </p:nvSpPr>
                <p:spPr>
                  <a:xfrm>
                    <a:off x="1688985" y="5169468"/>
                    <a:ext cx="789836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sSub>
                                <m:sSub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sup>
                          </m:sSup>
                        </m:oMath>
                      </m:oMathPara>
                    </a14:m>
                    <a:endParaRPr lang="en-GB" dirty="0">
                      <a:latin typeface="Garamond" panose="02020404030301010803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18" name="文本框 17">
                    <a:extLst>
                      <a:ext uri="{FF2B5EF4-FFF2-40B4-BE49-F238E27FC236}">
                        <a16:creationId xmlns:a16="http://schemas.microsoft.com/office/drawing/2014/main" id="{5C0F33D3-9E0F-2E94-E5C9-B4B10B258C53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688985" y="5169468"/>
                    <a:ext cx="789836" cy="369332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0" name="文本框 19">
                    <a:extLst>
                      <a:ext uri="{FF2B5EF4-FFF2-40B4-BE49-F238E27FC236}">
                        <a16:creationId xmlns:a16="http://schemas.microsoft.com/office/drawing/2014/main" id="{2DE1CD0E-3F91-C2CA-B7F5-315D46EC3DA5}"/>
                      </a:ext>
                    </a:extLst>
                  </p:cNvPr>
                  <p:cNvSpPr txBox="1"/>
                  <p:nvPr/>
                </p:nvSpPr>
                <p:spPr>
                  <a:xfrm>
                    <a:off x="1234291" y="5813269"/>
                    <a:ext cx="1044939" cy="37651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sSubSup>
                            <m:sSub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sup>
                          </m:sSubSup>
                        </m:oMath>
                      </m:oMathPara>
                    </a14:m>
                    <a:endParaRPr lang="en-GB" dirty="0">
                      <a:latin typeface="Garamond" panose="02020404030301010803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20" name="文本框 19">
                    <a:extLst>
                      <a:ext uri="{FF2B5EF4-FFF2-40B4-BE49-F238E27FC236}">
                        <a16:creationId xmlns:a16="http://schemas.microsoft.com/office/drawing/2014/main" id="{2DE1CD0E-3F91-C2CA-B7F5-315D46EC3DA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234291" y="5813269"/>
                    <a:ext cx="1044939" cy="376513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22" name="组合 21">
                <a:extLst>
                  <a:ext uri="{FF2B5EF4-FFF2-40B4-BE49-F238E27FC236}">
                    <a16:creationId xmlns:a16="http://schemas.microsoft.com/office/drawing/2014/main" id="{47BA79B7-E77F-24B0-3957-A62CBBDD2505}"/>
                  </a:ext>
                </a:extLst>
              </p:cNvPr>
              <p:cNvGrpSpPr/>
              <p:nvPr/>
            </p:nvGrpSpPr>
            <p:grpSpPr>
              <a:xfrm>
                <a:off x="595335" y="5488892"/>
                <a:ext cx="1233465" cy="432488"/>
                <a:chOff x="595335" y="5488892"/>
                <a:chExt cx="1233465" cy="432488"/>
              </a:xfrm>
            </p:grpSpPr>
            <p:sp>
              <p:nvSpPr>
                <p:cNvPr id="17" name="梯形 16">
                  <a:extLst>
                    <a:ext uri="{FF2B5EF4-FFF2-40B4-BE49-F238E27FC236}">
                      <a16:creationId xmlns:a16="http://schemas.microsoft.com/office/drawing/2014/main" id="{EF58E268-BB56-4F2A-2468-54EC79E6052A}"/>
                    </a:ext>
                  </a:extLst>
                </p:cNvPr>
                <p:cNvSpPr/>
                <p:nvPr/>
              </p:nvSpPr>
              <p:spPr>
                <a:xfrm rot="10800000">
                  <a:off x="595335" y="5488892"/>
                  <a:ext cx="1233465" cy="432488"/>
                </a:xfrm>
                <a:prstGeom prst="trapezoid">
                  <a:avLst>
                    <a:gd name="adj" fmla="val 91694"/>
                  </a:avLst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latin typeface="Garamond" panose="02020404030301010803" pitchFamily="18" charset="0"/>
                  </a:endParaRPr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1" name="文本框 20">
                      <a:extLst>
                        <a:ext uri="{FF2B5EF4-FFF2-40B4-BE49-F238E27FC236}">
                          <a16:creationId xmlns:a16="http://schemas.microsoft.com/office/drawing/2014/main" id="{A95BF18A-44DA-62DD-BE6F-83029C267FC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974742" y="5520924"/>
                      <a:ext cx="474651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  <m:sSub>
                              <m:sSub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oMath>
                        </m:oMathPara>
                      </a14:m>
                      <a:endParaRPr lang="en-GB" dirty="0">
                        <a:latin typeface="Garamond" panose="02020404030301010803" pitchFamily="18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21" name="文本框 20">
                      <a:extLst>
                        <a:ext uri="{FF2B5EF4-FFF2-40B4-BE49-F238E27FC236}">
                          <a16:creationId xmlns:a16="http://schemas.microsoft.com/office/drawing/2014/main" id="{A95BF18A-44DA-62DD-BE6F-83029C267FCC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974742" y="5520924"/>
                      <a:ext cx="474651" cy="369332"/>
                    </a:xfrm>
                    <a:prstGeom prst="rect">
                      <a:avLst/>
                    </a:prstGeom>
                    <a:blipFill>
                      <a:blip r:embed="rId12"/>
                      <a:stretch>
                        <a:fillRect r="-5128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GB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p:grpSp>
          <p:nvGrpSpPr>
            <p:cNvPr id="19" name="组合 18">
              <a:extLst>
                <a:ext uri="{FF2B5EF4-FFF2-40B4-BE49-F238E27FC236}">
                  <a16:creationId xmlns:a16="http://schemas.microsoft.com/office/drawing/2014/main" id="{581F9F40-A1D4-863F-1FC7-996338D17E66}"/>
                </a:ext>
              </a:extLst>
            </p:cNvPr>
            <p:cNvGrpSpPr/>
            <p:nvPr/>
          </p:nvGrpSpPr>
          <p:grpSpPr>
            <a:xfrm>
              <a:off x="205082" y="3288464"/>
              <a:ext cx="2428390" cy="1471069"/>
              <a:chOff x="205082" y="3288464"/>
              <a:chExt cx="2428390" cy="1471069"/>
            </a:xfrm>
          </p:grpSpPr>
          <p:grpSp>
            <p:nvGrpSpPr>
              <p:cNvPr id="23" name="组合 22">
                <a:extLst>
                  <a:ext uri="{FF2B5EF4-FFF2-40B4-BE49-F238E27FC236}">
                    <a16:creationId xmlns:a16="http://schemas.microsoft.com/office/drawing/2014/main" id="{FEBB8F98-D284-BF57-1991-C3836C961225}"/>
                  </a:ext>
                </a:extLst>
              </p:cNvPr>
              <p:cNvGrpSpPr/>
              <p:nvPr/>
            </p:nvGrpSpPr>
            <p:grpSpPr>
              <a:xfrm>
                <a:off x="205082" y="3697041"/>
                <a:ext cx="2161079" cy="757736"/>
                <a:chOff x="595335" y="5488892"/>
                <a:chExt cx="1233465" cy="432488"/>
              </a:xfrm>
            </p:grpSpPr>
            <p:sp>
              <p:nvSpPr>
                <p:cNvPr id="25" name="梯形 24">
                  <a:extLst>
                    <a:ext uri="{FF2B5EF4-FFF2-40B4-BE49-F238E27FC236}">
                      <a16:creationId xmlns:a16="http://schemas.microsoft.com/office/drawing/2014/main" id="{AB3199A8-7400-CBA6-1922-40DBB68444EE}"/>
                    </a:ext>
                  </a:extLst>
                </p:cNvPr>
                <p:cNvSpPr/>
                <p:nvPr/>
              </p:nvSpPr>
              <p:spPr>
                <a:xfrm rot="10800000">
                  <a:off x="595335" y="5488892"/>
                  <a:ext cx="1233465" cy="432488"/>
                </a:xfrm>
                <a:prstGeom prst="trapezoid">
                  <a:avLst>
                    <a:gd name="adj" fmla="val 82280"/>
                  </a:avLst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latin typeface="Garamond" panose="02020404030301010803" pitchFamily="18" charset="0"/>
                  </a:endParaRPr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9" name="文本框 28">
                      <a:extLst>
                        <a:ext uri="{FF2B5EF4-FFF2-40B4-BE49-F238E27FC236}">
                          <a16:creationId xmlns:a16="http://schemas.microsoft.com/office/drawing/2014/main" id="{8C28E55D-5808-4489-AEFA-135833656B26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974741" y="5587832"/>
                      <a:ext cx="474651" cy="26350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  <m:sSub>
                              <m:sSubPr>
                                <m:ctrlP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oMath>
                        </m:oMathPara>
                      </a14:m>
                      <a:endParaRPr lang="en-GB" sz="2400" dirty="0">
                        <a:latin typeface="Garamond" panose="02020404030301010803" pitchFamily="18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29" name="文本框 28">
                      <a:extLst>
                        <a:ext uri="{FF2B5EF4-FFF2-40B4-BE49-F238E27FC236}">
                          <a16:creationId xmlns:a16="http://schemas.microsoft.com/office/drawing/2014/main" id="{8C28E55D-5808-4489-AEFA-135833656B26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974741" y="5587832"/>
                      <a:ext cx="474651" cy="263501"/>
                    </a:xfrm>
                    <a:prstGeom prst="rect">
                      <a:avLst/>
                    </a:prstGeom>
                    <a:blipFill>
                      <a:blip r:embed="rId13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GB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3" name="文本框 32">
                    <a:extLst>
                      <a:ext uri="{FF2B5EF4-FFF2-40B4-BE49-F238E27FC236}">
                        <a16:creationId xmlns:a16="http://schemas.microsoft.com/office/drawing/2014/main" id="{59C7D9E8-947C-5524-9F9D-8EBE82A913A7}"/>
                      </a:ext>
                    </a:extLst>
                  </p:cNvPr>
                  <p:cNvSpPr txBox="1"/>
                  <p:nvPr/>
                </p:nvSpPr>
                <p:spPr>
                  <a:xfrm>
                    <a:off x="1545695" y="4385328"/>
                    <a:ext cx="1084974" cy="37420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sSubSup>
                            <m:sSub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sup>
                          </m:sSubSup>
                        </m:oMath>
                      </m:oMathPara>
                    </a14:m>
                    <a:endParaRPr lang="en-GB" dirty="0">
                      <a:latin typeface="Garamond" panose="02020404030301010803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33" name="文本框 32">
                    <a:extLst>
                      <a:ext uri="{FF2B5EF4-FFF2-40B4-BE49-F238E27FC236}">
                        <a16:creationId xmlns:a16="http://schemas.microsoft.com/office/drawing/2014/main" id="{59C7D9E8-947C-5524-9F9D-8EBE82A913A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545695" y="4385328"/>
                    <a:ext cx="1084974" cy="374205"/>
                  </a:xfrm>
                  <a:prstGeom prst="rect">
                    <a:avLst/>
                  </a:prstGeom>
                  <a:blipFill>
                    <a:blip r:embed="rId1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9" name="文本框 38">
                    <a:extLst>
                      <a:ext uri="{FF2B5EF4-FFF2-40B4-BE49-F238E27FC236}">
                        <a16:creationId xmlns:a16="http://schemas.microsoft.com/office/drawing/2014/main" id="{2C44C34D-F5DB-39D5-0D63-88F17C74C938}"/>
                      </a:ext>
                    </a:extLst>
                  </p:cNvPr>
                  <p:cNvSpPr txBox="1"/>
                  <p:nvPr/>
                </p:nvSpPr>
                <p:spPr>
                  <a:xfrm>
                    <a:off x="1950509" y="3288464"/>
                    <a:ext cx="682963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sSub>
                                <m:sSub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sup>
                          </m:sSup>
                        </m:oMath>
                      </m:oMathPara>
                    </a14:m>
                    <a:endParaRPr lang="en-GB" dirty="0">
                      <a:latin typeface="Garamond" panose="02020404030301010803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39" name="文本框 38">
                    <a:extLst>
                      <a:ext uri="{FF2B5EF4-FFF2-40B4-BE49-F238E27FC236}">
                        <a16:creationId xmlns:a16="http://schemas.microsoft.com/office/drawing/2014/main" id="{2C44C34D-F5DB-39D5-0D63-88F17C74C938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950509" y="3288464"/>
                    <a:ext cx="682963" cy="369332"/>
                  </a:xfrm>
                  <a:prstGeom prst="rect">
                    <a:avLst/>
                  </a:prstGeom>
                  <a:blipFill>
                    <a:blip r:embed="rId1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文本框 53">
                <a:extLst>
                  <a:ext uri="{FF2B5EF4-FFF2-40B4-BE49-F238E27FC236}">
                    <a16:creationId xmlns:a16="http://schemas.microsoft.com/office/drawing/2014/main" id="{AE107C04-B49E-C847-1A36-3D68567DF2D8}"/>
                  </a:ext>
                </a:extLst>
              </p:cNvPr>
              <p:cNvSpPr txBox="1"/>
              <p:nvPr/>
            </p:nvSpPr>
            <p:spPr>
              <a:xfrm>
                <a:off x="7893384" y="3971810"/>
                <a:ext cx="3428800" cy="1216487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altLang="zh-CN" sz="2400" dirty="0">
                    <a:latin typeface="Garamond" panose="02020404030301010803" pitchFamily="18" charset="0"/>
                    <a:cs typeface="Arial" panose="020B0604020202020204" pitchFamily="34" charset="0"/>
                  </a:rPr>
                  <a:t>Guess-and-check this size-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e>
                      <m:sub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  <m:sup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sup>
                    </m:sSubSup>
                  </m:oMath>
                </a14:m>
                <a:r>
                  <a:rPr lang="zh-CN" altLang="en-US" sz="2400" dirty="0">
                    <a:latin typeface="Garamond" panose="02020404030301010803" pitchFamily="18" charset="0"/>
                    <a:cs typeface="Arial" panose="020B0604020202020204" pitchFamily="34" charset="0"/>
                  </a:rPr>
                  <a:t> </a:t>
                </a:r>
                <a:r>
                  <a:rPr lang="en-GB" altLang="zh-CN" sz="2400" dirty="0">
                    <a:latin typeface="Garamond" panose="02020404030301010803" pitchFamily="18" charset="0"/>
                    <a:cs typeface="Arial" panose="020B0604020202020204" pitchFamily="34" charset="0"/>
                  </a:rPr>
                  <a:t>circuit. Solve </a:t>
                </a:r>
                <a14:m>
                  <m:oMath xmlns:m="http://schemas.openxmlformats.org/officeDocument/2006/math">
                    <m:r>
                      <a:rPr lang="en-GB" altLang="zh-CN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sSub>
                      <m:sSubPr>
                        <m:ctrlP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zh-CN" altLang="en-US" sz="2400" dirty="0">
                    <a:latin typeface="Garamond" panose="02020404030301010803" pitchFamily="18" charset="0"/>
                    <a:cs typeface="Arial" panose="020B0604020202020204" pitchFamily="34" charset="0"/>
                  </a:rPr>
                  <a:t> </a:t>
                </a:r>
                <a:r>
                  <a:rPr lang="en-GB" altLang="zh-CN" sz="2400" dirty="0">
                    <a:latin typeface="Garamond" panose="02020404030301010803" pitchFamily="18" charset="0"/>
                    <a:cs typeface="Arial" panose="020B0604020202020204" pitchFamily="34" charset="0"/>
                  </a:rPr>
                  <a:t>in </a:t>
                </a:r>
                <a14:m>
                  <m:oMath xmlns:m="http://schemas.openxmlformats.org/officeDocument/2006/math">
                    <m:r>
                      <a:rPr lang="en-GB" altLang="zh-CN" sz="24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𝐌𝐀𝐓𝐈𝐌𝐄</m:t>
                    </m:r>
                    <m:d>
                      <m:dPr>
                        <m:begChr m:val="["/>
                        <m:endChr m:val="]"/>
                        <m:ctrlP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100</m:t>
                            </m:r>
                          </m:sup>
                        </m:sSubSup>
                      </m:e>
                    </m:d>
                  </m:oMath>
                </a14:m>
                <a:r>
                  <a:rPr lang="en-GB" altLang="zh-CN" sz="2400" dirty="0">
                    <a:latin typeface="Garamond" panose="02020404030301010803" pitchFamily="18" charset="0"/>
                    <a:cs typeface="Arial" panose="020B0604020202020204" pitchFamily="34" charset="0"/>
                  </a:rPr>
                  <a:t>.</a:t>
                </a:r>
                <a:endParaRPr lang="zh-CN" altLang="en-US" sz="2400" dirty="0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4" name="文本框 53">
                <a:extLst>
                  <a:ext uri="{FF2B5EF4-FFF2-40B4-BE49-F238E27FC236}">
                    <a16:creationId xmlns:a16="http://schemas.microsoft.com/office/drawing/2014/main" id="{AE107C04-B49E-C847-1A36-3D68567DF2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3384" y="3971810"/>
                <a:ext cx="3428800" cy="1216487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5" name="组合 54">
            <a:extLst>
              <a:ext uri="{FF2B5EF4-FFF2-40B4-BE49-F238E27FC236}">
                <a16:creationId xmlns:a16="http://schemas.microsoft.com/office/drawing/2014/main" id="{D1812B89-05FE-4099-8DD1-57E6C7DBD00B}"/>
              </a:ext>
            </a:extLst>
          </p:cNvPr>
          <p:cNvGrpSpPr/>
          <p:nvPr/>
        </p:nvGrpSpPr>
        <p:grpSpPr>
          <a:xfrm rot="2842339">
            <a:off x="6628359" y="3984483"/>
            <a:ext cx="1217623" cy="532357"/>
            <a:chOff x="3465141" y="3674068"/>
            <a:chExt cx="1217623" cy="532357"/>
          </a:xfrm>
        </p:grpSpPr>
        <p:sp>
          <p:nvSpPr>
            <p:cNvPr id="56" name="箭头: 右 55">
              <a:extLst>
                <a:ext uri="{FF2B5EF4-FFF2-40B4-BE49-F238E27FC236}">
                  <a16:creationId xmlns:a16="http://schemas.microsoft.com/office/drawing/2014/main" id="{79BDFC04-0196-79B0-4F5F-F48C453A6F9A}"/>
                </a:ext>
              </a:extLst>
            </p:cNvPr>
            <p:cNvSpPr/>
            <p:nvPr/>
          </p:nvSpPr>
          <p:spPr>
            <a:xfrm rot="20233981">
              <a:off x="3465141" y="3674068"/>
              <a:ext cx="1217623" cy="504141"/>
            </a:xfrm>
            <a:prstGeom prst="rightArrow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Garamond" panose="02020404030301010803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文本框 56">
                  <a:extLst>
                    <a:ext uri="{FF2B5EF4-FFF2-40B4-BE49-F238E27FC236}">
                      <a16:creationId xmlns:a16="http://schemas.microsoft.com/office/drawing/2014/main" id="{1A037501-0BA0-0BE4-2BF0-D1185E095BF6}"/>
                    </a:ext>
                  </a:extLst>
                </p:cNvPr>
                <p:cNvSpPr txBox="1"/>
                <p:nvPr/>
              </p:nvSpPr>
              <p:spPr>
                <a:xfrm rot="20132043">
                  <a:off x="3559721" y="3738220"/>
                  <a:ext cx="916036" cy="4682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≤</m:t>
                        </m:r>
                        <m:sSubSup>
                          <m:sSubSupPr>
                            <m:ctrlP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sup>
                        </m:sSubSup>
                      </m:oMath>
                    </m:oMathPara>
                  </a14:m>
                  <a:endParaRPr lang="zh-CN" altLang="en-US" sz="2400" dirty="0">
                    <a:latin typeface="Garamond" panose="02020404030301010803" pitchFamily="18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57" name="文本框 56">
                  <a:extLst>
                    <a:ext uri="{FF2B5EF4-FFF2-40B4-BE49-F238E27FC236}">
                      <a16:creationId xmlns:a16="http://schemas.microsoft.com/office/drawing/2014/main" id="{1A037501-0BA0-0BE4-2BF0-D1185E095BF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20132043">
                  <a:off x="3559721" y="3738220"/>
                  <a:ext cx="916036" cy="468205"/>
                </a:xfrm>
                <a:prstGeom prst="rect">
                  <a:avLst/>
                </a:prstGeom>
                <a:blipFill>
                  <a:blip r:embed="rId17"/>
                  <a:stretch>
                    <a:fillRect l="-4706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8" name="组合 57">
            <a:extLst>
              <a:ext uri="{FF2B5EF4-FFF2-40B4-BE49-F238E27FC236}">
                <a16:creationId xmlns:a16="http://schemas.microsoft.com/office/drawing/2014/main" id="{2E821F54-D144-319A-A1DB-F129B1B09120}"/>
              </a:ext>
            </a:extLst>
          </p:cNvPr>
          <p:cNvGrpSpPr/>
          <p:nvPr/>
        </p:nvGrpSpPr>
        <p:grpSpPr>
          <a:xfrm rot="18617925">
            <a:off x="6625838" y="2870809"/>
            <a:ext cx="1260867" cy="513067"/>
            <a:chOff x="7908832" y="3714182"/>
            <a:chExt cx="1260867" cy="513067"/>
          </a:xfrm>
        </p:grpSpPr>
        <p:sp>
          <p:nvSpPr>
            <p:cNvPr id="59" name="箭头: 右 58">
              <a:extLst>
                <a:ext uri="{FF2B5EF4-FFF2-40B4-BE49-F238E27FC236}">
                  <a16:creationId xmlns:a16="http://schemas.microsoft.com/office/drawing/2014/main" id="{E6D4172C-9668-2788-3A9F-96291848A9D1}"/>
                </a:ext>
              </a:extLst>
            </p:cNvPr>
            <p:cNvSpPr/>
            <p:nvPr/>
          </p:nvSpPr>
          <p:spPr>
            <a:xfrm rot="1582885">
              <a:off x="7908832" y="3723108"/>
              <a:ext cx="1260867" cy="504141"/>
            </a:xfrm>
            <a:prstGeom prst="rightArrow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Garamond" panose="02020404030301010803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文本框 59">
                  <a:extLst>
                    <a:ext uri="{FF2B5EF4-FFF2-40B4-BE49-F238E27FC236}">
                      <a16:creationId xmlns:a16="http://schemas.microsoft.com/office/drawing/2014/main" id="{A316767C-0487-07A9-77D6-1F61162B6DAE}"/>
                    </a:ext>
                  </a:extLst>
                </p:cNvPr>
                <p:cNvSpPr txBox="1"/>
                <p:nvPr/>
              </p:nvSpPr>
              <p:spPr>
                <a:xfrm rot="1607805">
                  <a:off x="8099777" y="3714182"/>
                  <a:ext cx="787665" cy="4682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&gt;</m:t>
                        </m:r>
                        <m:sSubSup>
                          <m:sSubSupPr>
                            <m:ctrlP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sup>
                        </m:sSubSup>
                      </m:oMath>
                    </m:oMathPara>
                  </a14:m>
                  <a:endParaRPr lang="zh-CN" altLang="en-US" sz="2400" dirty="0">
                    <a:latin typeface="Garamond" panose="02020404030301010803" pitchFamily="18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60" name="文本框 59">
                  <a:extLst>
                    <a:ext uri="{FF2B5EF4-FFF2-40B4-BE49-F238E27FC236}">
                      <a16:creationId xmlns:a16="http://schemas.microsoft.com/office/drawing/2014/main" id="{A316767C-0487-07A9-77D6-1F61162B6DA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607805">
                  <a:off x="8099777" y="3714182"/>
                  <a:ext cx="787665" cy="468205"/>
                </a:xfrm>
                <a:prstGeom prst="rect">
                  <a:avLst/>
                </a:prstGeom>
                <a:blipFill>
                  <a:blip r:embed="rId18"/>
                  <a:stretch>
                    <a:fillRect l="-7333" b="-2459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文本框 60">
                <a:extLst>
                  <a:ext uri="{FF2B5EF4-FFF2-40B4-BE49-F238E27FC236}">
                    <a16:creationId xmlns:a16="http://schemas.microsoft.com/office/drawing/2014/main" id="{4E59FC61-435D-C76C-3D30-C16FB348683A}"/>
                  </a:ext>
                </a:extLst>
              </p:cNvPr>
              <p:cNvSpPr txBox="1"/>
              <p:nvPr/>
            </p:nvSpPr>
            <p:spPr>
              <a:xfrm>
                <a:off x="7893384" y="2458093"/>
                <a:ext cx="3428800" cy="1225335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GB" altLang="zh-CN" sz="2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ℎ𝑖𝑠𝑡</m:t>
                        </m:r>
                      </m:e>
                      <m:sub>
                        <m:r>
                          <a:rPr lang="en-GB" altLang="zh-CN" sz="2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zh-CN" sz="2400" dirty="0">
                    <a:latin typeface="Garamond" panose="02020404030301010803" pitchFamily="18" charset="0"/>
                    <a:cs typeface="Arial" panose="020B0604020202020204" pitchFamily="34" charset="0"/>
                  </a:rPr>
                  <a:t> is a solution of </a:t>
                </a:r>
                <a14:m>
                  <m:oMath xmlns:m="http://schemas.openxmlformats.org/officeDocument/2006/math">
                    <m:r>
                      <a:rPr lang="en-GB" altLang="zh-CN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sSub>
                      <m:sSubPr>
                        <m:ctrlP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sz="2400" dirty="0">
                    <a:latin typeface="Garamond" panose="02020404030301010803" pitchFamily="18" charset="0"/>
                    <a:cs typeface="Arial" panose="020B0604020202020204" pitchFamily="34" charset="0"/>
                  </a:rPr>
                  <a:t>, computable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  <m:sup>
                        <m:sSub>
                          <m:sSubPr>
                            <m:ctrlP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sup>
                    </m:sSup>
                  </m:oMath>
                </a14:m>
                <a:r>
                  <a:rPr lang="en-US" altLang="zh-CN" sz="2400" dirty="0">
                    <a:latin typeface="Garamond" panose="02020404030301010803" pitchFamily="18" charset="0"/>
                    <a:cs typeface="Arial" panose="020B0604020202020204" pitchFamily="34" charset="0"/>
                  </a:rPr>
                  <a:t> time (deterministically)</a:t>
                </a:r>
              </a:p>
            </p:txBody>
          </p:sp>
        </mc:Choice>
        <mc:Fallback xmlns="">
          <p:sp>
            <p:nvSpPr>
              <p:cNvPr id="61" name="文本框 60">
                <a:extLst>
                  <a:ext uri="{FF2B5EF4-FFF2-40B4-BE49-F238E27FC236}">
                    <a16:creationId xmlns:a16="http://schemas.microsoft.com/office/drawing/2014/main" id="{4E59FC61-435D-C76C-3D30-C16FB34868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3384" y="2458093"/>
                <a:ext cx="3428800" cy="1225335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3" name="组合 62">
            <a:extLst>
              <a:ext uri="{FF2B5EF4-FFF2-40B4-BE49-F238E27FC236}">
                <a16:creationId xmlns:a16="http://schemas.microsoft.com/office/drawing/2014/main" id="{3BDF6785-9CF9-94C3-11FC-622283481E8F}"/>
              </a:ext>
            </a:extLst>
          </p:cNvPr>
          <p:cNvGrpSpPr/>
          <p:nvPr/>
        </p:nvGrpSpPr>
        <p:grpSpPr>
          <a:xfrm>
            <a:off x="2858677" y="3153833"/>
            <a:ext cx="4120031" cy="931240"/>
            <a:chOff x="4148957" y="3128660"/>
            <a:chExt cx="4376786" cy="876436"/>
          </a:xfrm>
        </p:grpSpPr>
        <p:sp>
          <p:nvSpPr>
            <p:cNvPr id="66" name="流程图: 决策 65">
              <a:extLst>
                <a:ext uri="{FF2B5EF4-FFF2-40B4-BE49-F238E27FC236}">
                  <a16:creationId xmlns:a16="http://schemas.microsoft.com/office/drawing/2014/main" id="{A0CD32F9-416C-361C-3DB7-80AFB5CF5FDB}"/>
                </a:ext>
              </a:extLst>
            </p:cNvPr>
            <p:cNvSpPr/>
            <p:nvPr/>
          </p:nvSpPr>
          <p:spPr>
            <a:xfrm>
              <a:off x="4148957" y="3128660"/>
              <a:ext cx="4376786" cy="876436"/>
            </a:xfrm>
            <a:prstGeom prst="flowChartDecision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Garamond" panose="02020404030301010803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7" name="文本框 66">
                  <a:extLst>
                    <a:ext uri="{FF2B5EF4-FFF2-40B4-BE49-F238E27FC236}">
                      <a16:creationId xmlns:a16="http://schemas.microsoft.com/office/drawing/2014/main" id="{16237357-D165-3C5D-5F85-E806A46AAF50}"/>
                    </a:ext>
                  </a:extLst>
                </p:cNvPr>
                <p:cNvSpPr txBox="1"/>
                <p:nvPr/>
              </p:nvSpPr>
              <p:spPr>
                <a:xfrm>
                  <a:off x="4480189" y="3163367"/>
                  <a:ext cx="3714320" cy="78209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GB" altLang="zh-CN" sz="2400" dirty="0">
                      <a:latin typeface="Garamond" panose="02020404030301010803" pitchFamily="18" charset="0"/>
                      <a:cs typeface="Arial" panose="020B0604020202020204" pitchFamily="34" charset="0"/>
                    </a:rPr>
                    <a:t>What’s the </a:t>
                  </a:r>
                  <a:r>
                    <a:rPr lang="en-GB" altLang="zh-CN" sz="2400" dirty="0">
                      <a:solidFill>
                        <a:srgbClr val="FF3300"/>
                      </a:solidFill>
                      <a:latin typeface="Garamond" panose="02020404030301010803" pitchFamily="18" charset="0"/>
                      <a:cs typeface="Arial" panose="020B0604020202020204" pitchFamily="34" charset="0"/>
                    </a:rPr>
                    <a:t>circuit complexity</a:t>
                  </a:r>
                  <a:r>
                    <a:rPr lang="en-GB" altLang="zh-CN" sz="2400" dirty="0">
                      <a:latin typeface="Garamond" panose="02020404030301010803" pitchFamily="18" charset="0"/>
                      <a:cs typeface="Arial" panose="020B0604020202020204" pitchFamily="34" charset="0"/>
                    </a:rPr>
                    <a:t> of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GB" altLang="zh-CN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GB" altLang="zh-CN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ℎ𝑖</m:t>
                          </m:r>
                          <m:r>
                            <a:rPr lang="en-GB" altLang="zh-CN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𝑠𝑡</m:t>
                          </m:r>
                        </m:e>
                        <m:sub>
                          <m:r>
                            <a:rPr lang="en-GB" altLang="zh-CN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0</m:t>
                          </m:r>
                        </m:sub>
                      </m:sSub>
                    </m:oMath>
                  </a14:m>
                  <a:r>
                    <a:rPr lang="en-GB" altLang="zh-CN" sz="2400" dirty="0">
                      <a:latin typeface="Garamond" panose="02020404030301010803" pitchFamily="18" charset="0"/>
                      <a:cs typeface="Arial" panose="020B0604020202020204" pitchFamily="34" charset="0"/>
                    </a:rPr>
                    <a:t>?</a:t>
                  </a:r>
                  <a:endParaRPr lang="zh-CN" altLang="en-US" sz="2400" dirty="0">
                    <a:latin typeface="Garamond" panose="02020404030301010803" pitchFamily="18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67" name="文本框 66">
                  <a:extLst>
                    <a:ext uri="{FF2B5EF4-FFF2-40B4-BE49-F238E27FC236}">
                      <a16:creationId xmlns:a16="http://schemas.microsoft.com/office/drawing/2014/main" id="{16237357-D165-3C5D-5F85-E806A46AAF5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80189" y="3163367"/>
                  <a:ext cx="3714320" cy="782092"/>
                </a:xfrm>
                <a:prstGeom prst="rect">
                  <a:avLst/>
                </a:prstGeom>
                <a:blipFill>
                  <a:blip r:embed="rId20"/>
                  <a:stretch>
                    <a:fillRect t="-5839" b="-15328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文本框 68">
                <a:extLst>
                  <a:ext uri="{FF2B5EF4-FFF2-40B4-BE49-F238E27FC236}">
                    <a16:creationId xmlns:a16="http://schemas.microsoft.com/office/drawing/2014/main" id="{3146493C-247E-9FD9-A477-D2E54E824142}"/>
                  </a:ext>
                </a:extLst>
              </p:cNvPr>
              <p:cNvSpPr txBox="1"/>
              <p:nvPr/>
            </p:nvSpPr>
            <p:spPr>
              <a:xfrm>
                <a:off x="8349673" y="5187294"/>
                <a:ext cx="37314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latin typeface="Garamond" panose="02020404030301010803" pitchFamily="18" charset="0"/>
                    <a:cs typeface="Arial" panose="020B0604020202020204" pitchFamily="34" charset="0"/>
                  </a:rPr>
                  <a:t>If my output is always the same 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0">
                            <a:latin typeface="Cambria Math" panose="02040503050406030204" pitchFamily="18" charset="0"/>
                          </a:rPr>
                          <m:t>𝐁</m:t>
                        </m:r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𝐅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GB" dirty="0">
                    <a:latin typeface="Garamond" panose="02020404030301010803" pitchFamily="18" charset="0"/>
                    <a:cs typeface="Arial" panose="020B0604020202020204" pitchFamily="34" charset="0"/>
                  </a:rPr>
                  <a:t>, then I’m </a:t>
                </a:r>
                <a:r>
                  <a:rPr lang="en-GB" dirty="0">
                    <a:solidFill>
                      <a:srgbClr val="FF0000"/>
                    </a:solidFill>
                    <a:latin typeface="Garamond" panose="02020404030301010803" pitchFamily="18" charset="0"/>
                    <a:cs typeface="Arial" panose="020B0604020202020204" pitchFamily="34" charset="0"/>
                  </a:rPr>
                  <a:t>single-valued</a:t>
                </a:r>
                <a:r>
                  <a:rPr lang="en-GB" dirty="0">
                    <a:latin typeface="Garamond" panose="02020404030301010803" pitchFamily="18" charset="0"/>
                    <a:cs typeface="Arial" panose="020B0604020202020204" pitchFamily="34" charset="0"/>
                  </a:rPr>
                  <a:t>!</a:t>
                </a:r>
              </a:p>
            </p:txBody>
          </p:sp>
        </mc:Choice>
        <mc:Fallback xmlns="">
          <p:sp>
            <p:nvSpPr>
              <p:cNvPr id="69" name="文本框 68">
                <a:extLst>
                  <a:ext uri="{FF2B5EF4-FFF2-40B4-BE49-F238E27FC236}">
                    <a16:creationId xmlns:a16="http://schemas.microsoft.com/office/drawing/2014/main" id="{3146493C-247E-9FD9-A477-D2E54E8241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9673" y="5187294"/>
                <a:ext cx="3731491" cy="646331"/>
              </a:xfrm>
              <a:prstGeom prst="rect">
                <a:avLst/>
              </a:prstGeom>
              <a:blipFill>
                <a:blip r:embed="rId21"/>
                <a:stretch>
                  <a:fillRect l="-1471" t="-4717" r="-2288" b="-141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43993C64-E860-5B1A-013C-88166102E636}"/>
                  </a:ext>
                </a:extLst>
              </p:cNvPr>
              <p:cNvSpPr txBox="1"/>
              <p:nvPr/>
            </p:nvSpPr>
            <p:spPr>
              <a:xfrm>
                <a:off x="2580115" y="2457913"/>
                <a:ext cx="308174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dirty="0">
                    <a:latin typeface="Garamond" panose="02020404030301010803" pitchFamily="18" charset="0"/>
                  </a:rPr>
                  <a:t>Goal: solve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𝑇</m:t>
                    </m:r>
                    <m:sSub>
                      <m:sSub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sSub>
                          <m:sSubPr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sup>
                    </m:sSup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 time.</a:t>
                </a: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43993C64-E860-5B1A-013C-88166102E6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0115" y="2457913"/>
                <a:ext cx="3081746" cy="400110"/>
              </a:xfrm>
              <a:prstGeom prst="rect">
                <a:avLst/>
              </a:prstGeom>
              <a:blipFill>
                <a:blip r:embed="rId22"/>
                <a:stretch>
                  <a:fillRect l="-1976" t="-6061" b="-2727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10D2BEF6-88B4-F512-E31E-6F1DA5845AAF}"/>
                  </a:ext>
                </a:extLst>
              </p:cNvPr>
              <p:cNvSpPr txBox="1"/>
              <p:nvPr/>
            </p:nvSpPr>
            <p:spPr>
              <a:xfrm>
                <a:off x="3558278" y="5873258"/>
                <a:ext cx="3485330" cy="6912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Garamond" panose="02020404030301010803" pitchFamily="18" charset="0"/>
                  </a:rPr>
                  <a:t>The “computational history”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1" i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1" i="0">
                            <a:latin typeface="Cambria Math" panose="02040503050406030204" pitchFamily="18" charset="0"/>
                          </a:rPr>
                          <m:t>𝐁</m:t>
                        </m:r>
                        <m:r>
                          <a:rPr lang="en-GB" b="1" i="0" smtClean="0">
                            <a:latin typeface="Cambria Math" panose="02040503050406030204" pitchFamily="18" charset="0"/>
                          </a:rPr>
                          <m:t>𝐅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GB" dirty="0">
                    <a:latin typeface="Garamond" panose="02020404030301010803" pitchFamily="18" charset="0"/>
                  </a:rPr>
                  <a:t> is a string of length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≈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sSubSup>
                          <m:sSub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sup>
                        </m:sSubSup>
                      </m:sup>
                    </m:sSup>
                  </m:oMath>
                </a14:m>
                <a:r>
                  <a:rPr lang="en-GB" dirty="0">
                    <a:latin typeface="Garamond" panose="02020404030301010803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10D2BEF6-88B4-F512-E31E-6F1DA5845A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8278" y="5873258"/>
                <a:ext cx="3485330" cy="691215"/>
              </a:xfrm>
              <a:prstGeom prst="rect">
                <a:avLst/>
              </a:prstGeom>
              <a:blipFill>
                <a:blip r:embed="rId23"/>
                <a:stretch>
                  <a:fillRect l="-1576" t="-3509" b="-131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B85D3605-0B0F-EA56-3334-39A54138DC9D}"/>
                  </a:ext>
                </a:extLst>
              </p:cNvPr>
              <p:cNvSpPr/>
              <p:nvPr/>
            </p:nvSpPr>
            <p:spPr>
              <a:xfrm>
                <a:off x="6406443" y="6384422"/>
                <a:ext cx="3485330" cy="215023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50000">
                    <a:schemeClr val="accent5">
                      <a:lumMod val="60000"/>
                      <a:lumOff val="40000"/>
                    </a:schemeClr>
                  </a:gs>
                  <a:gs pos="25000">
                    <a:schemeClr val="accent6">
                      <a:lumMod val="60000"/>
                      <a:lumOff val="40000"/>
                    </a:schemeClr>
                  </a:gs>
                  <a:gs pos="75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tx2">
                      <a:lumMod val="60000"/>
                      <a:lumOff val="40000"/>
                    </a:schemeClr>
                  </a:gs>
                </a:gsLst>
                <a:lin ang="0" scaled="0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GB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ℎ𝑖</m:t>
                      </m:r>
                      <m:sSub>
                        <m:sSubPr>
                          <m:ctrlPr>
                            <a:rPr lang="en-GB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𝑠𝑡</m:t>
                          </m:r>
                        </m:e>
                        <m:sub>
                          <m:r>
                            <a:rPr lang="en-GB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GB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B85D3605-0B0F-EA56-3334-39A54138DC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6443" y="6384422"/>
                <a:ext cx="3485330" cy="215023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矩形 3">
            <a:extLst>
              <a:ext uri="{FF2B5EF4-FFF2-40B4-BE49-F238E27FC236}">
                <a16:creationId xmlns:a16="http://schemas.microsoft.com/office/drawing/2014/main" id="{F6892672-7094-AA29-BCA6-6F28C2A07947}"/>
              </a:ext>
            </a:extLst>
          </p:cNvPr>
          <p:cNvSpPr/>
          <p:nvPr/>
        </p:nvSpPr>
        <p:spPr>
          <a:xfrm>
            <a:off x="422736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ED8997D9-6CF9-841E-336C-E56E985D1E5F}"/>
              </a:ext>
            </a:extLst>
          </p:cNvPr>
          <p:cNvSpPr/>
          <p:nvPr/>
        </p:nvSpPr>
        <p:spPr>
          <a:xfrm>
            <a:off x="437515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8D02BE17-6ED8-271A-EE91-4F7C55645BCD}"/>
              </a:ext>
            </a:extLst>
          </p:cNvPr>
          <p:cNvSpPr/>
          <p:nvPr/>
        </p:nvSpPr>
        <p:spPr>
          <a:xfrm>
            <a:off x="452293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928B460F-C50A-47B2-FAFC-C3D81C792C85}"/>
              </a:ext>
            </a:extLst>
          </p:cNvPr>
          <p:cNvSpPr/>
          <p:nvPr/>
        </p:nvSpPr>
        <p:spPr>
          <a:xfrm>
            <a:off x="467071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1084BD8D-D138-6431-345B-8A12FA553F86}"/>
              </a:ext>
            </a:extLst>
          </p:cNvPr>
          <p:cNvSpPr/>
          <p:nvPr/>
        </p:nvSpPr>
        <p:spPr>
          <a:xfrm>
            <a:off x="481849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91012F13-DC75-7095-04CB-7AD2A37E89DF}"/>
              </a:ext>
            </a:extLst>
          </p:cNvPr>
          <p:cNvSpPr/>
          <p:nvPr/>
        </p:nvSpPr>
        <p:spPr>
          <a:xfrm>
            <a:off x="496627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70234375-E35F-0E4F-4ED2-7896ADDC73D3}"/>
              </a:ext>
            </a:extLst>
          </p:cNvPr>
          <p:cNvSpPr/>
          <p:nvPr/>
        </p:nvSpPr>
        <p:spPr>
          <a:xfrm>
            <a:off x="511406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2311A1BD-4773-7BDD-B697-BC99049CBD2A}"/>
              </a:ext>
            </a:extLst>
          </p:cNvPr>
          <p:cNvSpPr/>
          <p:nvPr/>
        </p:nvSpPr>
        <p:spPr>
          <a:xfrm>
            <a:off x="526184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48478EE2-F036-C474-9747-294EA99C1A4B}"/>
              </a:ext>
            </a:extLst>
          </p:cNvPr>
          <p:cNvSpPr/>
          <p:nvPr/>
        </p:nvSpPr>
        <p:spPr>
          <a:xfrm>
            <a:off x="540962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6FB2B393-9BA2-01D1-4297-4A86ED3D5E91}"/>
              </a:ext>
            </a:extLst>
          </p:cNvPr>
          <p:cNvSpPr/>
          <p:nvPr/>
        </p:nvSpPr>
        <p:spPr>
          <a:xfrm>
            <a:off x="555740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B7771331-C40A-2B00-FD93-ED82F7ADB039}"/>
              </a:ext>
            </a:extLst>
          </p:cNvPr>
          <p:cNvSpPr/>
          <p:nvPr/>
        </p:nvSpPr>
        <p:spPr>
          <a:xfrm>
            <a:off x="570518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A6527C0E-CF8F-9172-98E5-D312A6FF2DB1}"/>
              </a:ext>
            </a:extLst>
          </p:cNvPr>
          <p:cNvSpPr/>
          <p:nvPr/>
        </p:nvSpPr>
        <p:spPr>
          <a:xfrm>
            <a:off x="585297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A564A37F-3A9D-4D30-07FA-963FE6F77634}"/>
              </a:ext>
            </a:extLst>
          </p:cNvPr>
          <p:cNvSpPr/>
          <p:nvPr/>
        </p:nvSpPr>
        <p:spPr>
          <a:xfrm>
            <a:off x="600075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35D3E00C-4F8E-ECA9-C69E-A40ABB1D2690}"/>
              </a:ext>
            </a:extLst>
          </p:cNvPr>
          <p:cNvSpPr/>
          <p:nvPr/>
        </p:nvSpPr>
        <p:spPr>
          <a:xfrm>
            <a:off x="614853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2D87003E-CCAB-7398-5F19-CBE602B25345}"/>
              </a:ext>
            </a:extLst>
          </p:cNvPr>
          <p:cNvSpPr/>
          <p:nvPr/>
        </p:nvSpPr>
        <p:spPr>
          <a:xfrm>
            <a:off x="629631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矩形 64">
            <a:extLst>
              <a:ext uri="{FF2B5EF4-FFF2-40B4-BE49-F238E27FC236}">
                <a16:creationId xmlns:a16="http://schemas.microsoft.com/office/drawing/2014/main" id="{69BDAECA-DCE3-73B8-FD97-D98F8DFDB6D9}"/>
              </a:ext>
            </a:extLst>
          </p:cNvPr>
          <p:cNvSpPr/>
          <p:nvPr/>
        </p:nvSpPr>
        <p:spPr>
          <a:xfrm>
            <a:off x="644409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0" name="矩形 69">
            <a:extLst>
              <a:ext uri="{FF2B5EF4-FFF2-40B4-BE49-F238E27FC236}">
                <a16:creationId xmlns:a16="http://schemas.microsoft.com/office/drawing/2014/main" id="{51F4369A-F8E7-4784-A49C-B5F8C3B44097}"/>
              </a:ext>
            </a:extLst>
          </p:cNvPr>
          <p:cNvSpPr/>
          <p:nvPr/>
        </p:nvSpPr>
        <p:spPr>
          <a:xfrm>
            <a:off x="659188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" name="矩形 71">
            <a:extLst>
              <a:ext uri="{FF2B5EF4-FFF2-40B4-BE49-F238E27FC236}">
                <a16:creationId xmlns:a16="http://schemas.microsoft.com/office/drawing/2014/main" id="{FAEEF632-63A9-EFFA-CA3F-A20224ED1993}"/>
              </a:ext>
            </a:extLst>
          </p:cNvPr>
          <p:cNvSpPr/>
          <p:nvPr/>
        </p:nvSpPr>
        <p:spPr>
          <a:xfrm>
            <a:off x="673966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4" name="矩形 73">
            <a:extLst>
              <a:ext uri="{FF2B5EF4-FFF2-40B4-BE49-F238E27FC236}">
                <a16:creationId xmlns:a16="http://schemas.microsoft.com/office/drawing/2014/main" id="{157BF6A1-419A-6100-B8A4-4842F43D4A71}"/>
              </a:ext>
            </a:extLst>
          </p:cNvPr>
          <p:cNvSpPr/>
          <p:nvPr/>
        </p:nvSpPr>
        <p:spPr>
          <a:xfrm>
            <a:off x="688744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6" name="矩形 75">
            <a:extLst>
              <a:ext uri="{FF2B5EF4-FFF2-40B4-BE49-F238E27FC236}">
                <a16:creationId xmlns:a16="http://schemas.microsoft.com/office/drawing/2014/main" id="{13DA01F1-8DB4-FD79-EF21-3F0EA1DF99F0}"/>
              </a:ext>
            </a:extLst>
          </p:cNvPr>
          <p:cNvSpPr/>
          <p:nvPr/>
        </p:nvSpPr>
        <p:spPr>
          <a:xfrm>
            <a:off x="703522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8" name="矩形 77">
            <a:extLst>
              <a:ext uri="{FF2B5EF4-FFF2-40B4-BE49-F238E27FC236}">
                <a16:creationId xmlns:a16="http://schemas.microsoft.com/office/drawing/2014/main" id="{11367C9F-37A5-ECEE-7F6D-6BB36200E638}"/>
              </a:ext>
            </a:extLst>
          </p:cNvPr>
          <p:cNvSpPr/>
          <p:nvPr/>
        </p:nvSpPr>
        <p:spPr>
          <a:xfrm>
            <a:off x="718300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0" name="矩形 79">
            <a:extLst>
              <a:ext uri="{FF2B5EF4-FFF2-40B4-BE49-F238E27FC236}">
                <a16:creationId xmlns:a16="http://schemas.microsoft.com/office/drawing/2014/main" id="{0D6FDF0E-60CD-A780-93D6-4AECFDC4D100}"/>
              </a:ext>
            </a:extLst>
          </p:cNvPr>
          <p:cNvSpPr/>
          <p:nvPr/>
        </p:nvSpPr>
        <p:spPr>
          <a:xfrm>
            <a:off x="733079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2" name="矩形 81">
            <a:extLst>
              <a:ext uri="{FF2B5EF4-FFF2-40B4-BE49-F238E27FC236}">
                <a16:creationId xmlns:a16="http://schemas.microsoft.com/office/drawing/2014/main" id="{96A181D3-9CFC-2590-2160-5CEA5E1AF137}"/>
              </a:ext>
            </a:extLst>
          </p:cNvPr>
          <p:cNvSpPr/>
          <p:nvPr/>
        </p:nvSpPr>
        <p:spPr>
          <a:xfrm>
            <a:off x="747857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4" name="矩形 83">
            <a:extLst>
              <a:ext uri="{FF2B5EF4-FFF2-40B4-BE49-F238E27FC236}">
                <a16:creationId xmlns:a16="http://schemas.microsoft.com/office/drawing/2014/main" id="{5A91AD53-8BA6-AC08-6561-5FB4BCBCE059}"/>
              </a:ext>
            </a:extLst>
          </p:cNvPr>
          <p:cNvSpPr/>
          <p:nvPr/>
        </p:nvSpPr>
        <p:spPr>
          <a:xfrm>
            <a:off x="762635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" name="矩形 85">
            <a:extLst>
              <a:ext uri="{FF2B5EF4-FFF2-40B4-BE49-F238E27FC236}">
                <a16:creationId xmlns:a16="http://schemas.microsoft.com/office/drawing/2014/main" id="{861924B9-533B-03CB-CB27-89C953C33AFD}"/>
              </a:ext>
            </a:extLst>
          </p:cNvPr>
          <p:cNvSpPr/>
          <p:nvPr/>
        </p:nvSpPr>
        <p:spPr>
          <a:xfrm>
            <a:off x="777413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8" name="矩形 87">
            <a:extLst>
              <a:ext uri="{FF2B5EF4-FFF2-40B4-BE49-F238E27FC236}">
                <a16:creationId xmlns:a16="http://schemas.microsoft.com/office/drawing/2014/main" id="{7B4E3EDC-3B96-1664-EE36-DF1D222E42CE}"/>
              </a:ext>
            </a:extLst>
          </p:cNvPr>
          <p:cNvSpPr/>
          <p:nvPr/>
        </p:nvSpPr>
        <p:spPr>
          <a:xfrm>
            <a:off x="792191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0" name="矩形 89">
            <a:extLst>
              <a:ext uri="{FF2B5EF4-FFF2-40B4-BE49-F238E27FC236}">
                <a16:creationId xmlns:a16="http://schemas.microsoft.com/office/drawing/2014/main" id="{565C4452-6864-22B4-8A6A-B813E7E685F3}"/>
              </a:ext>
            </a:extLst>
          </p:cNvPr>
          <p:cNvSpPr/>
          <p:nvPr/>
        </p:nvSpPr>
        <p:spPr>
          <a:xfrm>
            <a:off x="806970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2" name="矩形 91">
            <a:extLst>
              <a:ext uri="{FF2B5EF4-FFF2-40B4-BE49-F238E27FC236}">
                <a16:creationId xmlns:a16="http://schemas.microsoft.com/office/drawing/2014/main" id="{699756BE-DBE7-2FC2-10FA-19EC9DF7EA39}"/>
              </a:ext>
            </a:extLst>
          </p:cNvPr>
          <p:cNvSpPr/>
          <p:nvPr/>
        </p:nvSpPr>
        <p:spPr>
          <a:xfrm>
            <a:off x="821748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4" name="矩形 93">
            <a:extLst>
              <a:ext uri="{FF2B5EF4-FFF2-40B4-BE49-F238E27FC236}">
                <a16:creationId xmlns:a16="http://schemas.microsoft.com/office/drawing/2014/main" id="{308E3B18-D242-CDA8-0CF3-8BE7E897D6AE}"/>
              </a:ext>
            </a:extLst>
          </p:cNvPr>
          <p:cNvSpPr/>
          <p:nvPr/>
        </p:nvSpPr>
        <p:spPr>
          <a:xfrm>
            <a:off x="836526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6" name="文本框 95">
            <a:extLst>
              <a:ext uri="{FF2B5EF4-FFF2-40B4-BE49-F238E27FC236}">
                <a16:creationId xmlns:a16="http://schemas.microsoft.com/office/drawing/2014/main" id="{DAEAC2A0-6E16-0244-AE1F-1D6C0AAE82FB}"/>
              </a:ext>
            </a:extLst>
          </p:cNvPr>
          <p:cNvSpPr txBox="1"/>
          <p:nvPr/>
        </p:nvSpPr>
        <p:spPr>
          <a:xfrm>
            <a:off x="3220605" y="-33662"/>
            <a:ext cx="101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Progress: </a:t>
            </a:r>
            <a:endParaRPr lang="en-GB" dirty="0">
              <a:solidFill>
                <a:schemeClr val="bg1">
                  <a:lumMod val="50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344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54" grpId="0" animBg="1"/>
      <p:bldP spid="61" grpId="0" animBg="1"/>
      <p:bldP spid="69" grpId="0"/>
      <p:bldP spid="3" grpId="0"/>
      <p:bldP spid="6" grpId="0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9FA7B7-73E6-42CC-D46F-B6E91FCFCE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标题 1">
                <a:extLst>
                  <a:ext uri="{FF2B5EF4-FFF2-40B4-BE49-F238E27FC236}">
                    <a16:creationId xmlns:a16="http://schemas.microsoft.com/office/drawing/2014/main" id="{3375784D-E917-2DEB-EECF-00C3FFEB9D1F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365125"/>
                <a:ext cx="10515600" cy="1325563"/>
              </a:xfr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>
                <a:normAutofit/>
              </a:bodyPr>
              <a:lstStyle/>
              <a:p>
                <a:pPr algn="ctr"/>
                <a:r>
                  <a:rPr lang="en-GB" altLang="zh-CN" sz="4000" b="1" dirty="0">
                    <a:latin typeface="Garamond" panose="02020404030301010803" pitchFamily="18" charset="0"/>
                    <a:cs typeface="Arial" panose="020B0604020202020204" pitchFamily="34" charset="0"/>
                  </a:rPr>
                  <a:t>Can you solve small-stretch </a:t>
                </a:r>
                <a14:m>
                  <m:oMath xmlns:m="http://schemas.openxmlformats.org/officeDocument/2006/math">
                    <m:r>
                      <a:rPr lang="en-GB" altLang="zh-CN" sz="4000" b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𝐀𝐯𝐨𝐢𝐝</m:t>
                    </m:r>
                  </m:oMath>
                </a14:m>
                <a:r>
                  <a:rPr lang="en-GB" altLang="zh-CN" sz="4000" b="1" dirty="0">
                    <a:latin typeface="Garamond" panose="02020404030301010803" pitchFamily="18" charset="0"/>
                    <a:cs typeface="Arial" panose="020B0604020202020204" pitchFamily="34" charset="0"/>
                  </a:rPr>
                  <a:t>?</a:t>
                </a:r>
                <a:endParaRPr lang="zh-CN" altLang="en-US" sz="4000" b="1" dirty="0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标题 1">
                <a:extLst>
                  <a:ext uri="{FF2B5EF4-FFF2-40B4-BE49-F238E27FC236}">
                    <a16:creationId xmlns:a16="http://schemas.microsoft.com/office/drawing/2014/main" id="{3375784D-E917-2DEB-EECF-00C3FFEB9D1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365125"/>
                <a:ext cx="10515600" cy="1325563"/>
              </a:xfrm>
              <a:blipFill>
                <a:blip r:embed="rId3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对话气泡: 圆角矩形 13">
                <a:extLst>
                  <a:ext uri="{FF2B5EF4-FFF2-40B4-BE49-F238E27FC236}">
                    <a16:creationId xmlns:a16="http://schemas.microsoft.com/office/drawing/2014/main" id="{0366E9CA-1C38-DED8-9544-B4194663994A}"/>
                  </a:ext>
                </a:extLst>
              </p:cNvPr>
              <p:cNvSpPr/>
              <p:nvPr/>
            </p:nvSpPr>
            <p:spPr>
              <a:xfrm>
                <a:off x="2979780" y="5069963"/>
                <a:ext cx="3624404" cy="802718"/>
              </a:xfrm>
              <a:prstGeom prst="wedgeRoundRectCallout">
                <a:avLst>
                  <a:gd name="adj1" fmla="val -65261"/>
                  <a:gd name="adj2" fmla="val -11265"/>
                  <a:gd name="adj3" fmla="val 16667"/>
                </a:avLst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1" i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1" i="0">
                            <a:latin typeface="Cambria Math" panose="02040503050406030204" pitchFamily="18" charset="0"/>
                          </a:rPr>
                          <m:t>𝐁</m:t>
                        </m:r>
                        <m:r>
                          <a:rPr lang="en-GB" sz="2000" b="1" i="0" smtClean="0">
                            <a:latin typeface="Cambria Math" panose="02040503050406030204" pitchFamily="18" charset="0"/>
                          </a:rPr>
                          <m:t>𝐅</m:t>
                        </m:r>
                      </m:e>
                      <m:sub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GB" sz="2000" dirty="0">
                    <a:latin typeface="Garamond" panose="02020404030301010803" pitchFamily="18" charset="0"/>
                    <a:cs typeface="Arial" panose="020B0604020202020204" pitchFamily="34" charset="0"/>
                  </a:rPr>
                  <a:t>: Solve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</a:rPr>
                      <m:t>Avoid</m:t>
                    </m:r>
                  </m:oMath>
                </a14:m>
                <a:r>
                  <a:rPr lang="en-GB" sz="2000" dirty="0">
                    <a:latin typeface="Garamond" panose="02020404030301010803" pitchFamily="18" charset="0"/>
                    <a:cs typeface="Arial" panose="020B0604020202020204" pitchFamily="34" charset="0"/>
                  </a:rPr>
                  <a:t> (naively) in deterministic time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sSub>
                          <m:sSubPr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sup>
                    </m:sSup>
                  </m:oMath>
                </a14:m>
                <a:endParaRPr lang="en-GB" sz="2000" dirty="0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对话气泡: 圆角矩形 13">
                <a:extLst>
                  <a:ext uri="{FF2B5EF4-FFF2-40B4-BE49-F238E27FC236}">
                    <a16:creationId xmlns:a16="http://schemas.microsoft.com/office/drawing/2014/main" id="{0366E9CA-1C38-DED8-9544-B4194663994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9780" y="5069963"/>
                <a:ext cx="3624404" cy="802718"/>
              </a:xfrm>
              <a:prstGeom prst="wedgeRoundRectCallout">
                <a:avLst>
                  <a:gd name="adj1" fmla="val -65261"/>
                  <a:gd name="adj2" fmla="val -11265"/>
                  <a:gd name="adj3" fmla="val 16667"/>
                </a:avLst>
              </a:prstGeom>
              <a:blipFill>
                <a:blip r:embed="rId4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文本框 53">
                <a:extLst>
                  <a:ext uri="{FF2B5EF4-FFF2-40B4-BE49-F238E27FC236}">
                    <a16:creationId xmlns:a16="http://schemas.microsoft.com/office/drawing/2014/main" id="{1D910D2B-7649-5B14-6EDB-394D52EBB65A}"/>
                  </a:ext>
                </a:extLst>
              </p:cNvPr>
              <p:cNvSpPr txBox="1"/>
              <p:nvPr/>
            </p:nvSpPr>
            <p:spPr>
              <a:xfrm>
                <a:off x="7893384" y="3971810"/>
                <a:ext cx="3428800" cy="1216487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altLang="zh-CN" sz="2400" dirty="0">
                    <a:latin typeface="Garamond" panose="02020404030301010803" pitchFamily="18" charset="0"/>
                    <a:cs typeface="Arial" panose="020B0604020202020204" pitchFamily="34" charset="0"/>
                  </a:rPr>
                  <a:t>Guess-and-check this size-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  <m:sub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  <m:sup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sup>
                    </m:sSubSup>
                  </m:oMath>
                </a14:m>
                <a:r>
                  <a:rPr lang="zh-CN" altLang="en-US" sz="2400" dirty="0">
                    <a:latin typeface="Garamond" panose="02020404030301010803" pitchFamily="18" charset="0"/>
                    <a:cs typeface="Arial" panose="020B0604020202020204" pitchFamily="34" charset="0"/>
                  </a:rPr>
                  <a:t> </a:t>
                </a:r>
                <a:r>
                  <a:rPr lang="en-GB" altLang="zh-CN" sz="2400" dirty="0">
                    <a:latin typeface="Garamond" panose="02020404030301010803" pitchFamily="18" charset="0"/>
                    <a:cs typeface="Arial" panose="020B0604020202020204" pitchFamily="34" charset="0"/>
                  </a:rPr>
                  <a:t>circuit. Solve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zh-CN" altLang="en-US" sz="2400" dirty="0">
                    <a:latin typeface="Garamond" panose="02020404030301010803" pitchFamily="18" charset="0"/>
                    <a:cs typeface="Arial" panose="020B0604020202020204" pitchFamily="34" charset="0"/>
                  </a:rPr>
                  <a:t> </a:t>
                </a:r>
                <a:r>
                  <a:rPr lang="en-GB" altLang="zh-CN" sz="2400" dirty="0">
                    <a:latin typeface="Garamond" panose="02020404030301010803" pitchFamily="18" charset="0"/>
                    <a:cs typeface="Arial" panose="020B0604020202020204" pitchFamily="34" charset="0"/>
                  </a:rPr>
                  <a:t>in </a:t>
                </a:r>
                <a14:m>
                  <m:oMath xmlns:m="http://schemas.openxmlformats.org/officeDocument/2006/math">
                    <m:r>
                      <a:rPr lang="en-GB" altLang="zh-CN" sz="24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𝐌𝐀𝐓𝐈𝐌𝐄</m:t>
                    </m:r>
                    <m:d>
                      <m:dPr>
                        <m:begChr m:val="["/>
                        <m:endChr m:val="]"/>
                        <m:ctrlP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100</m:t>
                            </m:r>
                          </m:sup>
                        </m:sSubSup>
                      </m:e>
                    </m:d>
                  </m:oMath>
                </a14:m>
                <a:r>
                  <a:rPr lang="en-GB" altLang="zh-CN" sz="2400" dirty="0">
                    <a:latin typeface="Garamond" panose="02020404030301010803" pitchFamily="18" charset="0"/>
                    <a:cs typeface="Arial" panose="020B0604020202020204" pitchFamily="34" charset="0"/>
                  </a:rPr>
                  <a:t>.</a:t>
                </a:r>
                <a:endParaRPr lang="zh-CN" altLang="en-US" sz="2400" dirty="0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4" name="文本框 53">
                <a:extLst>
                  <a:ext uri="{FF2B5EF4-FFF2-40B4-BE49-F238E27FC236}">
                    <a16:creationId xmlns:a16="http://schemas.microsoft.com/office/drawing/2014/main" id="{1D910D2B-7649-5B14-6EDB-394D52EBB6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3384" y="3971810"/>
                <a:ext cx="3428800" cy="12164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5" name="组合 54">
            <a:extLst>
              <a:ext uri="{FF2B5EF4-FFF2-40B4-BE49-F238E27FC236}">
                <a16:creationId xmlns:a16="http://schemas.microsoft.com/office/drawing/2014/main" id="{7B65F1BC-E4E4-E43B-EDBF-5001B5AA4A87}"/>
              </a:ext>
            </a:extLst>
          </p:cNvPr>
          <p:cNvGrpSpPr/>
          <p:nvPr/>
        </p:nvGrpSpPr>
        <p:grpSpPr>
          <a:xfrm rot="2842339">
            <a:off x="6628359" y="3984483"/>
            <a:ext cx="1217623" cy="532357"/>
            <a:chOff x="3465141" y="3674068"/>
            <a:chExt cx="1217623" cy="532357"/>
          </a:xfrm>
        </p:grpSpPr>
        <p:sp>
          <p:nvSpPr>
            <p:cNvPr id="56" name="箭头: 右 55">
              <a:extLst>
                <a:ext uri="{FF2B5EF4-FFF2-40B4-BE49-F238E27FC236}">
                  <a16:creationId xmlns:a16="http://schemas.microsoft.com/office/drawing/2014/main" id="{89A0EB1D-5292-3F03-A4B5-5AF9E5C26F22}"/>
                </a:ext>
              </a:extLst>
            </p:cNvPr>
            <p:cNvSpPr/>
            <p:nvPr/>
          </p:nvSpPr>
          <p:spPr>
            <a:xfrm rot="20233981">
              <a:off x="3465141" y="3674068"/>
              <a:ext cx="1217623" cy="504141"/>
            </a:xfrm>
            <a:prstGeom prst="rightArrow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Garamond" panose="02020404030301010803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文本框 56">
                  <a:extLst>
                    <a:ext uri="{FF2B5EF4-FFF2-40B4-BE49-F238E27FC236}">
                      <a16:creationId xmlns:a16="http://schemas.microsoft.com/office/drawing/2014/main" id="{0E1992E7-FEE3-1345-8F5D-6B4712A17B67}"/>
                    </a:ext>
                  </a:extLst>
                </p:cNvPr>
                <p:cNvSpPr txBox="1"/>
                <p:nvPr/>
              </p:nvSpPr>
              <p:spPr>
                <a:xfrm rot="20132043">
                  <a:off x="3559721" y="3738220"/>
                  <a:ext cx="916036" cy="4682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≤</m:t>
                        </m:r>
                        <m:sSubSup>
                          <m:sSubSupPr>
                            <m:ctrlP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sup>
                        </m:sSubSup>
                      </m:oMath>
                    </m:oMathPara>
                  </a14:m>
                  <a:endParaRPr lang="zh-CN" altLang="en-US" sz="2400" dirty="0">
                    <a:latin typeface="Garamond" panose="02020404030301010803" pitchFamily="18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57" name="文本框 56">
                  <a:extLst>
                    <a:ext uri="{FF2B5EF4-FFF2-40B4-BE49-F238E27FC236}">
                      <a16:creationId xmlns:a16="http://schemas.microsoft.com/office/drawing/2014/main" id="{0E1992E7-FEE3-1345-8F5D-6B4712A17B6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20132043">
                  <a:off x="3559721" y="3738220"/>
                  <a:ext cx="916036" cy="468205"/>
                </a:xfrm>
                <a:prstGeom prst="rect">
                  <a:avLst/>
                </a:prstGeom>
                <a:blipFill>
                  <a:blip r:embed="rId6"/>
                  <a:stretch>
                    <a:fillRect l="-764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8" name="组合 57">
            <a:extLst>
              <a:ext uri="{FF2B5EF4-FFF2-40B4-BE49-F238E27FC236}">
                <a16:creationId xmlns:a16="http://schemas.microsoft.com/office/drawing/2014/main" id="{368DB792-7124-E8DA-6BAB-098362869059}"/>
              </a:ext>
            </a:extLst>
          </p:cNvPr>
          <p:cNvGrpSpPr/>
          <p:nvPr/>
        </p:nvGrpSpPr>
        <p:grpSpPr>
          <a:xfrm rot="18617925">
            <a:off x="6625838" y="2870809"/>
            <a:ext cx="1260867" cy="513067"/>
            <a:chOff x="7908832" y="3714182"/>
            <a:chExt cx="1260867" cy="513067"/>
          </a:xfrm>
        </p:grpSpPr>
        <p:sp>
          <p:nvSpPr>
            <p:cNvPr id="59" name="箭头: 右 58">
              <a:extLst>
                <a:ext uri="{FF2B5EF4-FFF2-40B4-BE49-F238E27FC236}">
                  <a16:creationId xmlns:a16="http://schemas.microsoft.com/office/drawing/2014/main" id="{2E8D4E59-6C7A-0AA4-2575-1189A9238995}"/>
                </a:ext>
              </a:extLst>
            </p:cNvPr>
            <p:cNvSpPr/>
            <p:nvPr/>
          </p:nvSpPr>
          <p:spPr>
            <a:xfrm rot="1582885">
              <a:off x="7908832" y="3723108"/>
              <a:ext cx="1260867" cy="504141"/>
            </a:xfrm>
            <a:prstGeom prst="rightArrow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Garamond" panose="02020404030301010803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文本框 59">
                  <a:extLst>
                    <a:ext uri="{FF2B5EF4-FFF2-40B4-BE49-F238E27FC236}">
                      <a16:creationId xmlns:a16="http://schemas.microsoft.com/office/drawing/2014/main" id="{F4A748F2-6EFC-5B3D-E1AC-A51740B9EF84}"/>
                    </a:ext>
                  </a:extLst>
                </p:cNvPr>
                <p:cNvSpPr txBox="1"/>
                <p:nvPr/>
              </p:nvSpPr>
              <p:spPr>
                <a:xfrm rot="1607805">
                  <a:off x="8099777" y="3714182"/>
                  <a:ext cx="787665" cy="4682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&gt;</m:t>
                        </m:r>
                        <m:sSubSup>
                          <m:sSubSupPr>
                            <m:ctrlP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sup>
                        </m:sSubSup>
                      </m:oMath>
                    </m:oMathPara>
                  </a14:m>
                  <a:endParaRPr lang="zh-CN" altLang="en-US" sz="2400" dirty="0">
                    <a:latin typeface="Garamond" panose="02020404030301010803" pitchFamily="18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60" name="文本框 59">
                  <a:extLst>
                    <a:ext uri="{FF2B5EF4-FFF2-40B4-BE49-F238E27FC236}">
                      <a16:creationId xmlns:a16="http://schemas.microsoft.com/office/drawing/2014/main" id="{F4A748F2-6EFC-5B3D-E1AC-A51740B9EF8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607805">
                  <a:off x="8099777" y="3714182"/>
                  <a:ext cx="787665" cy="468205"/>
                </a:xfrm>
                <a:prstGeom prst="rect">
                  <a:avLst/>
                </a:prstGeom>
                <a:blipFill>
                  <a:blip r:embed="rId7"/>
                  <a:stretch>
                    <a:fillRect l="-10667" b="-4098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文本框 60">
                <a:extLst>
                  <a:ext uri="{FF2B5EF4-FFF2-40B4-BE49-F238E27FC236}">
                    <a16:creationId xmlns:a16="http://schemas.microsoft.com/office/drawing/2014/main" id="{B698A5A5-3804-466B-8B9F-E7169CB4CFC0}"/>
                  </a:ext>
                </a:extLst>
              </p:cNvPr>
              <p:cNvSpPr txBox="1"/>
              <p:nvPr/>
            </p:nvSpPr>
            <p:spPr>
              <a:xfrm>
                <a:off x="7893384" y="2430521"/>
                <a:ext cx="3455489" cy="120032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altLang="zh-CN" sz="2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altLang="zh-CN" sz="24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GB" altLang="zh-CN" sz="24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ℎ𝑖𝑠𝑡</m:t>
                            </m:r>
                          </m:e>
                          <m:sub>
                            <m:r>
                              <a:rPr lang="en-GB" altLang="zh-CN" sz="24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e>
                    </m:d>
                    <m:r>
                      <a:rPr lang="en-GB" altLang="zh-CN" sz="2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sSup>
                      <m:sSupPr>
                        <m:ctrlPr>
                          <a:rPr lang="en-GB" altLang="zh-CN" sz="2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GB" altLang="zh-CN" sz="2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  <m:sup>
                        <m:sSub>
                          <m:sSubPr>
                            <m:ctrlPr>
                              <a:rPr lang="en-GB" altLang="zh-CN" sz="24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GB" altLang="zh-CN" sz="24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GB" altLang="zh-CN" sz="24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sup>
                    </m:sSup>
                  </m:oMath>
                </a14:m>
                <a:r>
                  <a:rPr lang="en-US" altLang="zh-CN" sz="2400" dirty="0">
                    <a:latin typeface="Garamond" panose="02020404030301010803" pitchFamily="18" charset="0"/>
                    <a:cs typeface="Arial" panose="020B0604020202020204" pitchFamily="34" charset="0"/>
                  </a:rPr>
                  <a:t>, way larger than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  <m:sub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altLang="zh-CN" sz="2400" dirty="0">
                    <a:latin typeface="Garamond" panose="02020404030301010803" pitchFamily="18" charset="0"/>
                    <a:cs typeface="Arial" panose="020B0604020202020204" pitchFamily="34" charset="0"/>
                  </a:rPr>
                  <a:t>.</a:t>
                </a:r>
                <a:br>
                  <a:rPr lang="en-GB" altLang="zh-CN" sz="2400" dirty="0">
                    <a:latin typeface="Garamond" panose="02020404030301010803" pitchFamily="18" charset="0"/>
                    <a:cs typeface="Arial" panose="020B0604020202020204" pitchFamily="34" charset="0"/>
                  </a:rPr>
                </a:br>
                <a:r>
                  <a:rPr lang="en-GB" altLang="zh-CN" sz="2400" b="1" dirty="0">
                    <a:solidFill>
                      <a:srgbClr val="FF0000"/>
                    </a:solidFill>
                    <a:latin typeface="Garamond" panose="02020404030301010803" pitchFamily="18" charset="0"/>
                    <a:cs typeface="Arial" panose="020B0604020202020204" pitchFamily="34" charset="0"/>
                  </a:rPr>
                  <a:t>What should we do?</a:t>
                </a:r>
                <a:endParaRPr lang="en-US" altLang="zh-CN" sz="2400" b="1" dirty="0">
                  <a:solidFill>
                    <a:srgbClr val="FF0000"/>
                  </a:solidFill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1" name="文本框 60">
                <a:extLst>
                  <a:ext uri="{FF2B5EF4-FFF2-40B4-BE49-F238E27FC236}">
                    <a16:creationId xmlns:a16="http://schemas.microsoft.com/office/drawing/2014/main" id="{B698A5A5-3804-466B-8B9F-E7169CB4CF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3384" y="2430521"/>
                <a:ext cx="3455489" cy="120032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3" name="组合 62">
            <a:extLst>
              <a:ext uri="{FF2B5EF4-FFF2-40B4-BE49-F238E27FC236}">
                <a16:creationId xmlns:a16="http://schemas.microsoft.com/office/drawing/2014/main" id="{71B7D74D-C38F-93BB-221A-249DFBEC2588}"/>
              </a:ext>
            </a:extLst>
          </p:cNvPr>
          <p:cNvGrpSpPr/>
          <p:nvPr/>
        </p:nvGrpSpPr>
        <p:grpSpPr>
          <a:xfrm>
            <a:off x="2858677" y="3153833"/>
            <a:ext cx="4120031" cy="931240"/>
            <a:chOff x="4148957" y="3128660"/>
            <a:chExt cx="4376786" cy="876436"/>
          </a:xfrm>
        </p:grpSpPr>
        <p:sp>
          <p:nvSpPr>
            <p:cNvPr id="66" name="流程图: 决策 65">
              <a:extLst>
                <a:ext uri="{FF2B5EF4-FFF2-40B4-BE49-F238E27FC236}">
                  <a16:creationId xmlns:a16="http://schemas.microsoft.com/office/drawing/2014/main" id="{7D623B35-FE2A-9C57-EAA8-59C8CA3A515C}"/>
                </a:ext>
              </a:extLst>
            </p:cNvPr>
            <p:cNvSpPr/>
            <p:nvPr/>
          </p:nvSpPr>
          <p:spPr>
            <a:xfrm>
              <a:off x="4148957" y="3128660"/>
              <a:ext cx="4376786" cy="876436"/>
            </a:xfrm>
            <a:prstGeom prst="flowChartDecision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Garamond" panose="02020404030301010803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7" name="文本框 66">
                  <a:extLst>
                    <a:ext uri="{FF2B5EF4-FFF2-40B4-BE49-F238E27FC236}">
                      <a16:creationId xmlns:a16="http://schemas.microsoft.com/office/drawing/2014/main" id="{C0A563B1-BB99-6937-B83D-B197334FC331}"/>
                    </a:ext>
                  </a:extLst>
                </p:cNvPr>
                <p:cNvSpPr txBox="1"/>
                <p:nvPr/>
              </p:nvSpPr>
              <p:spPr>
                <a:xfrm>
                  <a:off x="4480189" y="3163367"/>
                  <a:ext cx="3714320" cy="78209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GB" altLang="zh-CN" sz="2400" dirty="0">
                      <a:latin typeface="Garamond" panose="02020404030301010803" pitchFamily="18" charset="0"/>
                      <a:cs typeface="Arial" panose="020B0604020202020204" pitchFamily="34" charset="0"/>
                    </a:rPr>
                    <a:t>What’s the </a:t>
                  </a:r>
                  <a:r>
                    <a:rPr lang="en-GB" altLang="zh-CN" sz="2400" dirty="0">
                      <a:solidFill>
                        <a:srgbClr val="FF3300"/>
                      </a:solidFill>
                      <a:latin typeface="Garamond" panose="02020404030301010803" pitchFamily="18" charset="0"/>
                      <a:cs typeface="Arial" panose="020B0604020202020204" pitchFamily="34" charset="0"/>
                    </a:rPr>
                    <a:t>circuit complexity</a:t>
                  </a:r>
                  <a:r>
                    <a:rPr lang="en-GB" altLang="zh-CN" sz="2400" dirty="0">
                      <a:latin typeface="Garamond" panose="02020404030301010803" pitchFamily="18" charset="0"/>
                      <a:cs typeface="Arial" panose="020B0604020202020204" pitchFamily="34" charset="0"/>
                    </a:rPr>
                    <a:t> of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GB" altLang="zh-CN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GB" altLang="zh-CN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ℎ𝑖</m:t>
                          </m:r>
                          <m:r>
                            <a:rPr lang="en-GB" altLang="zh-CN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𝑠𝑡</m:t>
                          </m:r>
                        </m:e>
                        <m:sub>
                          <m:r>
                            <a:rPr lang="en-GB" altLang="zh-CN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0</m:t>
                          </m:r>
                        </m:sub>
                      </m:sSub>
                    </m:oMath>
                  </a14:m>
                  <a:r>
                    <a:rPr lang="en-GB" altLang="zh-CN" sz="2400" dirty="0">
                      <a:latin typeface="Garamond" panose="02020404030301010803" pitchFamily="18" charset="0"/>
                      <a:cs typeface="Arial" panose="020B0604020202020204" pitchFamily="34" charset="0"/>
                    </a:rPr>
                    <a:t>?</a:t>
                  </a:r>
                  <a:endParaRPr lang="zh-CN" altLang="en-US" sz="2400" dirty="0">
                    <a:latin typeface="Garamond" panose="02020404030301010803" pitchFamily="18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67" name="文本框 66">
                  <a:extLst>
                    <a:ext uri="{FF2B5EF4-FFF2-40B4-BE49-F238E27FC236}">
                      <a16:creationId xmlns:a16="http://schemas.microsoft.com/office/drawing/2014/main" id="{C0A563B1-BB99-6937-B83D-B197334FC33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80189" y="3163367"/>
                  <a:ext cx="3714320" cy="782092"/>
                </a:xfrm>
                <a:prstGeom prst="rect">
                  <a:avLst/>
                </a:prstGeom>
                <a:blipFill>
                  <a:blip r:embed="rId9"/>
                  <a:stretch>
                    <a:fillRect t="-5839" b="-15328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文本框 68">
                <a:extLst>
                  <a:ext uri="{FF2B5EF4-FFF2-40B4-BE49-F238E27FC236}">
                    <a16:creationId xmlns:a16="http://schemas.microsoft.com/office/drawing/2014/main" id="{F17C7E67-1120-F829-DBA9-6A1CBABEE372}"/>
                  </a:ext>
                </a:extLst>
              </p:cNvPr>
              <p:cNvSpPr txBox="1"/>
              <p:nvPr/>
            </p:nvSpPr>
            <p:spPr>
              <a:xfrm>
                <a:off x="8349673" y="5187294"/>
                <a:ext cx="37314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latin typeface="Garamond" panose="02020404030301010803" pitchFamily="18" charset="0"/>
                    <a:cs typeface="Arial" panose="020B0604020202020204" pitchFamily="34" charset="0"/>
                  </a:rPr>
                  <a:t>If my output is always the same 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0">
                            <a:latin typeface="Cambria Math" panose="02040503050406030204" pitchFamily="18" charset="0"/>
                          </a:rPr>
                          <m:t>𝐁</m:t>
                        </m:r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𝐅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GB" dirty="0">
                    <a:latin typeface="Garamond" panose="02020404030301010803" pitchFamily="18" charset="0"/>
                    <a:cs typeface="Arial" panose="020B0604020202020204" pitchFamily="34" charset="0"/>
                  </a:rPr>
                  <a:t>, then I’m single-valued!</a:t>
                </a:r>
              </a:p>
            </p:txBody>
          </p:sp>
        </mc:Choice>
        <mc:Fallback xmlns="">
          <p:sp>
            <p:nvSpPr>
              <p:cNvPr id="69" name="文本框 68">
                <a:extLst>
                  <a:ext uri="{FF2B5EF4-FFF2-40B4-BE49-F238E27FC236}">
                    <a16:creationId xmlns:a16="http://schemas.microsoft.com/office/drawing/2014/main" id="{F17C7E67-1120-F829-DBA9-6A1CBABEE3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9673" y="5187294"/>
                <a:ext cx="3731491" cy="646331"/>
              </a:xfrm>
              <a:prstGeom prst="rect">
                <a:avLst/>
              </a:prstGeom>
              <a:blipFill>
                <a:blip r:embed="rId10"/>
                <a:stretch>
                  <a:fillRect l="-1471" t="-4717" r="-2288" b="-141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DF5B42C9-A2FB-C391-6709-982E36D2162A}"/>
                  </a:ext>
                </a:extLst>
              </p:cNvPr>
              <p:cNvSpPr txBox="1"/>
              <p:nvPr/>
            </p:nvSpPr>
            <p:spPr>
              <a:xfrm>
                <a:off x="2580115" y="2457913"/>
                <a:ext cx="357125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dirty="0">
                    <a:latin typeface="Garamond" panose="02020404030301010803" pitchFamily="18" charset="0"/>
                  </a:rPr>
                  <a:t>Goal: solve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𝑇</m:t>
                    </m:r>
                    <m:sSub>
                      <m:sSub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</a:rPr>
                      <m:t>poly</m:t>
                    </m:r>
                    <m:d>
                      <m:d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 time.</a:t>
                </a: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DF5B42C9-A2FB-C391-6709-982E36D216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0115" y="2457913"/>
                <a:ext cx="3571258" cy="400110"/>
              </a:xfrm>
              <a:prstGeom prst="rect">
                <a:avLst/>
              </a:prstGeom>
              <a:blipFill>
                <a:blip r:embed="rId11"/>
                <a:stretch>
                  <a:fillRect l="-1706" t="-6061" r="-341" b="-2727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C515FAA8-0038-6C9C-EDE1-633DB2B6AE45}"/>
                  </a:ext>
                </a:extLst>
              </p:cNvPr>
              <p:cNvSpPr txBox="1"/>
              <p:nvPr/>
            </p:nvSpPr>
            <p:spPr>
              <a:xfrm>
                <a:off x="3598731" y="5886972"/>
                <a:ext cx="348533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Garamond" panose="02020404030301010803" pitchFamily="18" charset="0"/>
                  </a:rPr>
                  <a:t>The “computational history”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1" i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1" i="0">
                            <a:latin typeface="Cambria Math" panose="02040503050406030204" pitchFamily="18" charset="0"/>
                          </a:rPr>
                          <m:t>𝐁</m:t>
                        </m:r>
                        <m:r>
                          <a:rPr lang="en-GB" b="1" i="0" smtClean="0">
                            <a:latin typeface="Cambria Math" panose="02040503050406030204" pitchFamily="18" charset="0"/>
                          </a:rPr>
                          <m:t>𝐅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GB" dirty="0">
                    <a:latin typeface="Garamond" panose="02020404030301010803" pitchFamily="18" charset="0"/>
                  </a:rPr>
                  <a:t> is a string of length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≈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sup>
                    </m:sSup>
                  </m:oMath>
                </a14:m>
                <a:r>
                  <a:rPr lang="en-GB" dirty="0">
                    <a:latin typeface="Garamond" panose="02020404030301010803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C515FAA8-0038-6C9C-EDE1-633DB2B6AE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8731" y="5886972"/>
                <a:ext cx="3485330" cy="646331"/>
              </a:xfrm>
              <a:prstGeom prst="rect">
                <a:avLst/>
              </a:prstGeom>
              <a:blipFill>
                <a:blip r:embed="rId12"/>
                <a:stretch>
                  <a:fillRect l="-1399" t="-4717" b="-150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F08F8572-DCDF-6DA9-30C2-6A82FD7AB235}"/>
                  </a:ext>
                </a:extLst>
              </p:cNvPr>
              <p:cNvSpPr/>
              <p:nvPr/>
            </p:nvSpPr>
            <p:spPr>
              <a:xfrm>
                <a:off x="6406443" y="6384422"/>
                <a:ext cx="3485330" cy="215023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50000">
                    <a:schemeClr val="accent5">
                      <a:lumMod val="60000"/>
                      <a:lumOff val="40000"/>
                    </a:schemeClr>
                  </a:gs>
                  <a:gs pos="25000">
                    <a:schemeClr val="accent6">
                      <a:lumMod val="60000"/>
                      <a:lumOff val="40000"/>
                    </a:schemeClr>
                  </a:gs>
                  <a:gs pos="75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tx2">
                      <a:lumMod val="60000"/>
                      <a:lumOff val="40000"/>
                    </a:schemeClr>
                  </a:gs>
                </a:gsLst>
                <a:lin ang="0" scaled="0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GB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ℎ𝑖</m:t>
                      </m:r>
                      <m:sSub>
                        <m:sSubPr>
                          <m:ctrlPr>
                            <a:rPr lang="en-GB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𝑠𝑡</m:t>
                          </m:r>
                        </m:e>
                        <m:sub>
                          <m:r>
                            <a:rPr lang="en-GB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GB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F08F8572-DCDF-6DA9-30C2-6A82FD7AB23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6443" y="6384422"/>
                <a:ext cx="3485330" cy="21502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39F543D4-D06C-D574-BACA-482011568975}"/>
                  </a:ext>
                </a:extLst>
              </p:cNvPr>
              <p:cNvSpPr txBox="1"/>
              <p:nvPr/>
            </p:nvSpPr>
            <p:spPr>
              <a:xfrm>
                <a:off x="5535261" y="1302761"/>
                <a:ext cx="5818539" cy="3879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GB" dirty="0">
                    <a:latin typeface="Garamond" panose="02020404030301010803" pitchFamily="18" charset="0"/>
                    <a:cs typeface="Arial" panose="020B0604020202020204" pitchFamily="34" charset="0"/>
                  </a:rPr>
                  <a:t>Towards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Ω</m:t>
                        </m:r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e>
                        </m:d>
                      </m:sup>
                    </m:sSup>
                  </m:oMath>
                </a14:m>
                <a:r>
                  <a:rPr lang="en-GB" dirty="0">
                    <a:latin typeface="Garamond" panose="02020404030301010803" pitchFamily="18" charset="0"/>
                    <a:cs typeface="Arial" panose="020B0604020202020204" pitchFamily="34" charset="0"/>
                  </a:rPr>
                  <a:t> circuit lower bounds…</a:t>
                </a:r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39F543D4-D06C-D574-BACA-4820115689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5261" y="1302761"/>
                <a:ext cx="5818539" cy="387927"/>
              </a:xfrm>
              <a:prstGeom prst="rect">
                <a:avLst/>
              </a:prstGeom>
              <a:blipFill>
                <a:blip r:embed="rId14"/>
                <a:stretch>
                  <a:fillRect t="-3175" r="-838" b="-269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5" name="组合 64">
            <a:extLst>
              <a:ext uri="{FF2B5EF4-FFF2-40B4-BE49-F238E27FC236}">
                <a16:creationId xmlns:a16="http://schemas.microsoft.com/office/drawing/2014/main" id="{810D80D2-A770-575F-7910-5A45FFAB8479}"/>
              </a:ext>
            </a:extLst>
          </p:cNvPr>
          <p:cNvGrpSpPr/>
          <p:nvPr/>
        </p:nvGrpSpPr>
        <p:grpSpPr>
          <a:xfrm>
            <a:off x="0" y="2193691"/>
            <a:ext cx="2647166" cy="4490462"/>
            <a:chOff x="0" y="2193691"/>
            <a:chExt cx="2647166" cy="449046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文本框 37">
                  <a:extLst>
                    <a:ext uri="{FF2B5EF4-FFF2-40B4-BE49-F238E27FC236}">
                      <a16:creationId xmlns:a16="http://schemas.microsoft.com/office/drawing/2014/main" id="{22407A81-E3A1-02E6-FAF5-23CA0B7A1A6E}"/>
                    </a:ext>
                  </a:extLst>
                </p:cNvPr>
                <p:cNvSpPr txBox="1"/>
                <p:nvPr/>
              </p:nvSpPr>
              <p:spPr>
                <a:xfrm>
                  <a:off x="1031788" y="4726119"/>
                  <a:ext cx="615553" cy="734304"/>
                </a:xfrm>
                <a:prstGeom prst="rect">
                  <a:avLst/>
                </a:prstGeom>
                <a:noFill/>
              </p:spPr>
              <p:txBody>
                <a:bodyPr vert="eaVert"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…</m:t>
                        </m:r>
                      </m:oMath>
                    </m:oMathPara>
                  </a14:m>
                  <a:endParaRPr lang="zh-CN" altLang="en-US" sz="2800" dirty="0">
                    <a:latin typeface="Garamond" panose="02020404030301010803" pitchFamily="18" charset="0"/>
                  </a:endParaRPr>
                </a:p>
              </p:txBody>
            </p:sp>
          </mc:Choice>
          <mc:Fallback xmlns="">
            <p:sp>
              <p:nvSpPr>
                <p:cNvPr id="38" name="文本框 37">
                  <a:extLst>
                    <a:ext uri="{FF2B5EF4-FFF2-40B4-BE49-F238E27FC236}">
                      <a16:creationId xmlns:a16="http://schemas.microsoft.com/office/drawing/2014/main" id="{22407A81-E3A1-02E6-FAF5-23CA0B7A1A6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1788" y="4726119"/>
                  <a:ext cx="615553" cy="734304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文本框 39">
                  <a:extLst>
                    <a:ext uri="{FF2B5EF4-FFF2-40B4-BE49-F238E27FC236}">
                      <a16:creationId xmlns:a16="http://schemas.microsoft.com/office/drawing/2014/main" id="{ED0FE319-572D-348F-22DA-B7EE2E2B6DBF}"/>
                    </a:ext>
                  </a:extLst>
                </p:cNvPr>
                <p:cNvSpPr txBox="1"/>
                <p:nvPr/>
              </p:nvSpPr>
              <p:spPr>
                <a:xfrm>
                  <a:off x="1031789" y="2849754"/>
                  <a:ext cx="615553" cy="734304"/>
                </a:xfrm>
                <a:prstGeom prst="rect">
                  <a:avLst/>
                </a:prstGeom>
                <a:noFill/>
              </p:spPr>
              <p:txBody>
                <a:bodyPr vert="eaVert"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…</m:t>
                        </m:r>
                      </m:oMath>
                    </m:oMathPara>
                  </a14:m>
                  <a:endParaRPr lang="zh-CN" altLang="en-US" sz="2800" dirty="0">
                    <a:latin typeface="Garamond" panose="02020404030301010803" pitchFamily="18" charset="0"/>
                  </a:endParaRPr>
                </a:p>
              </p:txBody>
            </p:sp>
          </mc:Choice>
          <mc:Fallback xmlns="">
            <p:sp>
              <p:nvSpPr>
                <p:cNvPr id="40" name="文本框 39">
                  <a:extLst>
                    <a:ext uri="{FF2B5EF4-FFF2-40B4-BE49-F238E27FC236}">
                      <a16:creationId xmlns:a16="http://schemas.microsoft.com/office/drawing/2014/main" id="{ED0FE319-572D-348F-22DA-B7EE2E2B6DB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1789" y="2849754"/>
                  <a:ext cx="615553" cy="734304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文本框 40">
                  <a:extLst>
                    <a:ext uri="{FF2B5EF4-FFF2-40B4-BE49-F238E27FC236}">
                      <a16:creationId xmlns:a16="http://schemas.microsoft.com/office/drawing/2014/main" id="{6FE4C378-447C-E8DA-4551-5FF8F885A830}"/>
                    </a:ext>
                  </a:extLst>
                </p:cNvPr>
                <p:cNvSpPr txBox="1"/>
                <p:nvPr/>
              </p:nvSpPr>
              <p:spPr>
                <a:xfrm>
                  <a:off x="1026512" y="5949849"/>
                  <a:ext cx="615553" cy="734304"/>
                </a:xfrm>
                <a:prstGeom prst="rect">
                  <a:avLst/>
                </a:prstGeom>
                <a:noFill/>
              </p:spPr>
              <p:txBody>
                <a:bodyPr vert="eaVert"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…</m:t>
                        </m:r>
                      </m:oMath>
                    </m:oMathPara>
                  </a14:m>
                  <a:endParaRPr lang="zh-CN" altLang="en-US" sz="2800" dirty="0">
                    <a:latin typeface="Garamond" panose="02020404030301010803" pitchFamily="18" charset="0"/>
                  </a:endParaRPr>
                </a:p>
              </p:txBody>
            </p:sp>
          </mc:Choice>
          <mc:Fallback xmlns="">
            <p:sp>
              <p:nvSpPr>
                <p:cNvPr id="41" name="文本框 40">
                  <a:extLst>
                    <a:ext uri="{FF2B5EF4-FFF2-40B4-BE49-F238E27FC236}">
                      <a16:creationId xmlns:a16="http://schemas.microsoft.com/office/drawing/2014/main" id="{6FE4C378-447C-E8DA-4551-5FF8F885A83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26512" y="5949849"/>
                  <a:ext cx="615553" cy="734304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文本框 41">
                  <a:extLst>
                    <a:ext uri="{FF2B5EF4-FFF2-40B4-BE49-F238E27FC236}">
                      <a16:creationId xmlns:a16="http://schemas.microsoft.com/office/drawing/2014/main" id="{F755AE15-99DC-46B3-6789-EB6DF05C6DD3}"/>
                    </a:ext>
                  </a:extLst>
                </p:cNvPr>
                <p:cNvSpPr txBox="1"/>
                <p:nvPr/>
              </p:nvSpPr>
              <p:spPr>
                <a:xfrm>
                  <a:off x="0" y="2193691"/>
                  <a:ext cx="2429093" cy="77739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z="2400" i="1" smtClean="0">
                          <a:latin typeface="Cambria Math" panose="02040503050406030204" pitchFamily="18" charset="0"/>
                        </a:rPr>
                        <m:t>Avoid</m:t>
                      </m:r>
                    </m:oMath>
                  </a14:m>
                  <a:r>
                    <a:rPr lang="en-GB" sz="2400" dirty="0">
                      <a:latin typeface="Garamond" panose="02020404030301010803" pitchFamily="18" charset="0"/>
                      <a:cs typeface="Arial" panose="020B0604020202020204" pitchFamily="34" charset="0"/>
                    </a:rPr>
                    <a:t> instances</a:t>
                  </a:r>
                </a:p>
                <a:p>
                  <a:pPr algn="ctr"/>
                  <a:r>
                    <a:rPr lang="en-GB" sz="2000" dirty="0">
                      <a:latin typeface="Garamond" panose="02020404030301010803" pitchFamily="18" charset="0"/>
                      <a:cs typeface="Arial" panose="020B0604020202020204" pitchFamily="34" charset="0"/>
                    </a:rPr>
                    <a:t>(set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GB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𝑁</m:t>
                          </m:r>
                        </m:e>
                        <m:sub>
                          <m:r>
                            <a:rPr lang="en-GB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GB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Sup>
                        <m:sSubSupPr>
                          <m:ctrlPr>
                            <a:rPr lang="en-GB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𝑁</m:t>
                          </m:r>
                        </m:e>
                        <m:sub>
                          <m:r>
                            <a:rPr lang="en-GB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0</m:t>
                          </m:r>
                        </m:sub>
                        <m:sup>
                          <m:r>
                            <a:rPr lang="en-GB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10</m:t>
                          </m:r>
                        </m:sup>
                      </m:sSubSup>
                    </m:oMath>
                  </a14:m>
                  <a:r>
                    <a:rPr lang="en-GB" sz="2000" dirty="0">
                      <a:latin typeface="Garamond" panose="02020404030301010803" pitchFamily="18" charset="0"/>
                      <a:cs typeface="Arial" panose="020B0604020202020204" pitchFamily="34" charset="0"/>
                    </a:rPr>
                    <a:t>)</a:t>
                  </a:r>
                </a:p>
              </p:txBody>
            </p:sp>
          </mc:Choice>
          <mc:Fallback xmlns="">
            <p:sp>
              <p:nvSpPr>
                <p:cNvPr id="42" name="文本框 41">
                  <a:extLst>
                    <a:ext uri="{FF2B5EF4-FFF2-40B4-BE49-F238E27FC236}">
                      <a16:creationId xmlns:a16="http://schemas.microsoft.com/office/drawing/2014/main" id="{F755AE15-99DC-46B3-6789-EB6DF05C6DD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2193691"/>
                  <a:ext cx="2429093" cy="777392"/>
                </a:xfrm>
                <a:prstGeom prst="rect">
                  <a:avLst/>
                </a:prstGeom>
                <a:blipFill>
                  <a:blip r:embed="rId18"/>
                  <a:stretch>
                    <a:fillRect t="-6299" b="-14173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64" name="组合 63">
              <a:extLst>
                <a:ext uri="{FF2B5EF4-FFF2-40B4-BE49-F238E27FC236}">
                  <a16:creationId xmlns:a16="http://schemas.microsoft.com/office/drawing/2014/main" id="{4983BD14-3196-DFB2-86C8-B268CC9DE3F5}"/>
                </a:ext>
              </a:extLst>
            </p:cNvPr>
            <p:cNvGrpSpPr/>
            <p:nvPr/>
          </p:nvGrpSpPr>
          <p:grpSpPr>
            <a:xfrm>
              <a:off x="595335" y="5169468"/>
              <a:ext cx="1883486" cy="1040670"/>
              <a:chOff x="595335" y="5169468"/>
              <a:chExt cx="1883486" cy="1040670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3" name="文本框 42">
                    <a:extLst>
                      <a:ext uri="{FF2B5EF4-FFF2-40B4-BE49-F238E27FC236}">
                        <a16:creationId xmlns:a16="http://schemas.microsoft.com/office/drawing/2014/main" id="{BD8A57FE-C318-2864-950D-C1C681218046}"/>
                      </a:ext>
                    </a:extLst>
                  </p:cNvPr>
                  <p:cNvSpPr txBox="1"/>
                  <p:nvPr/>
                </p:nvSpPr>
                <p:spPr>
                  <a:xfrm>
                    <a:off x="1688985" y="5169468"/>
                    <a:ext cx="789836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oMath>
                      </m:oMathPara>
                    </a14:m>
                    <a:endParaRPr lang="en-GB" dirty="0">
                      <a:latin typeface="Garamond" panose="02020404030301010803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43" name="文本框 42">
                    <a:extLst>
                      <a:ext uri="{FF2B5EF4-FFF2-40B4-BE49-F238E27FC236}">
                        <a16:creationId xmlns:a16="http://schemas.microsoft.com/office/drawing/2014/main" id="{BD8A57FE-C318-2864-950D-C1C681218046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688985" y="5169468"/>
                    <a:ext cx="789836" cy="369332"/>
                  </a:xfrm>
                  <a:prstGeom prst="rect">
                    <a:avLst/>
                  </a:prstGeom>
                  <a:blipFill>
                    <a:blip r:embed="rId1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4" name="文本框 43">
                    <a:extLst>
                      <a:ext uri="{FF2B5EF4-FFF2-40B4-BE49-F238E27FC236}">
                        <a16:creationId xmlns:a16="http://schemas.microsoft.com/office/drawing/2014/main" id="{E83E3E4C-2763-6E4E-E19F-A861EA49A7B0}"/>
                      </a:ext>
                    </a:extLst>
                  </p:cNvPr>
                  <p:cNvSpPr txBox="1"/>
                  <p:nvPr/>
                </p:nvSpPr>
                <p:spPr>
                  <a:xfrm>
                    <a:off x="1433881" y="5833625"/>
                    <a:ext cx="1044939" cy="37651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oMath>
                      </m:oMathPara>
                    </a14:m>
                    <a:endParaRPr lang="en-GB" dirty="0">
                      <a:latin typeface="Garamond" panose="02020404030301010803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44" name="文本框 43">
                    <a:extLst>
                      <a:ext uri="{FF2B5EF4-FFF2-40B4-BE49-F238E27FC236}">
                        <a16:creationId xmlns:a16="http://schemas.microsoft.com/office/drawing/2014/main" id="{E83E3E4C-2763-6E4E-E19F-A861EA49A7B0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433881" y="5833625"/>
                    <a:ext cx="1044939" cy="376513"/>
                  </a:xfrm>
                  <a:prstGeom prst="rect">
                    <a:avLst/>
                  </a:prstGeom>
                  <a:blipFill>
                    <a:blip r:embed="rId20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45" name="组合 44">
                <a:extLst>
                  <a:ext uri="{FF2B5EF4-FFF2-40B4-BE49-F238E27FC236}">
                    <a16:creationId xmlns:a16="http://schemas.microsoft.com/office/drawing/2014/main" id="{0ABD9060-E0BD-8570-45B2-6B2E11850255}"/>
                  </a:ext>
                </a:extLst>
              </p:cNvPr>
              <p:cNvGrpSpPr/>
              <p:nvPr/>
            </p:nvGrpSpPr>
            <p:grpSpPr>
              <a:xfrm>
                <a:off x="595335" y="5488892"/>
                <a:ext cx="1233465" cy="432488"/>
                <a:chOff x="595335" y="5488892"/>
                <a:chExt cx="1233465" cy="432488"/>
              </a:xfrm>
            </p:grpSpPr>
            <p:sp>
              <p:nvSpPr>
                <p:cNvPr id="46" name="梯形 45">
                  <a:extLst>
                    <a:ext uri="{FF2B5EF4-FFF2-40B4-BE49-F238E27FC236}">
                      <a16:creationId xmlns:a16="http://schemas.microsoft.com/office/drawing/2014/main" id="{E2D2DA04-309A-79F7-45F6-2D18F5B01F2F}"/>
                    </a:ext>
                  </a:extLst>
                </p:cNvPr>
                <p:cNvSpPr/>
                <p:nvPr/>
              </p:nvSpPr>
              <p:spPr>
                <a:xfrm rot="10800000">
                  <a:off x="595335" y="5488892"/>
                  <a:ext cx="1233465" cy="432488"/>
                </a:xfrm>
                <a:prstGeom prst="trapezoid">
                  <a:avLst>
                    <a:gd name="adj" fmla="val 31896"/>
                  </a:avLst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latin typeface="Garamond" panose="02020404030301010803" pitchFamily="18" charset="0"/>
                  </a:endParaRPr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7" name="文本框 46">
                      <a:extLst>
                        <a:ext uri="{FF2B5EF4-FFF2-40B4-BE49-F238E27FC236}">
                          <a16:creationId xmlns:a16="http://schemas.microsoft.com/office/drawing/2014/main" id="{B3D8FDF7-B35A-A1F0-EAA7-8916791DB58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974742" y="5520924"/>
                      <a:ext cx="474651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>
                            <m:sSub>
                              <m:sSub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oMath>
                        </m:oMathPara>
                      </a14:m>
                      <a:endParaRPr lang="en-GB" dirty="0">
                        <a:latin typeface="Garamond" panose="02020404030301010803" pitchFamily="18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47" name="文本框 46">
                      <a:extLst>
                        <a:ext uri="{FF2B5EF4-FFF2-40B4-BE49-F238E27FC236}">
                          <a16:creationId xmlns:a16="http://schemas.microsoft.com/office/drawing/2014/main" id="{B3D8FDF7-B35A-A1F0-EAA7-8916791DB58D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974742" y="5520924"/>
                      <a:ext cx="474651" cy="369332"/>
                    </a:xfrm>
                    <a:prstGeom prst="rect">
                      <a:avLst/>
                    </a:prstGeom>
                    <a:blipFill>
                      <a:blip r:embed="rId21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GB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p:grpSp>
          <p:nvGrpSpPr>
            <p:cNvPr id="62" name="组合 61">
              <a:extLst>
                <a:ext uri="{FF2B5EF4-FFF2-40B4-BE49-F238E27FC236}">
                  <a16:creationId xmlns:a16="http://schemas.microsoft.com/office/drawing/2014/main" id="{CE63E18A-8F19-15F7-D7A5-1A3B1D47E0C9}"/>
                </a:ext>
              </a:extLst>
            </p:cNvPr>
            <p:cNvGrpSpPr/>
            <p:nvPr/>
          </p:nvGrpSpPr>
          <p:grpSpPr>
            <a:xfrm>
              <a:off x="205082" y="3288464"/>
              <a:ext cx="2442084" cy="1508100"/>
              <a:chOff x="205082" y="3288464"/>
              <a:chExt cx="2442084" cy="1508100"/>
            </a:xfrm>
          </p:grpSpPr>
          <p:grpSp>
            <p:nvGrpSpPr>
              <p:cNvPr id="48" name="组合 47">
                <a:extLst>
                  <a:ext uri="{FF2B5EF4-FFF2-40B4-BE49-F238E27FC236}">
                    <a16:creationId xmlns:a16="http://schemas.microsoft.com/office/drawing/2014/main" id="{D311E575-0B1A-4FA5-6F8E-D44B252A5145}"/>
                  </a:ext>
                </a:extLst>
              </p:cNvPr>
              <p:cNvGrpSpPr/>
              <p:nvPr/>
            </p:nvGrpSpPr>
            <p:grpSpPr>
              <a:xfrm>
                <a:off x="205082" y="3697041"/>
                <a:ext cx="2161079" cy="757736"/>
                <a:chOff x="595335" y="5488892"/>
                <a:chExt cx="1233465" cy="432488"/>
              </a:xfrm>
            </p:grpSpPr>
            <p:sp>
              <p:nvSpPr>
                <p:cNvPr id="49" name="梯形 48">
                  <a:extLst>
                    <a:ext uri="{FF2B5EF4-FFF2-40B4-BE49-F238E27FC236}">
                      <a16:creationId xmlns:a16="http://schemas.microsoft.com/office/drawing/2014/main" id="{2C5D55EC-6490-7A3B-C4CA-897E4DB395D5}"/>
                    </a:ext>
                  </a:extLst>
                </p:cNvPr>
                <p:cNvSpPr/>
                <p:nvPr/>
              </p:nvSpPr>
              <p:spPr>
                <a:xfrm rot="10800000">
                  <a:off x="595335" y="5488892"/>
                  <a:ext cx="1233465" cy="432488"/>
                </a:xfrm>
                <a:prstGeom prst="trapezoid">
                  <a:avLst>
                    <a:gd name="adj" fmla="val 35960"/>
                  </a:avLst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latin typeface="Garamond" panose="02020404030301010803" pitchFamily="18" charset="0"/>
                  </a:endParaRPr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50" name="文本框 49">
                      <a:extLst>
                        <a:ext uri="{FF2B5EF4-FFF2-40B4-BE49-F238E27FC236}">
                          <a16:creationId xmlns:a16="http://schemas.microsoft.com/office/drawing/2014/main" id="{3508A5A1-4B29-9961-94FF-1686A6F296B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974741" y="5587832"/>
                      <a:ext cx="474651" cy="26350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>
                            <m:sSub>
                              <m:sSubPr>
                                <m:ctrlP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oMath>
                        </m:oMathPara>
                      </a14:m>
                      <a:endParaRPr lang="en-GB" sz="2400" dirty="0">
                        <a:latin typeface="Garamond" panose="02020404030301010803" pitchFamily="18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50" name="文本框 49">
                      <a:extLst>
                        <a:ext uri="{FF2B5EF4-FFF2-40B4-BE49-F238E27FC236}">
                          <a16:creationId xmlns:a16="http://schemas.microsoft.com/office/drawing/2014/main" id="{3508A5A1-4B29-9961-94FF-1686A6F296B2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974741" y="5587832"/>
                      <a:ext cx="474651" cy="263501"/>
                    </a:xfrm>
                    <a:prstGeom prst="rect">
                      <a:avLst/>
                    </a:prstGeom>
                    <a:blipFill>
                      <a:blip r:embed="rId22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GB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1" name="文本框 50">
                    <a:extLst>
                      <a:ext uri="{FF2B5EF4-FFF2-40B4-BE49-F238E27FC236}">
                        <a16:creationId xmlns:a16="http://schemas.microsoft.com/office/drawing/2014/main" id="{55F2FA5B-0BD1-15C8-C129-587241EAA070}"/>
                      </a:ext>
                    </a:extLst>
                  </p:cNvPr>
                  <p:cNvSpPr txBox="1"/>
                  <p:nvPr/>
                </p:nvSpPr>
                <p:spPr>
                  <a:xfrm>
                    <a:off x="1562192" y="4422359"/>
                    <a:ext cx="1084974" cy="37420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oMath>
                      </m:oMathPara>
                    </a14:m>
                    <a:endParaRPr lang="en-GB" dirty="0">
                      <a:latin typeface="Garamond" panose="02020404030301010803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51" name="文本框 50">
                    <a:extLst>
                      <a:ext uri="{FF2B5EF4-FFF2-40B4-BE49-F238E27FC236}">
                        <a16:creationId xmlns:a16="http://schemas.microsoft.com/office/drawing/2014/main" id="{55F2FA5B-0BD1-15C8-C129-587241EAA070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562192" y="4422359"/>
                    <a:ext cx="1084974" cy="374205"/>
                  </a:xfrm>
                  <a:prstGeom prst="rect">
                    <a:avLst/>
                  </a:prstGeom>
                  <a:blipFill>
                    <a:blip r:embed="rId2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2" name="文本框 51">
                    <a:extLst>
                      <a:ext uri="{FF2B5EF4-FFF2-40B4-BE49-F238E27FC236}">
                        <a16:creationId xmlns:a16="http://schemas.microsoft.com/office/drawing/2014/main" id="{7BE6D2D6-9727-0DBA-C08F-966B4CA143E1}"/>
                      </a:ext>
                    </a:extLst>
                  </p:cNvPr>
                  <p:cNvSpPr txBox="1"/>
                  <p:nvPr/>
                </p:nvSpPr>
                <p:spPr>
                  <a:xfrm>
                    <a:off x="1950509" y="3288464"/>
                    <a:ext cx="682963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oMath>
                      </m:oMathPara>
                    </a14:m>
                    <a:endParaRPr lang="en-GB" dirty="0">
                      <a:latin typeface="Garamond" panose="02020404030301010803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52" name="文本框 51">
                    <a:extLst>
                      <a:ext uri="{FF2B5EF4-FFF2-40B4-BE49-F238E27FC236}">
                        <a16:creationId xmlns:a16="http://schemas.microsoft.com/office/drawing/2014/main" id="{7BE6D2D6-9727-0DBA-C08F-966B4CA143E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950509" y="3288464"/>
                    <a:ext cx="682963" cy="369332"/>
                  </a:xfrm>
                  <a:prstGeom prst="rect">
                    <a:avLst/>
                  </a:prstGeom>
                  <a:blipFill>
                    <a:blip r:embed="rId2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sp>
        <p:nvSpPr>
          <p:cNvPr id="4" name="矩形 3">
            <a:extLst>
              <a:ext uri="{FF2B5EF4-FFF2-40B4-BE49-F238E27FC236}">
                <a16:creationId xmlns:a16="http://schemas.microsoft.com/office/drawing/2014/main" id="{FBE29ED9-034E-F9C0-3AE7-E696C2CEE315}"/>
              </a:ext>
            </a:extLst>
          </p:cNvPr>
          <p:cNvSpPr/>
          <p:nvPr/>
        </p:nvSpPr>
        <p:spPr>
          <a:xfrm>
            <a:off x="422736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A0E12D24-D5D9-3305-0ABD-46F00BD3379E}"/>
              </a:ext>
            </a:extLst>
          </p:cNvPr>
          <p:cNvSpPr/>
          <p:nvPr/>
        </p:nvSpPr>
        <p:spPr>
          <a:xfrm>
            <a:off x="437515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4290F668-0270-E1C2-F7E6-148AF67436BC}"/>
              </a:ext>
            </a:extLst>
          </p:cNvPr>
          <p:cNvSpPr/>
          <p:nvPr/>
        </p:nvSpPr>
        <p:spPr>
          <a:xfrm>
            <a:off x="452293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98CE283E-5F4B-FE43-E4DD-AC84BE3F7AC1}"/>
              </a:ext>
            </a:extLst>
          </p:cNvPr>
          <p:cNvSpPr/>
          <p:nvPr/>
        </p:nvSpPr>
        <p:spPr>
          <a:xfrm>
            <a:off x="467071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1DCAB84E-419A-04AE-68BF-4B4C89CA5807}"/>
              </a:ext>
            </a:extLst>
          </p:cNvPr>
          <p:cNvSpPr/>
          <p:nvPr/>
        </p:nvSpPr>
        <p:spPr>
          <a:xfrm>
            <a:off x="481849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BBF5EAC7-0F50-444D-C895-0EA430489A8D}"/>
              </a:ext>
            </a:extLst>
          </p:cNvPr>
          <p:cNvSpPr/>
          <p:nvPr/>
        </p:nvSpPr>
        <p:spPr>
          <a:xfrm>
            <a:off x="496627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88F2C1D5-03BA-E466-4887-592C70804107}"/>
              </a:ext>
            </a:extLst>
          </p:cNvPr>
          <p:cNvSpPr/>
          <p:nvPr/>
        </p:nvSpPr>
        <p:spPr>
          <a:xfrm>
            <a:off x="511406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A0DAD3FD-8418-F558-7D70-25712B73CC1E}"/>
              </a:ext>
            </a:extLst>
          </p:cNvPr>
          <p:cNvSpPr/>
          <p:nvPr/>
        </p:nvSpPr>
        <p:spPr>
          <a:xfrm>
            <a:off x="526184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B39902B1-386D-FDC6-6E51-99333277F27B}"/>
              </a:ext>
            </a:extLst>
          </p:cNvPr>
          <p:cNvSpPr/>
          <p:nvPr/>
        </p:nvSpPr>
        <p:spPr>
          <a:xfrm>
            <a:off x="540962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7857BF33-B457-F8CD-F9FD-9B7D1804332A}"/>
              </a:ext>
            </a:extLst>
          </p:cNvPr>
          <p:cNvSpPr/>
          <p:nvPr/>
        </p:nvSpPr>
        <p:spPr>
          <a:xfrm>
            <a:off x="555740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5E4A2BD6-1056-7ECD-18BD-2D4CB5FD9FAA}"/>
              </a:ext>
            </a:extLst>
          </p:cNvPr>
          <p:cNvSpPr/>
          <p:nvPr/>
        </p:nvSpPr>
        <p:spPr>
          <a:xfrm>
            <a:off x="570518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EDFED2C9-A732-6E6F-6BAB-DF209E26C1C7}"/>
              </a:ext>
            </a:extLst>
          </p:cNvPr>
          <p:cNvSpPr/>
          <p:nvPr/>
        </p:nvSpPr>
        <p:spPr>
          <a:xfrm>
            <a:off x="585297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22B32BED-2AD8-6ABC-3CFD-13B697FEA7FE}"/>
              </a:ext>
            </a:extLst>
          </p:cNvPr>
          <p:cNvSpPr/>
          <p:nvPr/>
        </p:nvSpPr>
        <p:spPr>
          <a:xfrm>
            <a:off x="600075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EB33E716-1F24-545E-FC88-E4DE4EAFE3CB}"/>
              </a:ext>
            </a:extLst>
          </p:cNvPr>
          <p:cNvSpPr/>
          <p:nvPr/>
        </p:nvSpPr>
        <p:spPr>
          <a:xfrm>
            <a:off x="614853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2077F0F2-DF3A-4EBC-EE04-0785CCDE8962}"/>
              </a:ext>
            </a:extLst>
          </p:cNvPr>
          <p:cNvSpPr/>
          <p:nvPr/>
        </p:nvSpPr>
        <p:spPr>
          <a:xfrm>
            <a:off x="629631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EDF66E43-8B72-4DAC-BB1A-281C8FB3DCA4}"/>
              </a:ext>
            </a:extLst>
          </p:cNvPr>
          <p:cNvSpPr/>
          <p:nvPr/>
        </p:nvSpPr>
        <p:spPr>
          <a:xfrm>
            <a:off x="644409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0" name="矩形 69">
            <a:extLst>
              <a:ext uri="{FF2B5EF4-FFF2-40B4-BE49-F238E27FC236}">
                <a16:creationId xmlns:a16="http://schemas.microsoft.com/office/drawing/2014/main" id="{CA2FC391-4585-BC3F-DFF2-C8A365C4FE44}"/>
              </a:ext>
            </a:extLst>
          </p:cNvPr>
          <p:cNvSpPr/>
          <p:nvPr/>
        </p:nvSpPr>
        <p:spPr>
          <a:xfrm>
            <a:off x="659188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" name="矩形 71">
            <a:extLst>
              <a:ext uri="{FF2B5EF4-FFF2-40B4-BE49-F238E27FC236}">
                <a16:creationId xmlns:a16="http://schemas.microsoft.com/office/drawing/2014/main" id="{7B8F09B6-FC11-6E57-79AB-951054E7AE22}"/>
              </a:ext>
            </a:extLst>
          </p:cNvPr>
          <p:cNvSpPr/>
          <p:nvPr/>
        </p:nvSpPr>
        <p:spPr>
          <a:xfrm>
            <a:off x="673966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4" name="矩形 73">
            <a:extLst>
              <a:ext uri="{FF2B5EF4-FFF2-40B4-BE49-F238E27FC236}">
                <a16:creationId xmlns:a16="http://schemas.microsoft.com/office/drawing/2014/main" id="{A1E14E34-58F0-080A-C1FF-C1FC34EE9139}"/>
              </a:ext>
            </a:extLst>
          </p:cNvPr>
          <p:cNvSpPr/>
          <p:nvPr/>
        </p:nvSpPr>
        <p:spPr>
          <a:xfrm>
            <a:off x="688744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6" name="矩形 75">
            <a:extLst>
              <a:ext uri="{FF2B5EF4-FFF2-40B4-BE49-F238E27FC236}">
                <a16:creationId xmlns:a16="http://schemas.microsoft.com/office/drawing/2014/main" id="{80CA96C1-D88D-50BF-F5D5-182F41ED3E52}"/>
              </a:ext>
            </a:extLst>
          </p:cNvPr>
          <p:cNvSpPr/>
          <p:nvPr/>
        </p:nvSpPr>
        <p:spPr>
          <a:xfrm>
            <a:off x="703522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8" name="矩形 77">
            <a:extLst>
              <a:ext uri="{FF2B5EF4-FFF2-40B4-BE49-F238E27FC236}">
                <a16:creationId xmlns:a16="http://schemas.microsoft.com/office/drawing/2014/main" id="{11884457-CD96-CCA8-E64D-13F8BADAD437}"/>
              </a:ext>
            </a:extLst>
          </p:cNvPr>
          <p:cNvSpPr/>
          <p:nvPr/>
        </p:nvSpPr>
        <p:spPr>
          <a:xfrm>
            <a:off x="718300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0" name="矩形 79">
            <a:extLst>
              <a:ext uri="{FF2B5EF4-FFF2-40B4-BE49-F238E27FC236}">
                <a16:creationId xmlns:a16="http://schemas.microsoft.com/office/drawing/2014/main" id="{B5FA3D92-2761-6336-BB9E-337B9FDABEBC}"/>
              </a:ext>
            </a:extLst>
          </p:cNvPr>
          <p:cNvSpPr/>
          <p:nvPr/>
        </p:nvSpPr>
        <p:spPr>
          <a:xfrm>
            <a:off x="733079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2" name="矩形 81">
            <a:extLst>
              <a:ext uri="{FF2B5EF4-FFF2-40B4-BE49-F238E27FC236}">
                <a16:creationId xmlns:a16="http://schemas.microsoft.com/office/drawing/2014/main" id="{7A575531-618F-1903-8869-24088F4933D7}"/>
              </a:ext>
            </a:extLst>
          </p:cNvPr>
          <p:cNvSpPr/>
          <p:nvPr/>
        </p:nvSpPr>
        <p:spPr>
          <a:xfrm>
            <a:off x="747857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4" name="矩形 83">
            <a:extLst>
              <a:ext uri="{FF2B5EF4-FFF2-40B4-BE49-F238E27FC236}">
                <a16:creationId xmlns:a16="http://schemas.microsoft.com/office/drawing/2014/main" id="{829774C8-2FB4-4F2D-B194-1728D6BAF296}"/>
              </a:ext>
            </a:extLst>
          </p:cNvPr>
          <p:cNvSpPr/>
          <p:nvPr/>
        </p:nvSpPr>
        <p:spPr>
          <a:xfrm>
            <a:off x="762635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" name="矩形 85">
            <a:extLst>
              <a:ext uri="{FF2B5EF4-FFF2-40B4-BE49-F238E27FC236}">
                <a16:creationId xmlns:a16="http://schemas.microsoft.com/office/drawing/2014/main" id="{8EC7D0FC-B4EA-7C8B-DE53-F94ED2038482}"/>
              </a:ext>
            </a:extLst>
          </p:cNvPr>
          <p:cNvSpPr/>
          <p:nvPr/>
        </p:nvSpPr>
        <p:spPr>
          <a:xfrm>
            <a:off x="777413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8" name="矩形 87">
            <a:extLst>
              <a:ext uri="{FF2B5EF4-FFF2-40B4-BE49-F238E27FC236}">
                <a16:creationId xmlns:a16="http://schemas.microsoft.com/office/drawing/2014/main" id="{1129DDC2-511B-6FB4-837C-183698C4332E}"/>
              </a:ext>
            </a:extLst>
          </p:cNvPr>
          <p:cNvSpPr/>
          <p:nvPr/>
        </p:nvSpPr>
        <p:spPr>
          <a:xfrm>
            <a:off x="792191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0" name="矩形 89">
            <a:extLst>
              <a:ext uri="{FF2B5EF4-FFF2-40B4-BE49-F238E27FC236}">
                <a16:creationId xmlns:a16="http://schemas.microsoft.com/office/drawing/2014/main" id="{988B6A7C-E5A6-BF77-7343-F2E79E796782}"/>
              </a:ext>
            </a:extLst>
          </p:cNvPr>
          <p:cNvSpPr/>
          <p:nvPr/>
        </p:nvSpPr>
        <p:spPr>
          <a:xfrm>
            <a:off x="806970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2" name="矩形 91">
            <a:extLst>
              <a:ext uri="{FF2B5EF4-FFF2-40B4-BE49-F238E27FC236}">
                <a16:creationId xmlns:a16="http://schemas.microsoft.com/office/drawing/2014/main" id="{5BB9071D-8355-224F-070C-C45E1D9FACDF}"/>
              </a:ext>
            </a:extLst>
          </p:cNvPr>
          <p:cNvSpPr/>
          <p:nvPr/>
        </p:nvSpPr>
        <p:spPr>
          <a:xfrm>
            <a:off x="821748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4" name="矩形 93">
            <a:extLst>
              <a:ext uri="{FF2B5EF4-FFF2-40B4-BE49-F238E27FC236}">
                <a16:creationId xmlns:a16="http://schemas.microsoft.com/office/drawing/2014/main" id="{D7AB3214-C983-0B43-D089-D6DB4D525596}"/>
              </a:ext>
            </a:extLst>
          </p:cNvPr>
          <p:cNvSpPr/>
          <p:nvPr/>
        </p:nvSpPr>
        <p:spPr>
          <a:xfrm>
            <a:off x="836526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6" name="文本框 95">
            <a:extLst>
              <a:ext uri="{FF2B5EF4-FFF2-40B4-BE49-F238E27FC236}">
                <a16:creationId xmlns:a16="http://schemas.microsoft.com/office/drawing/2014/main" id="{3CDDD4CF-9011-94CE-0635-29B7F5BE60BE}"/>
              </a:ext>
            </a:extLst>
          </p:cNvPr>
          <p:cNvSpPr txBox="1"/>
          <p:nvPr/>
        </p:nvSpPr>
        <p:spPr>
          <a:xfrm>
            <a:off x="3220605" y="-33662"/>
            <a:ext cx="101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Progress: </a:t>
            </a:r>
            <a:endParaRPr lang="en-GB" dirty="0">
              <a:solidFill>
                <a:schemeClr val="bg1">
                  <a:lumMod val="50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2015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54" grpId="0" animBg="1"/>
      <p:bldP spid="61" grpId="0" animBg="1"/>
      <p:bldP spid="69" grpId="0"/>
      <p:bldP spid="3" grpId="0"/>
      <p:bldP spid="6" grpId="0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B46B20-902D-4143-556C-7F0E23067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标题 1">
                <a:extLst>
                  <a:ext uri="{FF2B5EF4-FFF2-40B4-BE49-F238E27FC236}">
                    <a16:creationId xmlns:a16="http://schemas.microsoft.com/office/drawing/2014/main" id="{FC3E187E-EC8C-CBE3-D3D9-B86EE61F566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365125"/>
                <a:ext cx="10515600" cy="1325563"/>
              </a:xfr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>
                <a:normAutofit/>
              </a:bodyPr>
              <a:lstStyle/>
              <a:p>
                <a:pPr algn="ctr"/>
                <a:r>
                  <a:rPr lang="en-GB" altLang="zh-CN" sz="4000" b="1" dirty="0">
                    <a:latin typeface="Garamond" panose="02020404030301010803" pitchFamily="18" charset="0"/>
                    <a:cs typeface="Arial" panose="020B0604020202020204" pitchFamily="34" charset="0"/>
                  </a:rPr>
                  <a:t>We want Hardness-vs-Randomness for </a:t>
                </a:r>
                <a14:m>
                  <m:oMath xmlns:m="http://schemas.openxmlformats.org/officeDocument/2006/math">
                    <m:r>
                      <a:rPr lang="en-GB" altLang="zh-CN" sz="40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𝐀𝐯𝐨𝐢𝐝</m:t>
                    </m:r>
                  </m:oMath>
                </a14:m>
                <a:r>
                  <a:rPr lang="en-GB" altLang="zh-CN" sz="4000" b="1" dirty="0">
                    <a:latin typeface="Garamond" panose="02020404030301010803" pitchFamily="18" charset="0"/>
                    <a:cs typeface="Arial" panose="020B0604020202020204" pitchFamily="34" charset="0"/>
                  </a:rPr>
                  <a:t>!</a:t>
                </a:r>
                <a:endParaRPr lang="zh-CN" altLang="en-US" sz="4000" b="1" dirty="0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标题 1">
                <a:extLst>
                  <a:ext uri="{FF2B5EF4-FFF2-40B4-BE49-F238E27FC236}">
                    <a16:creationId xmlns:a16="http://schemas.microsoft.com/office/drawing/2014/main" id="{FC3E187E-EC8C-CBE3-D3D9-B86EE61F566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365125"/>
                <a:ext cx="10515600" cy="1325563"/>
              </a:xfrm>
              <a:blipFill>
                <a:blip r:embed="rId3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53CECCE1-B5E6-9FEF-3B20-E150B362C56B}"/>
                  </a:ext>
                </a:extLst>
              </p:cNvPr>
              <p:cNvSpPr/>
              <p:nvPr/>
            </p:nvSpPr>
            <p:spPr>
              <a:xfrm>
                <a:off x="838200" y="3099426"/>
                <a:ext cx="3485330" cy="215023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50000">
                    <a:schemeClr val="accent5">
                      <a:lumMod val="60000"/>
                      <a:lumOff val="40000"/>
                    </a:schemeClr>
                  </a:gs>
                  <a:gs pos="25000">
                    <a:schemeClr val="accent6">
                      <a:lumMod val="60000"/>
                      <a:lumOff val="40000"/>
                    </a:schemeClr>
                  </a:gs>
                  <a:gs pos="75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tx2">
                      <a:lumMod val="60000"/>
                      <a:lumOff val="40000"/>
                    </a:schemeClr>
                  </a:gs>
                </a:gsLst>
                <a:lin ang="0" scaled="0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GB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ℎ𝑖</m:t>
                      </m:r>
                      <m:sSub>
                        <m:sSubPr>
                          <m:ctrlPr>
                            <a:rPr lang="en-GB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𝑠𝑡</m:t>
                          </m:r>
                        </m:e>
                        <m:sub>
                          <m:r>
                            <a:rPr lang="en-GB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GB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53CECCE1-B5E6-9FEF-3B20-E150B362C56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3099426"/>
                <a:ext cx="3485330" cy="21502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左大括号 3">
            <a:extLst>
              <a:ext uri="{FF2B5EF4-FFF2-40B4-BE49-F238E27FC236}">
                <a16:creationId xmlns:a16="http://schemas.microsoft.com/office/drawing/2014/main" id="{3FB3129A-B45E-F061-8774-28BB523CB90C}"/>
              </a:ext>
            </a:extLst>
          </p:cNvPr>
          <p:cNvSpPr/>
          <p:nvPr/>
        </p:nvSpPr>
        <p:spPr>
          <a:xfrm rot="5400000">
            <a:off x="2380009" y="1155905"/>
            <a:ext cx="401712" cy="3485330"/>
          </a:xfrm>
          <a:prstGeom prst="leftBrace">
            <a:avLst>
              <a:gd name="adj1" fmla="val 35924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45062A21-18CE-D96C-AB30-1FE2E2A8251A}"/>
                  </a:ext>
                </a:extLst>
              </p:cNvPr>
              <p:cNvSpPr txBox="1"/>
              <p:nvPr/>
            </p:nvSpPr>
            <p:spPr>
              <a:xfrm>
                <a:off x="695304" y="2323508"/>
                <a:ext cx="3771121" cy="3742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dirty="0">
                    <a:latin typeface="Garamond" panose="02020404030301010803" pitchFamily="18" charset="0"/>
                  </a:rPr>
                  <a:t>Length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sup>
                    </m:sSup>
                  </m:oMath>
                </a14:m>
                <a:r>
                  <a:rPr lang="en-GB" dirty="0">
                    <a:latin typeface="Garamond" panose="02020404030301010803" pitchFamily="18" charset="0"/>
                  </a:rPr>
                  <a:t>, circuit complexity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&gt;</m:t>
                    </m:r>
                    <m:sSubSup>
                      <m:sSub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sup>
                    </m:sSubSup>
                  </m:oMath>
                </a14:m>
                <a:endParaRPr lang="en-GB" dirty="0">
                  <a:latin typeface="Garamond" panose="02020404030301010803" pitchFamily="18" charset="0"/>
                </a:endParaRP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45062A21-18CE-D96C-AB30-1FE2E2A825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304" y="2323508"/>
                <a:ext cx="3771121" cy="374205"/>
              </a:xfrm>
              <a:prstGeom prst="rect">
                <a:avLst/>
              </a:prstGeom>
              <a:blipFill>
                <a:blip r:embed="rId5"/>
                <a:stretch>
                  <a:fillRect t="-4839" b="-258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83C3F055-3DA2-0682-C222-57885C739F91}"/>
                  </a:ext>
                </a:extLst>
              </p:cNvPr>
              <p:cNvSpPr txBox="1"/>
              <p:nvPr/>
            </p:nvSpPr>
            <p:spPr>
              <a:xfrm>
                <a:off x="838200" y="5375563"/>
                <a:ext cx="4269509" cy="3879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Garamond" panose="02020404030301010803" pitchFamily="18" charset="0"/>
                  </a:rPr>
                  <a:t>Goal: solve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Avoid</m:t>
                    </m:r>
                  </m:oMath>
                </a14:m>
                <a:r>
                  <a:rPr lang="en-GB" dirty="0">
                    <a:latin typeface="Garamond" panose="02020404030301010803" pitchFamily="18" charset="0"/>
                  </a:rPr>
                  <a:t>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dirty="0">
                    <a:latin typeface="Garamond" panose="02020404030301010803" pitchFamily="18" charset="0"/>
                  </a:rPr>
                  <a:t>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d>
                      </m:sup>
                    </m:sSup>
                  </m:oMath>
                </a14:m>
                <a:r>
                  <a:rPr lang="en-GB" dirty="0">
                    <a:latin typeface="Garamond" panose="02020404030301010803" pitchFamily="18" charset="0"/>
                  </a:rPr>
                  <a:t> time</a:t>
                </a: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83C3F055-3DA2-0682-C222-57885C739F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5375563"/>
                <a:ext cx="4269509" cy="387927"/>
              </a:xfrm>
              <a:prstGeom prst="rect">
                <a:avLst/>
              </a:prstGeom>
              <a:blipFill>
                <a:blip r:embed="rId6"/>
                <a:stretch>
                  <a:fillRect l="-1286" t="-3175" b="-269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组合 15">
            <a:extLst>
              <a:ext uri="{FF2B5EF4-FFF2-40B4-BE49-F238E27FC236}">
                <a16:creationId xmlns:a16="http://schemas.microsoft.com/office/drawing/2014/main" id="{889E8A26-1E97-5CFB-A679-F9AD23C03F73}"/>
              </a:ext>
            </a:extLst>
          </p:cNvPr>
          <p:cNvGrpSpPr/>
          <p:nvPr/>
        </p:nvGrpSpPr>
        <p:grpSpPr>
          <a:xfrm>
            <a:off x="1535119" y="4089186"/>
            <a:ext cx="2161079" cy="757736"/>
            <a:chOff x="595335" y="5488892"/>
            <a:chExt cx="1233465" cy="432488"/>
          </a:xfrm>
        </p:grpSpPr>
        <p:sp>
          <p:nvSpPr>
            <p:cNvPr id="19" name="梯形 18">
              <a:extLst>
                <a:ext uri="{FF2B5EF4-FFF2-40B4-BE49-F238E27FC236}">
                  <a16:creationId xmlns:a16="http://schemas.microsoft.com/office/drawing/2014/main" id="{B6840A89-6CAC-216D-1314-FE4E9F976B78}"/>
                </a:ext>
              </a:extLst>
            </p:cNvPr>
            <p:cNvSpPr/>
            <p:nvPr/>
          </p:nvSpPr>
          <p:spPr>
            <a:xfrm rot="10800000">
              <a:off x="595335" y="5488892"/>
              <a:ext cx="1233465" cy="432488"/>
            </a:xfrm>
            <a:prstGeom prst="trapezoid">
              <a:avLst>
                <a:gd name="adj" fmla="val 35960"/>
              </a:avLst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Garamond" panose="02020404030301010803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文本框 23">
                  <a:extLst>
                    <a:ext uri="{FF2B5EF4-FFF2-40B4-BE49-F238E27FC236}">
                      <a16:creationId xmlns:a16="http://schemas.microsoft.com/office/drawing/2014/main" id="{55859710-D6F5-2DAD-5037-5D136A171F3E}"/>
                    </a:ext>
                  </a:extLst>
                </p:cNvPr>
                <p:cNvSpPr txBox="1"/>
                <p:nvPr/>
              </p:nvSpPr>
              <p:spPr>
                <a:xfrm>
                  <a:off x="974741" y="5587832"/>
                  <a:ext cx="474651" cy="26350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GB" sz="2400" dirty="0">
                    <a:latin typeface="Garamond" panose="02020404030301010803" pitchFamily="18" charset="0"/>
                  </a:endParaRPr>
                </a:p>
              </p:txBody>
            </p:sp>
          </mc:Choice>
          <mc:Fallback xmlns="">
            <p:sp>
              <p:nvSpPr>
                <p:cNvPr id="24" name="文本框 23">
                  <a:extLst>
                    <a:ext uri="{FF2B5EF4-FFF2-40B4-BE49-F238E27FC236}">
                      <a16:creationId xmlns:a16="http://schemas.microsoft.com/office/drawing/2014/main" id="{55859710-D6F5-2DAD-5037-5D136A171F3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4741" y="5587832"/>
                  <a:ext cx="474651" cy="263501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8B16C26C-8FE7-65F8-AE65-1C75E974BD1F}"/>
                  </a:ext>
                </a:extLst>
              </p:cNvPr>
              <p:cNvSpPr txBox="1"/>
              <p:nvPr/>
            </p:nvSpPr>
            <p:spPr>
              <a:xfrm>
                <a:off x="2892229" y="4814504"/>
                <a:ext cx="1084974" cy="3742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GB" dirty="0">
                  <a:latin typeface="Garamond" panose="02020404030301010803" pitchFamily="18" charset="0"/>
                </a:endParaRPr>
              </a:p>
            </p:txBody>
          </p:sp>
        </mc:Choice>
        <mc:Fallback xmlns="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8B16C26C-8FE7-65F8-AE65-1C75E974BD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2229" y="4814504"/>
                <a:ext cx="1084974" cy="37420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2D3DAFA3-C287-37CC-0796-730F0E5706E8}"/>
                  </a:ext>
                </a:extLst>
              </p:cNvPr>
              <p:cNvSpPr txBox="1"/>
              <p:nvPr/>
            </p:nvSpPr>
            <p:spPr>
              <a:xfrm>
                <a:off x="3280546" y="3680609"/>
                <a:ext cx="68296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2</m:t>
                      </m:r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GB" dirty="0">
                  <a:latin typeface="Garamond" panose="02020404030301010803" pitchFamily="18" charset="0"/>
                </a:endParaRPr>
              </a:p>
            </p:txBody>
          </p:sp>
        </mc:Choice>
        <mc:Fallback xmlns="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2D3DAFA3-C287-37CC-0796-730F0E5706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0546" y="3680609"/>
                <a:ext cx="682963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C14A67B3-47C3-BE12-A59F-D580B5C19B04}"/>
                  </a:ext>
                </a:extLst>
              </p:cNvPr>
              <p:cNvSpPr txBox="1"/>
              <p:nvPr/>
            </p:nvSpPr>
            <p:spPr>
              <a:xfrm>
                <a:off x="5053215" y="2464573"/>
                <a:ext cx="6513945" cy="1384995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b="1" dirty="0">
                    <a:latin typeface="Garamond" panose="02020404030301010803" pitchFamily="18" charset="0"/>
                  </a:rPr>
                  <a:t>Hardness-vs-Randomness for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400" b="0" i="0" smtClean="0">
                        <a:latin typeface="Cambria Math" panose="02040503050406030204" pitchFamily="18" charset="0"/>
                      </a:rPr>
                      <m:t>Avoid</m:t>
                    </m:r>
                  </m:oMath>
                </a14:m>
                <a:endParaRPr lang="en-GB" sz="2400" dirty="0">
                  <a:latin typeface="Garamond" panose="02020404030301010803" pitchFamily="18" charset="0"/>
                </a:endParaRPr>
              </a:p>
              <a:p>
                <a:pPr algn="ctr"/>
                <a:r>
                  <a:rPr lang="en-GB" dirty="0">
                    <a:latin typeface="Garamond" panose="02020404030301010803" pitchFamily="18" charset="0"/>
                  </a:rPr>
                  <a:t>(a too-good-to-be-true version)</a:t>
                </a:r>
              </a:p>
              <a:p>
                <a:r>
                  <a:rPr lang="en-GB" sz="2000" b="1" u="sng" dirty="0">
                    <a:latin typeface="Garamond" panose="02020404030301010803" pitchFamily="18" charset="0"/>
                  </a:rPr>
                  <a:t>Given:</a:t>
                </a:r>
                <a:r>
                  <a:rPr lang="en-GB" sz="2000" dirty="0">
                    <a:latin typeface="Garamond" panose="02020404030301010803" pitchFamily="18" charset="0"/>
                  </a:rPr>
                  <a:t> length-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 truth table with circuit complexity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</a:rPr>
                      <m:t>poly</m:t>
                    </m:r>
                    <m:d>
                      <m:d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</m:oMath>
                </a14:m>
                <a:endParaRPr lang="en-GB" sz="2000" dirty="0">
                  <a:latin typeface="Garamond" panose="02020404030301010803" pitchFamily="18" charset="0"/>
                </a:endParaRPr>
              </a:p>
              <a:p>
                <a:r>
                  <a:rPr lang="en-GB" sz="2000" b="1" u="sng" dirty="0">
                    <a:latin typeface="Garamond" panose="02020404030301010803" pitchFamily="18" charset="0"/>
                  </a:rPr>
                  <a:t>Solve:</a:t>
                </a:r>
                <a:r>
                  <a:rPr lang="en-GB" sz="2000" dirty="0">
                    <a:latin typeface="Garamond" panose="02020404030301010803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</a:rPr>
                      <m:t>Avoid</m:t>
                    </m:r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 for size-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 instances in deterministic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</a:rPr>
                      <m:t>poly</m:t>
                    </m:r>
                    <m:d>
                      <m:d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 time</a:t>
                </a:r>
              </a:p>
            </p:txBody>
          </p:sp>
        </mc:Choice>
        <mc:Fallback xmlns="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C14A67B3-47C3-BE12-A59F-D580B5C19B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3215" y="2464573"/>
                <a:ext cx="6513945" cy="138499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C05256CD-C862-641F-0FE3-C661AC2F2049}"/>
                  </a:ext>
                </a:extLst>
              </p:cNvPr>
              <p:cNvSpPr txBox="1"/>
              <p:nvPr/>
            </p:nvSpPr>
            <p:spPr>
              <a:xfrm>
                <a:off x="5369559" y="4447590"/>
                <a:ext cx="5881255" cy="1384995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b="1" dirty="0">
                    <a:latin typeface="Garamond" panose="02020404030301010803" pitchFamily="18" charset="0"/>
                  </a:rPr>
                  <a:t>Next:</a:t>
                </a:r>
              </a:p>
              <a:p>
                <a:pPr marL="342900" indent="-342900">
                  <a:buFont typeface="+mj-lt"/>
                  <a:buAutoNum type="arabicPeriod"/>
                </a:pPr>
                <a:r>
                  <a:rPr lang="en-GB" sz="2000" dirty="0">
                    <a:latin typeface="Garamond" panose="02020404030301010803" pitchFamily="18" charset="0"/>
                  </a:rPr>
                  <a:t>The too-good-to-be-true </a:t>
                </a:r>
                <a:r>
                  <a:rPr lang="en-GB" sz="2000" dirty="0" err="1">
                    <a:latin typeface="Garamond" panose="02020404030301010803" pitchFamily="18" charset="0"/>
                  </a:rPr>
                  <a:t>HvR</a:t>
                </a:r>
                <a:r>
                  <a:rPr lang="en-GB" sz="2000" dirty="0">
                    <a:latin typeface="Garamond" panose="02020404030301010803" pitchFamily="18" charset="0"/>
                  </a:rPr>
                  <a:t> implies exponential lower bounds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000" b="1" i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b="1" i="0">
                            <a:latin typeface="Cambria Math" panose="02040503050406030204" pitchFamily="18" charset="0"/>
                          </a:rPr>
                          <m:t>𝐌</m:t>
                        </m:r>
                        <m:r>
                          <a:rPr lang="en-GB" sz="2000" b="1" i="0" smtClean="0">
                            <a:latin typeface="Cambria Math" panose="02040503050406030204" pitchFamily="18" charset="0"/>
                          </a:rPr>
                          <m:t>𝐀</m:t>
                        </m:r>
                      </m:e>
                      <m:sub>
                        <m:r>
                          <a:rPr lang="en-GB" sz="2000" b="1" i="0" smtClean="0">
                            <a:latin typeface="Cambria Math" panose="02040503050406030204" pitchFamily="18" charset="0"/>
                          </a:rPr>
                          <m:t>𝐄</m:t>
                        </m:r>
                      </m:sub>
                    </m:sSub>
                  </m:oMath>
                </a14:m>
                <a:endParaRPr lang="en-GB" sz="2000" dirty="0">
                  <a:latin typeface="Garamond" panose="02020404030301010803" pitchFamily="18" charset="0"/>
                </a:endParaRPr>
              </a:p>
              <a:p>
                <a:pPr marL="342900" indent="-342900">
                  <a:buFont typeface="+mj-lt"/>
                  <a:buAutoNum type="arabicPeriod"/>
                </a:pPr>
                <a:r>
                  <a:rPr lang="en-GB" sz="2000" dirty="0">
                    <a:latin typeface="Garamond" panose="02020404030301010803" pitchFamily="18" charset="0"/>
                  </a:rPr>
                  <a:t>What’s the actual available </a:t>
                </a:r>
                <a:r>
                  <a:rPr lang="en-GB" sz="2000" dirty="0" err="1">
                    <a:latin typeface="Garamond" panose="02020404030301010803" pitchFamily="18" charset="0"/>
                  </a:rPr>
                  <a:t>HvR</a:t>
                </a:r>
                <a:r>
                  <a:rPr lang="en-GB" sz="2000" dirty="0">
                    <a:latin typeface="Garamond" panose="02020404030301010803" pitchFamily="18" charset="0"/>
                  </a:rPr>
                  <a:t>? How can we use it?</a:t>
                </a:r>
              </a:p>
            </p:txBody>
          </p:sp>
        </mc:Choice>
        <mc:Fallback xmlns="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C05256CD-C862-641F-0FE3-C661AC2F20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9559" y="4447590"/>
                <a:ext cx="5881255" cy="138499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矩形 2">
            <a:extLst>
              <a:ext uri="{FF2B5EF4-FFF2-40B4-BE49-F238E27FC236}">
                <a16:creationId xmlns:a16="http://schemas.microsoft.com/office/drawing/2014/main" id="{08A9B366-20A5-5EB8-8A5D-6FCC7878F573}"/>
              </a:ext>
            </a:extLst>
          </p:cNvPr>
          <p:cNvSpPr/>
          <p:nvPr/>
        </p:nvSpPr>
        <p:spPr>
          <a:xfrm>
            <a:off x="422736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163AE6C2-002A-4359-7A0C-5F8B8B7E1D39}"/>
              </a:ext>
            </a:extLst>
          </p:cNvPr>
          <p:cNvSpPr/>
          <p:nvPr/>
        </p:nvSpPr>
        <p:spPr>
          <a:xfrm>
            <a:off x="437515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B45C30B8-63D5-5639-F827-C65172C3D5CE}"/>
              </a:ext>
            </a:extLst>
          </p:cNvPr>
          <p:cNvSpPr/>
          <p:nvPr/>
        </p:nvSpPr>
        <p:spPr>
          <a:xfrm>
            <a:off x="452293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3DE8B41B-FE1B-CF2D-5A86-0E6989F8FDBC}"/>
              </a:ext>
            </a:extLst>
          </p:cNvPr>
          <p:cNvSpPr/>
          <p:nvPr/>
        </p:nvSpPr>
        <p:spPr>
          <a:xfrm>
            <a:off x="467071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50E18162-046A-8996-083A-B00E1019B090}"/>
              </a:ext>
            </a:extLst>
          </p:cNvPr>
          <p:cNvSpPr/>
          <p:nvPr/>
        </p:nvSpPr>
        <p:spPr>
          <a:xfrm>
            <a:off x="481849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5BB887EF-378F-EFC6-F32E-EA3859115AC4}"/>
              </a:ext>
            </a:extLst>
          </p:cNvPr>
          <p:cNvSpPr/>
          <p:nvPr/>
        </p:nvSpPr>
        <p:spPr>
          <a:xfrm>
            <a:off x="496627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C446912D-1DC2-65C9-EAC2-0606092D7B00}"/>
              </a:ext>
            </a:extLst>
          </p:cNvPr>
          <p:cNvSpPr/>
          <p:nvPr/>
        </p:nvSpPr>
        <p:spPr>
          <a:xfrm>
            <a:off x="511406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6765304C-B5F8-2950-BF78-FB150E7045DB}"/>
              </a:ext>
            </a:extLst>
          </p:cNvPr>
          <p:cNvSpPr/>
          <p:nvPr/>
        </p:nvSpPr>
        <p:spPr>
          <a:xfrm>
            <a:off x="526184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3D7F3B2D-DA1A-17E3-5920-0ADD02482A1E}"/>
              </a:ext>
            </a:extLst>
          </p:cNvPr>
          <p:cNvSpPr/>
          <p:nvPr/>
        </p:nvSpPr>
        <p:spPr>
          <a:xfrm>
            <a:off x="540962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0DC611C7-8943-FD6E-0C8E-F5A016881E24}"/>
              </a:ext>
            </a:extLst>
          </p:cNvPr>
          <p:cNvSpPr/>
          <p:nvPr/>
        </p:nvSpPr>
        <p:spPr>
          <a:xfrm>
            <a:off x="555740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91D1F13B-454D-FAD7-5343-2A9CCD1396BE}"/>
              </a:ext>
            </a:extLst>
          </p:cNvPr>
          <p:cNvSpPr/>
          <p:nvPr/>
        </p:nvSpPr>
        <p:spPr>
          <a:xfrm>
            <a:off x="570518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F415DA43-E8C1-6CF8-0B46-BDC6692B4655}"/>
              </a:ext>
            </a:extLst>
          </p:cNvPr>
          <p:cNvSpPr/>
          <p:nvPr/>
        </p:nvSpPr>
        <p:spPr>
          <a:xfrm>
            <a:off x="585297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D9402EE2-DE84-ABC7-DA2E-7AE217EECACD}"/>
              </a:ext>
            </a:extLst>
          </p:cNvPr>
          <p:cNvSpPr/>
          <p:nvPr/>
        </p:nvSpPr>
        <p:spPr>
          <a:xfrm>
            <a:off x="600075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87948491-AE7E-8FB0-7AF4-21B53473FC91}"/>
              </a:ext>
            </a:extLst>
          </p:cNvPr>
          <p:cNvSpPr/>
          <p:nvPr/>
        </p:nvSpPr>
        <p:spPr>
          <a:xfrm>
            <a:off x="614853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FB27A74B-649A-FAE9-9115-BA716EC7D251}"/>
              </a:ext>
            </a:extLst>
          </p:cNvPr>
          <p:cNvSpPr/>
          <p:nvPr/>
        </p:nvSpPr>
        <p:spPr>
          <a:xfrm>
            <a:off x="629631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82EC1FD0-CF19-41D2-E549-F862F87E293F}"/>
              </a:ext>
            </a:extLst>
          </p:cNvPr>
          <p:cNvSpPr/>
          <p:nvPr/>
        </p:nvSpPr>
        <p:spPr>
          <a:xfrm>
            <a:off x="644409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14D0DF8C-260E-1FB9-F26B-915F8AAB8CBB}"/>
              </a:ext>
            </a:extLst>
          </p:cNvPr>
          <p:cNvSpPr/>
          <p:nvPr/>
        </p:nvSpPr>
        <p:spPr>
          <a:xfrm>
            <a:off x="659188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3C85F551-4703-0D08-4D26-775CC9763853}"/>
              </a:ext>
            </a:extLst>
          </p:cNvPr>
          <p:cNvSpPr/>
          <p:nvPr/>
        </p:nvSpPr>
        <p:spPr>
          <a:xfrm>
            <a:off x="673966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ED9ADA74-B68D-0789-9DA2-DAD71967C258}"/>
              </a:ext>
            </a:extLst>
          </p:cNvPr>
          <p:cNvSpPr/>
          <p:nvPr/>
        </p:nvSpPr>
        <p:spPr>
          <a:xfrm>
            <a:off x="688744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9557B3F4-6652-BA8F-5A93-7DC6CE28F07E}"/>
              </a:ext>
            </a:extLst>
          </p:cNvPr>
          <p:cNvSpPr/>
          <p:nvPr/>
        </p:nvSpPr>
        <p:spPr>
          <a:xfrm>
            <a:off x="703522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矩形 54">
            <a:extLst>
              <a:ext uri="{FF2B5EF4-FFF2-40B4-BE49-F238E27FC236}">
                <a16:creationId xmlns:a16="http://schemas.microsoft.com/office/drawing/2014/main" id="{1B77881A-9480-8EE4-9846-76D3A78866EE}"/>
              </a:ext>
            </a:extLst>
          </p:cNvPr>
          <p:cNvSpPr/>
          <p:nvPr/>
        </p:nvSpPr>
        <p:spPr>
          <a:xfrm>
            <a:off x="718300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9F5A7B13-7987-25C1-1A95-E15745D82EDB}"/>
              </a:ext>
            </a:extLst>
          </p:cNvPr>
          <p:cNvSpPr/>
          <p:nvPr/>
        </p:nvSpPr>
        <p:spPr>
          <a:xfrm>
            <a:off x="733079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AEFAF56E-4A2D-CB7B-907C-2DAD4BABFB04}"/>
              </a:ext>
            </a:extLst>
          </p:cNvPr>
          <p:cNvSpPr/>
          <p:nvPr/>
        </p:nvSpPr>
        <p:spPr>
          <a:xfrm>
            <a:off x="747857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98CFE5F9-4BCB-ADF6-FFD3-A242B6D4D9BF}"/>
              </a:ext>
            </a:extLst>
          </p:cNvPr>
          <p:cNvSpPr/>
          <p:nvPr/>
        </p:nvSpPr>
        <p:spPr>
          <a:xfrm>
            <a:off x="762635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777E087A-C3B5-F924-158B-37D070494BB5}"/>
              </a:ext>
            </a:extLst>
          </p:cNvPr>
          <p:cNvSpPr/>
          <p:nvPr/>
        </p:nvSpPr>
        <p:spPr>
          <a:xfrm>
            <a:off x="777413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矩形 64">
            <a:extLst>
              <a:ext uri="{FF2B5EF4-FFF2-40B4-BE49-F238E27FC236}">
                <a16:creationId xmlns:a16="http://schemas.microsoft.com/office/drawing/2014/main" id="{4B8A04DC-39CF-4BE7-DE97-8E6C6638567B}"/>
              </a:ext>
            </a:extLst>
          </p:cNvPr>
          <p:cNvSpPr/>
          <p:nvPr/>
        </p:nvSpPr>
        <p:spPr>
          <a:xfrm>
            <a:off x="792191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矩形 66">
            <a:extLst>
              <a:ext uri="{FF2B5EF4-FFF2-40B4-BE49-F238E27FC236}">
                <a16:creationId xmlns:a16="http://schemas.microsoft.com/office/drawing/2014/main" id="{FFCFD19A-CE3E-1AFD-B489-EAACACB41BBC}"/>
              </a:ext>
            </a:extLst>
          </p:cNvPr>
          <p:cNvSpPr/>
          <p:nvPr/>
        </p:nvSpPr>
        <p:spPr>
          <a:xfrm>
            <a:off x="806970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" name="矩形 68">
            <a:extLst>
              <a:ext uri="{FF2B5EF4-FFF2-40B4-BE49-F238E27FC236}">
                <a16:creationId xmlns:a16="http://schemas.microsoft.com/office/drawing/2014/main" id="{D4918860-CAB5-A5E5-7F55-9B4B2CC6D385}"/>
              </a:ext>
            </a:extLst>
          </p:cNvPr>
          <p:cNvSpPr/>
          <p:nvPr/>
        </p:nvSpPr>
        <p:spPr>
          <a:xfrm>
            <a:off x="821748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1" name="矩形 70">
            <a:extLst>
              <a:ext uri="{FF2B5EF4-FFF2-40B4-BE49-F238E27FC236}">
                <a16:creationId xmlns:a16="http://schemas.microsoft.com/office/drawing/2014/main" id="{EFDB97E1-D7BA-097A-1899-F58D4DF87F97}"/>
              </a:ext>
            </a:extLst>
          </p:cNvPr>
          <p:cNvSpPr/>
          <p:nvPr/>
        </p:nvSpPr>
        <p:spPr>
          <a:xfrm>
            <a:off x="836526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3" name="文本框 72">
            <a:extLst>
              <a:ext uri="{FF2B5EF4-FFF2-40B4-BE49-F238E27FC236}">
                <a16:creationId xmlns:a16="http://schemas.microsoft.com/office/drawing/2014/main" id="{CE67201B-9718-3140-9A72-0CD802012B29}"/>
              </a:ext>
            </a:extLst>
          </p:cNvPr>
          <p:cNvSpPr txBox="1"/>
          <p:nvPr/>
        </p:nvSpPr>
        <p:spPr>
          <a:xfrm>
            <a:off x="3220605" y="-33662"/>
            <a:ext cx="101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Progress: </a:t>
            </a:r>
            <a:endParaRPr lang="en-GB" dirty="0">
              <a:solidFill>
                <a:schemeClr val="bg1">
                  <a:lumMod val="50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1108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" grpId="0" animBg="1"/>
      <p:bldP spid="5" grpId="0"/>
      <p:bldP spid="7" grpId="0"/>
      <p:bldP spid="26" grpId="0"/>
      <p:bldP spid="27" grpId="0"/>
      <p:bldP spid="28" grpId="0" animBg="1"/>
      <p:bldP spid="3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9D3F65-AD51-29C5-F4B7-1CC2684C59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标题 1">
                <a:extLst>
                  <a:ext uri="{FF2B5EF4-FFF2-40B4-BE49-F238E27FC236}">
                    <a16:creationId xmlns:a16="http://schemas.microsoft.com/office/drawing/2014/main" id="{FC8CA8E2-5DB7-E5F3-B609-0FEFF307F966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365125"/>
                <a:ext cx="10515600" cy="1325563"/>
              </a:xfr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>
                <a:normAutofit/>
              </a:bodyPr>
              <a:lstStyle/>
              <a:p>
                <a:pPr algn="ctr"/>
                <a:r>
                  <a:rPr lang="en-GB" altLang="zh-CN" sz="4000" b="1" dirty="0">
                    <a:latin typeface="Garamond" panose="02020404030301010803" pitchFamily="18" charset="0"/>
                    <a:cs typeface="Arial" panose="020B0604020202020204" pitchFamily="34" charset="0"/>
                  </a:rPr>
                  <a:t>Good </a:t>
                </a:r>
                <a:r>
                  <a:rPr lang="en-GB" altLang="zh-CN" sz="4000" b="1" dirty="0" err="1">
                    <a:latin typeface="Garamond" panose="02020404030301010803" pitchFamily="18" charset="0"/>
                    <a:cs typeface="Arial" panose="020B0604020202020204" pitchFamily="34" charset="0"/>
                  </a:rPr>
                  <a:t>HvR</a:t>
                </a:r>
                <a:r>
                  <a:rPr lang="en-GB" altLang="zh-CN" sz="4000" b="1" dirty="0">
                    <a:latin typeface="Garamond" panose="02020404030301010803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altLang="zh-CN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⟹</m:t>
                    </m:r>
                  </m:oMath>
                </a14:m>
                <a:r>
                  <a:rPr lang="zh-CN" altLang="en-US" sz="4000" b="1" dirty="0">
                    <a:latin typeface="Garamond" panose="02020404030301010803" pitchFamily="18" charset="0"/>
                    <a:cs typeface="Arial" panose="020B0604020202020204" pitchFamily="34" charset="0"/>
                  </a:rPr>
                  <a:t> </a:t>
                </a:r>
                <a:r>
                  <a:rPr lang="en-GB" altLang="zh-CN" sz="4000" b="1" dirty="0">
                    <a:latin typeface="Garamond" panose="02020404030301010803" pitchFamily="18" charset="0"/>
                    <a:cs typeface="Arial" panose="020B0604020202020204" pitchFamily="34" charset="0"/>
                  </a:rPr>
                  <a:t>Good lower bounds!</a:t>
                </a:r>
                <a:endParaRPr lang="zh-CN" altLang="en-US" sz="4000" b="1" dirty="0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标题 1">
                <a:extLst>
                  <a:ext uri="{FF2B5EF4-FFF2-40B4-BE49-F238E27FC236}">
                    <a16:creationId xmlns:a16="http://schemas.microsoft.com/office/drawing/2014/main" id="{FC8CA8E2-5DB7-E5F3-B609-0FEFF307F96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365125"/>
                <a:ext cx="10515600" cy="1325563"/>
              </a:xfrm>
              <a:blipFill>
                <a:blip r:embed="rId3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对话气泡: 圆角矩形 13">
                <a:extLst>
                  <a:ext uri="{FF2B5EF4-FFF2-40B4-BE49-F238E27FC236}">
                    <a16:creationId xmlns:a16="http://schemas.microsoft.com/office/drawing/2014/main" id="{B6DFEA41-0C39-544C-BEE0-CDB1A3B33555}"/>
                  </a:ext>
                </a:extLst>
              </p:cNvPr>
              <p:cNvSpPr/>
              <p:nvPr/>
            </p:nvSpPr>
            <p:spPr>
              <a:xfrm>
                <a:off x="2979780" y="5069963"/>
                <a:ext cx="3624404" cy="802718"/>
              </a:xfrm>
              <a:prstGeom prst="wedgeRoundRectCallout">
                <a:avLst>
                  <a:gd name="adj1" fmla="val -65261"/>
                  <a:gd name="adj2" fmla="val -11265"/>
                  <a:gd name="adj3" fmla="val 16667"/>
                </a:avLst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1" i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1" i="0">
                            <a:latin typeface="Cambria Math" panose="02040503050406030204" pitchFamily="18" charset="0"/>
                          </a:rPr>
                          <m:t>𝐁</m:t>
                        </m:r>
                        <m:r>
                          <a:rPr lang="en-GB" sz="2000" b="1" i="0" smtClean="0">
                            <a:latin typeface="Cambria Math" panose="02040503050406030204" pitchFamily="18" charset="0"/>
                          </a:rPr>
                          <m:t>𝐅</m:t>
                        </m:r>
                      </m:e>
                      <m:sub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GB" sz="2000" dirty="0">
                    <a:latin typeface="Garamond" panose="02020404030301010803" pitchFamily="18" charset="0"/>
                    <a:cs typeface="Arial" panose="020B0604020202020204" pitchFamily="34" charset="0"/>
                  </a:rPr>
                  <a:t>: Solve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</a:rPr>
                      <m:t>Avoid</m:t>
                    </m:r>
                  </m:oMath>
                </a14:m>
                <a:r>
                  <a:rPr lang="en-GB" sz="2000" dirty="0">
                    <a:latin typeface="Garamond" panose="02020404030301010803" pitchFamily="18" charset="0"/>
                    <a:cs typeface="Arial" panose="020B0604020202020204" pitchFamily="34" charset="0"/>
                  </a:rPr>
                  <a:t> (naively) in deterministic time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sSub>
                          <m:sSubPr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sup>
                    </m:sSup>
                  </m:oMath>
                </a14:m>
                <a:endParaRPr lang="en-GB" sz="2000" dirty="0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对话气泡: 圆角矩形 13">
                <a:extLst>
                  <a:ext uri="{FF2B5EF4-FFF2-40B4-BE49-F238E27FC236}">
                    <a16:creationId xmlns:a16="http://schemas.microsoft.com/office/drawing/2014/main" id="{B6DFEA41-0C39-544C-BEE0-CDB1A3B3355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9780" y="5069963"/>
                <a:ext cx="3624404" cy="802718"/>
              </a:xfrm>
              <a:prstGeom prst="wedgeRoundRectCallout">
                <a:avLst>
                  <a:gd name="adj1" fmla="val -65261"/>
                  <a:gd name="adj2" fmla="val -11265"/>
                  <a:gd name="adj3" fmla="val 16667"/>
                </a:avLst>
              </a:prstGeom>
              <a:blipFill>
                <a:blip r:embed="rId4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文本框 53">
                <a:extLst>
                  <a:ext uri="{FF2B5EF4-FFF2-40B4-BE49-F238E27FC236}">
                    <a16:creationId xmlns:a16="http://schemas.microsoft.com/office/drawing/2014/main" id="{1CC84264-F6F9-8991-4A35-593A3622227E}"/>
                  </a:ext>
                </a:extLst>
              </p:cNvPr>
              <p:cNvSpPr txBox="1"/>
              <p:nvPr/>
            </p:nvSpPr>
            <p:spPr>
              <a:xfrm>
                <a:off x="7893384" y="4766136"/>
                <a:ext cx="3428800" cy="1216487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altLang="zh-CN" sz="2400" dirty="0">
                    <a:latin typeface="Garamond" panose="02020404030301010803" pitchFamily="18" charset="0"/>
                    <a:cs typeface="Arial" panose="020B0604020202020204" pitchFamily="34" charset="0"/>
                  </a:rPr>
                  <a:t>Guess-and-check this size-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  <m:sub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  <m:sup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sup>
                    </m:sSubSup>
                  </m:oMath>
                </a14:m>
                <a:r>
                  <a:rPr lang="zh-CN" altLang="en-US" sz="2400" dirty="0">
                    <a:latin typeface="Garamond" panose="02020404030301010803" pitchFamily="18" charset="0"/>
                    <a:cs typeface="Arial" panose="020B0604020202020204" pitchFamily="34" charset="0"/>
                  </a:rPr>
                  <a:t> </a:t>
                </a:r>
                <a:r>
                  <a:rPr lang="en-GB" altLang="zh-CN" sz="2400" dirty="0">
                    <a:latin typeface="Garamond" panose="02020404030301010803" pitchFamily="18" charset="0"/>
                    <a:cs typeface="Arial" panose="020B0604020202020204" pitchFamily="34" charset="0"/>
                  </a:rPr>
                  <a:t>circuit. Solve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zh-CN" altLang="en-US" sz="2400" dirty="0">
                    <a:latin typeface="Garamond" panose="02020404030301010803" pitchFamily="18" charset="0"/>
                    <a:cs typeface="Arial" panose="020B0604020202020204" pitchFamily="34" charset="0"/>
                  </a:rPr>
                  <a:t> </a:t>
                </a:r>
                <a:r>
                  <a:rPr lang="en-GB" altLang="zh-CN" sz="2400" dirty="0">
                    <a:latin typeface="Garamond" panose="02020404030301010803" pitchFamily="18" charset="0"/>
                    <a:cs typeface="Arial" panose="020B0604020202020204" pitchFamily="34" charset="0"/>
                  </a:rPr>
                  <a:t>in </a:t>
                </a:r>
                <a14:m>
                  <m:oMath xmlns:m="http://schemas.openxmlformats.org/officeDocument/2006/math">
                    <m:r>
                      <a:rPr lang="en-GB" altLang="zh-CN" sz="24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𝐌𝐀𝐓𝐈𝐌𝐄</m:t>
                    </m:r>
                    <m:d>
                      <m:dPr>
                        <m:begChr m:val="["/>
                        <m:endChr m:val="]"/>
                        <m:ctrlP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100</m:t>
                            </m:r>
                          </m:sup>
                        </m:sSubSup>
                      </m:e>
                    </m:d>
                  </m:oMath>
                </a14:m>
                <a:r>
                  <a:rPr lang="en-GB" altLang="zh-CN" sz="2400" dirty="0">
                    <a:latin typeface="Garamond" panose="02020404030301010803" pitchFamily="18" charset="0"/>
                    <a:cs typeface="Arial" panose="020B0604020202020204" pitchFamily="34" charset="0"/>
                  </a:rPr>
                  <a:t>.</a:t>
                </a:r>
                <a:endParaRPr lang="zh-CN" altLang="en-US" sz="2400" dirty="0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4" name="文本框 53">
                <a:extLst>
                  <a:ext uri="{FF2B5EF4-FFF2-40B4-BE49-F238E27FC236}">
                    <a16:creationId xmlns:a16="http://schemas.microsoft.com/office/drawing/2014/main" id="{1CC84264-F6F9-8991-4A35-593A362222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3384" y="4766136"/>
                <a:ext cx="3428800" cy="12164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5" name="组合 54">
            <a:extLst>
              <a:ext uri="{FF2B5EF4-FFF2-40B4-BE49-F238E27FC236}">
                <a16:creationId xmlns:a16="http://schemas.microsoft.com/office/drawing/2014/main" id="{A4C45437-2976-7351-ED0C-2907215D18C7}"/>
              </a:ext>
            </a:extLst>
          </p:cNvPr>
          <p:cNvGrpSpPr/>
          <p:nvPr/>
        </p:nvGrpSpPr>
        <p:grpSpPr>
          <a:xfrm rot="2842339">
            <a:off x="6628359" y="4778809"/>
            <a:ext cx="1217623" cy="532357"/>
            <a:chOff x="3465141" y="3674068"/>
            <a:chExt cx="1217623" cy="532357"/>
          </a:xfrm>
        </p:grpSpPr>
        <p:sp>
          <p:nvSpPr>
            <p:cNvPr id="56" name="箭头: 右 55">
              <a:extLst>
                <a:ext uri="{FF2B5EF4-FFF2-40B4-BE49-F238E27FC236}">
                  <a16:creationId xmlns:a16="http://schemas.microsoft.com/office/drawing/2014/main" id="{CC68D841-DDB8-6EAB-4DCE-4A7A52C05283}"/>
                </a:ext>
              </a:extLst>
            </p:cNvPr>
            <p:cNvSpPr/>
            <p:nvPr/>
          </p:nvSpPr>
          <p:spPr>
            <a:xfrm rot="20233981">
              <a:off x="3465141" y="3674068"/>
              <a:ext cx="1217623" cy="504141"/>
            </a:xfrm>
            <a:prstGeom prst="rightArrow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Garamond" panose="02020404030301010803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文本框 56">
                  <a:extLst>
                    <a:ext uri="{FF2B5EF4-FFF2-40B4-BE49-F238E27FC236}">
                      <a16:creationId xmlns:a16="http://schemas.microsoft.com/office/drawing/2014/main" id="{B72486FC-8271-3DCF-0159-D3D5DF3B096B}"/>
                    </a:ext>
                  </a:extLst>
                </p:cNvPr>
                <p:cNvSpPr txBox="1"/>
                <p:nvPr/>
              </p:nvSpPr>
              <p:spPr>
                <a:xfrm rot="20132043">
                  <a:off x="3559721" y="3738220"/>
                  <a:ext cx="916036" cy="4682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≤</m:t>
                        </m:r>
                        <m:sSubSup>
                          <m:sSubSupPr>
                            <m:ctrlP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sup>
                        </m:sSubSup>
                      </m:oMath>
                    </m:oMathPara>
                  </a14:m>
                  <a:endParaRPr lang="zh-CN" altLang="en-US" sz="2400" dirty="0">
                    <a:latin typeface="Garamond" panose="02020404030301010803" pitchFamily="18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57" name="文本框 56">
                  <a:extLst>
                    <a:ext uri="{FF2B5EF4-FFF2-40B4-BE49-F238E27FC236}">
                      <a16:creationId xmlns:a16="http://schemas.microsoft.com/office/drawing/2014/main" id="{B72486FC-8271-3DCF-0159-D3D5DF3B096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20132043">
                  <a:off x="3559721" y="3738220"/>
                  <a:ext cx="916036" cy="468205"/>
                </a:xfrm>
                <a:prstGeom prst="rect">
                  <a:avLst/>
                </a:prstGeom>
                <a:blipFill>
                  <a:blip r:embed="rId6"/>
                  <a:stretch>
                    <a:fillRect l="-764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8" name="组合 57">
            <a:extLst>
              <a:ext uri="{FF2B5EF4-FFF2-40B4-BE49-F238E27FC236}">
                <a16:creationId xmlns:a16="http://schemas.microsoft.com/office/drawing/2014/main" id="{9FE4899F-B946-9FB9-B3D2-7C0130C09095}"/>
              </a:ext>
            </a:extLst>
          </p:cNvPr>
          <p:cNvGrpSpPr/>
          <p:nvPr/>
        </p:nvGrpSpPr>
        <p:grpSpPr>
          <a:xfrm rot="18617925">
            <a:off x="6625838" y="3665135"/>
            <a:ext cx="1260867" cy="513067"/>
            <a:chOff x="7908832" y="3714182"/>
            <a:chExt cx="1260867" cy="513067"/>
          </a:xfrm>
        </p:grpSpPr>
        <p:sp>
          <p:nvSpPr>
            <p:cNvPr id="59" name="箭头: 右 58">
              <a:extLst>
                <a:ext uri="{FF2B5EF4-FFF2-40B4-BE49-F238E27FC236}">
                  <a16:creationId xmlns:a16="http://schemas.microsoft.com/office/drawing/2014/main" id="{71D4F59B-A6C4-583A-1C13-8494FB2D75DF}"/>
                </a:ext>
              </a:extLst>
            </p:cNvPr>
            <p:cNvSpPr/>
            <p:nvPr/>
          </p:nvSpPr>
          <p:spPr>
            <a:xfrm rot="1582885">
              <a:off x="7908832" y="3723108"/>
              <a:ext cx="1260867" cy="504141"/>
            </a:xfrm>
            <a:prstGeom prst="rightArrow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Garamond" panose="02020404030301010803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文本框 59">
                  <a:extLst>
                    <a:ext uri="{FF2B5EF4-FFF2-40B4-BE49-F238E27FC236}">
                      <a16:creationId xmlns:a16="http://schemas.microsoft.com/office/drawing/2014/main" id="{D83F81A7-DDA4-570B-3CA8-150C6F2FAA4A}"/>
                    </a:ext>
                  </a:extLst>
                </p:cNvPr>
                <p:cNvSpPr txBox="1"/>
                <p:nvPr/>
              </p:nvSpPr>
              <p:spPr>
                <a:xfrm rot="1607805">
                  <a:off x="8099777" y="3714182"/>
                  <a:ext cx="787665" cy="4682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&gt;</m:t>
                        </m:r>
                        <m:sSubSup>
                          <m:sSubSupPr>
                            <m:ctrlP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sup>
                        </m:sSubSup>
                      </m:oMath>
                    </m:oMathPara>
                  </a14:m>
                  <a:endParaRPr lang="zh-CN" altLang="en-US" sz="2400" dirty="0">
                    <a:latin typeface="Garamond" panose="02020404030301010803" pitchFamily="18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60" name="文本框 59">
                  <a:extLst>
                    <a:ext uri="{FF2B5EF4-FFF2-40B4-BE49-F238E27FC236}">
                      <a16:creationId xmlns:a16="http://schemas.microsoft.com/office/drawing/2014/main" id="{D83F81A7-DDA4-570B-3CA8-150C6F2FAA4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607805">
                  <a:off x="8099777" y="3714182"/>
                  <a:ext cx="787665" cy="468205"/>
                </a:xfrm>
                <a:prstGeom prst="rect">
                  <a:avLst/>
                </a:prstGeom>
                <a:blipFill>
                  <a:blip r:embed="rId7"/>
                  <a:stretch>
                    <a:fillRect l="-10667" b="-4098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文本框 60">
                <a:extLst>
                  <a:ext uri="{FF2B5EF4-FFF2-40B4-BE49-F238E27FC236}">
                    <a16:creationId xmlns:a16="http://schemas.microsoft.com/office/drawing/2014/main" id="{167559A8-7697-1525-EBFD-A4BDFBA93BF2}"/>
                  </a:ext>
                </a:extLst>
              </p:cNvPr>
              <p:cNvSpPr txBox="1"/>
              <p:nvPr/>
            </p:nvSpPr>
            <p:spPr>
              <a:xfrm>
                <a:off x="7893385" y="3224847"/>
                <a:ext cx="3428800" cy="128483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altLang="zh-CN" sz="2400" dirty="0">
                    <a:solidFill>
                      <a:srgbClr val="FF0000"/>
                    </a:solidFill>
                    <a:latin typeface="Garamond" panose="02020404030301010803" pitchFamily="18" charset="0"/>
                    <a:cs typeface="Arial" panose="020B0604020202020204" pitchFamily="34" charset="0"/>
                  </a:rPr>
                  <a:t>Plugging </a:t>
                </a:r>
                <a14:m>
                  <m:oMath xmlns:m="http://schemas.openxmlformats.org/officeDocument/2006/math">
                    <m:r>
                      <a:rPr lang="en-GB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ℎ𝑖</m:t>
                    </m:r>
                    <m:sSub>
                      <m:sSubPr>
                        <m:ctrlPr>
                          <a:rPr lang="en-GB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GB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𝑠𝑡</m:t>
                        </m:r>
                      </m:e>
                      <m:sub>
                        <m:r>
                          <a:rPr lang="en-GB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zh-CN" sz="2400" dirty="0">
                    <a:solidFill>
                      <a:srgbClr val="FF0000"/>
                    </a:solidFill>
                    <a:latin typeface="Garamond" panose="02020404030301010803" pitchFamily="18" charset="0"/>
                    <a:cs typeface="Arial" panose="020B0604020202020204" pitchFamily="34" charset="0"/>
                  </a:rPr>
                  <a:t> into </a:t>
                </a:r>
                <a:r>
                  <a:rPr lang="en-US" altLang="zh-CN" sz="2400" dirty="0" err="1">
                    <a:solidFill>
                      <a:srgbClr val="FF0000"/>
                    </a:solidFill>
                    <a:latin typeface="Garamond" panose="02020404030301010803" pitchFamily="18" charset="0"/>
                    <a:cs typeface="Arial" panose="020B0604020202020204" pitchFamily="34" charset="0"/>
                  </a:rPr>
                  <a:t>HvR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Garamond" panose="02020404030301010803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2400" dirty="0">
                    <a:latin typeface="Garamond" panose="02020404030301010803" pitchFamily="18" charset="0"/>
                    <a:cs typeface="Arial" panose="020B0604020202020204" pitchFamily="34" charset="0"/>
                  </a:rPr>
                  <a:t>and solve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sz="2400" dirty="0">
                    <a:latin typeface="Garamond" panose="02020404030301010803" pitchFamily="18" charset="0"/>
                    <a:cs typeface="Arial" panose="020B0604020202020204" pitchFamily="34" charset="0"/>
                  </a:rPr>
                  <a:t>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  <m:sup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𝑂</m:t>
                        </m:r>
                        <m:d>
                          <m:dPr>
                            <m:ctrlP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GB" altLang="zh-CN" sz="2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GB" altLang="zh-CN" sz="2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a:rPr lang="en-GB" altLang="zh-CN" sz="2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d>
                      </m:sup>
                    </m:sSup>
                    <m:r>
                      <a:rPr lang="en-GB" altLang="zh-CN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≤</m:t>
                    </m:r>
                    <m:sSup>
                      <m:sSupPr>
                        <m:ctrlP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  <m:sup>
                        <m:sSubSup>
                          <m:sSubSupPr>
                            <m:ctrlP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0.1</m:t>
                            </m:r>
                          </m:sup>
                        </m:sSubSup>
                      </m:sup>
                    </m:sSup>
                  </m:oMath>
                </a14:m>
                <a:r>
                  <a:rPr lang="en-US" altLang="zh-CN" sz="2400" dirty="0">
                    <a:latin typeface="Garamond" panose="02020404030301010803" pitchFamily="18" charset="0"/>
                    <a:cs typeface="Arial" panose="020B0604020202020204" pitchFamily="34" charset="0"/>
                  </a:rPr>
                  <a:t> time.</a:t>
                </a:r>
              </a:p>
            </p:txBody>
          </p:sp>
        </mc:Choice>
        <mc:Fallback xmlns="">
          <p:sp>
            <p:nvSpPr>
              <p:cNvPr id="61" name="文本框 60">
                <a:extLst>
                  <a:ext uri="{FF2B5EF4-FFF2-40B4-BE49-F238E27FC236}">
                    <a16:creationId xmlns:a16="http://schemas.microsoft.com/office/drawing/2014/main" id="{167559A8-7697-1525-EBFD-A4BDFBA93B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3385" y="3224847"/>
                <a:ext cx="3428800" cy="128483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3" name="组合 62">
            <a:extLst>
              <a:ext uri="{FF2B5EF4-FFF2-40B4-BE49-F238E27FC236}">
                <a16:creationId xmlns:a16="http://schemas.microsoft.com/office/drawing/2014/main" id="{74D672D3-CB1D-6BF2-2D20-EFA69ADC8ED0}"/>
              </a:ext>
            </a:extLst>
          </p:cNvPr>
          <p:cNvGrpSpPr/>
          <p:nvPr/>
        </p:nvGrpSpPr>
        <p:grpSpPr>
          <a:xfrm>
            <a:off x="2858677" y="3948159"/>
            <a:ext cx="4120031" cy="931240"/>
            <a:chOff x="4148957" y="3128660"/>
            <a:chExt cx="4376786" cy="876436"/>
          </a:xfrm>
        </p:grpSpPr>
        <p:sp>
          <p:nvSpPr>
            <p:cNvPr id="66" name="流程图: 决策 65">
              <a:extLst>
                <a:ext uri="{FF2B5EF4-FFF2-40B4-BE49-F238E27FC236}">
                  <a16:creationId xmlns:a16="http://schemas.microsoft.com/office/drawing/2014/main" id="{35A2DA99-2BA3-6996-9269-787699A975CA}"/>
                </a:ext>
              </a:extLst>
            </p:cNvPr>
            <p:cNvSpPr/>
            <p:nvPr/>
          </p:nvSpPr>
          <p:spPr>
            <a:xfrm>
              <a:off x="4148957" y="3128660"/>
              <a:ext cx="4376786" cy="876436"/>
            </a:xfrm>
            <a:prstGeom prst="flowChartDecision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Garamond" panose="02020404030301010803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7" name="文本框 66">
                  <a:extLst>
                    <a:ext uri="{FF2B5EF4-FFF2-40B4-BE49-F238E27FC236}">
                      <a16:creationId xmlns:a16="http://schemas.microsoft.com/office/drawing/2014/main" id="{AE6F0EBD-E669-0261-D73A-32382253CE89}"/>
                    </a:ext>
                  </a:extLst>
                </p:cNvPr>
                <p:cNvSpPr txBox="1"/>
                <p:nvPr/>
              </p:nvSpPr>
              <p:spPr>
                <a:xfrm>
                  <a:off x="4480189" y="3163367"/>
                  <a:ext cx="3714320" cy="78209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GB" altLang="zh-CN" sz="2400" dirty="0">
                      <a:latin typeface="Garamond" panose="02020404030301010803" pitchFamily="18" charset="0"/>
                      <a:cs typeface="Arial" panose="020B0604020202020204" pitchFamily="34" charset="0"/>
                    </a:rPr>
                    <a:t>What’s the </a:t>
                  </a:r>
                  <a:r>
                    <a:rPr lang="en-GB" altLang="zh-CN" sz="2400" dirty="0">
                      <a:solidFill>
                        <a:srgbClr val="FF3300"/>
                      </a:solidFill>
                      <a:latin typeface="Garamond" panose="02020404030301010803" pitchFamily="18" charset="0"/>
                      <a:cs typeface="Arial" panose="020B0604020202020204" pitchFamily="34" charset="0"/>
                    </a:rPr>
                    <a:t>circuit complexity</a:t>
                  </a:r>
                  <a:r>
                    <a:rPr lang="en-GB" altLang="zh-CN" sz="2400" dirty="0">
                      <a:latin typeface="Garamond" panose="02020404030301010803" pitchFamily="18" charset="0"/>
                      <a:cs typeface="Arial" panose="020B0604020202020204" pitchFamily="34" charset="0"/>
                    </a:rPr>
                    <a:t> of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GB" altLang="zh-CN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GB" altLang="zh-CN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ℎ𝑖</m:t>
                          </m:r>
                          <m:r>
                            <a:rPr lang="en-GB" altLang="zh-CN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𝑠𝑡</m:t>
                          </m:r>
                        </m:e>
                        <m:sub>
                          <m:r>
                            <a:rPr lang="en-GB" altLang="zh-CN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0</m:t>
                          </m:r>
                        </m:sub>
                      </m:sSub>
                    </m:oMath>
                  </a14:m>
                  <a:r>
                    <a:rPr lang="en-GB" altLang="zh-CN" sz="2400" dirty="0">
                      <a:latin typeface="Garamond" panose="02020404030301010803" pitchFamily="18" charset="0"/>
                      <a:cs typeface="Arial" panose="020B0604020202020204" pitchFamily="34" charset="0"/>
                    </a:rPr>
                    <a:t>?</a:t>
                  </a:r>
                  <a:endParaRPr lang="zh-CN" altLang="en-US" sz="2400" dirty="0">
                    <a:latin typeface="Garamond" panose="02020404030301010803" pitchFamily="18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67" name="文本框 66">
                  <a:extLst>
                    <a:ext uri="{FF2B5EF4-FFF2-40B4-BE49-F238E27FC236}">
                      <a16:creationId xmlns:a16="http://schemas.microsoft.com/office/drawing/2014/main" id="{AE6F0EBD-E669-0261-D73A-32382253CE8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80189" y="3163367"/>
                  <a:ext cx="3714320" cy="782092"/>
                </a:xfrm>
                <a:prstGeom prst="rect">
                  <a:avLst/>
                </a:prstGeom>
                <a:blipFill>
                  <a:blip r:embed="rId9"/>
                  <a:stretch>
                    <a:fillRect t="-5882" b="-16176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566E39DE-D346-DD22-A2BA-11527813B836}"/>
                  </a:ext>
                </a:extLst>
              </p:cNvPr>
              <p:cNvSpPr txBox="1"/>
              <p:nvPr/>
            </p:nvSpPr>
            <p:spPr>
              <a:xfrm>
                <a:off x="2580115" y="2457913"/>
                <a:ext cx="357125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dirty="0">
                    <a:latin typeface="Garamond" panose="02020404030301010803" pitchFamily="18" charset="0"/>
                  </a:rPr>
                  <a:t>Goal: solve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</a:rPr>
                      <m:t>poly</m:t>
                    </m:r>
                    <m:d>
                      <m:d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 time.</a:t>
                </a: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566E39DE-D346-DD22-A2BA-11527813B8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0115" y="2457913"/>
                <a:ext cx="3571258" cy="400110"/>
              </a:xfrm>
              <a:prstGeom prst="rect">
                <a:avLst/>
              </a:prstGeom>
              <a:blipFill>
                <a:blip r:embed="rId10"/>
                <a:stretch>
                  <a:fillRect l="-1706" t="-6061" b="-2727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96E38FBB-2F74-58F0-E41C-775A975ABC95}"/>
                  </a:ext>
                </a:extLst>
              </p:cNvPr>
              <p:cNvSpPr txBox="1"/>
              <p:nvPr/>
            </p:nvSpPr>
            <p:spPr>
              <a:xfrm>
                <a:off x="3571299" y="5890256"/>
                <a:ext cx="348533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Garamond" panose="02020404030301010803" pitchFamily="18" charset="0"/>
                  </a:rPr>
                  <a:t>The “computational history”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1" i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1" i="0">
                            <a:latin typeface="Cambria Math" panose="02040503050406030204" pitchFamily="18" charset="0"/>
                          </a:rPr>
                          <m:t>𝐁</m:t>
                        </m:r>
                        <m:r>
                          <a:rPr lang="en-GB" b="1" i="0" smtClean="0">
                            <a:latin typeface="Cambria Math" panose="02040503050406030204" pitchFamily="18" charset="0"/>
                          </a:rPr>
                          <m:t>𝐅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GB" dirty="0">
                    <a:latin typeface="Garamond" panose="02020404030301010803" pitchFamily="18" charset="0"/>
                  </a:rPr>
                  <a:t> is a string of length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≈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sup>
                    </m:sSup>
                  </m:oMath>
                </a14:m>
                <a:r>
                  <a:rPr lang="en-GB" dirty="0">
                    <a:latin typeface="Garamond" panose="02020404030301010803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96E38FBB-2F74-58F0-E41C-775A975AB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1299" y="5890256"/>
                <a:ext cx="3485330" cy="646331"/>
              </a:xfrm>
              <a:prstGeom prst="rect">
                <a:avLst/>
              </a:prstGeom>
              <a:blipFill>
                <a:blip r:embed="rId11"/>
                <a:stretch>
                  <a:fillRect l="-1573" t="-3774" b="-150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DA2C7485-3C57-252B-05CC-B6BDF0AA6B38}"/>
                  </a:ext>
                </a:extLst>
              </p:cNvPr>
              <p:cNvSpPr/>
              <p:nvPr/>
            </p:nvSpPr>
            <p:spPr>
              <a:xfrm>
                <a:off x="6406443" y="6384422"/>
                <a:ext cx="3485330" cy="215023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50000">
                    <a:schemeClr val="accent5">
                      <a:lumMod val="60000"/>
                      <a:lumOff val="40000"/>
                    </a:schemeClr>
                  </a:gs>
                  <a:gs pos="25000">
                    <a:schemeClr val="accent6">
                      <a:lumMod val="60000"/>
                      <a:lumOff val="40000"/>
                    </a:schemeClr>
                  </a:gs>
                  <a:gs pos="75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tx2">
                      <a:lumMod val="60000"/>
                      <a:lumOff val="40000"/>
                    </a:schemeClr>
                  </a:gs>
                </a:gsLst>
                <a:lin ang="0" scaled="0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GB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ℎ𝑖</m:t>
                      </m:r>
                      <m:sSub>
                        <m:sSubPr>
                          <m:ctrlPr>
                            <a:rPr lang="en-GB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𝑠𝑡</m:t>
                          </m:r>
                        </m:e>
                        <m:sub>
                          <m:r>
                            <a:rPr lang="en-GB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GB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DA2C7485-3C57-252B-05CC-B6BDF0AA6B3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6443" y="6384422"/>
                <a:ext cx="3485330" cy="21502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组合 9">
            <a:extLst>
              <a:ext uri="{FF2B5EF4-FFF2-40B4-BE49-F238E27FC236}">
                <a16:creationId xmlns:a16="http://schemas.microsoft.com/office/drawing/2014/main" id="{6C88CA22-CDD6-FC3A-1E08-F10011E802F8}"/>
              </a:ext>
            </a:extLst>
          </p:cNvPr>
          <p:cNvGrpSpPr/>
          <p:nvPr/>
        </p:nvGrpSpPr>
        <p:grpSpPr>
          <a:xfrm>
            <a:off x="0" y="2193691"/>
            <a:ext cx="2647166" cy="4490462"/>
            <a:chOff x="0" y="2193691"/>
            <a:chExt cx="2647166" cy="449046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文本框 37">
                  <a:extLst>
                    <a:ext uri="{FF2B5EF4-FFF2-40B4-BE49-F238E27FC236}">
                      <a16:creationId xmlns:a16="http://schemas.microsoft.com/office/drawing/2014/main" id="{741F7149-FEFA-8475-9763-9F0F8BEE2DA7}"/>
                    </a:ext>
                  </a:extLst>
                </p:cNvPr>
                <p:cNvSpPr txBox="1"/>
                <p:nvPr/>
              </p:nvSpPr>
              <p:spPr>
                <a:xfrm>
                  <a:off x="1031788" y="4726119"/>
                  <a:ext cx="615553" cy="734304"/>
                </a:xfrm>
                <a:prstGeom prst="rect">
                  <a:avLst/>
                </a:prstGeom>
                <a:noFill/>
              </p:spPr>
              <p:txBody>
                <a:bodyPr vert="eaVert"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…</m:t>
                        </m:r>
                      </m:oMath>
                    </m:oMathPara>
                  </a14:m>
                  <a:endParaRPr lang="zh-CN" altLang="en-US" sz="2800" dirty="0">
                    <a:latin typeface="Garamond" panose="02020404030301010803" pitchFamily="18" charset="0"/>
                  </a:endParaRPr>
                </a:p>
              </p:txBody>
            </p:sp>
          </mc:Choice>
          <mc:Fallback xmlns="">
            <p:sp>
              <p:nvSpPr>
                <p:cNvPr id="38" name="文本框 37">
                  <a:extLst>
                    <a:ext uri="{FF2B5EF4-FFF2-40B4-BE49-F238E27FC236}">
                      <a16:creationId xmlns:a16="http://schemas.microsoft.com/office/drawing/2014/main" id="{741F7149-FEFA-8475-9763-9F0F8BEE2DA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1788" y="4726119"/>
                  <a:ext cx="615553" cy="734304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文本框 39">
                  <a:extLst>
                    <a:ext uri="{FF2B5EF4-FFF2-40B4-BE49-F238E27FC236}">
                      <a16:creationId xmlns:a16="http://schemas.microsoft.com/office/drawing/2014/main" id="{337278E4-AF81-25FB-28DD-710C36C28174}"/>
                    </a:ext>
                  </a:extLst>
                </p:cNvPr>
                <p:cNvSpPr txBox="1"/>
                <p:nvPr/>
              </p:nvSpPr>
              <p:spPr>
                <a:xfrm>
                  <a:off x="1031789" y="2849754"/>
                  <a:ext cx="615553" cy="734304"/>
                </a:xfrm>
                <a:prstGeom prst="rect">
                  <a:avLst/>
                </a:prstGeom>
                <a:noFill/>
              </p:spPr>
              <p:txBody>
                <a:bodyPr vert="eaVert"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…</m:t>
                        </m:r>
                      </m:oMath>
                    </m:oMathPara>
                  </a14:m>
                  <a:endParaRPr lang="zh-CN" altLang="en-US" sz="2800" dirty="0">
                    <a:latin typeface="Garamond" panose="02020404030301010803" pitchFamily="18" charset="0"/>
                  </a:endParaRPr>
                </a:p>
              </p:txBody>
            </p:sp>
          </mc:Choice>
          <mc:Fallback xmlns="">
            <p:sp>
              <p:nvSpPr>
                <p:cNvPr id="40" name="文本框 39">
                  <a:extLst>
                    <a:ext uri="{FF2B5EF4-FFF2-40B4-BE49-F238E27FC236}">
                      <a16:creationId xmlns:a16="http://schemas.microsoft.com/office/drawing/2014/main" id="{337278E4-AF81-25FB-28DD-710C36C2817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1789" y="2849754"/>
                  <a:ext cx="615553" cy="734304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文本框 40">
                  <a:extLst>
                    <a:ext uri="{FF2B5EF4-FFF2-40B4-BE49-F238E27FC236}">
                      <a16:creationId xmlns:a16="http://schemas.microsoft.com/office/drawing/2014/main" id="{80B46324-256E-B3FF-B219-4638F5F0D72F}"/>
                    </a:ext>
                  </a:extLst>
                </p:cNvPr>
                <p:cNvSpPr txBox="1"/>
                <p:nvPr/>
              </p:nvSpPr>
              <p:spPr>
                <a:xfrm>
                  <a:off x="1026512" y="5949849"/>
                  <a:ext cx="615553" cy="734304"/>
                </a:xfrm>
                <a:prstGeom prst="rect">
                  <a:avLst/>
                </a:prstGeom>
                <a:noFill/>
              </p:spPr>
              <p:txBody>
                <a:bodyPr vert="eaVert"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…</m:t>
                        </m:r>
                      </m:oMath>
                    </m:oMathPara>
                  </a14:m>
                  <a:endParaRPr lang="zh-CN" altLang="en-US" sz="2800" dirty="0">
                    <a:latin typeface="Garamond" panose="02020404030301010803" pitchFamily="18" charset="0"/>
                  </a:endParaRPr>
                </a:p>
              </p:txBody>
            </p:sp>
          </mc:Choice>
          <mc:Fallback xmlns="">
            <p:sp>
              <p:nvSpPr>
                <p:cNvPr id="41" name="文本框 40">
                  <a:extLst>
                    <a:ext uri="{FF2B5EF4-FFF2-40B4-BE49-F238E27FC236}">
                      <a16:creationId xmlns:a16="http://schemas.microsoft.com/office/drawing/2014/main" id="{80B46324-256E-B3FF-B219-4638F5F0D72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26512" y="5949849"/>
                  <a:ext cx="615553" cy="734304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文本框 41">
                  <a:extLst>
                    <a:ext uri="{FF2B5EF4-FFF2-40B4-BE49-F238E27FC236}">
                      <a16:creationId xmlns:a16="http://schemas.microsoft.com/office/drawing/2014/main" id="{64A6A200-673C-0439-D6B9-945691AC5DCE}"/>
                    </a:ext>
                  </a:extLst>
                </p:cNvPr>
                <p:cNvSpPr txBox="1"/>
                <p:nvPr/>
              </p:nvSpPr>
              <p:spPr>
                <a:xfrm>
                  <a:off x="0" y="2193691"/>
                  <a:ext cx="2429093" cy="77739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z="2400" i="1" smtClean="0">
                          <a:latin typeface="Cambria Math" panose="02040503050406030204" pitchFamily="18" charset="0"/>
                        </a:rPr>
                        <m:t>Avoid</m:t>
                      </m:r>
                    </m:oMath>
                  </a14:m>
                  <a:r>
                    <a:rPr lang="en-GB" sz="2400" dirty="0">
                      <a:latin typeface="Garamond" panose="02020404030301010803" pitchFamily="18" charset="0"/>
                      <a:cs typeface="Arial" panose="020B0604020202020204" pitchFamily="34" charset="0"/>
                    </a:rPr>
                    <a:t> instances</a:t>
                  </a:r>
                </a:p>
                <a:p>
                  <a:pPr algn="ctr"/>
                  <a:r>
                    <a:rPr lang="en-GB" sz="2000" dirty="0">
                      <a:latin typeface="Garamond" panose="02020404030301010803" pitchFamily="18" charset="0"/>
                      <a:cs typeface="Arial" panose="020B0604020202020204" pitchFamily="34" charset="0"/>
                    </a:rPr>
                    <a:t>(set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GB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𝑁</m:t>
                          </m:r>
                        </m:e>
                        <m:sub>
                          <m:r>
                            <a:rPr lang="en-GB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GB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Sup>
                        <m:sSubSupPr>
                          <m:ctrlPr>
                            <a:rPr lang="en-GB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𝑁</m:t>
                          </m:r>
                        </m:e>
                        <m:sub>
                          <m:r>
                            <a:rPr lang="en-GB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0</m:t>
                          </m:r>
                        </m:sub>
                        <m:sup>
                          <m:r>
                            <a:rPr lang="en-GB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10</m:t>
                          </m:r>
                        </m:sup>
                      </m:sSubSup>
                    </m:oMath>
                  </a14:m>
                  <a:r>
                    <a:rPr lang="en-GB" sz="2000" dirty="0">
                      <a:latin typeface="Garamond" panose="02020404030301010803" pitchFamily="18" charset="0"/>
                      <a:cs typeface="Arial" panose="020B0604020202020204" pitchFamily="34" charset="0"/>
                    </a:rPr>
                    <a:t>)</a:t>
                  </a:r>
                </a:p>
              </p:txBody>
            </p:sp>
          </mc:Choice>
          <mc:Fallback xmlns="">
            <p:sp>
              <p:nvSpPr>
                <p:cNvPr id="42" name="文本框 41">
                  <a:extLst>
                    <a:ext uri="{FF2B5EF4-FFF2-40B4-BE49-F238E27FC236}">
                      <a16:creationId xmlns:a16="http://schemas.microsoft.com/office/drawing/2014/main" id="{64A6A200-673C-0439-D6B9-945691AC5DC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2193691"/>
                  <a:ext cx="2429093" cy="777392"/>
                </a:xfrm>
                <a:prstGeom prst="rect">
                  <a:avLst/>
                </a:prstGeom>
                <a:blipFill>
                  <a:blip r:embed="rId16"/>
                  <a:stretch>
                    <a:fillRect t="-6299" b="-14173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文本框 42">
                  <a:extLst>
                    <a:ext uri="{FF2B5EF4-FFF2-40B4-BE49-F238E27FC236}">
                      <a16:creationId xmlns:a16="http://schemas.microsoft.com/office/drawing/2014/main" id="{B3D2A98C-F47C-6215-518D-DDD72DFE0A17}"/>
                    </a:ext>
                  </a:extLst>
                </p:cNvPr>
                <p:cNvSpPr txBox="1"/>
                <p:nvPr/>
              </p:nvSpPr>
              <p:spPr>
                <a:xfrm>
                  <a:off x="1688985" y="5169468"/>
                  <a:ext cx="78983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GB" dirty="0">
                    <a:latin typeface="Garamond" panose="02020404030301010803" pitchFamily="18" charset="0"/>
                  </a:endParaRPr>
                </a:p>
              </p:txBody>
            </p:sp>
          </mc:Choice>
          <mc:Fallback xmlns="">
            <p:sp>
              <p:nvSpPr>
                <p:cNvPr id="43" name="文本框 42">
                  <a:extLst>
                    <a:ext uri="{FF2B5EF4-FFF2-40B4-BE49-F238E27FC236}">
                      <a16:creationId xmlns:a16="http://schemas.microsoft.com/office/drawing/2014/main" id="{B3D2A98C-F47C-6215-518D-DDD72DFE0A1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88985" y="5169468"/>
                  <a:ext cx="789836" cy="369332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文本框 43">
                  <a:extLst>
                    <a:ext uri="{FF2B5EF4-FFF2-40B4-BE49-F238E27FC236}">
                      <a16:creationId xmlns:a16="http://schemas.microsoft.com/office/drawing/2014/main" id="{60D3CF39-04DB-A1F2-2209-3922C7E8008F}"/>
                    </a:ext>
                  </a:extLst>
                </p:cNvPr>
                <p:cNvSpPr txBox="1"/>
                <p:nvPr/>
              </p:nvSpPr>
              <p:spPr>
                <a:xfrm>
                  <a:off x="1433881" y="5833625"/>
                  <a:ext cx="1044939" cy="37651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GB" dirty="0">
                    <a:latin typeface="Garamond" panose="02020404030301010803" pitchFamily="18" charset="0"/>
                  </a:endParaRPr>
                </a:p>
              </p:txBody>
            </p:sp>
          </mc:Choice>
          <mc:Fallback xmlns="">
            <p:sp>
              <p:nvSpPr>
                <p:cNvPr id="44" name="文本框 43">
                  <a:extLst>
                    <a:ext uri="{FF2B5EF4-FFF2-40B4-BE49-F238E27FC236}">
                      <a16:creationId xmlns:a16="http://schemas.microsoft.com/office/drawing/2014/main" id="{60D3CF39-04DB-A1F2-2209-3922C7E8008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33881" y="5833625"/>
                  <a:ext cx="1044939" cy="376513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5" name="组合 44">
              <a:extLst>
                <a:ext uri="{FF2B5EF4-FFF2-40B4-BE49-F238E27FC236}">
                  <a16:creationId xmlns:a16="http://schemas.microsoft.com/office/drawing/2014/main" id="{082960FA-6108-EAF7-DA1B-C0101D9284D6}"/>
                </a:ext>
              </a:extLst>
            </p:cNvPr>
            <p:cNvGrpSpPr/>
            <p:nvPr/>
          </p:nvGrpSpPr>
          <p:grpSpPr>
            <a:xfrm>
              <a:off x="595335" y="5488892"/>
              <a:ext cx="1233465" cy="432488"/>
              <a:chOff x="595335" y="5488892"/>
              <a:chExt cx="1233465" cy="432488"/>
            </a:xfrm>
          </p:grpSpPr>
          <p:sp>
            <p:nvSpPr>
              <p:cNvPr id="46" name="梯形 45">
                <a:extLst>
                  <a:ext uri="{FF2B5EF4-FFF2-40B4-BE49-F238E27FC236}">
                    <a16:creationId xmlns:a16="http://schemas.microsoft.com/office/drawing/2014/main" id="{EC3A77FE-2BDF-DA30-DF47-3753DA507FA5}"/>
                  </a:ext>
                </a:extLst>
              </p:cNvPr>
              <p:cNvSpPr/>
              <p:nvPr/>
            </p:nvSpPr>
            <p:spPr>
              <a:xfrm rot="10800000">
                <a:off x="595335" y="5488892"/>
                <a:ext cx="1233465" cy="432488"/>
              </a:xfrm>
              <a:prstGeom prst="trapezoid">
                <a:avLst>
                  <a:gd name="adj" fmla="val 31896"/>
                </a:avLst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Garamond" panose="02020404030301010803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7" name="文本框 46">
                    <a:extLst>
                      <a:ext uri="{FF2B5EF4-FFF2-40B4-BE49-F238E27FC236}">
                        <a16:creationId xmlns:a16="http://schemas.microsoft.com/office/drawing/2014/main" id="{34DB2A76-D0A7-C8A4-036B-DA4A4BD71DCA}"/>
                      </a:ext>
                    </a:extLst>
                  </p:cNvPr>
                  <p:cNvSpPr txBox="1"/>
                  <p:nvPr/>
                </p:nvSpPr>
                <p:spPr>
                  <a:xfrm>
                    <a:off x="974742" y="5520924"/>
                    <a:ext cx="474651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oMath>
                      </m:oMathPara>
                    </a14:m>
                    <a:endParaRPr lang="en-GB" dirty="0">
                      <a:latin typeface="Garamond" panose="02020404030301010803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47" name="文本框 46">
                    <a:extLst>
                      <a:ext uri="{FF2B5EF4-FFF2-40B4-BE49-F238E27FC236}">
                        <a16:creationId xmlns:a16="http://schemas.microsoft.com/office/drawing/2014/main" id="{34DB2A76-D0A7-C8A4-036B-DA4A4BD71DC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74742" y="5520924"/>
                    <a:ext cx="474651" cy="369332"/>
                  </a:xfrm>
                  <a:prstGeom prst="rect">
                    <a:avLst/>
                  </a:prstGeom>
                  <a:blipFill>
                    <a:blip r:embed="rId1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48" name="组合 47">
              <a:extLst>
                <a:ext uri="{FF2B5EF4-FFF2-40B4-BE49-F238E27FC236}">
                  <a16:creationId xmlns:a16="http://schemas.microsoft.com/office/drawing/2014/main" id="{14DAE678-83DF-9D33-C626-7A7307807D88}"/>
                </a:ext>
              </a:extLst>
            </p:cNvPr>
            <p:cNvGrpSpPr/>
            <p:nvPr/>
          </p:nvGrpSpPr>
          <p:grpSpPr>
            <a:xfrm>
              <a:off x="205082" y="3697041"/>
              <a:ext cx="2161079" cy="757736"/>
              <a:chOff x="595335" y="5488892"/>
              <a:chExt cx="1233465" cy="432488"/>
            </a:xfrm>
          </p:grpSpPr>
          <p:sp>
            <p:nvSpPr>
              <p:cNvPr id="49" name="梯形 48">
                <a:extLst>
                  <a:ext uri="{FF2B5EF4-FFF2-40B4-BE49-F238E27FC236}">
                    <a16:creationId xmlns:a16="http://schemas.microsoft.com/office/drawing/2014/main" id="{FA89FFEB-923B-D2D1-DB88-F9569A6395A1}"/>
                  </a:ext>
                </a:extLst>
              </p:cNvPr>
              <p:cNvSpPr/>
              <p:nvPr/>
            </p:nvSpPr>
            <p:spPr>
              <a:xfrm rot="10800000">
                <a:off x="595335" y="5488892"/>
                <a:ext cx="1233465" cy="432488"/>
              </a:xfrm>
              <a:prstGeom prst="trapezoid">
                <a:avLst>
                  <a:gd name="adj" fmla="val 35960"/>
                </a:avLst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Garamond" panose="02020404030301010803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0" name="文本框 49">
                    <a:extLst>
                      <a:ext uri="{FF2B5EF4-FFF2-40B4-BE49-F238E27FC236}">
                        <a16:creationId xmlns:a16="http://schemas.microsoft.com/office/drawing/2014/main" id="{08167223-2D97-0F6C-3662-7D824E4D18C3}"/>
                      </a:ext>
                    </a:extLst>
                  </p:cNvPr>
                  <p:cNvSpPr txBox="1"/>
                  <p:nvPr/>
                </p:nvSpPr>
                <p:spPr>
                  <a:xfrm>
                    <a:off x="974741" y="5587832"/>
                    <a:ext cx="474651" cy="26350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sSub>
                            <m:sSub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oMath>
                      </m:oMathPara>
                    </a14:m>
                    <a:endParaRPr lang="en-GB" sz="2400" dirty="0">
                      <a:latin typeface="Garamond" panose="02020404030301010803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50" name="文本框 49">
                    <a:extLst>
                      <a:ext uri="{FF2B5EF4-FFF2-40B4-BE49-F238E27FC236}">
                        <a16:creationId xmlns:a16="http://schemas.microsoft.com/office/drawing/2014/main" id="{08167223-2D97-0F6C-3662-7D824E4D18C3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74741" y="5587832"/>
                    <a:ext cx="474651" cy="263501"/>
                  </a:xfrm>
                  <a:prstGeom prst="rect">
                    <a:avLst/>
                  </a:prstGeom>
                  <a:blipFill>
                    <a:blip r:embed="rId20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文本框 50">
                  <a:extLst>
                    <a:ext uri="{FF2B5EF4-FFF2-40B4-BE49-F238E27FC236}">
                      <a16:creationId xmlns:a16="http://schemas.microsoft.com/office/drawing/2014/main" id="{96A32E1C-AFA0-B3AB-E7FD-0F1884D65974}"/>
                    </a:ext>
                  </a:extLst>
                </p:cNvPr>
                <p:cNvSpPr txBox="1"/>
                <p:nvPr/>
              </p:nvSpPr>
              <p:spPr>
                <a:xfrm>
                  <a:off x="1562192" y="4422359"/>
                  <a:ext cx="1084974" cy="3742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GB" dirty="0">
                    <a:latin typeface="Garamond" panose="02020404030301010803" pitchFamily="18" charset="0"/>
                  </a:endParaRPr>
                </a:p>
              </p:txBody>
            </p:sp>
          </mc:Choice>
          <mc:Fallback xmlns="">
            <p:sp>
              <p:nvSpPr>
                <p:cNvPr id="51" name="文本框 50">
                  <a:extLst>
                    <a:ext uri="{FF2B5EF4-FFF2-40B4-BE49-F238E27FC236}">
                      <a16:creationId xmlns:a16="http://schemas.microsoft.com/office/drawing/2014/main" id="{96A32E1C-AFA0-B3AB-E7FD-0F1884D6597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62192" y="4422359"/>
                  <a:ext cx="1084974" cy="374205"/>
                </a:xfrm>
                <a:prstGeom prst="rect">
                  <a:avLst/>
                </a:prstGeom>
                <a:blipFill>
                  <a:blip r:embed="rId2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文本框 51">
                  <a:extLst>
                    <a:ext uri="{FF2B5EF4-FFF2-40B4-BE49-F238E27FC236}">
                      <a16:creationId xmlns:a16="http://schemas.microsoft.com/office/drawing/2014/main" id="{499771E2-EC5E-158B-E213-FB935E9F5878}"/>
                    </a:ext>
                  </a:extLst>
                </p:cNvPr>
                <p:cNvSpPr txBox="1"/>
                <p:nvPr/>
              </p:nvSpPr>
              <p:spPr>
                <a:xfrm>
                  <a:off x="1950509" y="3288464"/>
                  <a:ext cx="682963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GB" dirty="0">
                    <a:latin typeface="Garamond" panose="02020404030301010803" pitchFamily="18" charset="0"/>
                  </a:endParaRPr>
                </a:p>
              </p:txBody>
            </p:sp>
          </mc:Choice>
          <mc:Fallback xmlns="">
            <p:sp>
              <p:nvSpPr>
                <p:cNvPr id="52" name="文本框 51">
                  <a:extLst>
                    <a:ext uri="{FF2B5EF4-FFF2-40B4-BE49-F238E27FC236}">
                      <a16:creationId xmlns:a16="http://schemas.microsoft.com/office/drawing/2014/main" id="{499771E2-EC5E-158B-E213-FB935E9F587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50509" y="3288464"/>
                  <a:ext cx="682963" cy="369332"/>
                </a:xfrm>
                <a:prstGeom prst="rect">
                  <a:avLst/>
                </a:prstGeom>
                <a:blipFill>
                  <a:blip r:embed="rId2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E700F306-A4E8-441C-7E27-76F979A48978}"/>
                  </a:ext>
                </a:extLst>
              </p:cNvPr>
              <p:cNvSpPr txBox="1"/>
              <p:nvPr/>
            </p:nvSpPr>
            <p:spPr>
              <a:xfrm>
                <a:off x="6165525" y="1900743"/>
                <a:ext cx="5188275" cy="107721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b="1" dirty="0">
                    <a:latin typeface="Garamond" panose="02020404030301010803" pitchFamily="18" charset="0"/>
                  </a:rPr>
                  <a:t>Hardness-vs-Randomness for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Avoid</m:t>
                    </m:r>
                  </m:oMath>
                </a14:m>
                <a:endParaRPr lang="en-GB" dirty="0">
                  <a:latin typeface="Garamond" panose="02020404030301010803" pitchFamily="18" charset="0"/>
                </a:endParaRPr>
              </a:p>
              <a:p>
                <a:pPr algn="ctr"/>
                <a:r>
                  <a:rPr lang="en-GB" sz="1400" dirty="0">
                    <a:latin typeface="Garamond" panose="02020404030301010803" pitchFamily="18" charset="0"/>
                  </a:rPr>
                  <a:t>(a too-good-to-be-true version)</a:t>
                </a:r>
              </a:p>
              <a:p>
                <a:r>
                  <a:rPr lang="en-GB" sz="1600" b="1" u="sng" dirty="0">
                    <a:latin typeface="Garamond" panose="02020404030301010803" pitchFamily="18" charset="0"/>
                  </a:rPr>
                  <a:t>Given:</a:t>
                </a:r>
                <a:r>
                  <a:rPr lang="en-GB" sz="1600" dirty="0">
                    <a:latin typeface="Garamond" panose="02020404030301010803" pitchFamily="18" charset="0"/>
                  </a:rPr>
                  <a:t> length-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GB" sz="1600" dirty="0">
                    <a:latin typeface="Garamond" panose="02020404030301010803" pitchFamily="18" charset="0"/>
                  </a:rPr>
                  <a:t> truth table with circuit complexity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m:rPr>
                        <m:sty m:val="p"/>
                      </m:rPr>
                      <a:rPr lang="en-GB" sz="1600" b="0" i="0" smtClean="0">
                        <a:latin typeface="Cambria Math" panose="02040503050406030204" pitchFamily="18" charset="0"/>
                      </a:rPr>
                      <m:t>poly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</m:oMath>
                </a14:m>
                <a:endParaRPr lang="en-GB" sz="1600" dirty="0">
                  <a:latin typeface="Garamond" panose="02020404030301010803" pitchFamily="18" charset="0"/>
                </a:endParaRPr>
              </a:p>
              <a:p>
                <a:r>
                  <a:rPr lang="en-GB" sz="1600" b="1" u="sng" dirty="0">
                    <a:latin typeface="Garamond" panose="02020404030301010803" pitchFamily="18" charset="0"/>
                  </a:rPr>
                  <a:t>Solve:</a:t>
                </a:r>
                <a:r>
                  <a:rPr lang="en-GB" sz="1600" dirty="0">
                    <a:latin typeface="Garamond" panose="02020404030301010803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1600" b="0" i="0" smtClean="0">
                        <a:latin typeface="Cambria Math" panose="02040503050406030204" pitchFamily="18" charset="0"/>
                      </a:rPr>
                      <m:t>Avoid</m:t>
                    </m:r>
                  </m:oMath>
                </a14:m>
                <a:r>
                  <a:rPr lang="en-GB" sz="1600" dirty="0">
                    <a:latin typeface="Garamond" panose="02020404030301010803" pitchFamily="18" charset="0"/>
                  </a:rPr>
                  <a:t> for size-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GB" sz="1600" dirty="0">
                    <a:latin typeface="Garamond" panose="02020404030301010803" pitchFamily="18" charset="0"/>
                  </a:rPr>
                  <a:t> instances in deterministic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1600" b="0" i="0" smtClean="0">
                        <a:latin typeface="Cambria Math" panose="02040503050406030204" pitchFamily="18" charset="0"/>
                      </a:rPr>
                      <m:t>poly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</m:oMath>
                </a14:m>
                <a:r>
                  <a:rPr lang="en-GB" sz="1600" dirty="0">
                    <a:latin typeface="Garamond" panose="02020404030301010803" pitchFamily="18" charset="0"/>
                  </a:rPr>
                  <a:t> time</a:t>
                </a: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E700F306-A4E8-441C-7E27-76F979A489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5525" y="1900743"/>
                <a:ext cx="5188275" cy="1077218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文本框 3">
            <a:extLst>
              <a:ext uri="{FF2B5EF4-FFF2-40B4-BE49-F238E27FC236}">
                <a16:creationId xmlns:a16="http://schemas.microsoft.com/office/drawing/2014/main" id="{F2F49481-82C8-2C52-19C3-229A64A6CCA5}"/>
              </a:ext>
            </a:extLst>
          </p:cNvPr>
          <p:cNvSpPr txBox="1"/>
          <p:nvPr/>
        </p:nvSpPr>
        <p:spPr>
          <a:xfrm>
            <a:off x="6823758" y="1320660"/>
            <a:ext cx="4530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>
                <a:latin typeface="Garamond" panose="02020404030301010803" pitchFamily="18" charset="0"/>
              </a:rPr>
              <a:t>The “iterative win-win” method of CLO</a:t>
            </a:r>
            <a:r>
              <a:rPr lang="en-GB" dirty="0">
                <a:solidFill>
                  <a:srgbClr val="F165D3"/>
                </a:solidFill>
                <a:latin typeface="Garamond" panose="02020404030301010803" pitchFamily="18" charset="0"/>
              </a:rPr>
              <a:t>R</a:t>
            </a:r>
            <a:r>
              <a:rPr lang="en-GB" dirty="0">
                <a:latin typeface="Garamond" panose="02020404030301010803" pitchFamily="18" charset="0"/>
              </a:rPr>
              <a:t>S’23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2DD91317-5A9B-B1A7-6C27-9706B074CB3B}"/>
              </a:ext>
            </a:extLst>
          </p:cNvPr>
          <p:cNvSpPr/>
          <p:nvPr/>
        </p:nvSpPr>
        <p:spPr>
          <a:xfrm>
            <a:off x="422736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65F01FB2-04DC-CD90-C622-96A6090B2BEB}"/>
              </a:ext>
            </a:extLst>
          </p:cNvPr>
          <p:cNvSpPr/>
          <p:nvPr/>
        </p:nvSpPr>
        <p:spPr>
          <a:xfrm>
            <a:off x="437515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63204F78-3778-FFC9-C67B-FDABB2313CEC}"/>
              </a:ext>
            </a:extLst>
          </p:cNvPr>
          <p:cNvSpPr/>
          <p:nvPr/>
        </p:nvSpPr>
        <p:spPr>
          <a:xfrm>
            <a:off x="452293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4155EA5D-61A9-D35F-0DE4-CAF6DFD26FD6}"/>
              </a:ext>
            </a:extLst>
          </p:cNvPr>
          <p:cNvSpPr/>
          <p:nvPr/>
        </p:nvSpPr>
        <p:spPr>
          <a:xfrm>
            <a:off x="467071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00C5EFF3-46E1-E643-510B-E61AF0E47E82}"/>
              </a:ext>
            </a:extLst>
          </p:cNvPr>
          <p:cNvSpPr/>
          <p:nvPr/>
        </p:nvSpPr>
        <p:spPr>
          <a:xfrm>
            <a:off x="481849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71CF310B-C36C-D641-733D-ECC764DDF57B}"/>
              </a:ext>
            </a:extLst>
          </p:cNvPr>
          <p:cNvSpPr/>
          <p:nvPr/>
        </p:nvSpPr>
        <p:spPr>
          <a:xfrm>
            <a:off x="496627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CB573239-9990-603C-FB02-5D6D166CDB19}"/>
              </a:ext>
            </a:extLst>
          </p:cNvPr>
          <p:cNvSpPr/>
          <p:nvPr/>
        </p:nvSpPr>
        <p:spPr>
          <a:xfrm>
            <a:off x="511406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D884FB22-DDF4-5705-2289-8B0DEBFBCE2F}"/>
              </a:ext>
            </a:extLst>
          </p:cNvPr>
          <p:cNvSpPr/>
          <p:nvPr/>
        </p:nvSpPr>
        <p:spPr>
          <a:xfrm>
            <a:off x="526184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4128C5B0-7A8D-8065-70A1-1A37F4D3E0C7}"/>
              </a:ext>
            </a:extLst>
          </p:cNvPr>
          <p:cNvSpPr/>
          <p:nvPr/>
        </p:nvSpPr>
        <p:spPr>
          <a:xfrm>
            <a:off x="540962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24B69454-F88B-53A8-DD22-9CEC44E25D52}"/>
              </a:ext>
            </a:extLst>
          </p:cNvPr>
          <p:cNvSpPr/>
          <p:nvPr/>
        </p:nvSpPr>
        <p:spPr>
          <a:xfrm>
            <a:off x="555740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AC719109-D0B9-0532-8B28-0B94934F0FA8}"/>
              </a:ext>
            </a:extLst>
          </p:cNvPr>
          <p:cNvSpPr/>
          <p:nvPr/>
        </p:nvSpPr>
        <p:spPr>
          <a:xfrm>
            <a:off x="570518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540071BB-7F4A-0E65-5124-8B525A966EB7}"/>
              </a:ext>
            </a:extLst>
          </p:cNvPr>
          <p:cNvSpPr/>
          <p:nvPr/>
        </p:nvSpPr>
        <p:spPr>
          <a:xfrm>
            <a:off x="585297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CCB9057A-1122-299B-F1F5-1B30FA6687FE}"/>
              </a:ext>
            </a:extLst>
          </p:cNvPr>
          <p:cNvSpPr/>
          <p:nvPr/>
        </p:nvSpPr>
        <p:spPr>
          <a:xfrm>
            <a:off x="600075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46B112CE-9F63-6735-99FF-C75E97291EF3}"/>
              </a:ext>
            </a:extLst>
          </p:cNvPr>
          <p:cNvSpPr/>
          <p:nvPr/>
        </p:nvSpPr>
        <p:spPr>
          <a:xfrm>
            <a:off x="614853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F34393CE-8B8C-1705-E68B-00BD14AACDD7}"/>
              </a:ext>
            </a:extLst>
          </p:cNvPr>
          <p:cNvSpPr/>
          <p:nvPr/>
        </p:nvSpPr>
        <p:spPr>
          <a:xfrm>
            <a:off x="629631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" name="矩形 63">
            <a:extLst>
              <a:ext uri="{FF2B5EF4-FFF2-40B4-BE49-F238E27FC236}">
                <a16:creationId xmlns:a16="http://schemas.microsoft.com/office/drawing/2014/main" id="{3182585E-07E5-A5F7-4A20-B3B6EA2D38C6}"/>
              </a:ext>
            </a:extLst>
          </p:cNvPr>
          <p:cNvSpPr/>
          <p:nvPr/>
        </p:nvSpPr>
        <p:spPr>
          <a:xfrm>
            <a:off x="644409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矩形 67">
            <a:extLst>
              <a:ext uri="{FF2B5EF4-FFF2-40B4-BE49-F238E27FC236}">
                <a16:creationId xmlns:a16="http://schemas.microsoft.com/office/drawing/2014/main" id="{8D68CC91-4B33-21CF-BDAD-68764EE2248B}"/>
              </a:ext>
            </a:extLst>
          </p:cNvPr>
          <p:cNvSpPr/>
          <p:nvPr/>
        </p:nvSpPr>
        <p:spPr>
          <a:xfrm>
            <a:off x="659188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0" name="矩形 69">
            <a:extLst>
              <a:ext uri="{FF2B5EF4-FFF2-40B4-BE49-F238E27FC236}">
                <a16:creationId xmlns:a16="http://schemas.microsoft.com/office/drawing/2014/main" id="{23C40F20-F2C4-9169-B783-013DC8F77D67}"/>
              </a:ext>
            </a:extLst>
          </p:cNvPr>
          <p:cNvSpPr/>
          <p:nvPr/>
        </p:nvSpPr>
        <p:spPr>
          <a:xfrm>
            <a:off x="673966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" name="矩形 71">
            <a:extLst>
              <a:ext uri="{FF2B5EF4-FFF2-40B4-BE49-F238E27FC236}">
                <a16:creationId xmlns:a16="http://schemas.microsoft.com/office/drawing/2014/main" id="{105BF582-5D8E-2E96-BE73-E6FD812DAEEC}"/>
              </a:ext>
            </a:extLst>
          </p:cNvPr>
          <p:cNvSpPr/>
          <p:nvPr/>
        </p:nvSpPr>
        <p:spPr>
          <a:xfrm>
            <a:off x="688744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4" name="矩形 73">
            <a:extLst>
              <a:ext uri="{FF2B5EF4-FFF2-40B4-BE49-F238E27FC236}">
                <a16:creationId xmlns:a16="http://schemas.microsoft.com/office/drawing/2014/main" id="{E6075EEE-DE97-79D5-F429-470CC5863223}"/>
              </a:ext>
            </a:extLst>
          </p:cNvPr>
          <p:cNvSpPr/>
          <p:nvPr/>
        </p:nvSpPr>
        <p:spPr>
          <a:xfrm>
            <a:off x="703522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6" name="矩形 75">
            <a:extLst>
              <a:ext uri="{FF2B5EF4-FFF2-40B4-BE49-F238E27FC236}">
                <a16:creationId xmlns:a16="http://schemas.microsoft.com/office/drawing/2014/main" id="{880D3983-1E49-8300-CE77-25FDD1B822EF}"/>
              </a:ext>
            </a:extLst>
          </p:cNvPr>
          <p:cNvSpPr/>
          <p:nvPr/>
        </p:nvSpPr>
        <p:spPr>
          <a:xfrm>
            <a:off x="718300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8" name="矩形 77">
            <a:extLst>
              <a:ext uri="{FF2B5EF4-FFF2-40B4-BE49-F238E27FC236}">
                <a16:creationId xmlns:a16="http://schemas.microsoft.com/office/drawing/2014/main" id="{D0E25576-66B5-96B5-4B2A-8E03395E7117}"/>
              </a:ext>
            </a:extLst>
          </p:cNvPr>
          <p:cNvSpPr/>
          <p:nvPr/>
        </p:nvSpPr>
        <p:spPr>
          <a:xfrm>
            <a:off x="733079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0" name="矩形 79">
            <a:extLst>
              <a:ext uri="{FF2B5EF4-FFF2-40B4-BE49-F238E27FC236}">
                <a16:creationId xmlns:a16="http://schemas.microsoft.com/office/drawing/2014/main" id="{A4CA56F3-9B0D-80DB-C29E-EA7703DB78C9}"/>
              </a:ext>
            </a:extLst>
          </p:cNvPr>
          <p:cNvSpPr/>
          <p:nvPr/>
        </p:nvSpPr>
        <p:spPr>
          <a:xfrm>
            <a:off x="747857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2" name="矩形 81">
            <a:extLst>
              <a:ext uri="{FF2B5EF4-FFF2-40B4-BE49-F238E27FC236}">
                <a16:creationId xmlns:a16="http://schemas.microsoft.com/office/drawing/2014/main" id="{E0A2E939-F03C-E559-94C8-A5BB10C01834}"/>
              </a:ext>
            </a:extLst>
          </p:cNvPr>
          <p:cNvSpPr/>
          <p:nvPr/>
        </p:nvSpPr>
        <p:spPr>
          <a:xfrm>
            <a:off x="762635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4" name="矩形 83">
            <a:extLst>
              <a:ext uri="{FF2B5EF4-FFF2-40B4-BE49-F238E27FC236}">
                <a16:creationId xmlns:a16="http://schemas.microsoft.com/office/drawing/2014/main" id="{DAFC6D8F-EFE7-DB77-6EC0-6B755CFDFDC3}"/>
              </a:ext>
            </a:extLst>
          </p:cNvPr>
          <p:cNvSpPr/>
          <p:nvPr/>
        </p:nvSpPr>
        <p:spPr>
          <a:xfrm>
            <a:off x="777413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" name="矩形 85">
            <a:extLst>
              <a:ext uri="{FF2B5EF4-FFF2-40B4-BE49-F238E27FC236}">
                <a16:creationId xmlns:a16="http://schemas.microsoft.com/office/drawing/2014/main" id="{3CA63619-AA83-34B7-A25B-E36537C5B124}"/>
              </a:ext>
            </a:extLst>
          </p:cNvPr>
          <p:cNvSpPr/>
          <p:nvPr/>
        </p:nvSpPr>
        <p:spPr>
          <a:xfrm>
            <a:off x="792191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8" name="矩形 87">
            <a:extLst>
              <a:ext uri="{FF2B5EF4-FFF2-40B4-BE49-F238E27FC236}">
                <a16:creationId xmlns:a16="http://schemas.microsoft.com/office/drawing/2014/main" id="{E898501E-E102-4A3E-3D09-C6C43AC89035}"/>
              </a:ext>
            </a:extLst>
          </p:cNvPr>
          <p:cNvSpPr/>
          <p:nvPr/>
        </p:nvSpPr>
        <p:spPr>
          <a:xfrm>
            <a:off x="806970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0" name="矩形 89">
            <a:extLst>
              <a:ext uri="{FF2B5EF4-FFF2-40B4-BE49-F238E27FC236}">
                <a16:creationId xmlns:a16="http://schemas.microsoft.com/office/drawing/2014/main" id="{0219BCAE-E525-045F-E103-88515332823A}"/>
              </a:ext>
            </a:extLst>
          </p:cNvPr>
          <p:cNvSpPr/>
          <p:nvPr/>
        </p:nvSpPr>
        <p:spPr>
          <a:xfrm>
            <a:off x="821748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2" name="矩形 91">
            <a:extLst>
              <a:ext uri="{FF2B5EF4-FFF2-40B4-BE49-F238E27FC236}">
                <a16:creationId xmlns:a16="http://schemas.microsoft.com/office/drawing/2014/main" id="{B4B60AE9-04AF-A1A8-320B-99886DD74C3F}"/>
              </a:ext>
            </a:extLst>
          </p:cNvPr>
          <p:cNvSpPr/>
          <p:nvPr/>
        </p:nvSpPr>
        <p:spPr>
          <a:xfrm>
            <a:off x="836526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4" name="文本框 93">
            <a:extLst>
              <a:ext uri="{FF2B5EF4-FFF2-40B4-BE49-F238E27FC236}">
                <a16:creationId xmlns:a16="http://schemas.microsoft.com/office/drawing/2014/main" id="{A475D7F7-1746-7125-7E77-C97E3E0F8F03}"/>
              </a:ext>
            </a:extLst>
          </p:cNvPr>
          <p:cNvSpPr txBox="1"/>
          <p:nvPr/>
        </p:nvSpPr>
        <p:spPr>
          <a:xfrm>
            <a:off x="3220605" y="-33662"/>
            <a:ext cx="101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Progress: </a:t>
            </a:r>
            <a:endParaRPr lang="en-GB" dirty="0">
              <a:solidFill>
                <a:schemeClr val="bg1">
                  <a:lumMod val="50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0071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54" grpId="0" animBg="1"/>
      <p:bldP spid="61" grpId="0" animBg="1"/>
      <p:bldP spid="6" grpId="0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4A2A3-E64D-D8B4-FEE2-48E4EA0602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对话气泡: 圆角矩形 13">
                <a:extLst>
                  <a:ext uri="{FF2B5EF4-FFF2-40B4-BE49-F238E27FC236}">
                    <a16:creationId xmlns:a16="http://schemas.microsoft.com/office/drawing/2014/main" id="{4DF90B70-6F65-A127-677E-11236985C64F}"/>
                  </a:ext>
                </a:extLst>
              </p:cNvPr>
              <p:cNvSpPr/>
              <p:nvPr/>
            </p:nvSpPr>
            <p:spPr>
              <a:xfrm>
                <a:off x="2858677" y="5348062"/>
                <a:ext cx="3394272" cy="1054714"/>
              </a:xfrm>
              <a:prstGeom prst="wedgeRoundRectCallout">
                <a:avLst>
                  <a:gd name="adj1" fmla="val -66807"/>
                  <a:gd name="adj2" fmla="val -99488"/>
                  <a:gd name="adj3" fmla="val 16667"/>
                </a:avLst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1" i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1" i="0">
                            <a:latin typeface="Cambria Math" panose="02040503050406030204" pitchFamily="18" charset="0"/>
                          </a:rPr>
                          <m:t>𝐁</m:t>
                        </m:r>
                        <m:r>
                          <a:rPr lang="en-GB" sz="2000" b="1" i="0" smtClean="0">
                            <a:latin typeface="Cambria Math" panose="02040503050406030204" pitchFamily="18" charset="0"/>
                          </a:rPr>
                          <m:t>𝐅</m:t>
                        </m:r>
                      </m:e>
                      <m:sub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sz="2000" dirty="0">
                    <a:latin typeface="Garamond" panose="02020404030301010803" pitchFamily="18" charset="0"/>
                    <a:cs typeface="Arial" panose="020B0604020202020204" pitchFamily="34" charset="0"/>
                  </a:rPr>
                  <a:t>: Plugging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ℎ𝑖𝑠</m:t>
                    </m:r>
                    <m:sSub>
                      <m:sSubPr>
                        <m:ctrlPr>
                          <a:rPr lang="en-GB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GB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GB" sz="2000" dirty="0">
                    <a:latin typeface="Garamond" panose="02020404030301010803" pitchFamily="18" charset="0"/>
                    <a:cs typeface="Arial" panose="020B0604020202020204" pitchFamily="34" charset="0"/>
                  </a:rPr>
                  <a:t> into </a:t>
                </a:r>
                <a:r>
                  <a:rPr lang="en-GB" sz="2000" dirty="0" err="1">
                    <a:latin typeface="Garamond" panose="02020404030301010803" pitchFamily="18" charset="0"/>
                    <a:cs typeface="Arial" panose="020B0604020202020204" pitchFamily="34" charset="0"/>
                  </a:rPr>
                  <a:t>HvR</a:t>
                </a:r>
                <a:r>
                  <a:rPr lang="en-GB" sz="2000" dirty="0">
                    <a:latin typeface="Garamond" panose="02020404030301010803" pitchFamily="18" charset="0"/>
                    <a:cs typeface="Arial" panose="020B0604020202020204" pitchFamily="34" charset="0"/>
                  </a:rPr>
                  <a:t> and solve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GB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sz="2000" dirty="0">
                    <a:latin typeface="Garamond" panose="02020404030301010803" pitchFamily="18" charset="0"/>
                    <a:cs typeface="Arial" panose="020B0604020202020204" pitchFamily="34" charset="0"/>
                  </a:rPr>
                  <a:t> in deterministic time </a:t>
                </a:r>
                <a:r>
                  <a:rPr lang="en-GB" sz="2000" dirty="0">
                    <a:solidFill>
                      <a:srgbClr val="7030A0"/>
                    </a:solidFill>
                    <a:latin typeface="Garamond" panose="02020404030301010803" pitchFamily="18" charset="0"/>
                    <a:cs typeface="Arial" panose="020B0604020202020204" pitchFamily="34" charset="0"/>
                  </a:rPr>
                  <a:t>(still)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≈</m:t>
                    </m:r>
                    <m:sSup>
                      <m:sSupPr>
                        <m:ctrlPr>
                          <a:rPr lang="en-GB" sz="20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0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sSub>
                          <m:sSubPr>
                            <m:ctrlPr>
                              <a:rPr lang="en-GB" sz="20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0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GB" sz="20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sup>
                    </m:sSup>
                  </m:oMath>
                </a14:m>
                <a:endParaRPr lang="en-GB" sz="2000" dirty="0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对话气泡: 圆角矩形 13">
                <a:extLst>
                  <a:ext uri="{FF2B5EF4-FFF2-40B4-BE49-F238E27FC236}">
                    <a16:creationId xmlns:a16="http://schemas.microsoft.com/office/drawing/2014/main" id="{4DF90B70-6F65-A127-677E-11236985C64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8677" y="5348062"/>
                <a:ext cx="3394272" cy="1054714"/>
              </a:xfrm>
              <a:prstGeom prst="wedgeRoundRectCallout">
                <a:avLst>
                  <a:gd name="adj1" fmla="val -66807"/>
                  <a:gd name="adj2" fmla="val -99488"/>
                  <a:gd name="adj3" fmla="val 16667"/>
                </a:avLst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8" name="组合 57">
            <a:extLst>
              <a:ext uri="{FF2B5EF4-FFF2-40B4-BE49-F238E27FC236}">
                <a16:creationId xmlns:a16="http://schemas.microsoft.com/office/drawing/2014/main" id="{03D88742-3090-DC1D-9C55-9F640AEBF4E4}"/>
              </a:ext>
            </a:extLst>
          </p:cNvPr>
          <p:cNvGrpSpPr/>
          <p:nvPr/>
        </p:nvGrpSpPr>
        <p:grpSpPr>
          <a:xfrm rot="19555428">
            <a:off x="6639286" y="3327674"/>
            <a:ext cx="1260867" cy="513067"/>
            <a:chOff x="7908832" y="3714182"/>
            <a:chExt cx="1260867" cy="513067"/>
          </a:xfrm>
        </p:grpSpPr>
        <p:sp>
          <p:nvSpPr>
            <p:cNvPr id="59" name="箭头: 右 58">
              <a:extLst>
                <a:ext uri="{FF2B5EF4-FFF2-40B4-BE49-F238E27FC236}">
                  <a16:creationId xmlns:a16="http://schemas.microsoft.com/office/drawing/2014/main" id="{5F061980-00FE-CA4C-9FAB-F9955F6F475D}"/>
                </a:ext>
              </a:extLst>
            </p:cNvPr>
            <p:cNvSpPr/>
            <p:nvPr/>
          </p:nvSpPr>
          <p:spPr>
            <a:xfrm rot="1582885">
              <a:off x="7908832" y="3723108"/>
              <a:ext cx="1260867" cy="504141"/>
            </a:xfrm>
            <a:prstGeom prst="rightArrow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Garamond" panose="02020404030301010803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文本框 59">
                  <a:extLst>
                    <a:ext uri="{FF2B5EF4-FFF2-40B4-BE49-F238E27FC236}">
                      <a16:creationId xmlns:a16="http://schemas.microsoft.com/office/drawing/2014/main" id="{6DC28BD1-81B1-B3F3-A06E-67A55F7DCCC1}"/>
                    </a:ext>
                  </a:extLst>
                </p:cNvPr>
                <p:cNvSpPr txBox="1"/>
                <p:nvPr/>
              </p:nvSpPr>
              <p:spPr>
                <a:xfrm rot="1607805">
                  <a:off x="8099777" y="3714182"/>
                  <a:ext cx="787665" cy="4682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&gt;</m:t>
                        </m:r>
                        <m:sSubSup>
                          <m:sSubSupPr>
                            <m:ctrlP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sup>
                        </m:sSubSup>
                      </m:oMath>
                    </m:oMathPara>
                  </a14:m>
                  <a:endParaRPr lang="zh-CN" altLang="en-US" sz="2400" dirty="0">
                    <a:latin typeface="Garamond" panose="02020404030301010803" pitchFamily="18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60" name="文本框 59">
                  <a:extLst>
                    <a:ext uri="{FF2B5EF4-FFF2-40B4-BE49-F238E27FC236}">
                      <a16:creationId xmlns:a16="http://schemas.microsoft.com/office/drawing/2014/main" id="{6DC28BD1-81B1-B3F3-A06E-67A55F7DCCC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607805">
                  <a:off x="8099777" y="3714182"/>
                  <a:ext cx="787665" cy="468205"/>
                </a:xfrm>
                <a:prstGeom prst="rect">
                  <a:avLst/>
                </a:prstGeom>
                <a:blipFill>
                  <a:blip r:embed="rId4"/>
                  <a:stretch>
                    <a:fillRect l="-15827" r="-1439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文本框 60">
                <a:extLst>
                  <a:ext uri="{FF2B5EF4-FFF2-40B4-BE49-F238E27FC236}">
                    <a16:creationId xmlns:a16="http://schemas.microsoft.com/office/drawing/2014/main" id="{1503F327-FEE6-25B2-005E-447E553E9649}"/>
                  </a:ext>
                </a:extLst>
              </p:cNvPr>
              <p:cNvSpPr txBox="1"/>
              <p:nvPr/>
            </p:nvSpPr>
            <p:spPr>
              <a:xfrm>
                <a:off x="7996832" y="3140054"/>
                <a:ext cx="3428800" cy="757900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altLang="zh-CN" sz="2000" dirty="0">
                    <a:latin typeface="Garamond" panose="02020404030301010803" pitchFamily="18" charset="0"/>
                    <a:cs typeface="Arial" panose="020B0604020202020204" pitchFamily="34" charset="0"/>
                  </a:rPr>
                  <a:t>Plugging </a:t>
                </a:r>
                <a14:m>
                  <m:oMath xmlns:m="http://schemas.openxmlformats.org/officeDocument/2006/math">
                    <m:r>
                      <a:rPr lang="en-GB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ℎ𝑖</m:t>
                    </m:r>
                    <m:sSub>
                      <m:sSubPr>
                        <m:ctrlPr>
                          <a:rPr lang="en-GB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GB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𝑠𝑡</m:t>
                        </m:r>
                      </m:e>
                      <m:sub>
                        <m:r>
                          <a:rPr lang="en-GB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sz="2000" dirty="0">
                    <a:latin typeface="Garamond" panose="02020404030301010803" pitchFamily="18" charset="0"/>
                    <a:cs typeface="Arial" panose="020B0604020202020204" pitchFamily="34" charset="0"/>
                  </a:rPr>
                  <a:t> into </a:t>
                </a:r>
                <a:r>
                  <a:rPr lang="en-US" altLang="zh-CN" sz="2000" dirty="0" err="1">
                    <a:latin typeface="Garamond" panose="02020404030301010803" pitchFamily="18" charset="0"/>
                    <a:cs typeface="Arial" panose="020B0604020202020204" pitchFamily="34" charset="0"/>
                  </a:rPr>
                  <a:t>HvR</a:t>
                </a:r>
                <a:r>
                  <a:rPr lang="en-US" altLang="zh-CN" sz="2000" dirty="0">
                    <a:latin typeface="Garamond" panose="02020404030301010803" pitchFamily="18" charset="0"/>
                    <a:cs typeface="Arial" panose="020B0604020202020204" pitchFamily="34" charset="0"/>
                  </a:rPr>
                  <a:t> and solve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GB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GB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2000" dirty="0">
                    <a:latin typeface="Garamond" panose="02020404030301010803" pitchFamily="18" charset="0"/>
                    <a:cs typeface="Arial" panose="020B0604020202020204" pitchFamily="34" charset="0"/>
                  </a:rPr>
                  <a:t>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GB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  <m:sup>
                        <m:r>
                          <a:rPr lang="en-GB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𝑂</m:t>
                        </m:r>
                        <m:d>
                          <m:dPr>
                            <m:ctrlPr>
                              <a:rPr lang="en-GB" altLang="zh-CN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GB" altLang="zh-CN" sz="2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GB" altLang="zh-CN" sz="2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a:rPr lang="en-GB" altLang="zh-CN" sz="2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d>
                      </m:sup>
                    </m:sSup>
                    <m:r>
                      <a:rPr lang="en-GB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≤</m:t>
                    </m:r>
                    <m:sSup>
                      <m:sSupPr>
                        <m:ctrlPr>
                          <a:rPr lang="en-GB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GB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  <m:sup>
                        <m:sSubSup>
                          <m:sSubSupPr>
                            <m:ctrlPr>
                              <a:rPr lang="en-GB" altLang="zh-CN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GB" altLang="zh-CN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GB" altLang="zh-CN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GB" altLang="zh-CN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0.01</m:t>
                            </m:r>
                          </m:sup>
                        </m:sSubSup>
                      </m:sup>
                    </m:sSup>
                  </m:oMath>
                </a14:m>
                <a:r>
                  <a:rPr lang="en-US" altLang="zh-CN" sz="2000" dirty="0">
                    <a:latin typeface="Garamond" panose="02020404030301010803" pitchFamily="18" charset="0"/>
                    <a:cs typeface="Arial" panose="020B0604020202020204" pitchFamily="34" charset="0"/>
                  </a:rPr>
                  <a:t> time.</a:t>
                </a:r>
              </a:p>
            </p:txBody>
          </p:sp>
        </mc:Choice>
        <mc:Fallback xmlns="">
          <p:sp>
            <p:nvSpPr>
              <p:cNvPr id="61" name="文本框 60">
                <a:extLst>
                  <a:ext uri="{FF2B5EF4-FFF2-40B4-BE49-F238E27FC236}">
                    <a16:creationId xmlns:a16="http://schemas.microsoft.com/office/drawing/2014/main" id="{1503F327-FEE6-25B2-005E-447E553E96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6832" y="3140054"/>
                <a:ext cx="3428800" cy="75790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3" name="组合 62">
            <a:extLst>
              <a:ext uri="{FF2B5EF4-FFF2-40B4-BE49-F238E27FC236}">
                <a16:creationId xmlns:a16="http://schemas.microsoft.com/office/drawing/2014/main" id="{7B815B52-661B-F5E2-524B-6D376994241B}"/>
              </a:ext>
            </a:extLst>
          </p:cNvPr>
          <p:cNvGrpSpPr/>
          <p:nvPr/>
        </p:nvGrpSpPr>
        <p:grpSpPr>
          <a:xfrm>
            <a:off x="2837887" y="3476596"/>
            <a:ext cx="4120031" cy="931240"/>
            <a:chOff x="4148957" y="3128660"/>
            <a:chExt cx="4376786" cy="876436"/>
          </a:xfrm>
        </p:grpSpPr>
        <p:sp>
          <p:nvSpPr>
            <p:cNvPr id="66" name="流程图: 决策 65">
              <a:extLst>
                <a:ext uri="{FF2B5EF4-FFF2-40B4-BE49-F238E27FC236}">
                  <a16:creationId xmlns:a16="http://schemas.microsoft.com/office/drawing/2014/main" id="{8D60574C-2AC8-536D-CBDC-16ADFE29B927}"/>
                </a:ext>
              </a:extLst>
            </p:cNvPr>
            <p:cNvSpPr/>
            <p:nvPr/>
          </p:nvSpPr>
          <p:spPr>
            <a:xfrm>
              <a:off x="4148957" y="3128660"/>
              <a:ext cx="4376786" cy="876436"/>
            </a:xfrm>
            <a:prstGeom prst="flowChartDecision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Garamond" panose="02020404030301010803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7" name="文本框 66">
                  <a:extLst>
                    <a:ext uri="{FF2B5EF4-FFF2-40B4-BE49-F238E27FC236}">
                      <a16:creationId xmlns:a16="http://schemas.microsoft.com/office/drawing/2014/main" id="{E885440D-590F-27D6-BE6B-1D6473747018}"/>
                    </a:ext>
                  </a:extLst>
                </p:cNvPr>
                <p:cNvSpPr txBox="1"/>
                <p:nvPr/>
              </p:nvSpPr>
              <p:spPr>
                <a:xfrm>
                  <a:off x="4480189" y="3163367"/>
                  <a:ext cx="3714320" cy="78209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GB" altLang="zh-CN" sz="2400" dirty="0">
                      <a:latin typeface="Garamond" panose="02020404030301010803" pitchFamily="18" charset="0"/>
                      <a:cs typeface="Arial" panose="020B0604020202020204" pitchFamily="34" charset="0"/>
                    </a:rPr>
                    <a:t>What’s the </a:t>
                  </a:r>
                  <a:r>
                    <a:rPr lang="en-GB" altLang="zh-CN" sz="2400" dirty="0">
                      <a:solidFill>
                        <a:srgbClr val="FF3300"/>
                      </a:solidFill>
                      <a:latin typeface="Garamond" panose="02020404030301010803" pitchFamily="18" charset="0"/>
                      <a:cs typeface="Arial" panose="020B0604020202020204" pitchFamily="34" charset="0"/>
                    </a:rPr>
                    <a:t>circuit complexity</a:t>
                  </a:r>
                  <a:r>
                    <a:rPr lang="en-GB" altLang="zh-CN" sz="2400" dirty="0">
                      <a:latin typeface="Garamond" panose="02020404030301010803" pitchFamily="18" charset="0"/>
                      <a:cs typeface="Arial" panose="020B0604020202020204" pitchFamily="34" charset="0"/>
                    </a:rPr>
                    <a:t> of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GB" altLang="zh-CN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GB" altLang="zh-CN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ℎ𝑖</m:t>
                          </m:r>
                          <m:r>
                            <a:rPr lang="en-GB" altLang="zh-CN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𝑠𝑡</m:t>
                          </m:r>
                        </m:e>
                        <m:sub>
                          <m:r>
                            <a:rPr lang="en-GB" altLang="zh-CN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</m:oMath>
                  </a14:m>
                  <a:r>
                    <a:rPr lang="en-GB" altLang="zh-CN" sz="2400" dirty="0">
                      <a:latin typeface="Garamond" panose="02020404030301010803" pitchFamily="18" charset="0"/>
                      <a:cs typeface="Arial" panose="020B0604020202020204" pitchFamily="34" charset="0"/>
                    </a:rPr>
                    <a:t>?</a:t>
                  </a:r>
                  <a:endParaRPr lang="zh-CN" altLang="en-US" sz="2400" dirty="0">
                    <a:latin typeface="Garamond" panose="02020404030301010803" pitchFamily="18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67" name="文本框 66">
                  <a:extLst>
                    <a:ext uri="{FF2B5EF4-FFF2-40B4-BE49-F238E27FC236}">
                      <a16:creationId xmlns:a16="http://schemas.microsoft.com/office/drawing/2014/main" id="{E885440D-590F-27D6-BE6B-1D647374701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80189" y="3163367"/>
                  <a:ext cx="3714320" cy="782092"/>
                </a:xfrm>
                <a:prstGeom prst="rect">
                  <a:avLst/>
                </a:prstGeom>
                <a:blipFill>
                  <a:blip r:embed="rId6"/>
                  <a:stretch>
                    <a:fillRect t="-5839" b="-15328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5E6EC5D9-AD1E-6FC7-3280-5DD1F1690F63}"/>
                  </a:ext>
                </a:extLst>
              </p:cNvPr>
              <p:cNvSpPr txBox="1"/>
              <p:nvPr/>
            </p:nvSpPr>
            <p:spPr>
              <a:xfrm>
                <a:off x="2580115" y="2457913"/>
                <a:ext cx="357125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dirty="0">
                    <a:latin typeface="Garamond" panose="02020404030301010803" pitchFamily="18" charset="0"/>
                  </a:rPr>
                  <a:t>Goal: solve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</a:rPr>
                      <m:t>poly</m:t>
                    </m:r>
                    <m:d>
                      <m:d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 time.</a:t>
                </a: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5E6EC5D9-AD1E-6FC7-3280-5DD1F1690F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0115" y="2457913"/>
                <a:ext cx="3571258" cy="400110"/>
              </a:xfrm>
              <a:prstGeom prst="rect">
                <a:avLst/>
              </a:prstGeom>
              <a:blipFill>
                <a:blip r:embed="rId7"/>
                <a:stretch>
                  <a:fillRect l="-1706" t="-6061" b="-2727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7F49260E-5E57-ED94-9DF2-F9C176C1E005}"/>
                  </a:ext>
                </a:extLst>
              </p:cNvPr>
              <p:cNvSpPr txBox="1"/>
              <p:nvPr/>
            </p:nvSpPr>
            <p:spPr>
              <a:xfrm>
                <a:off x="6646115" y="6085857"/>
                <a:ext cx="348533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Garamond" panose="02020404030301010803" pitchFamily="18" charset="0"/>
                  </a:rPr>
                  <a:t>The “computational history”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1" i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1" i="0">
                            <a:latin typeface="Cambria Math" panose="02040503050406030204" pitchFamily="18" charset="0"/>
                          </a:rPr>
                          <m:t>𝐁</m:t>
                        </m:r>
                        <m:r>
                          <a:rPr lang="en-GB" b="1" i="0" smtClean="0">
                            <a:latin typeface="Cambria Math" panose="02040503050406030204" pitchFamily="18" charset="0"/>
                          </a:rPr>
                          <m:t>𝐅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dirty="0">
                    <a:latin typeface="Garamond" panose="02020404030301010803" pitchFamily="18" charset="0"/>
                  </a:rPr>
                  <a:t> is a string of length </a:t>
                </a:r>
                <a:r>
                  <a:rPr lang="en-GB" dirty="0">
                    <a:solidFill>
                      <a:srgbClr val="7030A0"/>
                    </a:solidFill>
                    <a:latin typeface="Garamond" panose="02020404030301010803" pitchFamily="18" charset="0"/>
                  </a:rPr>
                  <a:t>(still) </a:t>
                </a:r>
                <a14:m>
                  <m:oMath xmlns:m="http://schemas.openxmlformats.org/officeDocument/2006/math">
                    <m:r>
                      <a:rPr lang="en-GB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≈</m:t>
                    </m:r>
                    <m:sSup>
                      <m:sSupPr>
                        <m:ctrlPr>
                          <a:rPr lang="en-GB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sSub>
                          <m:sSubPr>
                            <m:ctrlPr>
                              <a:rPr lang="en-GB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GB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sup>
                    </m:sSup>
                  </m:oMath>
                </a14:m>
                <a:endParaRPr lang="en-GB" dirty="0">
                  <a:latin typeface="Garamond" panose="02020404030301010803" pitchFamily="18" charset="0"/>
                </a:endParaRP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7F49260E-5E57-ED94-9DF2-F9C176C1E0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6115" y="6085857"/>
                <a:ext cx="3485330" cy="646331"/>
              </a:xfrm>
              <a:prstGeom prst="rect">
                <a:avLst/>
              </a:prstGeom>
              <a:blipFill>
                <a:blip r:embed="rId8"/>
                <a:stretch>
                  <a:fillRect l="-1399" t="-3774" b="-150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B7734158-9602-BFD1-C249-D16411EF288B}"/>
                  </a:ext>
                </a:extLst>
              </p:cNvPr>
              <p:cNvSpPr/>
              <p:nvPr/>
            </p:nvSpPr>
            <p:spPr>
              <a:xfrm>
                <a:off x="6552045" y="5837368"/>
                <a:ext cx="3485330" cy="215023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50000">
                    <a:schemeClr val="accent5">
                      <a:lumMod val="60000"/>
                      <a:lumOff val="40000"/>
                    </a:schemeClr>
                  </a:gs>
                  <a:gs pos="25000">
                    <a:schemeClr val="accent6">
                      <a:lumMod val="60000"/>
                      <a:lumOff val="40000"/>
                    </a:schemeClr>
                  </a:gs>
                  <a:gs pos="75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tx2">
                      <a:lumMod val="60000"/>
                      <a:lumOff val="40000"/>
                    </a:schemeClr>
                  </a:gs>
                </a:gsLst>
                <a:lin ang="0" scaled="0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GB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ℎ𝑖</m:t>
                      </m:r>
                      <m:sSub>
                        <m:sSubPr>
                          <m:ctrlPr>
                            <a:rPr lang="en-GB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𝑠𝑡</m:t>
                          </m:r>
                        </m:e>
                        <m:sub>
                          <m:r>
                            <a:rPr lang="en-GB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GB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B7734158-9602-BFD1-C249-D16411EF288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2045" y="5837368"/>
                <a:ext cx="3485330" cy="21502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4A9E2C96-E339-6200-B066-73B46CA52DD4}"/>
                  </a:ext>
                </a:extLst>
              </p:cNvPr>
              <p:cNvSpPr txBox="1"/>
              <p:nvPr/>
            </p:nvSpPr>
            <p:spPr>
              <a:xfrm>
                <a:off x="6165525" y="1900743"/>
                <a:ext cx="5188275" cy="107721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b="1" dirty="0">
                    <a:latin typeface="Garamond" panose="02020404030301010803" pitchFamily="18" charset="0"/>
                  </a:rPr>
                  <a:t>Hardness-vs-Randomness for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Avoid</m:t>
                    </m:r>
                  </m:oMath>
                </a14:m>
                <a:endParaRPr lang="en-GB" dirty="0">
                  <a:latin typeface="Garamond" panose="02020404030301010803" pitchFamily="18" charset="0"/>
                </a:endParaRPr>
              </a:p>
              <a:p>
                <a:pPr algn="ctr"/>
                <a:r>
                  <a:rPr lang="en-GB" sz="1400" dirty="0">
                    <a:latin typeface="Garamond" panose="02020404030301010803" pitchFamily="18" charset="0"/>
                  </a:rPr>
                  <a:t>(a too-good-to-be-true version)</a:t>
                </a:r>
              </a:p>
              <a:p>
                <a:r>
                  <a:rPr lang="en-GB" sz="1600" b="1" u="sng" dirty="0">
                    <a:latin typeface="Garamond" panose="02020404030301010803" pitchFamily="18" charset="0"/>
                  </a:rPr>
                  <a:t>Given:</a:t>
                </a:r>
                <a:r>
                  <a:rPr lang="en-GB" sz="1600" dirty="0">
                    <a:latin typeface="Garamond" panose="02020404030301010803" pitchFamily="18" charset="0"/>
                  </a:rPr>
                  <a:t> length-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GB" sz="1600" dirty="0">
                    <a:latin typeface="Garamond" panose="02020404030301010803" pitchFamily="18" charset="0"/>
                  </a:rPr>
                  <a:t> truth table with circuit complexity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m:rPr>
                        <m:sty m:val="p"/>
                      </m:rPr>
                      <a:rPr lang="en-GB" sz="1600" b="0" i="0" smtClean="0">
                        <a:latin typeface="Cambria Math" panose="02040503050406030204" pitchFamily="18" charset="0"/>
                      </a:rPr>
                      <m:t>poly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</m:oMath>
                </a14:m>
                <a:endParaRPr lang="en-GB" sz="1600" dirty="0">
                  <a:latin typeface="Garamond" panose="02020404030301010803" pitchFamily="18" charset="0"/>
                </a:endParaRPr>
              </a:p>
              <a:p>
                <a:r>
                  <a:rPr lang="en-GB" sz="1600" b="1" u="sng" dirty="0">
                    <a:latin typeface="Garamond" panose="02020404030301010803" pitchFamily="18" charset="0"/>
                  </a:rPr>
                  <a:t>Solve:</a:t>
                </a:r>
                <a:r>
                  <a:rPr lang="en-GB" sz="1600" dirty="0">
                    <a:latin typeface="Garamond" panose="02020404030301010803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1600" b="0" i="0" smtClean="0">
                        <a:latin typeface="Cambria Math" panose="02040503050406030204" pitchFamily="18" charset="0"/>
                      </a:rPr>
                      <m:t>Avoid</m:t>
                    </m:r>
                  </m:oMath>
                </a14:m>
                <a:r>
                  <a:rPr lang="en-GB" sz="1600" dirty="0">
                    <a:latin typeface="Garamond" panose="02020404030301010803" pitchFamily="18" charset="0"/>
                  </a:rPr>
                  <a:t> for size-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GB" sz="1600" dirty="0">
                    <a:latin typeface="Garamond" panose="02020404030301010803" pitchFamily="18" charset="0"/>
                  </a:rPr>
                  <a:t> instances in deterministic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1600" b="0" i="0" smtClean="0">
                        <a:latin typeface="Cambria Math" panose="02040503050406030204" pitchFamily="18" charset="0"/>
                      </a:rPr>
                      <m:t>poly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</m:oMath>
                </a14:m>
                <a:r>
                  <a:rPr lang="en-GB" sz="1600" dirty="0">
                    <a:latin typeface="Garamond" panose="02020404030301010803" pitchFamily="18" charset="0"/>
                  </a:rPr>
                  <a:t> time</a:t>
                </a: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4A9E2C96-E339-6200-B066-73B46CA52D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5525" y="1900743"/>
                <a:ext cx="5188275" cy="107721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4" name="组合 23">
            <a:extLst>
              <a:ext uri="{FF2B5EF4-FFF2-40B4-BE49-F238E27FC236}">
                <a16:creationId xmlns:a16="http://schemas.microsoft.com/office/drawing/2014/main" id="{5344D123-E308-C3E4-C2D5-BF40C4AD74B9}"/>
              </a:ext>
            </a:extLst>
          </p:cNvPr>
          <p:cNvGrpSpPr/>
          <p:nvPr/>
        </p:nvGrpSpPr>
        <p:grpSpPr>
          <a:xfrm>
            <a:off x="91740" y="2224062"/>
            <a:ext cx="2817749" cy="4460091"/>
            <a:chOff x="91740" y="2224062"/>
            <a:chExt cx="2817749" cy="446009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文本框 37">
                  <a:extLst>
                    <a:ext uri="{FF2B5EF4-FFF2-40B4-BE49-F238E27FC236}">
                      <a16:creationId xmlns:a16="http://schemas.microsoft.com/office/drawing/2014/main" id="{D72F6BAD-6E24-4E0B-5B54-4B47B7E69D8F}"/>
                    </a:ext>
                  </a:extLst>
                </p:cNvPr>
                <p:cNvSpPr txBox="1"/>
                <p:nvPr/>
              </p:nvSpPr>
              <p:spPr>
                <a:xfrm>
                  <a:off x="1049114" y="5011848"/>
                  <a:ext cx="615553" cy="734304"/>
                </a:xfrm>
                <a:prstGeom prst="rect">
                  <a:avLst/>
                </a:prstGeom>
                <a:noFill/>
              </p:spPr>
              <p:txBody>
                <a:bodyPr vert="eaVert"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…</m:t>
                        </m:r>
                      </m:oMath>
                    </m:oMathPara>
                  </a14:m>
                  <a:endParaRPr lang="zh-CN" altLang="en-US" sz="2800" dirty="0">
                    <a:latin typeface="Garamond" panose="02020404030301010803" pitchFamily="18" charset="0"/>
                  </a:endParaRPr>
                </a:p>
              </p:txBody>
            </p:sp>
          </mc:Choice>
          <mc:Fallback xmlns="">
            <p:sp>
              <p:nvSpPr>
                <p:cNvPr id="38" name="文本框 37">
                  <a:extLst>
                    <a:ext uri="{FF2B5EF4-FFF2-40B4-BE49-F238E27FC236}">
                      <a16:creationId xmlns:a16="http://schemas.microsoft.com/office/drawing/2014/main" id="{D72F6BAD-6E24-4E0B-5B54-4B47B7E69D8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9114" y="5011848"/>
                  <a:ext cx="615553" cy="734304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文本框 39">
                  <a:extLst>
                    <a:ext uri="{FF2B5EF4-FFF2-40B4-BE49-F238E27FC236}">
                      <a16:creationId xmlns:a16="http://schemas.microsoft.com/office/drawing/2014/main" id="{79A858E7-E6BE-D6D6-0F81-F4565443FA4A}"/>
                    </a:ext>
                  </a:extLst>
                </p:cNvPr>
                <p:cNvSpPr txBox="1"/>
                <p:nvPr/>
              </p:nvSpPr>
              <p:spPr>
                <a:xfrm>
                  <a:off x="1049114" y="3848829"/>
                  <a:ext cx="615553" cy="734304"/>
                </a:xfrm>
                <a:prstGeom prst="rect">
                  <a:avLst/>
                </a:prstGeom>
                <a:noFill/>
              </p:spPr>
              <p:txBody>
                <a:bodyPr vert="eaVert"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…</m:t>
                        </m:r>
                      </m:oMath>
                    </m:oMathPara>
                  </a14:m>
                  <a:endParaRPr lang="zh-CN" altLang="en-US" sz="2800" dirty="0">
                    <a:latin typeface="Garamond" panose="02020404030301010803" pitchFamily="18" charset="0"/>
                  </a:endParaRPr>
                </a:p>
              </p:txBody>
            </p:sp>
          </mc:Choice>
          <mc:Fallback xmlns="">
            <p:sp>
              <p:nvSpPr>
                <p:cNvPr id="40" name="文本框 39">
                  <a:extLst>
                    <a:ext uri="{FF2B5EF4-FFF2-40B4-BE49-F238E27FC236}">
                      <a16:creationId xmlns:a16="http://schemas.microsoft.com/office/drawing/2014/main" id="{79A858E7-E6BE-D6D6-0F81-F4565443FA4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9114" y="3848829"/>
                  <a:ext cx="615553" cy="734304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文本框 40">
                  <a:extLst>
                    <a:ext uri="{FF2B5EF4-FFF2-40B4-BE49-F238E27FC236}">
                      <a16:creationId xmlns:a16="http://schemas.microsoft.com/office/drawing/2014/main" id="{57BBF43A-4726-EA9E-29C2-76CD06960102}"/>
                    </a:ext>
                  </a:extLst>
                </p:cNvPr>
                <p:cNvSpPr txBox="1"/>
                <p:nvPr/>
              </p:nvSpPr>
              <p:spPr>
                <a:xfrm>
                  <a:off x="1055271" y="5949849"/>
                  <a:ext cx="615553" cy="734304"/>
                </a:xfrm>
                <a:prstGeom prst="rect">
                  <a:avLst/>
                </a:prstGeom>
                <a:noFill/>
              </p:spPr>
              <p:txBody>
                <a:bodyPr vert="eaVert"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…</m:t>
                        </m:r>
                      </m:oMath>
                    </m:oMathPara>
                  </a14:m>
                  <a:endParaRPr lang="zh-CN" altLang="en-US" sz="2800" dirty="0">
                    <a:latin typeface="Garamond" panose="02020404030301010803" pitchFamily="18" charset="0"/>
                  </a:endParaRPr>
                </a:p>
              </p:txBody>
            </p:sp>
          </mc:Choice>
          <mc:Fallback xmlns="">
            <p:sp>
              <p:nvSpPr>
                <p:cNvPr id="41" name="文本框 40">
                  <a:extLst>
                    <a:ext uri="{FF2B5EF4-FFF2-40B4-BE49-F238E27FC236}">
                      <a16:creationId xmlns:a16="http://schemas.microsoft.com/office/drawing/2014/main" id="{57BBF43A-4726-EA9E-29C2-76CD0696010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55271" y="5949849"/>
                  <a:ext cx="615553" cy="734304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文本框 41">
                  <a:extLst>
                    <a:ext uri="{FF2B5EF4-FFF2-40B4-BE49-F238E27FC236}">
                      <a16:creationId xmlns:a16="http://schemas.microsoft.com/office/drawing/2014/main" id="{6B33FE62-3858-C8B4-70AD-03087744D3BE}"/>
                    </a:ext>
                  </a:extLst>
                </p:cNvPr>
                <p:cNvSpPr txBox="1"/>
                <p:nvPr/>
              </p:nvSpPr>
              <p:spPr>
                <a:xfrm>
                  <a:off x="91740" y="2224062"/>
                  <a:ext cx="2429093" cy="77739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z="2400" i="1" smtClean="0">
                          <a:latin typeface="Cambria Math" panose="02040503050406030204" pitchFamily="18" charset="0"/>
                        </a:rPr>
                        <m:t>Avoid</m:t>
                      </m:r>
                    </m:oMath>
                  </a14:m>
                  <a:r>
                    <a:rPr lang="en-GB" sz="2400" dirty="0">
                      <a:latin typeface="Garamond" panose="02020404030301010803" pitchFamily="18" charset="0"/>
                      <a:cs typeface="Arial" panose="020B0604020202020204" pitchFamily="34" charset="0"/>
                    </a:rPr>
                    <a:t> instances</a:t>
                  </a:r>
                </a:p>
                <a:p>
                  <a:pPr algn="ctr"/>
                  <a:r>
                    <a:rPr lang="en-GB" sz="2000" dirty="0">
                      <a:latin typeface="Garamond" panose="02020404030301010803" pitchFamily="18" charset="0"/>
                      <a:cs typeface="Arial" panose="020B0604020202020204" pitchFamily="34" charset="0"/>
                    </a:rPr>
                    <a:t>(set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GB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𝑁</m:t>
                          </m:r>
                        </m:e>
                        <m:sub>
                          <m:r>
                            <a:rPr lang="en-GB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en-GB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Sup>
                        <m:sSubSupPr>
                          <m:ctrlPr>
                            <a:rPr lang="en-GB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𝑁</m:t>
                          </m:r>
                        </m:e>
                        <m:sub>
                          <m:r>
                            <a:rPr lang="en-GB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  <m:sup>
                          <m:r>
                            <a:rPr lang="en-GB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10</m:t>
                          </m:r>
                        </m:sup>
                      </m:sSubSup>
                    </m:oMath>
                  </a14:m>
                  <a:r>
                    <a:rPr lang="en-GB" sz="2000" dirty="0">
                      <a:latin typeface="Garamond" panose="02020404030301010803" pitchFamily="18" charset="0"/>
                      <a:cs typeface="Arial" panose="020B0604020202020204" pitchFamily="34" charset="0"/>
                    </a:rPr>
                    <a:t>)</a:t>
                  </a:r>
                </a:p>
              </p:txBody>
            </p:sp>
          </mc:Choice>
          <mc:Fallback xmlns="">
            <p:sp>
              <p:nvSpPr>
                <p:cNvPr id="42" name="文本框 41">
                  <a:extLst>
                    <a:ext uri="{FF2B5EF4-FFF2-40B4-BE49-F238E27FC236}">
                      <a16:creationId xmlns:a16="http://schemas.microsoft.com/office/drawing/2014/main" id="{6B33FE62-3858-C8B4-70AD-03087744D3B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1740" y="2224062"/>
                  <a:ext cx="2429093" cy="777392"/>
                </a:xfrm>
                <a:prstGeom prst="rect">
                  <a:avLst/>
                </a:prstGeom>
                <a:blipFill>
                  <a:blip r:embed="rId14"/>
                  <a:stretch>
                    <a:fillRect t="-6299" b="-14173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文本框 42">
                  <a:extLst>
                    <a:ext uri="{FF2B5EF4-FFF2-40B4-BE49-F238E27FC236}">
                      <a16:creationId xmlns:a16="http://schemas.microsoft.com/office/drawing/2014/main" id="{44CB168E-B678-EA3A-6CBB-F47781FCD0EC}"/>
                    </a:ext>
                  </a:extLst>
                </p:cNvPr>
                <p:cNvSpPr txBox="1"/>
                <p:nvPr/>
              </p:nvSpPr>
              <p:spPr>
                <a:xfrm>
                  <a:off x="1595982" y="5457666"/>
                  <a:ext cx="78983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GB" dirty="0">
                    <a:latin typeface="Garamond" panose="02020404030301010803" pitchFamily="18" charset="0"/>
                  </a:endParaRPr>
                </a:p>
              </p:txBody>
            </p:sp>
          </mc:Choice>
          <mc:Fallback xmlns="">
            <p:sp>
              <p:nvSpPr>
                <p:cNvPr id="43" name="文本框 42">
                  <a:extLst>
                    <a:ext uri="{FF2B5EF4-FFF2-40B4-BE49-F238E27FC236}">
                      <a16:creationId xmlns:a16="http://schemas.microsoft.com/office/drawing/2014/main" id="{44CB168E-B678-EA3A-6CBB-F47781FCD0E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95982" y="5457666"/>
                  <a:ext cx="789836" cy="369332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文本框 43">
                  <a:extLst>
                    <a:ext uri="{FF2B5EF4-FFF2-40B4-BE49-F238E27FC236}">
                      <a16:creationId xmlns:a16="http://schemas.microsoft.com/office/drawing/2014/main" id="{9933A82C-0A3D-3717-9194-A28924BC1A77}"/>
                    </a:ext>
                  </a:extLst>
                </p:cNvPr>
                <p:cNvSpPr txBox="1"/>
                <p:nvPr/>
              </p:nvSpPr>
              <p:spPr>
                <a:xfrm>
                  <a:off x="1306224" y="5991941"/>
                  <a:ext cx="1044939" cy="37651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GB" dirty="0">
                    <a:latin typeface="Garamond" panose="02020404030301010803" pitchFamily="18" charset="0"/>
                  </a:endParaRPr>
                </a:p>
              </p:txBody>
            </p:sp>
          </mc:Choice>
          <mc:Fallback xmlns="">
            <p:sp>
              <p:nvSpPr>
                <p:cNvPr id="44" name="文本框 43">
                  <a:extLst>
                    <a:ext uri="{FF2B5EF4-FFF2-40B4-BE49-F238E27FC236}">
                      <a16:creationId xmlns:a16="http://schemas.microsoft.com/office/drawing/2014/main" id="{9933A82C-0A3D-3717-9194-A28924BC1A7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06224" y="5991941"/>
                  <a:ext cx="1044939" cy="376513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5" name="组合 44">
              <a:extLst>
                <a:ext uri="{FF2B5EF4-FFF2-40B4-BE49-F238E27FC236}">
                  <a16:creationId xmlns:a16="http://schemas.microsoft.com/office/drawing/2014/main" id="{9BE16C01-60CE-1413-358C-097FFC61047C}"/>
                </a:ext>
              </a:extLst>
            </p:cNvPr>
            <p:cNvGrpSpPr/>
            <p:nvPr/>
          </p:nvGrpSpPr>
          <p:grpSpPr>
            <a:xfrm>
              <a:off x="687874" y="5688015"/>
              <a:ext cx="1053343" cy="369332"/>
              <a:chOff x="595335" y="5488892"/>
              <a:chExt cx="1233465" cy="432488"/>
            </a:xfrm>
          </p:grpSpPr>
          <p:sp>
            <p:nvSpPr>
              <p:cNvPr id="46" name="梯形 45">
                <a:extLst>
                  <a:ext uri="{FF2B5EF4-FFF2-40B4-BE49-F238E27FC236}">
                    <a16:creationId xmlns:a16="http://schemas.microsoft.com/office/drawing/2014/main" id="{4D62B810-55CD-9C0C-9192-B641196DC014}"/>
                  </a:ext>
                </a:extLst>
              </p:cNvPr>
              <p:cNvSpPr/>
              <p:nvPr/>
            </p:nvSpPr>
            <p:spPr>
              <a:xfrm rot="10800000">
                <a:off x="595335" y="5488892"/>
                <a:ext cx="1233465" cy="432488"/>
              </a:xfrm>
              <a:prstGeom prst="trapezoid">
                <a:avLst>
                  <a:gd name="adj" fmla="val 31896"/>
                </a:avLst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Garamond" panose="02020404030301010803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7" name="文本框 46">
                    <a:extLst>
                      <a:ext uri="{FF2B5EF4-FFF2-40B4-BE49-F238E27FC236}">
                        <a16:creationId xmlns:a16="http://schemas.microsoft.com/office/drawing/2014/main" id="{D7A5A585-E28C-BBC9-8901-DD9AF2DDD797}"/>
                      </a:ext>
                    </a:extLst>
                  </p:cNvPr>
                  <p:cNvSpPr txBox="1"/>
                  <p:nvPr/>
                </p:nvSpPr>
                <p:spPr>
                  <a:xfrm>
                    <a:off x="974742" y="5520924"/>
                    <a:ext cx="474651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oMath>
                      </m:oMathPara>
                    </a14:m>
                    <a:endParaRPr lang="en-GB" dirty="0">
                      <a:latin typeface="Garamond" panose="02020404030301010803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47" name="文本框 46">
                    <a:extLst>
                      <a:ext uri="{FF2B5EF4-FFF2-40B4-BE49-F238E27FC236}">
                        <a16:creationId xmlns:a16="http://schemas.microsoft.com/office/drawing/2014/main" id="{D7A5A585-E28C-BBC9-8901-DD9AF2DDD79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74742" y="5520924"/>
                    <a:ext cx="474651" cy="369332"/>
                  </a:xfrm>
                  <a:prstGeom prst="rect">
                    <a:avLst/>
                  </a:prstGeom>
                  <a:blipFill>
                    <a:blip r:embed="rId17"/>
                    <a:stretch>
                      <a:fillRect b="-15686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48" name="组合 47">
              <a:extLst>
                <a:ext uri="{FF2B5EF4-FFF2-40B4-BE49-F238E27FC236}">
                  <a16:creationId xmlns:a16="http://schemas.microsoft.com/office/drawing/2014/main" id="{A3CB89C5-31E8-B624-075A-2E8BD63DB234}"/>
                </a:ext>
              </a:extLst>
            </p:cNvPr>
            <p:cNvGrpSpPr/>
            <p:nvPr/>
          </p:nvGrpSpPr>
          <p:grpSpPr>
            <a:xfrm>
              <a:off x="499309" y="4509686"/>
              <a:ext cx="1536136" cy="538613"/>
              <a:chOff x="595335" y="5488892"/>
              <a:chExt cx="1233465" cy="432488"/>
            </a:xfrm>
          </p:grpSpPr>
          <p:sp>
            <p:nvSpPr>
              <p:cNvPr id="49" name="梯形 48">
                <a:extLst>
                  <a:ext uri="{FF2B5EF4-FFF2-40B4-BE49-F238E27FC236}">
                    <a16:creationId xmlns:a16="http://schemas.microsoft.com/office/drawing/2014/main" id="{EA5AEC8B-72CA-6482-C63A-AA84F5BF7B63}"/>
                  </a:ext>
                </a:extLst>
              </p:cNvPr>
              <p:cNvSpPr/>
              <p:nvPr/>
            </p:nvSpPr>
            <p:spPr>
              <a:xfrm rot="10800000">
                <a:off x="595335" y="5488892"/>
                <a:ext cx="1233465" cy="432488"/>
              </a:xfrm>
              <a:prstGeom prst="trapezoid">
                <a:avLst>
                  <a:gd name="adj" fmla="val 35960"/>
                </a:avLst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Garamond" panose="02020404030301010803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0" name="文本框 49">
                    <a:extLst>
                      <a:ext uri="{FF2B5EF4-FFF2-40B4-BE49-F238E27FC236}">
                        <a16:creationId xmlns:a16="http://schemas.microsoft.com/office/drawing/2014/main" id="{4C43C243-9279-C11D-C6DC-F8D07D7D5C85}"/>
                      </a:ext>
                    </a:extLst>
                  </p:cNvPr>
                  <p:cNvSpPr txBox="1"/>
                  <p:nvPr/>
                </p:nvSpPr>
                <p:spPr>
                  <a:xfrm>
                    <a:off x="973670" y="5565827"/>
                    <a:ext cx="474651" cy="32127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sSub>
                            <m:sSubPr>
                              <m:ctrlP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oMath>
                      </m:oMathPara>
                    </a14:m>
                    <a:endParaRPr lang="en-GB" sz="2000" dirty="0">
                      <a:latin typeface="Garamond" panose="02020404030301010803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50" name="文本框 49">
                    <a:extLst>
                      <a:ext uri="{FF2B5EF4-FFF2-40B4-BE49-F238E27FC236}">
                        <a16:creationId xmlns:a16="http://schemas.microsoft.com/office/drawing/2014/main" id="{4C43C243-9279-C11D-C6DC-F8D07D7D5C8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73670" y="5565827"/>
                    <a:ext cx="474651" cy="321275"/>
                  </a:xfrm>
                  <a:prstGeom prst="rect">
                    <a:avLst/>
                  </a:prstGeom>
                  <a:blipFill>
                    <a:blip r:embed="rId1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文本框 50">
                  <a:extLst>
                    <a:ext uri="{FF2B5EF4-FFF2-40B4-BE49-F238E27FC236}">
                      <a16:creationId xmlns:a16="http://schemas.microsoft.com/office/drawing/2014/main" id="{818414C7-ADE8-5A77-0806-94F3AFAEC2D5}"/>
                    </a:ext>
                  </a:extLst>
                </p:cNvPr>
                <p:cNvSpPr txBox="1"/>
                <p:nvPr/>
              </p:nvSpPr>
              <p:spPr>
                <a:xfrm>
                  <a:off x="1427844" y="5002560"/>
                  <a:ext cx="1084974" cy="3742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GB" dirty="0">
                    <a:latin typeface="Garamond" panose="02020404030301010803" pitchFamily="18" charset="0"/>
                  </a:endParaRPr>
                </a:p>
              </p:txBody>
            </p:sp>
          </mc:Choice>
          <mc:Fallback xmlns="">
            <p:sp>
              <p:nvSpPr>
                <p:cNvPr id="51" name="文本框 50">
                  <a:extLst>
                    <a:ext uri="{FF2B5EF4-FFF2-40B4-BE49-F238E27FC236}">
                      <a16:creationId xmlns:a16="http://schemas.microsoft.com/office/drawing/2014/main" id="{818414C7-ADE8-5A77-0806-94F3AFAEC2D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27844" y="5002560"/>
                  <a:ext cx="1084974" cy="374205"/>
                </a:xfrm>
                <a:prstGeom prst="rect">
                  <a:avLst/>
                </a:prstGeom>
                <a:blipFill>
                  <a:blip r:embed="rId1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文本框 51">
                  <a:extLst>
                    <a:ext uri="{FF2B5EF4-FFF2-40B4-BE49-F238E27FC236}">
                      <a16:creationId xmlns:a16="http://schemas.microsoft.com/office/drawing/2014/main" id="{5027EF8B-BBCA-5F09-B73E-65791DA42CB6}"/>
                    </a:ext>
                  </a:extLst>
                </p:cNvPr>
                <p:cNvSpPr txBox="1"/>
                <p:nvPr/>
              </p:nvSpPr>
              <p:spPr>
                <a:xfrm>
                  <a:off x="1897081" y="4262300"/>
                  <a:ext cx="682963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GB" dirty="0">
                    <a:latin typeface="Garamond" panose="02020404030301010803" pitchFamily="18" charset="0"/>
                  </a:endParaRPr>
                </a:p>
              </p:txBody>
            </p:sp>
          </mc:Choice>
          <mc:Fallback xmlns="">
            <p:sp>
              <p:nvSpPr>
                <p:cNvPr id="52" name="文本框 51">
                  <a:extLst>
                    <a:ext uri="{FF2B5EF4-FFF2-40B4-BE49-F238E27FC236}">
                      <a16:creationId xmlns:a16="http://schemas.microsoft.com/office/drawing/2014/main" id="{5027EF8B-BBCA-5F09-B73E-65791DA42CB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97081" y="4262300"/>
                  <a:ext cx="682963" cy="369332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id="{34DD3E64-40C3-DE11-4DFA-1F9856E2FC9F}"/>
                </a:ext>
              </a:extLst>
            </p:cNvPr>
            <p:cNvGrpSpPr/>
            <p:nvPr/>
          </p:nvGrpSpPr>
          <p:grpSpPr>
            <a:xfrm>
              <a:off x="244000" y="3202865"/>
              <a:ext cx="2044082" cy="716713"/>
              <a:chOff x="595334" y="5488891"/>
              <a:chExt cx="1641328" cy="575496"/>
            </a:xfrm>
          </p:grpSpPr>
          <p:sp>
            <p:nvSpPr>
              <p:cNvPr id="7" name="梯形 6">
                <a:extLst>
                  <a:ext uri="{FF2B5EF4-FFF2-40B4-BE49-F238E27FC236}">
                    <a16:creationId xmlns:a16="http://schemas.microsoft.com/office/drawing/2014/main" id="{4C9AA35D-B375-352B-8044-63808A737A11}"/>
                  </a:ext>
                </a:extLst>
              </p:cNvPr>
              <p:cNvSpPr/>
              <p:nvPr/>
            </p:nvSpPr>
            <p:spPr>
              <a:xfrm rot="10800000">
                <a:off x="595334" y="5488891"/>
                <a:ext cx="1641328" cy="575496"/>
              </a:xfrm>
              <a:prstGeom prst="trapezoid">
                <a:avLst>
                  <a:gd name="adj" fmla="val 35960"/>
                </a:avLst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Garamond" panose="02020404030301010803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" name="文本框 9">
                    <a:extLst>
                      <a:ext uri="{FF2B5EF4-FFF2-40B4-BE49-F238E27FC236}">
                        <a16:creationId xmlns:a16="http://schemas.microsoft.com/office/drawing/2014/main" id="{A67460FD-66AF-4437-CE0E-17F485E1161D}"/>
                      </a:ext>
                    </a:extLst>
                  </p:cNvPr>
                  <p:cNvSpPr txBox="1"/>
                  <p:nvPr/>
                </p:nvSpPr>
                <p:spPr>
                  <a:xfrm>
                    <a:off x="1178673" y="5588040"/>
                    <a:ext cx="474651" cy="37070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sSub>
                            <m:sSub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oMath>
                      </m:oMathPara>
                    </a14:m>
                    <a:endParaRPr lang="en-GB" sz="2400" dirty="0">
                      <a:latin typeface="Garamond" panose="02020404030301010803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10" name="文本框 9">
                    <a:extLst>
                      <a:ext uri="{FF2B5EF4-FFF2-40B4-BE49-F238E27FC236}">
                        <a16:creationId xmlns:a16="http://schemas.microsoft.com/office/drawing/2014/main" id="{A67460FD-66AF-4437-CE0E-17F485E1161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178673" y="5588040"/>
                    <a:ext cx="474651" cy="370701"/>
                  </a:xfrm>
                  <a:prstGeom prst="rect">
                    <a:avLst/>
                  </a:prstGeom>
                  <a:blipFill>
                    <a:blip r:embed="rId2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文本框 11">
                  <a:extLst>
                    <a:ext uri="{FF2B5EF4-FFF2-40B4-BE49-F238E27FC236}">
                      <a16:creationId xmlns:a16="http://schemas.microsoft.com/office/drawing/2014/main" id="{A4631091-31DA-B0A1-A40A-01BA0A15E602}"/>
                    </a:ext>
                  </a:extLst>
                </p:cNvPr>
                <p:cNvSpPr txBox="1"/>
                <p:nvPr/>
              </p:nvSpPr>
              <p:spPr>
                <a:xfrm>
                  <a:off x="1684867" y="3797933"/>
                  <a:ext cx="1084974" cy="3742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GB" dirty="0">
                    <a:latin typeface="Garamond" panose="02020404030301010803" pitchFamily="18" charset="0"/>
                  </a:endParaRPr>
                </a:p>
              </p:txBody>
            </p:sp>
          </mc:Choice>
          <mc:Fallback xmlns="">
            <p:sp>
              <p:nvSpPr>
                <p:cNvPr id="12" name="文本框 11">
                  <a:extLst>
                    <a:ext uri="{FF2B5EF4-FFF2-40B4-BE49-F238E27FC236}">
                      <a16:creationId xmlns:a16="http://schemas.microsoft.com/office/drawing/2014/main" id="{A4631091-31DA-B0A1-A40A-01BA0A15E60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84867" y="3797933"/>
                  <a:ext cx="1084974" cy="374205"/>
                </a:xfrm>
                <a:prstGeom prst="rect">
                  <a:avLst/>
                </a:prstGeom>
                <a:blipFill>
                  <a:blip r:embed="rId2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文本框 14">
                  <a:extLst>
                    <a:ext uri="{FF2B5EF4-FFF2-40B4-BE49-F238E27FC236}">
                      <a16:creationId xmlns:a16="http://schemas.microsoft.com/office/drawing/2014/main" id="{2E7B0739-965F-0AA6-5B5E-678165C6D659}"/>
                    </a:ext>
                  </a:extLst>
                </p:cNvPr>
                <p:cNvSpPr txBox="1"/>
                <p:nvPr/>
              </p:nvSpPr>
              <p:spPr>
                <a:xfrm>
                  <a:off x="2226526" y="2974562"/>
                  <a:ext cx="682963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GB" dirty="0">
                    <a:latin typeface="Garamond" panose="02020404030301010803" pitchFamily="18" charset="0"/>
                  </a:endParaRPr>
                </a:p>
              </p:txBody>
            </p:sp>
          </mc:Choice>
          <mc:Fallback xmlns="">
            <p:sp>
              <p:nvSpPr>
                <p:cNvPr id="15" name="文本框 14">
                  <a:extLst>
                    <a:ext uri="{FF2B5EF4-FFF2-40B4-BE49-F238E27FC236}">
                      <a16:creationId xmlns:a16="http://schemas.microsoft.com/office/drawing/2014/main" id="{2E7B0739-965F-0AA6-5B5E-678165C6D65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26526" y="2974562"/>
                  <a:ext cx="682963" cy="369332"/>
                </a:xfrm>
                <a:prstGeom prst="rect">
                  <a:avLst/>
                </a:prstGeom>
                <a:blipFill>
                  <a:blip r:embed="rId2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1869C677-7257-2C22-C34A-38CE21298FE2}"/>
                  </a:ext>
                </a:extLst>
              </p:cNvPr>
              <p:cNvSpPr txBox="1"/>
              <p:nvPr/>
            </p:nvSpPr>
            <p:spPr>
              <a:xfrm>
                <a:off x="7906034" y="4304127"/>
                <a:ext cx="3919925" cy="721223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altLang="zh-CN" sz="2000" dirty="0">
                    <a:latin typeface="Garamond" panose="02020404030301010803" pitchFamily="18" charset="0"/>
                    <a:cs typeface="Arial" panose="020B0604020202020204" pitchFamily="34" charset="0"/>
                  </a:rPr>
                  <a:t>Guess-and-check this size-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GB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GB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  <m:sub>
                        <m:r>
                          <a:rPr lang="en-GB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  <m:sup>
                        <m:r>
                          <a:rPr lang="en-GB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sup>
                    </m:sSubSup>
                  </m:oMath>
                </a14:m>
                <a:r>
                  <a:rPr lang="zh-CN" altLang="en-US" sz="2000" dirty="0">
                    <a:latin typeface="Garamond" panose="02020404030301010803" pitchFamily="18" charset="0"/>
                    <a:cs typeface="Arial" panose="020B0604020202020204" pitchFamily="34" charset="0"/>
                  </a:rPr>
                  <a:t> </a:t>
                </a:r>
                <a:r>
                  <a:rPr lang="en-GB" altLang="zh-CN" sz="2000" dirty="0">
                    <a:latin typeface="Garamond" panose="02020404030301010803" pitchFamily="18" charset="0"/>
                    <a:cs typeface="Arial" panose="020B0604020202020204" pitchFamily="34" charset="0"/>
                  </a:rPr>
                  <a:t>circuit. Solve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GB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GB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zh-CN" altLang="en-US" sz="2000" dirty="0">
                    <a:latin typeface="Garamond" panose="02020404030301010803" pitchFamily="18" charset="0"/>
                    <a:cs typeface="Arial" panose="020B0604020202020204" pitchFamily="34" charset="0"/>
                  </a:rPr>
                  <a:t> </a:t>
                </a:r>
                <a:r>
                  <a:rPr lang="en-GB" altLang="zh-CN" sz="2000" dirty="0">
                    <a:latin typeface="Garamond" panose="02020404030301010803" pitchFamily="18" charset="0"/>
                    <a:cs typeface="Arial" panose="020B0604020202020204" pitchFamily="34" charset="0"/>
                  </a:rPr>
                  <a:t>in </a:t>
                </a:r>
                <a14:m>
                  <m:oMath xmlns:m="http://schemas.openxmlformats.org/officeDocument/2006/math">
                    <m:r>
                      <a:rPr lang="en-GB" altLang="zh-CN" sz="20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𝐌𝐀𝐓𝐈𝐌𝐄</m:t>
                    </m:r>
                    <m:d>
                      <m:dPr>
                        <m:begChr m:val="["/>
                        <m:endChr m:val="]"/>
                        <m:ctrlPr>
                          <a:rPr lang="en-GB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GB" altLang="zh-CN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GB" altLang="zh-CN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GB" altLang="zh-CN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GB" altLang="zh-CN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100</m:t>
                            </m:r>
                          </m:sup>
                        </m:sSubSup>
                      </m:e>
                    </m:d>
                  </m:oMath>
                </a14:m>
                <a:r>
                  <a:rPr lang="en-GB" altLang="zh-CN" sz="2000" dirty="0">
                    <a:latin typeface="Garamond" panose="02020404030301010803" pitchFamily="18" charset="0"/>
                    <a:cs typeface="Arial" panose="020B0604020202020204" pitchFamily="34" charset="0"/>
                  </a:rPr>
                  <a:t>.</a:t>
                </a:r>
                <a:endParaRPr lang="zh-CN" altLang="en-US" sz="2000" dirty="0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1869C677-7257-2C22-C34A-38CE21298F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6034" y="4304127"/>
                <a:ext cx="3919925" cy="721223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组合 16">
            <a:extLst>
              <a:ext uri="{FF2B5EF4-FFF2-40B4-BE49-F238E27FC236}">
                <a16:creationId xmlns:a16="http://schemas.microsoft.com/office/drawing/2014/main" id="{DA251AE0-870D-5116-F460-3054656B465C}"/>
              </a:ext>
            </a:extLst>
          </p:cNvPr>
          <p:cNvGrpSpPr/>
          <p:nvPr/>
        </p:nvGrpSpPr>
        <p:grpSpPr>
          <a:xfrm rot="2680625">
            <a:off x="6592213" y="4240384"/>
            <a:ext cx="1217623" cy="532357"/>
            <a:chOff x="3465141" y="3674068"/>
            <a:chExt cx="1217623" cy="532357"/>
          </a:xfrm>
        </p:grpSpPr>
        <p:sp>
          <p:nvSpPr>
            <p:cNvPr id="18" name="箭头: 右 17">
              <a:extLst>
                <a:ext uri="{FF2B5EF4-FFF2-40B4-BE49-F238E27FC236}">
                  <a16:creationId xmlns:a16="http://schemas.microsoft.com/office/drawing/2014/main" id="{84720B1E-4AAF-E92A-CB8A-268B61AA0F28}"/>
                </a:ext>
              </a:extLst>
            </p:cNvPr>
            <p:cNvSpPr/>
            <p:nvPr/>
          </p:nvSpPr>
          <p:spPr>
            <a:xfrm rot="20233981">
              <a:off x="3465141" y="3674068"/>
              <a:ext cx="1217623" cy="504141"/>
            </a:xfrm>
            <a:prstGeom prst="rightArrow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Garamond" panose="02020404030301010803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文本框 18">
                  <a:extLst>
                    <a:ext uri="{FF2B5EF4-FFF2-40B4-BE49-F238E27FC236}">
                      <a16:creationId xmlns:a16="http://schemas.microsoft.com/office/drawing/2014/main" id="{9B39032E-A035-803A-FC9A-3B26787AD56C}"/>
                    </a:ext>
                  </a:extLst>
                </p:cNvPr>
                <p:cNvSpPr txBox="1"/>
                <p:nvPr/>
              </p:nvSpPr>
              <p:spPr>
                <a:xfrm rot="20132043">
                  <a:off x="3559721" y="3738220"/>
                  <a:ext cx="916036" cy="4682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≤</m:t>
                        </m:r>
                        <m:sSubSup>
                          <m:sSubSupPr>
                            <m:ctrlP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sup>
                        </m:sSubSup>
                      </m:oMath>
                    </m:oMathPara>
                  </a14:m>
                  <a:endParaRPr lang="zh-CN" altLang="en-US" sz="2400" dirty="0">
                    <a:latin typeface="Garamond" panose="02020404030301010803" pitchFamily="18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9" name="文本框 18">
                  <a:extLst>
                    <a:ext uri="{FF2B5EF4-FFF2-40B4-BE49-F238E27FC236}">
                      <a16:creationId xmlns:a16="http://schemas.microsoft.com/office/drawing/2014/main" id="{9B39032E-A035-803A-FC9A-3B26787AD56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20132043">
                  <a:off x="3559721" y="3738220"/>
                  <a:ext cx="916036" cy="468205"/>
                </a:xfrm>
                <a:prstGeom prst="rect">
                  <a:avLst/>
                </a:prstGeom>
                <a:blipFill>
                  <a:blip r:embed="rId25"/>
                  <a:stretch>
                    <a:fillRect l="-8333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标题 1">
                <a:extLst>
                  <a:ext uri="{FF2B5EF4-FFF2-40B4-BE49-F238E27FC236}">
                    <a16:creationId xmlns:a16="http://schemas.microsoft.com/office/drawing/2014/main" id="{E580C0FF-9985-1926-51B8-4C42502F8F33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365125"/>
                <a:ext cx="10515600" cy="1325563"/>
              </a:xfr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>
                <a:normAutofit/>
              </a:bodyPr>
              <a:lstStyle/>
              <a:p>
                <a:pPr algn="ctr"/>
                <a:r>
                  <a:rPr lang="en-GB" altLang="zh-CN" sz="4000" b="1" dirty="0">
                    <a:latin typeface="Garamond" panose="02020404030301010803" pitchFamily="18" charset="0"/>
                    <a:cs typeface="Arial" panose="020B0604020202020204" pitchFamily="34" charset="0"/>
                  </a:rPr>
                  <a:t>Good </a:t>
                </a:r>
                <a:r>
                  <a:rPr lang="en-GB" altLang="zh-CN" sz="4000" b="1" dirty="0" err="1">
                    <a:latin typeface="Garamond" panose="02020404030301010803" pitchFamily="18" charset="0"/>
                    <a:cs typeface="Arial" panose="020B0604020202020204" pitchFamily="34" charset="0"/>
                  </a:rPr>
                  <a:t>HvR</a:t>
                </a:r>
                <a:r>
                  <a:rPr lang="en-GB" altLang="zh-CN" sz="4000" b="1" dirty="0">
                    <a:latin typeface="Garamond" panose="02020404030301010803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altLang="zh-CN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⟹</m:t>
                    </m:r>
                  </m:oMath>
                </a14:m>
                <a:r>
                  <a:rPr lang="zh-CN" altLang="en-US" sz="4000" b="1" dirty="0">
                    <a:latin typeface="Garamond" panose="02020404030301010803" pitchFamily="18" charset="0"/>
                    <a:cs typeface="Arial" panose="020B0604020202020204" pitchFamily="34" charset="0"/>
                  </a:rPr>
                  <a:t> </a:t>
                </a:r>
                <a:r>
                  <a:rPr lang="en-GB" altLang="zh-CN" sz="4000" b="1" dirty="0">
                    <a:latin typeface="Garamond" panose="02020404030301010803" pitchFamily="18" charset="0"/>
                    <a:cs typeface="Arial" panose="020B0604020202020204" pitchFamily="34" charset="0"/>
                  </a:rPr>
                  <a:t>Good lower bounds!</a:t>
                </a:r>
                <a:endParaRPr lang="zh-CN" altLang="en-US" sz="4000" b="1" dirty="0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标题 1">
                <a:extLst>
                  <a:ext uri="{FF2B5EF4-FFF2-40B4-BE49-F238E27FC236}">
                    <a16:creationId xmlns:a16="http://schemas.microsoft.com/office/drawing/2014/main" id="{E580C0FF-9985-1926-51B8-4C42502F8F3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365125"/>
                <a:ext cx="10515600" cy="1325563"/>
              </a:xfrm>
              <a:blipFill>
                <a:blip r:embed="rId26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文本框 8">
            <a:extLst>
              <a:ext uri="{FF2B5EF4-FFF2-40B4-BE49-F238E27FC236}">
                <a16:creationId xmlns:a16="http://schemas.microsoft.com/office/drawing/2014/main" id="{FC485382-1538-9750-2F16-15707BFF06A5}"/>
              </a:ext>
            </a:extLst>
          </p:cNvPr>
          <p:cNvSpPr txBox="1"/>
          <p:nvPr/>
        </p:nvSpPr>
        <p:spPr>
          <a:xfrm>
            <a:off x="6823758" y="1320660"/>
            <a:ext cx="4530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>
                <a:latin typeface="Garamond" panose="02020404030301010803" pitchFamily="18" charset="0"/>
              </a:rPr>
              <a:t>The “iterative win-win” method of CLO</a:t>
            </a:r>
            <a:r>
              <a:rPr lang="en-GB" dirty="0">
                <a:solidFill>
                  <a:srgbClr val="F165D3"/>
                </a:solidFill>
                <a:latin typeface="Garamond" panose="02020404030301010803" pitchFamily="18" charset="0"/>
              </a:rPr>
              <a:t>R</a:t>
            </a:r>
            <a:r>
              <a:rPr lang="en-GB" dirty="0">
                <a:latin typeface="Garamond" panose="02020404030301010803" pitchFamily="18" charset="0"/>
              </a:rPr>
              <a:t>S’23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1109D7D3-9FE6-17B3-2F3B-8E145D265E9B}"/>
              </a:ext>
            </a:extLst>
          </p:cNvPr>
          <p:cNvSpPr/>
          <p:nvPr/>
        </p:nvSpPr>
        <p:spPr>
          <a:xfrm>
            <a:off x="422736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00680890-3D7A-FE3B-2C05-24A36D269E87}"/>
              </a:ext>
            </a:extLst>
          </p:cNvPr>
          <p:cNvSpPr/>
          <p:nvPr/>
        </p:nvSpPr>
        <p:spPr>
          <a:xfrm>
            <a:off x="437515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0A77180A-DCC7-5C95-A148-C9C279123DB3}"/>
              </a:ext>
            </a:extLst>
          </p:cNvPr>
          <p:cNvSpPr/>
          <p:nvPr/>
        </p:nvSpPr>
        <p:spPr>
          <a:xfrm>
            <a:off x="452293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421B3555-CD00-9046-8F92-EC5E30559C91}"/>
              </a:ext>
            </a:extLst>
          </p:cNvPr>
          <p:cNvSpPr/>
          <p:nvPr/>
        </p:nvSpPr>
        <p:spPr>
          <a:xfrm>
            <a:off x="467071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BAE14182-182E-C9FF-210B-BC40B99231D4}"/>
              </a:ext>
            </a:extLst>
          </p:cNvPr>
          <p:cNvSpPr/>
          <p:nvPr/>
        </p:nvSpPr>
        <p:spPr>
          <a:xfrm>
            <a:off x="481849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3AA4236E-4074-122A-2CE6-AEC5FF76D72C}"/>
              </a:ext>
            </a:extLst>
          </p:cNvPr>
          <p:cNvSpPr/>
          <p:nvPr/>
        </p:nvSpPr>
        <p:spPr>
          <a:xfrm>
            <a:off x="496627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4CDCB696-6472-1B07-35D8-BFA9E93C153B}"/>
              </a:ext>
            </a:extLst>
          </p:cNvPr>
          <p:cNvSpPr/>
          <p:nvPr/>
        </p:nvSpPr>
        <p:spPr>
          <a:xfrm>
            <a:off x="511406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70C01EFC-07EC-96BA-C354-958FBB0D0ADB}"/>
              </a:ext>
            </a:extLst>
          </p:cNvPr>
          <p:cNvSpPr/>
          <p:nvPr/>
        </p:nvSpPr>
        <p:spPr>
          <a:xfrm>
            <a:off x="526184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280E43B1-6291-6208-1B39-EF2144F0747E}"/>
              </a:ext>
            </a:extLst>
          </p:cNvPr>
          <p:cNvSpPr/>
          <p:nvPr/>
        </p:nvSpPr>
        <p:spPr>
          <a:xfrm>
            <a:off x="540962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6858B0A2-2E82-E9B9-5C5B-B92FA2874088}"/>
              </a:ext>
            </a:extLst>
          </p:cNvPr>
          <p:cNvSpPr/>
          <p:nvPr/>
        </p:nvSpPr>
        <p:spPr>
          <a:xfrm>
            <a:off x="555740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9B0F1611-8098-943B-E5DC-40BDE272FE47}"/>
              </a:ext>
            </a:extLst>
          </p:cNvPr>
          <p:cNvSpPr/>
          <p:nvPr/>
        </p:nvSpPr>
        <p:spPr>
          <a:xfrm>
            <a:off x="570518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3A5FDF3E-D841-57B8-73C0-274E0A58D4DE}"/>
              </a:ext>
            </a:extLst>
          </p:cNvPr>
          <p:cNvSpPr/>
          <p:nvPr/>
        </p:nvSpPr>
        <p:spPr>
          <a:xfrm>
            <a:off x="585297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85ED8DDF-5179-2796-F2B3-7131CDAFF3E2}"/>
              </a:ext>
            </a:extLst>
          </p:cNvPr>
          <p:cNvSpPr/>
          <p:nvPr/>
        </p:nvSpPr>
        <p:spPr>
          <a:xfrm>
            <a:off x="600075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矩形 64">
            <a:extLst>
              <a:ext uri="{FF2B5EF4-FFF2-40B4-BE49-F238E27FC236}">
                <a16:creationId xmlns:a16="http://schemas.microsoft.com/office/drawing/2014/main" id="{237B7CE2-263A-EBC2-447E-086D14392784}"/>
              </a:ext>
            </a:extLst>
          </p:cNvPr>
          <p:cNvSpPr/>
          <p:nvPr/>
        </p:nvSpPr>
        <p:spPr>
          <a:xfrm>
            <a:off x="614853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" name="矩形 68">
            <a:extLst>
              <a:ext uri="{FF2B5EF4-FFF2-40B4-BE49-F238E27FC236}">
                <a16:creationId xmlns:a16="http://schemas.microsoft.com/office/drawing/2014/main" id="{32ED9E64-AFA6-1DC7-56EE-9F8F104787FE}"/>
              </a:ext>
            </a:extLst>
          </p:cNvPr>
          <p:cNvSpPr/>
          <p:nvPr/>
        </p:nvSpPr>
        <p:spPr>
          <a:xfrm>
            <a:off x="629631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1" name="矩形 70">
            <a:extLst>
              <a:ext uri="{FF2B5EF4-FFF2-40B4-BE49-F238E27FC236}">
                <a16:creationId xmlns:a16="http://schemas.microsoft.com/office/drawing/2014/main" id="{06C19FD8-D38B-3CC5-3582-EFDB9E404E97}"/>
              </a:ext>
            </a:extLst>
          </p:cNvPr>
          <p:cNvSpPr/>
          <p:nvPr/>
        </p:nvSpPr>
        <p:spPr>
          <a:xfrm>
            <a:off x="644409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3" name="矩形 72">
            <a:extLst>
              <a:ext uri="{FF2B5EF4-FFF2-40B4-BE49-F238E27FC236}">
                <a16:creationId xmlns:a16="http://schemas.microsoft.com/office/drawing/2014/main" id="{7E9FD340-B9CE-9BCD-34CE-6FCBEED173CB}"/>
              </a:ext>
            </a:extLst>
          </p:cNvPr>
          <p:cNvSpPr/>
          <p:nvPr/>
        </p:nvSpPr>
        <p:spPr>
          <a:xfrm>
            <a:off x="659188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5" name="矩形 74">
            <a:extLst>
              <a:ext uri="{FF2B5EF4-FFF2-40B4-BE49-F238E27FC236}">
                <a16:creationId xmlns:a16="http://schemas.microsoft.com/office/drawing/2014/main" id="{A79F05FE-829B-A234-F1A8-3021C4ED2914}"/>
              </a:ext>
            </a:extLst>
          </p:cNvPr>
          <p:cNvSpPr/>
          <p:nvPr/>
        </p:nvSpPr>
        <p:spPr>
          <a:xfrm>
            <a:off x="673966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7" name="矩形 76">
            <a:extLst>
              <a:ext uri="{FF2B5EF4-FFF2-40B4-BE49-F238E27FC236}">
                <a16:creationId xmlns:a16="http://schemas.microsoft.com/office/drawing/2014/main" id="{435E8A6B-FA16-CFFE-DF96-302560002C81}"/>
              </a:ext>
            </a:extLst>
          </p:cNvPr>
          <p:cNvSpPr/>
          <p:nvPr/>
        </p:nvSpPr>
        <p:spPr>
          <a:xfrm>
            <a:off x="688744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9" name="矩形 78">
            <a:extLst>
              <a:ext uri="{FF2B5EF4-FFF2-40B4-BE49-F238E27FC236}">
                <a16:creationId xmlns:a16="http://schemas.microsoft.com/office/drawing/2014/main" id="{D8A0C0FA-276F-4311-1BAA-4FF9C0EDB039}"/>
              </a:ext>
            </a:extLst>
          </p:cNvPr>
          <p:cNvSpPr/>
          <p:nvPr/>
        </p:nvSpPr>
        <p:spPr>
          <a:xfrm>
            <a:off x="703522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1" name="矩形 80">
            <a:extLst>
              <a:ext uri="{FF2B5EF4-FFF2-40B4-BE49-F238E27FC236}">
                <a16:creationId xmlns:a16="http://schemas.microsoft.com/office/drawing/2014/main" id="{F32251A0-6061-E36E-CB05-AA43683FE5DD}"/>
              </a:ext>
            </a:extLst>
          </p:cNvPr>
          <p:cNvSpPr/>
          <p:nvPr/>
        </p:nvSpPr>
        <p:spPr>
          <a:xfrm>
            <a:off x="718300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3" name="矩形 82">
            <a:extLst>
              <a:ext uri="{FF2B5EF4-FFF2-40B4-BE49-F238E27FC236}">
                <a16:creationId xmlns:a16="http://schemas.microsoft.com/office/drawing/2014/main" id="{9BD03CAA-FD74-89E7-473E-36027E4C166B}"/>
              </a:ext>
            </a:extLst>
          </p:cNvPr>
          <p:cNvSpPr/>
          <p:nvPr/>
        </p:nvSpPr>
        <p:spPr>
          <a:xfrm>
            <a:off x="733079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5" name="矩形 84">
            <a:extLst>
              <a:ext uri="{FF2B5EF4-FFF2-40B4-BE49-F238E27FC236}">
                <a16:creationId xmlns:a16="http://schemas.microsoft.com/office/drawing/2014/main" id="{461152FE-41C5-E29D-B120-8C0089ECD5FE}"/>
              </a:ext>
            </a:extLst>
          </p:cNvPr>
          <p:cNvSpPr/>
          <p:nvPr/>
        </p:nvSpPr>
        <p:spPr>
          <a:xfrm>
            <a:off x="747857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7" name="矩形 86">
            <a:extLst>
              <a:ext uri="{FF2B5EF4-FFF2-40B4-BE49-F238E27FC236}">
                <a16:creationId xmlns:a16="http://schemas.microsoft.com/office/drawing/2014/main" id="{353C66A5-5501-D151-D647-2B00246E7CCA}"/>
              </a:ext>
            </a:extLst>
          </p:cNvPr>
          <p:cNvSpPr/>
          <p:nvPr/>
        </p:nvSpPr>
        <p:spPr>
          <a:xfrm>
            <a:off x="762635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9" name="矩形 88">
            <a:extLst>
              <a:ext uri="{FF2B5EF4-FFF2-40B4-BE49-F238E27FC236}">
                <a16:creationId xmlns:a16="http://schemas.microsoft.com/office/drawing/2014/main" id="{6A996214-9609-EC1C-3D4D-E3A045E42FEA}"/>
              </a:ext>
            </a:extLst>
          </p:cNvPr>
          <p:cNvSpPr/>
          <p:nvPr/>
        </p:nvSpPr>
        <p:spPr>
          <a:xfrm>
            <a:off x="777413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1" name="矩形 90">
            <a:extLst>
              <a:ext uri="{FF2B5EF4-FFF2-40B4-BE49-F238E27FC236}">
                <a16:creationId xmlns:a16="http://schemas.microsoft.com/office/drawing/2014/main" id="{F1D32762-37FD-86FF-77C0-916EBD3B9EB1}"/>
              </a:ext>
            </a:extLst>
          </p:cNvPr>
          <p:cNvSpPr/>
          <p:nvPr/>
        </p:nvSpPr>
        <p:spPr>
          <a:xfrm>
            <a:off x="792191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3" name="矩形 92">
            <a:extLst>
              <a:ext uri="{FF2B5EF4-FFF2-40B4-BE49-F238E27FC236}">
                <a16:creationId xmlns:a16="http://schemas.microsoft.com/office/drawing/2014/main" id="{FB836B63-CFC7-FEC7-3746-4D76C60A7716}"/>
              </a:ext>
            </a:extLst>
          </p:cNvPr>
          <p:cNvSpPr/>
          <p:nvPr/>
        </p:nvSpPr>
        <p:spPr>
          <a:xfrm>
            <a:off x="806970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5" name="矩形 94">
            <a:extLst>
              <a:ext uri="{FF2B5EF4-FFF2-40B4-BE49-F238E27FC236}">
                <a16:creationId xmlns:a16="http://schemas.microsoft.com/office/drawing/2014/main" id="{062D2F44-AF96-C2C6-CC74-02CB5493BAFA}"/>
              </a:ext>
            </a:extLst>
          </p:cNvPr>
          <p:cNvSpPr/>
          <p:nvPr/>
        </p:nvSpPr>
        <p:spPr>
          <a:xfrm>
            <a:off x="821748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7" name="矩形 96">
            <a:extLst>
              <a:ext uri="{FF2B5EF4-FFF2-40B4-BE49-F238E27FC236}">
                <a16:creationId xmlns:a16="http://schemas.microsoft.com/office/drawing/2014/main" id="{E25F9417-D8D3-F7AE-65D5-1397A9DD85CF}"/>
              </a:ext>
            </a:extLst>
          </p:cNvPr>
          <p:cNvSpPr/>
          <p:nvPr/>
        </p:nvSpPr>
        <p:spPr>
          <a:xfrm>
            <a:off x="836526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9" name="文本框 98">
            <a:extLst>
              <a:ext uri="{FF2B5EF4-FFF2-40B4-BE49-F238E27FC236}">
                <a16:creationId xmlns:a16="http://schemas.microsoft.com/office/drawing/2014/main" id="{BBB356D8-B35E-3ED2-5B4A-0E24894AF55F}"/>
              </a:ext>
            </a:extLst>
          </p:cNvPr>
          <p:cNvSpPr txBox="1"/>
          <p:nvPr/>
        </p:nvSpPr>
        <p:spPr>
          <a:xfrm>
            <a:off x="3220605" y="-33662"/>
            <a:ext cx="101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Progress: </a:t>
            </a:r>
            <a:endParaRPr lang="en-GB" dirty="0">
              <a:solidFill>
                <a:schemeClr val="bg1">
                  <a:lumMod val="50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2350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61" grpId="0" animBg="1"/>
      <p:bldP spid="6" grpId="0"/>
      <p:bldP spid="8" grpId="0" animBg="1"/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D6EB27-9389-6984-D169-002C2DB150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A0024CB2-7964-EF13-F0B9-66BDD5ECCEC6}"/>
                  </a:ext>
                </a:extLst>
              </p:cNvPr>
              <p:cNvSpPr txBox="1"/>
              <p:nvPr/>
            </p:nvSpPr>
            <p:spPr>
              <a:xfrm>
                <a:off x="6165525" y="1900743"/>
                <a:ext cx="5188275" cy="107721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b="1" dirty="0">
                    <a:latin typeface="Garamond" panose="02020404030301010803" pitchFamily="18" charset="0"/>
                  </a:rPr>
                  <a:t>Hardness-vs-Randomness for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Avoid</m:t>
                    </m:r>
                  </m:oMath>
                </a14:m>
                <a:endParaRPr lang="en-GB" dirty="0">
                  <a:latin typeface="Garamond" panose="02020404030301010803" pitchFamily="18" charset="0"/>
                </a:endParaRPr>
              </a:p>
              <a:p>
                <a:pPr algn="ctr"/>
                <a:r>
                  <a:rPr lang="en-GB" sz="1400" dirty="0">
                    <a:latin typeface="Garamond" panose="02020404030301010803" pitchFamily="18" charset="0"/>
                  </a:rPr>
                  <a:t>(a too-good-to-be-true version)</a:t>
                </a:r>
              </a:p>
              <a:p>
                <a:r>
                  <a:rPr lang="en-GB" sz="1600" b="1" u="sng" dirty="0">
                    <a:latin typeface="Garamond" panose="02020404030301010803" pitchFamily="18" charset="0"/>
                  </a:rPr>
                  <a:t>Given:</a:t>
                </a:r>
                <a:r>
                  <a:rPr lang="en-GB" sz="1600" dirty="0">
                    <a:latin typeface="Garamond" panose="02020404030301010803" pitchFamily="18" charset="0"/>
                  </a:rPr>
                  <a:t> length-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GB" sz="1600" dirty="0">
                    <a:latin typeface="Garamond" panose="02020404030301010803" pitchFamily="18" charset="0"/>
                  </a:rPr>
                  <a:t> truth table with circuit complexity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m:rPr>
                        <m:sty m:val="p"/>
                      </m:rPr>
                      <a:rPr lang="en-GB" sz="1600" b="0" i="0" smtClean="0">
                        <a:latin typeface="Cambria Math" panose="02040503050406030204" pitchFamily="18" charset="0"/>
                      </a:rPr>
                      <m:t>poly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</m:oMath>
                </a14:m>
                <a:endParaRPr lang="en-GB" sz="1600" dirty="0">
                  <a:latin typeface="Garamond" panose="02020404030301010803" pitchFamily="18" charset="0"/>
                </a:endParaRPr>
              </a:p>
              <a:p>
                <a:r>
                  <a:rPr lang="en-GB" sz="1600" b="1" u="sng" dirty="0">
                    <a:latin typeface="Garamond" panose="02020404030301010803" pitchFamily="18" charset="0"/>
                  </a:rPr>
                  <a:t>Solve:</a:t>
                </a:r>
                <a:r>
                  <a:rPr lang="en-GB" sz="1600" dirty="0">
                    <a:latin typeface="Garamond" panose="02020404030301010803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1600" b="0" i="0" smtClean="0">
                        <a:latin typeface="Cambria Math" panose="02040503050406030204" pitchFamily="18" charset="0"/>
                      </a:rPr>
                      <m:t>Avoid</m:t>
                    </m:r>
                  </m:oMath>
                </a14:m>
                <a:r>
                  <a:rPr lang="en-GB" sz="1600" dirty="0">
                    <a:latin typeface="Garamond" panose="02020404030301010803" pitchFamily="18" charset="0"/>
                  </a:rPr>
                  <a:t> for size-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GB" sz="1600" dirty="0">
                    <a:latin typeface="Garamond" panose="02020404030301010803" pitchFamily="18" charset="0"/>
                  </a:rPr>
                  <a:t> instances in deterministic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1600" b="0" i="0" smtClean="0">
                        <a:latin typeface="Cambria Math" panose="02040503050406030204" pitchFamily="18" charset="0"/>
                      </a:rPr>
                      <m:t>poly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</m:oMath>
                </a14:m>
                <a:r>
                  <a:rPr lang="en-GB" sz="1600" dirty="0">
                    <a:latin typeface="Garamond" panose="02020404030301010803" pitchFamily="18" charset="0"/>
                  </a:rPr>
                  <a:t> time</a:t>
                </a: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A0024CB2-7964-EF13-F0B9-66BDD5ECCE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5525" y="1900743"/>
                <a:ext cx="5188275" cy="107721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标题 1">
                <a:extLst>
                  <a:ext uri="{FF2B5EF4-FFF2-40B4-BE49-F238E27FC236}">
                    <a16:creationId xmlns:a16="http://schemas.microsoft.com/office/drawing/2014/main" id="{6DADC38F-DF49-ED11-4450-E793B8EAA215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365125"/>
                <a:ext cx="10515600" cy="1325563"/>
              </a:xfr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>
                <a:normAutofit/>
              </a:bodyPr>
              <a:lstStyle/>
              <a:p>
                <a:pPr algn="ctr"/>
                <a:r>
                  <a:rPr lang="en-GB" altLang="zh-CN" sz="4000" b="1" dirty="0">
                    <a:latin typeface="Garamond" panose="02020404030301010803" pitchFamily="18" charset="0"/>
                    <a:cs typeface="Arial" panose="020B0604020202020204" pitchFamily="34" charset="0"/>
                  </a:rPr>
                  <a:t>Good </a:t>
                </a:r>
                <a:r>
                  <a:rPr lang="en-GB" altLang="zh-CN" sz="4000" b="1" dirty="0" err="1">
                    <a:latin typeface="Garamond" panose="02020404030301010803" pitchFamily="18" charset="0"/>
                    <a:cs typeface="Arial" panose="020B0604020202020204" pitchFamily="34" charset="0"/>
                  </a:rPr>
                  <a:t>HvR</a:t>
                </a:r>
                <a:r>
                  <a:rPr lang="en-GB" altLang="zh-CN" sz="4000" b="1" dirty="0">
                    <a:latin typeface="Garamond" panose="02020404030301010803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altLang="zh-CN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⟹</m:t>
                    </m:r>
                  </m:oMath>
                </a14:m>
                <a:r>
                  <a:rPr lang="zh-CN" altLang="en-US" sz="4000" b="1" dirty="0">
                    <a:latin typeface="Garamond" panose="02020404030301010803" pitchFamily="18" charset="0"/>
                    <a:cs typeface="Arial" panose="020B0604020202020204" pitchFamily="34" charset="0"/>
                  </a:rPr>
                  <a:t> </a:t>
                </a:r>
                <a:r>
                  <a:rPr lang="en-GB" altLang="zh-CN" sz="4000" b="1" dirty="0">
                    <a:latin typeface="Garamond" panose="02020404030301010803" pitchFamily="18" charset="0"/>
                    <a:cs typeface="Arial" panose="020B0604020202020204" pitchFamily="34" charset="0"/>
                  </a:rPr>
                  <a:t>Good lower bounds!</a:t>
                </a:r>
                <a:endParaRPr lang="zh-CN" altLang="en-US" sz="4000" b="1" dirty="0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标题 1">
                <a:extLst>
                  <a:ext uri="{FF2B5EF4-FFF2-40B4-BE49-F238E27FC236}">
                    <a16:creationId xmlns:a16="http://schemas.microsoft.com/office/drawing/2014/main" id="{6DADC38F-DF49-ED11-4450-E793B8EAA21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365125"/>
                <a:ext cx="10515600" cy="1325563"/>
              </a:xfrm>
              <a:blipFill>
                <a:blip r:embed="rId4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5" name="组合 104">
            <a:extLst>
              <a:ext uri="{FF2B5EF4-FFF2-40B4-BE49-F238E27FC236}">
                <a16:creationId xmlns:a16="http://schemas.microsoft.com/office/drawing/2014/main" id="{72C1DA1F-550A-3897-8E40-FC1E37CB522C}"/>
              </a:ext>
            </a:extLst>
          </p:cNvPr>
          <p:cNvGrpSpPr/>
          <p:nvPr/>
        </p:nvGrpSpPr>
        <p:grpSpPr>
          <a:xfrm>
            <a:off x="91740" y="2224062"/>
            <a:ext cx="2429093" cy="4690439"/>
            <a:chOff x="91740" y="2224062"/>
            <a:chExt cx="2429093" cy="469043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文本框 37">
                  <a:extLst>
                    <a:ext uri="{FF2B5EF4-FFF2-40B4-BE49-F238E27FC236}">
                      <a16:creationId xmlns:a16="http://schemas.microsoft.com/office/drawing/2014/main" id="{62D50C39-49C3-77E6-4397-C20D4B506EF3}"/>
                    </a:ext>
                  </a:extLst>
                </p:cNvPr>
                <p:cNvSpPr txBox="1"/>
                <p:nvPr/>
              </p:nvSpPr>
              <p:spPr>
                <a:xfrm>
                  <a:off x="947259" y="5557701"/>
                  <a:ext cx="461665" cy="734304"/>
                </a:xfrm>
                <a:prstGeom prst="rect">
                  <a:avLst/>
                </a:prstGeom>
                <a:noFill/>
              </p:spPr>
              <p:txBody>
                <a:bodyPr vert="eaVert"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…</m:t>
                        </m:r>
                      </m:oMath>
                    </m:oMathPara>
                  </a14:m>
                  <a:endParaRPr lang="zh-CN" altLang="en-US" dirty="0">
                    <a:latin typeface="Garamond" panose="02020404030301010803" pitchFamily="18" charset="0"/>
                  </a:endParaRPr>
                </a:p>
              </p:txBody>
            </p:sp>
          </mc:Choice>
          <mc:Fallback xmlns="">
            <p:sp>
              <p:nvSpPr>
                <p:cNvPr id="38" name="文本框 37">
                  <a:extLst>
                    <a:ext uri="{FF2B5EF4-FFF2-40B4-BE49-F238E27FC236}">
                      <a16:creationId xmlns:a16="http://schemas.microsoft.com/office/drawing/2014/main" id="{62D50C39-49C3-77E6-4397-C20D4B506EF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7259" y="5557701"/>
                  <a:ext cx="461665" cy="734304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文本框 39">
                  <a:extLst>
                    <a:ext uri="{FF2B5EF4-FFF2-40B4-BE49-F238E27FC236}">
                      <a16:creationId xmlns:a16="http://schemas.microsoft.com/office/drawing/2014/main" id="{41A37E6D-BCDD-3BBB-D8C3-4B27C3B3DA7D}"/>
                    </a:ext>
                  </a:extLst>
                </p:cNvPr>
                <p:cNvSpPr txBox="1"/>
                <p:nvPr/>
              </p:nvSpPr>
              <p:spPr>
                <a:xfrm>
                  <a:off x="947258" y="4836092"/>
                  <a:ext cx="461665" cy="734304"/>
                </a:xfrm>
                <a:prstGeom prst="rect">
                  <a:avLst/>
                </a:prstGeom>
                <a:noFill/>
              </p:spPr>
              <p:txBody>
                <a:bodyPr vert="eaVert"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…</m:t>
                        </m:r>
                      </m:oMath>
                    </m:oMathPara>
                  </a14:m>
                  <a:endParaRPr lang="zh-CN" altLang="en-US" dirty="0">
                    <a:latin typeface="Garamond" panose="02020404030301010803" pitchFamily="18" charset="0"/>
                  </a:endParaRPr>
                </a:p>
              </p:txBody>
            </p:sp>
          </mc:Choice>
          <mc:Fallback xmlns="">
            <p:sp>
              <p:nvSpPr>
                <p:cNvPr id="40" name="文本框 39">
                  <a:extLst>
                    <a:ext uri="{FF2B5EF4-FFF2-40B4-BE49-F238E27FC236}">
                      <a16:creationId xmlns:a16="http://schemas.microsoft.com/office/drawing/2014/main" id="{41A37E6D-BCDD-3BBB-D8C3-4B27C3B3DA7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7258" y="4836092"/>
                  <a:ext cx="461665" cy="734304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文本框 40">
                  <a:extLst>
                    <a:ext uri="{FF2B5EF4-FFF2-40B4-BE49-F238E27FC236}">
                      <a16:creationId xmlns:a16="http://schemas.microsoft.com/office/drawing/2014/main" id="{57D7F430-949D-B4EC-C140-B9BB6F7889FE}"/>
                    </a:ext>
                  </a:extLst>
                </p:cNvPr>
                <p:cNvSpPr txBox="1"/>
                <p:nvPr/>
              </p:nvSpPr>
              <p:spPr>
                <a:xfrm>
                  <a:off x="947260" y="6180197"/>
                  <a:ext cx="461665" cy="734304"/>
                </a:xfrm>
                <a:prstGeom prst="rect">
                  <a:avLst/>
                </a:prstGeom>
                <a:noFill/>
              </p:spPr>
              <p:txBody>
                <a:bodyPr vert="eaVert"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…</m:t>
                        </m:r>
                      </m:oMath>
                    </m:oMathPara>
                  </a14:m>
                  <a:endParaRPr lang="zh-CN" altLang="en-US" dirty="0">
                    <a:latin typeface="Garamond" panose="02020404030301010803" pitchFamily="18" charset="0"/>
                  </a:endParaRPr>
                </a:p>
              </p:txBody>
            </p:sp>
          </mc:Choice>
          <mc:Fallback xmlns="">
            <p:sp>
              <p:nvSpPr>
                <p:cNvPr id="41" name="文本框 40">
                  <a:extLst>
                    <a:ext uri="{FF2B5EF4-FFF2-40B4-BE49-F238E27FC236}">
                      <a16:creationId xmlns:a16="http://schemas.microsoft.com/office/drawing/2014/main" id="{57D7F430-949D-B4EC-C140-B9BB6F7889F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7260" y="6180197"/>
                  <a:ext cx="461665" cy="734304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文本框 41">
                  <a:extLst>
                    <a:ext uri="{FF2B5EF4-FFF2-40B4-BE49-F238E27FC236}">
                      <a16:creationId xmlns:a16="http://schemas.microsoft.com/office/drawing/2014/main" id="{1607CDA4-948D-B06D-BDC8-A0998EE7F20F}"/>
                    </a:ext>
                  </a:extLst>
                </p:cNvPr>
                <p:cNvSpPr txBox="1"/>
                <p:nvPr/>
              </p:nvSpPr>
              <p:spPr>
                <a:xfrm>
                  <a:off x="91740" y="2224062"/>
                  <a:ext cx="2429093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z="2400" i="1" smtClean="0">
                          <a:latin typeface="Cambria Math" panose="02040503050406030204" pitchFamily="18" charset="0"/>
                        </a:rPr>
                        <m:t>Avoid</m:t>
                      </m:r>
                    </m:oMath>
                  </a14:m>
                  <a:r>
                    <a:rPr lang="en-GB" sz="2400" dirty="0">
                      <a:latin typeface="Garamond" panose="02020404030301010803" pitchFamily="18" charset="0"/>
                      <a:cs typeface="Arial" panose="020B0604020202020204" pitchFamily="34" charset="0"/>
                    </a:rPr>
                    <a:t> instances</a:t>
                  </a:r>
                </a:p>
              </p:txBody>
            </p:sp>
          </mc:Choice>
          <mc:Fallback xmlns="">
            <p:sp>
              <p:nvSpPr>
                <p:cNvPr id="42" name="文本框 41">
                  <a:extLst>
                    <a:ext uri="{FF2B5EF4-FFF2-40B4-BE49-F238E27FC236}">
                      <a16:creationId xmlns:a16="http://schemas.microsoft.com/office/drawing/2014/main" id="{1607CDA4-948D-B06D-BDC8-A0998EE7F20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1740" y="2224062"/>
                  <a:ext cx="2429093" cy="461665"/>
                </a:xfrm>
                <a:prstGeom prst="rect">
                  <a:avLst/>
                </a:prstGeom>
                <a:blipFill>
                  <a:blip r:embed="rId8"/>
                  <a:stretch>
                    <a:fillRect t="-10526" b="-2894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文本框 42">
                  <a:extLst>
                    <a:ext uri="{FF2B5EF4-FFF2-40B4-BE49-F238E27FC236}">
                      <a16:creationId xmlns:a16="http://schemas.microsoft.com/office/drawing/2014/main" id="{1A3D3D27-C8C5-53C4-3B63-A5F1C7998931}"/>
                    </a:ext>
                  </a:extLst>
                </p:cNvPr>
                <p:cNvSpPr txBox="1"/>
                <p:nvPr/>
              </p:nvSpPr>
              <p:spPr>
                <a:xfrm>
                  <a:off x="1234619" y="5931968"/>
                  <a:ext cx="789836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sSub>
                          <m:sSubPr>
                            <m:ctrlP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GB" sz="1400" dirty="0">
                    <a:latin typeface="Garamond" panose="02020404030301010803" pitchFamily="18" charset="0"/>
                  </a:endParaRPr>
                </a:p>
              </p:txBody>
            </p:sp>
          </mc:Choice>
          <mc:Fallback xmlns="">
            <p:sp>
              <p:nvSpPr>
                <p:cNvPr id="43" name="文本框 42">
                  <a:extLst>
                    <a:ext uri="{FF2B5EF4-FFF2-40B4-BE49-F238E27FC236}">
                      <a16:creationId xmlns:a16="http://schemas.microsoft.com/office/drawing/2014/main" id="{1A3D3D27-C8C5-53C4-3B63-A5F1C799893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34619" y="5931968"/>
                  <a:ext cx="789836" cy="307777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文本框 43">
                  <a:extLst>
                    <a:ext uri="{FF2B5EF4-FFF2-40B4-BE49-F238E27FC236}">
                      <a16:creationId xmlns:a16="http://schemas.microsoft.com/office/drawing/2014/main" id="{FAC77D0C-2505-B952-BC19-1431E135784E}"/>
                    </a:ext>
                  </a:extLst>
                </p:cNvPr>
                <p:cNvSpPr txBox="1"/>
                <p:nvPr/>
              </p:nvSpPr>
              <p:spPr>
                <a:xfrm>
                  <a:off x="969422" y="6268390"/>
                  <a:ext cx="104493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GB" sz="1400" dirty="0">
                    <a:latin typeface="Garamond" panose="02020404030301010803" pitchFamily="18" charset="0"/>
                  </a:endParaRPr>
                </a:p>
              </p:txBody>
            </p:sp>
          </mc:Choice>
          <mc:Fallback xmlns="">
            <p:sp>
              <p:nvSpPr>
                <p:cNvPr id="44" name="文本框 43">
                  <a:extLst>
                    <a:ext uri="{FF2B5EF4-FFF2-40B4-BE49-F238E27FC236}">
                      <a16:creationId xmlns:a16="http://schemas.microsoft.com/office/drawing/2014/main" id="{FAC77D0C-2505-B952-BC19-1431E135784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69422" y="6268390"/>
                  <a:ext cx="1044939" cy="307777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5" name="组合 44">
              <a:extLst>
                <a:ext uri="{FF2B5EF4-FFF2-40B4-BE49-F238E27FC236}">
                  <a16:creationId xmlns:a16="http://schemas.microsoft.com/office/drawing/2014/main" id="{9E6A9B23-675F-B9D4-4845-993578400295}"/>
                </a:ext>
              </a:extLst>
            </p:cNvPr>
            <p:cNvGrpSpPr/>
            <p:nvPr/>
          </p:nvGrpSpPr>
          <p:grpSpPr>
            <a:xfrm>
              <a:off x="696417" y="6073437"/>
              <a:ext cx="746756" cy="307777"/>
              <a:chOff x="595335" y="5459902"/>
              <a:chExt cx="1233465" cy="508375"/>
            </a:xfrm>
          </p:grpSpPr>
          <p:sp>
            <p:nvSpPr>
              <p:cNvPr id="46" name="梯形 45">
                <a:extLst>
                  <a:ext uri="{FF2B5EF4-FFF2-40B4-BE49-F238E27FC236}">
                    <a16:creationId xmlns:a16="http://schemas.microsoft.com/office/drawing/2014/main" id="{63F09C22-5120-1F23-39CE-AD107827B37E}"/>
                  </a:ext>
                </a:extLst>
              </p:cNvPr>
              <p:cNvSpPr/>
              <p:nvPr/>
            </p:nvSpPr>
            <p:spPr>
              <a:xfrm rot="10800000">
                <a:off x="595335" y="5488892"/>
                <a:ext cx="1233465" cy="432488"/>
              </a:xfrm>
              <a:prstGeom prst="trapezoid">
                <a:avLst>
                  <a:gd name="adj" fmla="val 31896"/>
                </a:avLst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Garamond" panose="02020404030301010803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7" name="文本框 46">
                    <a:extLst>
                      <a:ext uri="{FF2B5EF4-FFF2-40B4-BE49-F238E27FC236}">
                        <a16:creationId xmlns:a16="http://schemas.microsoft.com/office/drawing/2014/main" id="{71CB5A25-FB74-D1D8-06C6-C15AE42498F2}"/>
                      </a:ext>
                    </a:extLst>
                  </p:cNvPr>
                  <p:cNvSpPr txBox="1"/>
                  <p:nvPr/>
                </p:nvSpPr>
                <p:spPr>
                  <a:xfrm>
                    <a:off x="974742" y="5459902"/>
                    <a:ext cx="474651" cy="50837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sSub>
                            <m:sSub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oMath>
                      </m:oMathPara>
                    </a14:m>
                    <a:endParaRPr lang="en-GB" sz="1400" dirty="0">
                      <a:latin typeface="Garamond" panose="02020404030301010803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47" name="文本框 46">
                    <a:extLst>
                      <a:ext uri="{FF2B5EF4-FFF2-40B4-BE49-F238E27FC236}">
                        <a16:creationId xmlns:a16="http://schemas.microsoft.com/office/drawing/2014/main" id="{71CB5A25-FB74-D1D8-06C6-C15AE42498F2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74742" y="5459902"/>
                    <a:ext cx="474651" cy="508375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 r="-4255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48" name="组合 47">
              <a:extLst>
                <a:ext uri="{FF2B5EF4-FFF2-40B4-BE49-F238E27FC236}">
                  <a16:creationId xmlns:a16="http://schemas.microsoft.com/office/drawing/2014/main" id="{B1596AFD-2FED-9E52-71F3-F2A34359EBA8}"/>
                </a:ext>
              </a:extLst>
            </p:cNvPr>
            <p:cNvGrpSpPr/>
            <p:nvPr/>
          </p:nvGrpSpPr>
          <p:grpSpPr>
            <a:xfrm>
              <a:off x="587604" y="5381840"/>
              <a:ext cx="960779" cy="338553"/>
              <a:chOff x="595334" y="5488891"/>
              <a:chExt cx="771473" cy="271847"/>
            </a:xfrm>
          </p:grpSpPr>
          <p:sp>
            <p:nvSpPr>
              <p:cNvPr id="49" name="梯形 48">
                <a:extLst>
                  <a:ext uri="{FF2B5EF4-FFF2-40B4-BE49-F238E27FC236}">
                    <a16:creationId xmlns:a16="http://schemas.microsoft.com/office/drawing/2014/main" id="{C20D06AF-FF7F-8002-C172-779D3F24A9CC}"/>
                  </a:ext>
                </a:extLst>
              </p:cNvPr>
              <p:cNvSpPr/>
              <p:nvPr/>
            </p:nvSpPr>
            <p:spPr>
              <a:xfrm rot="10800000">
                <a:off x="595334" y="5488891"/>
                <a:ext cx="771473" cy="270500"/>
              </a:xfrm>
              <a:prstGeom prst="trapezoid">
                <a:avLst>
                  <a:gd name="adj" fmla="val 35960"/>
                </a:avLst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Garamond" panose="02020404030301010803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0" name="文本框 49">
                    <a:extLst>
                      <a:ext uri="{FF2B5EF4-FFF2-40B4-BE49-F238E27FC236}">
                        <a16:creationId xmlns:a16="http://schemas.microsoft.com/office/drawing/2014/main" id="{AB01AEF0-35CF-A8BA-2C09-CD3D9E077E72}"/>
                      </a:ext>
                    </a:extLst>
                  </p:cNvPr>
                  <p:cNvSpPr txBox="1"/>
                  <p:nvPr/>
                </p:nvSpPr>
                <p:spPr>
                  <a:xfrm>
                    <a:off x="743745" y="5488891"/>
                    <a:ext cx="474651" cy="27184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sSub>
                            <m:sSub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oMath>
                      </m:oMathPara>
                    </a14:m>
                    <a:endParaRPr lang="en-GB" sz="1600" dirty="0">
                      <a:latin typeface="Garamond" panose="02020404030301010803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50" name="文本框 49">
                    <a:extLst>
                      <a:ext uri="{FF2B5EF4-FFF2-40B4-BE49-F238E27FC236}">
                        <a16:creationId xmlns:a16="http://schemas.microsoft.com/office/drawing/2014/main" id="{AB01AEF0-35CF-A8BA-2C09-CD3D9E077E72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43745" y="5488891"/>
                    <a:ext cx="474651" cy="271847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文本框 50">
                  <a:extLst>
                    <a:ext uri="{FF2B5EF4-FFF2-40B4-BE49-F238E27FC236}">
                      <a16:creationId xmlns:a16="http://schemas.microsoft.com/office/drawing/2014/main" id="{F1160C9B-F021-D11F-47F2-009F8CB20328}"/>
                    </a:ext>
                  </a:extLst>
                </p:cNvPr>
                <p:cNvSpPr txBox="1"/>
                <p:nvPr/>
              </p:nvSpPr>
              <p:spPr>
                <a:xfrm>
                  <a:off x="1057321" y="5615000"/>
                  <a:ext cx="1084974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GB" sz="1400" dirty="0">
                    <a:latin typeface="Garamond" panose="02020404030301010803" pitchFamily="18" charset="0"/>
                  </a:endParaRPr>
                </a:p>
              </p:txBody>
            </p:sp>
          </mc:Choice>
          <mc:Fallback xmlns="">
            <p:sp>
              <p:nvSpPr>
                <p:cNvPr id="51" name="文本框 50">
                  <a:extLst>
                    <a:ext uri="{FF2B5EF4-FFF2-40B4-BE49-F238E27FC236}">
                      <a16:creationId xmlns:a16="http://schemas.microsoft.com/office/drawing/2014/main" id="{F1160C9B-F021-D11F-47F2-009F8CB2032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57321" y="5615000"/>
                  <a:ext cx="1084974" cy="307777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文本框 51">
                  <a:extLst>
                    <a:ext uri="{FF2B5EF4-FFF2-40B4-BE49-F238E27FC236}">
                      <a16:creationId xmlns:a16="http://schemas.microsoft.com/office/drawing/2014/main" id="{AE816257-93D6-3DBE-789C-CC745CE50AE2}"/>
                    </a:ext>
                  </a:extLst>
                </p:cNvPr>
                <p:cNvSpPr txBox="1"/>
                <p:nvPr/>
              </p:nvSpPr>
              <p:spPr>
                <a:xfrm>
                  <a:off x="1391730" y="5205320"/>
                  <a:ext cx="682963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sSub>
                          <m:sSubPr>
                            <m:ctrlP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GB" sz="1400" dirty="0">
                    <a:latin typeface="Garamond" panose="02020404030301010803" pitchFamily="18" charset="0"/>
                  </a:endParaRPr>
                </a:p>
              </p:txBody>
            </p:sp>
          </mc:Choice>
          <mc:Fallback xmlns="">
            <p:sp>
              <p:nvSpPr>
                <p:cNvPr id="52" name="文本框 51">
                  <a:extLst>
                    <a:ext uri="{FF2B5EF4-FFF2-40B4-BE49-F238E27FC236}">
                      <a16:creationId xmlns:a16="http://schemas.microsoft.com/office/drawing/2014/main" id="{AE816257-93D6-3DBE-789C-CC745CE50AE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91730" y="5205320"/>
                  <a:ext cx="682963" cy="307777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id="{B3155E4D-8A46-6C37-D03D-F2FE06D647C5}"/>
                </a:ext>
              </a:extLst>
            </p:cNvPr>
            <p:cNvGrpSpPr/>
            <p:nvPr/>
          </p:nvGrpSpPr>
          <p:grpSpPr>
            <a:xfrm>
              <a:off x="468406" y="4606515"/>
              <a:ext cx="1199174" cy="420465"/>
              <a:chOff x="595334" y="5488891"/>
              <a:chExt cx="1641328" cy="575496"/>
            </a:xfrm>
          </p:grpSpPr>
          <p:sp>
            <p:nvSpPr>
              <p:cNvPr id="7" name="梯形 6">
                <a:extLst>
                  <a:ext uri="{FF2B5EF4-FFF2-40B4-BE49-F238E27FC236}">
                    <a16:creationId xmlns:a16="http://schemas.microsoft.com/office/drawing/2014/main" id="{32F28C1D-E20A-FD2B-5949-7F5981F0E333}"/>
                  </a:ext>
                </a:extLst>
              </p:cNvPr>
              <p:cNvSpPr/>
              <p:nvPr/>
            </p:nvSpPr>
            <p:spPr>
              <a:xfrm rot="10800000">
                <a:off x="595334" y="5488891"/>
                <a:ext cx="1641328" cy="575496"/>
              </a:xfrm>
              <a:prstGeom prst="trapezoid">
                <a:avLst>
                  <a:gd name="adj" fmla="val 35960"/>
                </a:avLst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 dirty="0">
                  <a:latin typeface="Garamond" panose="02020404030301010803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" name="文本框 9">
                    <a:extLst>
                      <a:ext uri="{FF2B5EF4-FFF2-40B4-BE49-F238E27FC236}">
                        <a16:creationId xmlns:a16="http://schemas.microsoft.com/office/drawing/2014/main" id="{1FA00E1B-B380-C5B8-F762-2709D9552908}"/>
                      </a:ext>
                    </a:extLst>
                  </p:cNvPr>
                  <p:cNvSpPr txBox="1"/>
                  <p:nvPr/>
                </p:nvSpPr>
                <p:spPr>
                  <a:xfrm>
                    <a:off x="1178672" y="5588039"/>
                    <a:ext cx="474651" cy="46338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sSub>
                            <m:sSub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oMath>
                      </m:oMathPara>
                    </a14:m>
                    <a:endParaRPr lang="en-GB" sz="1600" dirty="0">
                      <a:latin typeface="Garamond" panose="02020404030301010803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10" name="文本框 9">
                    <a:extLst>
                      <a:ext uri="{FF2B5EF4-FFF2-40B4-BE49-F238E27FC236}">
                        <a16:creationId xmlns:a16="http://schemas.microsoft.com/office/drawing/2014/main" id="{1FA00E1B-B380-C5B8-F762-2709D9552908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178672" y="5588039"/>
                    <a:ext cx="474651" cy="463383"/>
                  </a:xfrm>
                  <a:prstGeom prst="rect">
                    <a:avLst/>
                  </a:prstGeom>
                  <a:blipFill>
                    <a:blip r:embed="rId1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文本框 11">
                  <a:extLst>
                    <a:ext uri="{FF2B5EF4-FFF2-40B4-BE49-F238E27FC236}">
                      <a16:creationId xmlns:a16="http://schemas.microsoft.com/office/drawing/2014/main" id="{DF74426B-1002-C241-FAA7-DADA14060B04}"/>
                    </a:ext>
                  </a:extLst>
                </p:cNvPr>
                <p:cNvSpPr txBox="1"/>
                <p:nvPr/>
              </p:nvSpPr>
              <p:spPr>
                <a:xfrm>
                  <a:off x="1141552" y="4915839"/>
                  <a:ext cx="1084974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GB" sz="1400" dirty="0">
                    <a:latin typeface="Garamond" panose="02020404030301010803" pitchFamily="18" charset="0"/>
                  </a:endParaRPr>
                </a:p>
              </p:txBody>
            </p:sp>
          </mc:Choice>
          <mc:Fallback xmlns="">
            <p:sp>
              <p:nvSpPr>
                <p:cNvPr id="12" name="文本框 11">
                  <a:extLst>
                    <a:ext uri="{FF2B5EF4-FFF2-40B4-BE49-F238E27FC236}">
                      <a16:creationId xmlns:a16="http://schemas.microsoft.com/office/drawing/2014/main" id="{DF74426B-1002-C241-FAA7-DADA14060B0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41552" y="4915839"/>
                  <a:ext cx="1084974" cy="307777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文本框 14">
                  <a:extLst>
                    <a:ext uri="{FF2B5EF4-FFF2-40B4-BE49-F238E27FC236}">
                      <a16:creationId xmlns:a16="http://schemas.microsoft.com/office/drawing/2014/main" id="{F785620A-4C6D-584A-AAB6-BC0B7AC5393C}"/>
                    </a:ext>
                  </a:extLst>
                </p:cNvPr>
                <p:cNvSpPr txBox="1"/>
                <p:nvPr/>
              </p:nvSpPr>
              <p:spPr>
                <a:xfrm>
                  <a:off x="1538907" y="4442459"/>
                  <a:ext cx="682963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sSub>
                          <m:sSubPr>
                            <m:ctrlP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GB" sz="1400" dirty="0">
                    <a:latin typeface="Garamond" panose="02020404030301010803" pitchFamily="18" charset="0"/>
                  </a:endParaRPr>
                </a:p>
              </p:txBody>
            </p:sp>
          </mc:Choice>
          <mc:Fallback xmlns="">
            <p:sp>
              <p:nvSpPr>
                <p:cNvPr id="15" name="文本框 14">
                  <a:extLst>
                    <a:ext uri="{FF2B5EF4-FFF2-40B4-BE49-F238E27FC236}">
                      <a16:creationId xmlns:a16="http://schemas.microsoft.com/office/drawing/2014/main" id="{F785620A-4C6D-584A-AAB6-BC0B7AC5393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38907" y="4442459"/>
                  <a:ext cx="682963" cy="307777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文本框 8">
                  <a:extLst>
                    <a:ext uri="{FF2B5EF4-FFF2-40B4-BE49-F238E27FC236}">
                      <a16:creationId xmlns:a16="http://schemas.microsoft.com/office/drawing/2014/main" id="{81B471D7-4ED2-58FE-AC45-D88A9DB46F38}"/>
                    </a:ext>
                  </a:extLst>
                </p:cNvPr>
                <p:cNvSpPr txBox="1"/>
                <p:nvPr/>
              </p:nvSpPr>
              <p:spPr>
                <a:xfrm>
                  <a:off x="940323" y="3991382"/>
                  <a:ext cx="461665" cy="734304"/>
                </a:xfrm>
                <a:prstGeom prst="rect">
                  <a:avLst/>
                </a:prstGeom>
                <a:noFill/>
              </p:spPr>
              <p:txBody>
                <a:bodyPr vert="eaVert"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…</m:t>
                        </m:r>
                      </m:oMath>
                    </m:oMathPara>
                  </a14:m>
                  <a:endParaRPr lang="zh-CN" altLang="en-US" dirty="0">
                    <a:latin typeface="Garamond" panose="02020404030301010803" pitchFamily="18" charset="0"/>
                  </a:endParaRPr>
                </a:p>
              </p:txBody>
            </p:sp>
          </mc:Choice>
          <mc:Fallback xmlns="">
            <p:sp>
              <p:nvSpPr>
                <p:cNvPr id="9" name="文本框 8">
                  <a:extLst>
                    <a:ext uri="{FF2B5EF4-FFF2-40B4-BE49-F238E27FC236}">
                      <a16:creationId xmlns:a16="http://schemas.microsoft.com/office/drawing/2014/main" id="{81B471D7-4ED2-58FE-AC45-D88A9DB46F3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0323" y="3991382"/>
                  <a:ext cx="461665" cy="734304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B90669D7-8604-54F3-B23C-73B3CBDA1E44}"/>
                </a:ext>
              </a:extLst>
            </p:cNvPr>
            <p:cNvGrpSpPr/>
            <p:nvPr/>
          </p:nvGrpSpPr>
          <p:grpSpPr>
            <a:xfrm>
              <a:off x="189090" y="3389626"/>
              <a:ext cx="1904923" cy="667921"/>
              <a:chOff x="595334" y="5488891"/>
              <a:chExt cx="1641328" cy="575496"/>
            </a:xfrm>
          </p:grpSpPr>
          <p:sp>
            <p:nvSpPr>
              <p:cNvPr id="13" name="梯形 12">
                <a:extLst>
                  <a:ext uri="{FF2B5EF4-FFF2-40B4-BE49-F238E27FC236}">
                    <a16:creationId xmlns:a16="http://schemas.microsoft.com/office/drawing/2014/main" id="{A1456B74-3C8E-F0AB-35D4-85AAF42936D8}"/>
                  </a:ext>
                </a:extLst>
              </p:cNvPr>
              <p:cNvSpPr/>
              <p:nvPr/>
            </p:nvSpPr>
            <p:spPr>
              <a:xfrm rot="10800000">
                <a:off x="595334" y="5488891"/>
                <a:ext cx="1641328" cy="575496"/>
              </a:xfrm>
              <a:prstGeom prst="trapezoid">
                <a:avLst>
                  <a:gd name="adj" fmla="val 35960"/>
                </a:avLst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 dirty="0">
                  <a:latin typeface="Garamond" panose="02020404030301010803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0" name="文本框 19">
                    <a:extLst>
                      <a:ext uri="{FF2B5EF4-FFF2-40B4-BE49-F238E27FC236}">
                        <a16:creationId xmlns:a16="http://schemas.microsoft.com/office/drawing/2014/main" id="{420651B7-8A34-7D33-3F9B-813F40D8E853}"/>
                      </a:ext>
                    </a:extLst>
                  </p:cNvPr>
                  <p:cNvSpPr txBox="1"/>
                  <p:nvPr/>
                </p:nvSpPr>
                <p:spPr>
                  <a:xfrm>
                    <a:off x="1178672" y="5588039"/>
                    <a:ext cx="474651" cy="34474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sSub>
                            <m:sSubPr>
                              <m:ctrlP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oMath>
                      </m:oMathPara>
                    </a14:m>
                    <a:endParaRPr lang="en-GB" sz="2000" dirty="0">
                      <a:latin typeface="Garamond" panose="02020404030301010803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20" name="文本框 19">
                    <a:extLst>
                      <a:ext uri="{FF2B5EF4-FFF2-40B4-BE49-F238E27FC236}">
                        <a16:creationId xmlns:a16="http://schemas.microsoft.com/office/drawing/2014/main" id="{420651B7-8A34-7D33-3F9B-813F40D8E853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178672" y="5588039"/>
                    <a:ext cx="474651" cy="344744"/>
                  </a:xfrm>
                  <a:prstGeom prst="rect">
                    <a:avLst/>
                  </a:prstGeom>
                  <a:blipFill>
                    <a:blip r:embed="rId1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AAB7ACF5-AB4A-E2F6-2FB4-F50072BBB523}"/>
              </a:ext>
            </a:extLst>
          </p:cNvPr>
          <p:cNvGrpSpPr/>
          <p:nvPr/>
        </p:nvGrpSpPr>
        <p:grpSpPr>
          <a:xfrm>
            <a:off x="2271649" y="4251509"/>
            <a:ext cx="2170925" cy="972107"/>
            <a:chOff x="4148957" y="3128660"/>
            <a:chExt cx="3133330" cy="1242524"/>
          </a:xfrm>
        </p:grpSpPr>
        <p:sp>
          <p:nvSpPr>
            <p:cNvPr id="22" name="流程图: 决策 21">
              <a:extLst>
                <a:ext uri="{FF2B5EF4-FFF2-40B4-BE49-F238E27FC236}">
                  <a16:creationId xmlns:a16="http://schemas.microsoft.com/office/drawing/2014/main" id="{4C2F85C6-9FC8-B6A6-1200-13AF595B6A44}"/>
                </a:ext>
              </a:extLst>
            </p:cNvPr>
            <p:cNvSpPr/>
            <p:nvPr/>
          </p:nvSpPr>
          <p:spPr>
            <a:xfrm>
              <a:off x="4148957" y="3128660"/>
              <a:ext cx="3133330" cy="1242524"/>
            </a:xfrm>
            <a:prstGeom prst="flowChartDecision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Garamond" panose="02020404030301010803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文本框 23">
                  <a:extLst>
                    <a:ext uri="{FF2B5EF4-FFF2-40B4-BE49-F238E27FC236}">
                      <a16:creationId xmlns:a16="http://schemas.microsoft.com/office/drawing/2014/main" id="{F36B29F1-417B-0518-7338-2B6EB2EDADFF}"/>
                    </a:ext>
                  </a:extLst>
                </p:cNvPr>
                <p:cNvSpPr txBox="1"/>
                <p:nvPr/>
              </p:nvSpPr>
              <p:spPr>
                <a:xfrm>
                  <a:off x="4288234" y="3301367"/>
                  <a:ext cx="2864038" cy="90480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GB" altLang="zh-CN" sz="2000" dirty="0">
                      <a:latin typeface="Garamond" panose="02020404030301010803" pitchFamily="18" charset="0"/>
                      <a:cs typeface="Arial" panose="020B0604020202020204" pitchFamily="34" charset="0"/>
                    </a:rPr>
                    <a:t>Is </a:t>
                  </a:r>
                  <a14:m>
                    <m:oMath xmlns:m="http://schemas.openxmlformats.org/officeDocument/2006/math">
                      <m:r>
                        <a:rPr lang="en-GB" altLang="zh-CN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ℎ𝑖𝑠𝑡</m:t>
                      </m:r>
                      <m:d>
                        <m:dPr>
                          <m:ctrlPr>
                            <a:rPr lang="en-GB" altLang="zh-CN" sz="2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altLang="zh-CN" sz="2000" b="1" i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GB" altLang="zh-CN" sz="2000" b="1" i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𝐁</m:t>
                              </m:r>
                              <m:r>
                                <a:rPr lang="en-GB" altLang="zh-CN" sz="2000" b="1" i="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𝐅</m:t>
                              </m:r>
                            </m:e>
                            <m:sub>
                              <m:r>
                                <a:rPr lang="en-GB" altLang="zh-CN" sz="2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</m:oMath>
                  </a14:m>
                  <a:r>
                    <a:rPr lang="zh-CN" altLang="en-US" sz="2000" dirty="0">
                      <a:latin typeface="Garamond" panose="02020404030301010803" pitchFamily="18" charset="0"/>
                      <a:cs typeface="Arial" panose="020B0604020202020204" pitchFamily="34" charset="0"/>
                    </a:rPr>
                    <a:t> </a:t>
                  </a:r>
                  <a:r>
                    <a:rPr lang="en-GB" altLang="zh-CN" sz="2000" dirty="0">
                      <a:latin typeface="Garamond" panose="02020404030301010803" pitchFamily="18" charset="0"/>
                      <a:cs typeface="Arial" panose="020B0604020202020204" pitchFamily="34" charset="0"/>
                    </a:rPr>
                    <a:t>in size </a:t>
                  </a:r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GB" altLang="zh-CN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GB" altLang="zh-CN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𝑁</m:t>
                          </m:r>
                        </m:e>
                        <m:sub>
                          <m:r>
                            <a:rPr lang="en-GB" altLang="zh-CN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  <m:sup>
                          <m:r>
                            <a:rPr lang="en-GB" altLang="zh-CN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10</m:t>
                          </m:r>
                        </m:sup>
                      </m:sSubSup>
                    </m:oMath>
                  </a14:m>
                  <a:r>
                    <a:rPr lang="en-GB" altLang="zh-CN" sz="2000" dirty="0">
                      <a:latin typeface="Garamond" panose="02020404030301010803" pitchFamily="18" charset="0"/>
                      <a:cs typeface="Arial" panose="020B0604020202020204" pitchFamily="34" charset="0"/>
                    </a:rPr>
                    <a:t>?</a:t>
                  </a:r>
                  <a:endParaRPr lang="zh-CN" altLang="en-US" sz="2000" dirty="0">
                    <a:latin typeface="Garamond" panose="02020404030301010803" pitchFamily="18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24" name="文本框 23">
                  <a:extLst>
                    <a:ext uri="{FF2B5EF4-FFF2-40B4-BE49-F238E27FC236}">
                      <a16:creationId xmlns:a16="http://schemas.microsoft.com/office/drawing/2014/main" id="{F36B29F1-417B-0518-7338-2B6EB2EDADF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88234" y="3301367"/>
                  <a:ext cx="2864038" cy="904803"/>
                </a:xfrm>
                <a:prstGeom prst="rect">
                  <a:avLst/>
                </a:prstGeom>
                <a:blipFill>
                  <a:blip r:embed="rId20"/>
                  <a:stretch>
                    <a:fillRect t="-4310" r="-307" b="-16379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A2A89A3B-7A27-7AF2-3D54-47D3FA08B15C}"/>
                  </a:ext>
                </a:extLst>
              </p:cNvPr>
              <p:cNvSpPr txBox="1"/>
              <p:nvPr/>
            </p:nvSpPr>
            <p:spPr>
              <a:xfrm>
                <a:off x="2294095" y="5915846"/>
                <a:ext cx="2170925" cy="646331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altLang="zh-CN" dirty="0">
                    <a:latin typeface="Garamond" panose="02020404030301010803" pitchFamily="18" charset="0"/>
                    <a:cs typeface="Arial" panose="020B0604020202020204" pitchFamily="34" charset="0"/>
                  </a:rPr>
                  <a:t>Use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GB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GB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zh-CN" altLang="en-US" dirty="0">
                    <a:latin typeface="Garamond" panose="02020404030301010803" pitchFamily="18" charset="0"/>
                    <a:cs typeface="Arial" panose="020B0604020202020204" pitchFamily="34" charset="0"/>
                  </a:rPr>
                  <a:t> </a:t>
                </a:r>
                <a:r>
                  <a:rPr lang="en-GB" altLang="zh-CN" dirty="0">
                    <a:latin typeface="Garamond" panose="02020404030301010803" pitchFamily="18" charset="0"/>
                    <a:cs typeface="Arial" panose="020B0604020202020204" pitchFamily="34" charset="0"/>
                  </a:rPr>
                  <a:t>to solve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GB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GB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zh-CN" altLang="en-US" dirty="0">
                    <a:latin typeface="Garamond" panose="02020404030301010803" pitchFamily="18" charset="0"/>
                    <a:cs typeface="Arial" panose="020B0604020202020204" pitchFamily="34" charset="0"/>
                  </a:rPr>
                  <a:t> </a:t>
                </a:r>
                <a:r>
                  <a:rPr lang="en-GB" altLang="zh-CN" dirty="0">
                    <a:latin typeface="Garamond" panose="02020404030301010803" pitchFamily="18" charset="0"/>
                    <a:cs typeface="Arial" panose="020B0604020202020204" pitchFamily="34" charset="0"/>
                  </a:rPr>
                  <a:t>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altLang="zh-CN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sv</m:t>
                    </m:r>
                    <m:r>
                      <a:rPr lang="en-GB" altLang="zh-CN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𝐌𝐀𝐓𝐈𝐌𝐄</m:t>
                    </m:r>
                    <m:d>
                      <m:dPr>
                        <m:begChr m:val="["/>
                        <m:endChr m:val="]"/>
                        <m:ctrlPr>
                          <a:rPr lang="en-GB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GB" altLang="zh-CN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GB" altLang="zh-CN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GB" altLang="zh-CN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GB" altLang="zh-CN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sup>
                        </m:sSubSup>
                      </m:e>
                    </m:d>
                  </m:oMath>
                </a14:m>
                <a:endParaRPr lang="zh-CN" altLang="en-US" dirty="0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A2A89A3B-7A27-7AF2-3D54-47D3FA08B1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4095" y="5915846"/>
                <a:ext cx="2170925" cy="646331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6" name="组合 25">
            <a:extLst>
              <a:ext uri="{FF2B5EF4-FFF2-40B4-BE49-F238E27FC236}">
                <a16:creationId xmlns:a16="http://schemas.microsoft.com/office/drawing/2014/main" id="{8D07F8FE-E6EB-5238-A97E-3ECF3D46827B}"/>
              </a:ext>
            </a:extLst>
          </p:cNvPr>
          <p:cNvGrpSpPr/>
          <p:nvPr/>
        </p:nvGrpSpPr>
        <p:grpSpPr>
          <a:xfrm>
            <a:off x="2899094" y="5253733"/>
            <a:ext cx="916036" cy="641343"/>
            <a:chOff x="3761645" y="3787787"/>
            <a:chExt cx="916036" cy="64134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7" name="箭头: 右 26">
              <a:extLst>
                <a:ext uri="{FF2B5EF4-FFF2-40B4-BE49-F238E27FC236}">
                  <a16:creationId xmlns:a16="http://schemas.microsoft.com/office/drawing/2014/main" id="{B66FB43B-5E5F-7751-BD33-CB786B0B8CF2}"/>
                </a:ext>
              </a:extLst>
            </p:cNvPr>
            <p:cNvSpPr/>
            <p:nvPr/>
          </p:nvSpPr>
          <p:spPr>
            <a:xfrm rot="5400000">
              <a:off x="3904104" y="3861500"/>
              <a:ext cx="631118" cy="504141"/>
            </a:xfrm>
            <a:prstGeom prst="rightArrow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Garamond" panose="02020404030301010803" pitchFamily="18" charset="0"/>
              </a:endParaRPr>
            </a:p>
          </p:txBody>
        </p:sp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B59EE719-5CD0-E84F-EE67-611733DCC476}"/>
                </a:ext>
              </a:extLst>
            </p:cNvPr>
            <p:cNvSpPr txBox="1"/>
            <p:nvPr/>
          </p:nvSpPr>
          <p:spPr>
            <a:xfrm>
              <a:off x="3761645" y="3787787"/>
              <a:ext cx="916036" cy="461665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>
                  <a:latin typeface="Garamond" panose="02020404030301010803" pitchFamily="18" charset="0"/>
                  <a:cs typeface="Arial" panose="020B0604020202020204" pitchFamily="34" charset="0"/>
                </a:rPr>
                <a:t>YES</a:t>
              </a:r>
              <a:endParaRPr lang="zh-CN" altLang="en-US" sz="2400" dirty="0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9" name="组合 28">
            <a:extLst>
              <a:ext uri="{FF2B5EF4-FFF2-40B4-BE49-F238E27FC236}">
                <a16:creationId xmlns:a16="http://schemas.microsoft.com/office/drawing/2014/main" id="{DB611D3F-ADCF-4D7A-9A28-4083BE8B57F4}"/>
              </a:ext>
            </a:extLst>
          </p:cNvPr>
          <p:cNvGrpSpPr/>
          <p:nvPr/>
        </p:nvGrpSpPr>
        <p:grpSpPr>
          <a:xfrm rot="1407646">
            <a:off x="4137871" y="3966713"/>
            <a:ext cx="1025267" cy="509358"/>
            <a:chOff x="7571703" y="3315324"/>
            <a:chExt cx="1025267" cy="50935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0" name="箭头: 右 29">
              <a:extLst>
                <a:ext uri="{FF2B5EF4-FFF2-40B4-BE49-F238E27FC236}">
                  <a16:creationId xmlns:a16="http://schemas.microsoft.com/office/drawing/2014/main" id="{0FA35DAF-66BD-CDDA-916D-CC982FCB0BB5}"/>
                </a:ext>
              </a:extLst>
            </p:cNvPr>
            <p:cNvSpPr/>
            <p:nvPr/>
          </p:nvSpPr>
          <p:spPr>
            <a:xfrm rot="19241326">
              <a:off x="7571703" y="3315324"/>
              <a:ext cx="1025267" cy="480004"/>
            </a:xfrm>
            <a:prstGeom prst="rightArrow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Garamond" panose="02020404030301010803" pitchFamily="18" charset="0"/>
              </a:endParaRPr>
            </a:p>
          </p:txBody>
        </p:sp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46BD31C9-9111-487A-AFB0-21DCC35105B9}"/>
                </a:ext>
              </a:extLst>
            </p:cNvPr>
            <p:cNvSpPr txBox="1"/>
            <p:nvPr/>
          </p:nvSpPr>
          <p:spPr>
            <a:xfrm rot="19402569">
              <a:off x="7653115" y="3363017"/>
              <a:ext cx="787665" cy="461665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>
                  <a:latin typeface="Garamond" panose="02020404030301010803" pitchFamily="18" charset="0"/>
                  <a:cs typeface="Arial" panose="020B0604020202020204" pitchFamily="34" charset="0"/>
                </a:rPr>
                <a:t>NO</a:t>
              </a:r>
              <a:endParaRPr lang="zh-CN" altLang="en-US" sz="2400" dirty="0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EBDFE41D-CF63-B4D4-5DB4-DA62DDD4617A}"/>
                  </a:ext>
                </a:extLst>
              </p:cNvPr>
              <p:cNvSpPr txBox="1"/>
              <p:nvPr/>
            </p:nvSpPr>
            <p:spPr>
              <a:xfrm>
                <a:off x="2471723" y="3378687"/>
                <a:ext cx="217092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b="0" i="0" smtClean="0">
                            <a:latin typeface="Cambria Math" panose="02040503050406030204" pitchFamily="18" charset="0"/>
                          </a:rPr>
                          <m:t>BF</m:t>
                        </m:r>
                      </m:e>
                      <m:sub>
                        <m:r>
                          <a:rPr lang="en-US" altLang="zh-CN" b="0" i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zh-CN" dirty="0">
                    <a:latin typeface="Garamond" panose="02020404030301010803" pitchFamily="18" charset="0"/>
                    <a:cs typeface="Arial" panose="020B0604020202020204" pitchFamily="34" charset="0"/>
                  </a:rPr>
                  <a:t>: </a:t>
                </a:r>
                <a:r>
                  <a:rPr lang="en-GB" altLang="zh-CN" dirty="0">
                    <a:latin typeface="Garamond" panose="02020404030301010803" pitchFamily="18" charset="0"/>
                    <a:cs typeface="Arial" panose="020B0604020202020204" pitchFamily="34" charset="0"/>
                  </a:rPr>
                  <a:t>naïve algorithm solving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GB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GB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endParaRPr lang="zh-CN" altLang="en-US" dirty="0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EBDFE41D-CF63-B4D4-5DB4-DA62DDD461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723" y="3378687"/>
                <a:ext cx="2170925" cy="646331"/>
              </a:xfrm>
              <a:prstGeom prst="rect">
                <a:avLst/>
              </a:prstGeom>
              <a:blipFill>
                <a:blip r:embed="rId22"/>
                <a:stretch>
                  <a:fillRect l="-2241" t="-3774" b="-150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文本框 81">
                <a:extLst>
                  <a:ext uri="{FF2B5EF4-FFF2-40B4-BE49-F238E27FC236}">
                    <a16:creationId xmlns:a16="http://schemas.microsoft.com/office/drawing/2014/main" id="{08E72178-650F-021D-54C0-7B310AD4AEE3}"/>
                  </a:ext>
                </a:extLst>
              </p:cNvPr>
              <p:cNvSpPr txBox="1"/>
              <p:nvPr/>
            </p:nvSpPr>
            <p:spPr>
              <a:xfrm>
                <a:off x="5325147" y="3373378"/>
                <a:ext cx="217092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b="0" i="0" smtClean="0">
                            <a:latin typeface="Cambria Math" panose="02040503050406030204" pitchFamily="18" charset="0"/>
                          </a:rPr>
                          <m:t>BF</m:t>
                        </m:r>
                      </m:e>
                      <m:sub>
                        <m:r>
                          <a:rPr lang="en-GB" altLang="zh-CN" b="0" i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dirty="0">
                    <a:latin typeface="Garamond" panose="02020404030301010803" pitchFamily="18" charset="0"/>
                    <a:cs typeface="Arial" panose="020B0604020202020204" pitchFamily="34" charset="0"/>
                  </a:rPr>
                  <a:t>: (not-so-)</a:t>
                </a:r>
                <a:r>
                  <a:rPr lang="en-GB" altLang="zh-CN" dirty="0">
                    <a:latin typeface="Garamond" panose="02020404030301010803" pitchFamily="18" charset="0"/>
                    <a:cs typeface="Arial" panose="020B0604020202020204" pitchFamily="34" charset="0"/>
                  </a:rPr>
                  <a:t>naïve algorithm solving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GB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GB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endParaRPr lang="zh-CN" altLang="en-US" dirty="0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2" name="文本框 81">
                <a:extLst>
                  <a:ext uri="{FF2B5EF4-FFF2-40B4-BE49-F238E27FC236}">
                    <a16:creationId xmlns:a16="http://schemas.microsoft.com/office/drawing/2014/main" id="{08E72178-650F-021D-54C0-7B310AD4AE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5147" y="3373378"/>
                <a:ext cx="2170925" cy="646331"/>
              </a:xfrm>
              <a:prstGeom prst="rect">
                <a:avLst/>
              </a:prstGeom>
              <a:blipFill>
                <a:blip r:embed="rId23"/>
                <a:stretch>
                  <a:fillRect l="-2528" t="-3774" b="-150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3" name="组合 82">
            <a:extLst>
              <a:ext uri="{FF2B5EF4-FFF2-40B4-BE49-F238E27FC236}">
                <a16:creationId xmlns:a16="http://schemas.microsoft.com/office/drawing/2014/main" id="{54060FB3-3007-6988-FF4C-E80D7BFC1ED1}"/>
              </a:ext>
            </a:extLst>
          </p:cNvPr>
          <p:cNvGrpSpPr/>
          <p:nvPr/>
        </p:nvGrpSpPr>
        <p:grpSpPr>
          <a:xfrm>
            <a:off x="5322796" y="4246199"/>
            <a:ext cx="2170925" cy="972107"/>
            <a:chOff x="4148957" y="3128660"/>
            <a:chExt cx="3133330" cy="1242524"/>
          </a:xfrm>
        </p:grpSpPr>
        <p:sp>
          <p:nvSpPr>
            <p:cNvPr id="84" name="流程图: 决策 83">
              <a:extLst>
                <a:ext uri="{FF2B5EF4-FFF2-40B4-BE49-F238E27FC236}">
                  <a16:creationId xmlns:a16="http://schemas.microsoft.com/office/drawing/2014/main" id="{7B124FFB-4827-2DA1-A0C6-258960DCA4C3}"/>
                </a:ext>
              </a:extLst>
            </p:cNvPr>
            <p:cNvSpPr/>
            <p:nvPr/>
          </p:nvSpPr>
          <p:spPr>
            <a:xfrm>
              <a:off x="4148957" y="3128660"/>
              <a:ext cx="3133330" cy="1242524"/>
            </a:xfrm>
            <a:prstGeom prst="flowChartDecision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Garamond" panose="02020404030301010803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5" name="文本框 84">
                  <a:extLst>
                    <a:ext uri="{FF2B5EF4-FFF2-40B4-BE49-F238E27FC236}">
                      <a16:creationId xmlns:a16="http://schemas.microsoft.com/office/drawing/2014/main" id="{C36C0FB2-B9C4-CEA4-C7F4-6358D6F193A2}"/>
                    </a:ext>
                  </a:extLst>
                </p:cNvPr>
                <p:cNvSpPr txBox="1"/>
                <p:nvPr/>
              </p:nvSpPr>
              <p:spPr>
                <a:xfrm>
                  <a:off x="4288234" y="3301367"/>
                  <a:ext cx="2864038" cy="90480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GB" altLang="zh-CN" sz="2000" dirty="0">
                      <a:latin typeface="Garamond" panose="02020404030301010803" pitchFamily="18" charset="0"/>
                      <a:cs typeface="Arial" panose="020B0604020202020204" pitchFamily="34" charset="0"/>
                    </a:rPr>
                    <a:t>Is </a:t>
                  </a:r>
                  <a14:m>
                    <m:oMath xmlns:m="http://schemas.openxmlformats.org/officeDocument/2006/math">
                      <m:r>
                        <a:rPr lang="en-GB" altLang="zh-CN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ℎ𝑖𝑠𝑡</m:t>
                      </m:r>
                      <m:d>
                        <m:dPr>
                          <m:ctrlPr>
                            <a:rPr lang="en-GB" altLang="zh-CN" sz="2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altLang="zh-CN" sz="2000" b="1" i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GB" altLang="zh-CN" sz="2000" b="1" i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𝐁</m:t>
                              </m:r>
                              <m:r>
                                <a:rPr lang="en-GB" altLang="zh-CN" sz="2000" b="1" i="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𝐅</m:t>
                              </m:r>
                            </m:e>
                            <m:sub>
                              <m:r>
                                <a:rPr lang="en-GB" altLang="zh-CN" sz="2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a14:m>
                  <a:r>
                    <a:rPr lang="zh-CN" altLang="en-US" sz="2000" dirty="0">
                      <a:latin typeface="Garamond" panose="02020404030301010803" pitchFamily="18" charset="0"/>
                      <a:cs typeface="Arial" panose="020B0604020202020204" pitchFamily="34" charset="0"/>
                    </a:rPr>
                    <a:t> </a:t>
                  </a:r>
                  <a:r>
                    <a:rPr lang="en-GB" altLang="zh-CN" sz="2000" dirty="0">
                      <a:latin typeface="Garamond" panose="02020404030301010803" pitchFamily="18" charset="0"/>
                      <a:cs typeface="Arial" panose="020B0604020202020204" pitchFamily="34" charset="0"/>
                    </a:rPr>
                    <a:t>in size </a:t>
                  </a:r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GB" altLang="zh-CN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GB" altLang="zh-CN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𝑁</m:t>
                          </m:r>
                        </m:e>
                        <m:sub>
                          <m:r>
                            <a:rPr lang="en-GB" altLang="zh-CN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  <m:sup>
                          <m:r>
                            <a:rPr lang="en-GB" altLang="zh-CN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10</m:t>
                          </m:r>
                        </m:sup>
                      </m:sSubSup>
                    </m:oMath>
                  </a14:m>
                  <a:r>
                    <a:rPr lang="en-GB" altLang="zh-CN" sz="2000" dirty="0">
                      <a:latin typeface="Garamond" panose="02020404030301010803" pitchFamily="18" charset="0"/>
                      <a:cs typeface="Arial" panose="020B0604020202020204" pitchFamily="34" charset="0"/>
                    </a:rPr>
                    <a:t>?</a:t>
                  </a:r>
                  <a:endParaRPr lang="zh-CN" altLang="en-US" sz="2000" dirty="0">
                    <a:latin typeface="Garamond" panose="02020404030301010803" pitchFamily="18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85" name="文本框 84">
                  <a:extLst>
                    <a:ext uri="{FF2B5EF4-FFF2-40B4-BE49-F238E27FC236}">
                      <a16:creationId xmlns:a16="http://schemas.microsoft.com/office/drawing/2014/main" id="{C36C0FB2-B9C4-CEA4-C7F4-6358D6F193A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88234" y="3301367"/>
                  <a:ext cx="2864038" cy="904803"/>
                </a:xfrm>
                <a:prstGeom prst="rect">
                  <a:avLst/>
                </a:prstGeom>
                <a:blipFill>
                  <a:blip r:embed="rId24"/>
                  <a:stretch>
                    <a:fillRect t="-4310" b="-16379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6" name="文本框 85">
                <a:extLst>
                  <a:ext uri="{FF2B5EF4-FFF2-40B4-BE49-F238E27FC236}">
                    <a16:creationId xmlns:a16="http://schemas.microsoft.com/office/drawing/2014/main" id="{D57DD3A7-962D-1C86-38AF-E1C4B856957E}"/>
                  </a:ext>
                </a:extLst>
              </p:cNvPr>
              <p:cNvSpPr txBox="1"/>
              <p:nvPr/>
            </p:nvSpPr>
            <p:spPr>
              <a:xfrm>
                <a:off x="5360752" y="5906528"/>
                <a:ext cx="2170925" cy="646331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altLang="zh-CN" dirty="0">
                    <a:latin typeface="Garamond" panose="02020404030301010803" pitchFamily="18" charset="0"/>
                    <a:cs typeface="Arial" panose="020B0604020202020204" pitchFamily="34" charset="0"/>
                  </a:rPr>
                  <a:t>Use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GB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GB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zh-CN" altLang="en-US" dirty="0">
                    <a:latin typeface="Garamond" panose="02020404030301010803" pitchFamily="18" charset="0"/>
                    <a:cs typeface="Arial" panose="020B0604020202020204" pitchFamily="34" charset="0"/>
                  </a:rPr>
                  <a:t> </a:t>
                </a:r>
                <a:r>
                  <a:rPr lang="en-GB" altLang="zh-CN" dirty="0">
                    <a:latin typeface="Garamond" panose="02020404030301010803" pitchFamily="18" charset="0"/>
                    <a:cs typeface="Arial" panose="020B0604020202020204" pitchFamily="34" charset="0"/>
                  </a:rPr>
                  <a:t>to solve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GB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GB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zh-CN" altLang="en-US" dirty="0">
                    <a:latin typeface="Garamond" panose="02020404030301010803" pitchFamily="18" charset="0"/>
                    <a:cs typeface="Arial" panose="020B0604020202020204" pitchFamily="34" charset="0"/>
                  </a:rPr>
                  <a:t> </a:t>
                </a:r>
                <a:r>
                  <a:rPr lang="en-GB" altLang="zh-CN" dirty="0">
                    <a:latin typeface="Garamond" panose="02020404030301010803" pitchFamily="18" charset="0"/>
                    <a:cs typeface="Arial" panose="020B0604020202020204" pitchFamily="34" charset="0"/>
                  </a:rPr>
                  <a:t>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altLang="zh-CN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sv</m:t>
                    </m:r>
                    <m:r>
                      <a:rPr lang="en-GB" altLang="zh-CN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𝐌𝐀𝐓𝐈𝐌𝐄</m:t>
                    </m:r>
                    <m:d>
                      <m:dPr>
                        <m:begChr m:val="["/>
                        <m:endChr m:val="]"/>
                        <m:ctrlPr>
                          <a:rPr lang="en-GB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GB" altLang="zh-CN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GB" altLang="zh-CN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GB" altLang="zh-CN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GB" altLang="zh-CN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sup>
                        </m:sSubSup>
                      </m:e>
                    </m:d>
                  </m:oMath>
                </a14:m>
                <a:endParaRPr lang="zh-CN" altLang="en-US" dirty="0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6" name="文本框 85">
                <a:extLst>
                  <a:ext uri="{FF2B5EF4-FFF2-40B4-BE49-F238E27FC236}">
                    <a16:creationId xmlns:a16="http://schemas.microsoft.com/office/drawing/2014/main" id="{D57DD3A7-962D-1C86-38AF-E1C4B85695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0752" y="5906528"/>
                <a:ext cx="2170925" cy="646331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7" name="组合 86">
            <a:extLst>
              <a:ext uri="{FF2B5EF4-FFF2-40B4-BE49-F238E27FC236}">
                <a16:creationId xmlns:a16="http://schemas.microsoft.com/office/drawing/2014/main" id="{84302A0C-581F-0B8A-9CE2-A8AEE84DCE9C}"/>
              </a:ext>
            </a:extLst>
          </p:cNvPr>
          <p:cNvGrpSpPr/>
          <p:nvPr/>
        </p:nvGrpSpPr>
        <p:grpSpPr>
          <a:xfrm>
            <a:off x="5965751" y="5244415"/>
            <a:ext cx="916036" cy="641343"/>
            <a:chOff x="3761645" y="3787787"/>
            <a:chExt cx="916036" cy="64134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8" name="箭头: 右 87">
              <a:extLst>
                <a:ext uri="{FF2B5EF4-FFF2-40B4-BE49-F238E27FC236}">
                  <a16:creationId xmlns:a16="http://schemas.microsoft.com/office/drawing/2014/main" id="{78519231-2E24-B0B5-772C-154AC64DBEF1}"/>
                </a:ext>
              </a:extLst>
            </p:cNvPr>
            <p:cNvSpPr/>
            <p:nvPr/>
          </p:nvSpPr>
          <p:spPr>
            <a:xfrm rot="5400000">
              <a:off x="3904104" y="3861500"/>
              <a:ext cx="631118" cy="504141"/>
            </a:xfrm>
            <a:prstGeom prst="rightArrow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Garamond" panose="02020404030301010803" pitchFamily="18" charset="0"/>
              </a:endParaRPr>
            </a:p>
          </p:txBody>
        </p:sp>
        <p:sp>
          <p:nvSpPr>
            <p:cNvPr id="89" name="文本框 88">
              <a:extLst>
                <a:ext uri="{FF2B5EF4-FFF2-40B4-BE49-F238E27FC236}">
                  <a16:creationId xmlns:a16="http://schemas.microsoft.com/office/drawing/2014/main" id="{840C06B6-612D-A808-8C6C-3B6CEA000600}"/>
                </a:ext>
              </a:extLst>
            </p:cNvPr>
            <p:cNvSpPr txBox="1"/>
            <p:nvPr/>
          </p:nvSpPr>
          <p:spPr>
            <a:xfrm>
              <a:off x="3761645" y="3787787"/>
              <a:ext cx="916036" cy="461665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>
                  <a:latin typeface="Garamond" panose="02020404030301010803" pitchFamily="18" charset="0"/>
                  <a:cs typeface="Arial" panose="020B0604020202020204" pitchFamily="34" charset="0"/>
                </a:rPr>
                <a:t>YES</a:t>
              </a:r>
              <a:endParaRPr lang="zh-CN" altLang="en-US" sz="2400" dirty="0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0" name="组合 89">
            <a:extLst>
              <a:ext uri="{FF2B5EF4-FFF2-40B4-BE49-F238E27FC236}">
                <a16:creationId xmlns:a16="http://schemas.microsoft.com/office/drawing/2014/main" id="{B70704EE-D816-4227-74AF-5CB4532390E2}"/>
              </a:ext>
            </a:extLst>
          </p:cNvPr>
          <p:cNvGrpSpPr/>
          <p:nvPr/>
        </p:nvGrpSpPr>
        <p:grpSpPr>
          <a:xfrm rot="1407646">
            <a:off x="7244740" y="3982174"/>
            <a:ext cx="1025267" cy="509358"/>
            <a:chOff x="7571703" y="3315324"/>
            <a:chExt cx="1025267" cy="50935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91" name="箭头: 右 90">
              <a:extLst>
                <a:ext uri="{FF2B5EF4-FFF2-40B4-BE49-F238E27FC236}">
                  <a16:creationId xmlns:a16="http://schemas.microsoft.com/office/drawing/2014/main" id="{49F3D443-E4A8-99B0-CE23-CE6A54865928}"/>
                </a:ext>
              </a:extLst>
            </p:cNvPr>
            <p:cNvSpPr/>
            <p:nvPr/>
          </p:nvSpPr>
          <p:spPr>
            <a:xfrm rot="19241326">
              <a:off x="7571703" y="3315324"/>
              <a:ext cx="1025267" cy="480004"/>
            </a:xfrm>
            <a:prstGeom prst="rightArrow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Garamond" panose="02020404030301010803" pitchFamily="18" charset="0"/>
              </a:endParaRPr>
            </a:p>
          </p:txBody>
        </p:sp>
        <p:sp>
          <p:nvSpPr>
            <p:cNvPr id="92" name="文本框 91">
              <a:extLst>
                <a:ext uri="{FF2B5EF4-FFF2-40B4-BE49-F238E27FC236}">
                  <a16:creationId xmlns:a16="http://schemas.microsoft.com/office/drawing/2014/main" id="{99D22DF1-E6EB-2A38-27B7-FAB2C3461324}"/>
                </a:ext>
              </a:extLst>
            </p:cNvPr>
            <p:cNvSpPr txBox="1"/>
            <p:nvPr/>
          </p:nvSpPr>
          <p:spPr>
            <a:xfrm rot="19402569">
              <a:off x="7653115" y="3363017"/>
              <a:ext cx="787665" cy="461665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>
                  <a:latin typeface="Garamond" panose="02020404030301010803" pitchFamily="18" charset="0"/>
                  <a:cs typeface="Arial" panose="020B0604020202020204" pitchFamily="34" charset="0"/>
                </a:rPr>
                <a:t>NO</a:t>
              </a:r>
              <a:endParaRPr lang="zh-CN" altLang="en-US" sz="2400" dirty="0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3" name="文本框 92">
                <a:extLst>
                  <a:ext uri="{FF2B5EF4-FFF2-40B4-BE49-F238E27FC236}">
                    <a16:creationId xmlns:a16="http://schemas.microsoft.com/office/drawing/2014/main" id="{48549EA3-A524-1993-8ACB-3F8C7D74D030}"/>
                  </a:ext>
                </a:extLst>
              </p:cNvPr>
              <p:cNvSpPr txBox="1"/>
              <p:nvPr/>
            </p:nvSpPr>
            <p:spPr>
              <a:xfrm>
                <a:off x="8421455" y="3394148"/>
                <a:ext cx="217092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b="0" i="0" smtClean="0">
                            <a:latin typeface="Cambria Math" panose="02040503050406030204" pitchFamily="18" charset="0"/>
                          </a:rPr>
                          <m:t>BF</m:t>
                        </m:r>
                      </m:e>
                      <m:sub>
                        <m:r>
                          <a:rPr lang="en-GB" altLang="zh-CN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dirty="0">
                    <a:latin typeface="Garamond" panose="02020404030301010803" pitchFamily="18" charset="0"/>
                    <a:cs typeface="Arial" panose="020B0604020202020204" pitchFamily="34" charset="0"/>
                  </a:rPr>
                  <a:t>: (even-less-)</a:t>
                </a:r>
                <a:r>
                  <a:rPr lang="en-GB" altLang="zh-CN" dirty="0">
                    <a:latin typeface="Garamond" panose="02020404030301010803" pitchFamily="18" charset="0"/>
                    <a:cs typeface="Arial" panose="020B0604020202020204" pitchFamily="34" charset="0"/>
                  </a:rPr>
                  <a:t>naïve algorithm solving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GB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GB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endParaRPr lang="zh-CN" altLang="en-US" dirty="0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3" name="文本框 92">
                <a:extLst>
                  <a:ext uri="{FF2B5EF4-FFF2-40B4-BE49-F238E27FC236}">
                    <a16:creationId xmlns:a16="http://schemas.microsoft.com/office/drawing/2014/main" id="{48549EA3-A524-1993-8ACB-3F8C7D74D0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1455" y="3394148"/>
                <a:ext cx="2170925" cy="646331"/>
              </a:xfrm>
              <a:prstGeom prst="rect">
                <a:avLst/>
              </a:prstGeom>
              <a:blipFill>
                <a:blip r:embed="rId26"/>
                <a:stretch>
                  <a:fillRect l="-2241" t="-4717" r="-2521" b="-150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4" name="组合 93">
            <a:extLst>
              <a:ext uri="{FF2B5EF4-FFF2-40B4-BE49-F238E27FC236}">
                <a16:creationId xmlns:a16="http://schemas.microsoft.com/office/drawing/2014/main" id="{1380AAC7-FB94-482B-008E-46528DA8F201}"/>
              </a:ext>
            </a:extLst>
          </p:cNvPr>
          <p:cNvGrpSpPr/>
          <p:nvPr/>
        </p:nvGrpSpPr>
        <p:grpSpPr>
          <a:xfrm>
            <a:off x="8419104" y="4266969"/>
            <a:ext cx="2170925" cy="972107"/>
            <a:chOff x="4148957" y="3128660"/>
            <a:chExt cx="3133330" cy="1242524"/>
          </a:xfrm>
        </p:grpSpPr>
        <p:sp>
          <p:nvSpPr>
            <p:cNvPr id="95" name="流程图: 决策 94">
              <a:extLst>
                <a:ext uri="{FF2B5EF4-FFF2-40B4-BE49-F238E27FC236}">
                  <a16:creationId xmlns:a16="http://schemas.microsoft.com/office/drawing/2014/main" id="{6F93340C-0E5D-632E-3EE6-5B733654FE02}"/>
                </a:ext>
              </a:extLst>
            </p:cNvPr>
            <p:cNvSpPr/>
            <p:nvPr/>
          </p:nvSpPr>
          <p:spPr>
            <a:xfrm>
              <a:off x="4148957" y="3128660"/>
              <a:ext cx="3133330" cy="1242524"/>
            </a:xfrm>
            <a:prstGeom prst="flowChartDecision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Garamond" panose="02020404030301010803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6" name="文本框 95">
                  <a:extLst>
                    <a:ext uri="{FF2B5EF4-FFF2-40B4-BE49-F238E27FC236}">
                      <a16:creationId xmlns:a16="http://schemas.microsoft.com/office/drawing/2014/main" id="{50AFD064-0B39-02BD-1AB5-D7901AF42FCE}"/>
                    </a:ext>
                  </a:extLst>
                </p:cNvPr>
                <p:cNvSpPr txBox="1"/>
                <p:nvPr/>
              </p:nvSpPr>
              <p:spPr>
                <a:xfrm>
                  <a:off x="4288234" y="3301367"/>
                  <a:ext cx="2864038" cy="91455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GB" altLang="zh-CN" sz="2000" dirty="0">
                      <a:latin typeface="Garamond" panose="02020404030301010803" pitchFamily="18" charset="0"/>
                      <a:cs typeface="Arial" panose="020B0604020202020204" pitchFamily="34" charset="0"/>
                    </a:rPr>
                    <a:t>Is </a:t>
                  </a:r>
                  <a14:m>
                    <m:oMath xmlns:m="http://schemas.openxmlformats.org/officeDocument/2006/math">
                      <m:r>
                        <a:rPr lang="en-GB" altLang="zh-CN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ℎ𝑖𝑠𝑡</m:t>
                      </m:r>
                      <m:d>
                        <m:dPr>
                          <m:ctrlPr>
                            <a:rPr lang="en-GB" altLang="zh-CN" sz="2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altLang="zh-CN" sz="2000" b="1" i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GB" altLang="zh-CN" sz="2000" b="1" i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𝐁</m:t>
                              </m:r>
                              <m:r>
                                <a:rPr lang="en-GB" altLang="zh-CN" sz="2000" b="1" i="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𝐅</m:t>
                              </m:r>
                            </m:e>
                            <m:sub>
                              <m:r>
                                <a:rPr lang="en-GB" altLang="zh-CN" sz="2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</m:oMath>
                  </a14:m>
                  <a:r>
                    <a:rPr lang="zh-CN" altLang="en-US" sz="2000" dirty="0">
                      <a:latin typeface="Garamond" panose="02020404030301010803" pitchFamily="18" charset="0"/>
                      <a:cs typeface="Arial" panose="020B0604020202020204" pitchFamily="34" charset="0"/>
                    </a:rPr>
                    <a:t> </a:t>
                  </a:r>
                  <a:r>
                    <a:rPr lang="en-GB" altLang="zh-CN" sz="2000" dirty="0">
                      <a:latin typeface="Garamond" panose="02020404030301010803" pitchFamily="18" charset="0"/>
                      <a:cs typeface="Arial" panose="020B0604020202020204" pitchFamily="34" charset="0"/>
                    </a:rPr>
                    <a:t>in size </a:t>
                  </a:r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GB" altLang="zh-CN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GB" altLang="zh-CN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𝑁</m:t>
                          </m:r>
                        </m:e>
                        <m:sub>
                          <m:r>
                            <a:rPr lang="en-GB" altLang="zh-CN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sub>
                        <m:sup>
                          <m:r>
                            <a:rPr lang="en-GB" altLang="zh-CN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10</m:t>
                          </m:r>
                        </m:sup>
                      </m:sSubSup>
                    </m:oMath>
                  </a14:m>
                  <a:r>
                    <a:rPr lang="en-GB" altLang="zh-CN" sz="2000" dirty="0">
                      <a:latin typeface="Garamond" panose="02020404030301010803" pitchFamily="18" charset="0"/>
                      <a:cs typeface="Arial" panose="020B0604020202020204" pitchFamily="34" charset="0"/>
                    </a:rPr>
                    <a:t>?</a:t>
                  </a:r>
                  <a:endParaRPr lang="zh-CN" altLang="en-US" sz="2000" dirty="0">
                    <a:latin typeface="Garamond" panose="02020404030301010803" pitchFamily="18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96" name="文本框 95">
                  <a:extLst>
                    <a:ext uri="{FF2B5EF4-FFF2-40B4-BE49-F238E27FC236}">
                      <a16:creationId xmlns:a16="http://schemas.microsoft.com/office/drawing/2014/main" id="{50AFD064-0B39-02BD-1AB5-D7901AF42FC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88234" y="3301367"/>
                  <a:ext cx="2864038" cy="914557"/>
                </a:xfrm>
                <a:prstGeom prst="rect">
                  <a:avLst/>
                </a:prstGeom>
                <a:blipFill>
                  <a:blip r:embed="rId27"/>
                  <a:stretch>
                    <a:fillRect t="-3390" r="-615" b="-1440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7" name="文本框 96">
                <a:extLst>
                  <a:ext uri="{FF2B5EF4-FFF2-40B4-BE49-F238E27FC236}">
                    <a16:creationId xmlns:a16="http://schemas.microsoft.com/office/drawing/2014/main" id="{CACEB986-0EE0-10DA-7DCF-C9ED7FFD5F3C}"/>
                  </a:ext>
                </a:extLst>
              </p:cNvPr>
              <p:cNvSpPr txBox="1"/>
              <p:nvPr/>
            </p:nvSpPr>
            <p:spPr>
              <a:xfrm>
                <a:off x="8457060" y="5927298"/>
                <a:ext cx="2170925" cy="653192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altLang="zh-CN" dirty="0">
                    <a:latin typeface="Garamond" panose="02020404030301010803" pitchFamily="18" charset="0"/>
                    <a:cs typeface="Arial" panose="020B0604020202020204" pitchFamily="34" charset="0"/>
                  </a:rPr>
                  <a:t>Use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GB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GB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zh-CN" altLang="en-US" dirty="0">
                    <a:latin typeface="Garamond" panose="02020404030301010803" pitchFamily="18" charset="0"/>
                    <a:cs typeface="Arial" panose="020B0604020202020204" pitchFamily="34" charset="0"/>
                  </a:rPr>
                  <a:t> </a:t>
                </a:r>
                <a:r>
                  <a:rPr lang="en-GB" altLang="zh-CN" dirty="0">
                    <a:latin typeface="Garamond" panose="02020404030301010803" pitchFamily="18" charset="0"/>
                    <a:cs typeface="Arial" panose="020B0604020202020204" pitchFamily="34" charset="0"/>
                  </a:rPr>
                  <a:t>to solve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GB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GB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zh-CN" altLang="en-US" dirty="0">
                    <a:latin typeface="Garamond" panose="02020404030301010803" pitchFamily="18" charset="0"/>
                    <a:cs typeface="Arial" panose="020B0604020202020204" pitchFamily="34" charset="0"/>
                  </a:rPr>
                  <a:t> </a:t>
                </a:r>
                <a:r>
                  <a:rPr lang="en-GB" altLang="zh-CN" dirty="0">
                    <a:latin typeface="Garamond" panose="02020404030301010803" pitchFamily="18" charset="0"/>
                    <a:cs typeface="Arial" panose="020B0604020202020204" pitchFamily="34" charset="0"/>
                  </a:rPr>
                  <a:t>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altLang="zh-CN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sv</m:t>
                    </m:r>
                    <m:r>
                      <a:rPr lang="en-GB" altLang="zh-CN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𝐌𝐀𝐓𝐈𝐌𝐄</m:t>
                    </m:r>
                    <m:d>
                      <m:dPr>
                        <m:begChr m:val="["/>
                        <m:endChr m:val="]"/>
                        <m:ctrlPr>
                          <a:rPr lang="en-GB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GB" altLang="zh-CN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GB" altLang="zh-CN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GB" altLang="zh-CN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b>
                          <m:sup>
                            <m:r>
                              <a:rPr lang="en-GB" altLang="zh-CN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sup>
                        </m:sSubSup>
                      </m:e>
                    </m:d>
                  </m:oMath>
                </a14:m>
                <a:endParaRPr lang="zh-CN" altLang="en-US" dirty="0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7" name="文本框 96">
                <a:extLst>
                  <a:ext uri="{FF2B5EF4-FFF2-40B4-BE49-F238E27FC236}">
                    <a16:creationId xmlns:a16="http://schemas.microsoft.com/office/drawing/2014/main" id="{CACEB986-0EE0-10DA-7DCF-C9ED7FFD5F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7060" y="5927298"/>
                <a:ext cx="2170925" cy="653192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8" name="组合 97">
            <a:extLst>
              <a:ext uri="{FF2B5EF4-FFF2-40B4-BE49-F238E27FC236}">
                <a16:creationId xmlns:a16="http://schemas.microsoft.com/office/drawing/2014/main" id="{1DE7AB5D-74FF-F900-B1D5-23CC31951581}"/>
              </a:ext>
            </a:extLst>
          </p:cNvPr>
          <p:cNvGrpSpPr/>
          <p:nvPr/>
        </p:nvGrpSpPr>
        <p:grpSpPr>
          <a:xfrm>
            <a:off x="9062059" y="5265185"/>
            <a:ext cx="916036" cy="641343"/>
            <a:chOff x="3761645" y="3787787"/>
            <a:chExt cx="916036" cy="64134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99" name="箭头: 右 98">
              <a:extLst>
                <a:ext uri="{FF2B5EF4-FFF2-40B4-BE49-F238E27FC236}">
                  <a16:creationId xmlns:a16="http://schemas.microsoft.com/office/drawing/2014/main" id="{5F4F971D-8636-5D11-89E8-5ED0A8FD2E57}"/>
                </a:ext>
              </a:extLst>
            </p:cNvPr>
            <p:cNvSpPr/>
            <p:nvPr/>
          </p:nvSpPr>
          <p:spPr>
            <a:xfrm rot="5400000">
              <a:off x="3904104" y="3861500"/>
              <a:ext cx="631118" cy="504141"/>
            </a:xfrm>
            <a:prstGeom prst="rightArrow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Garamond" panose="02020404030301010803" pitchFamily="18" charset="0"/>
              </a:endParaRPr>
            </a:p>
          </p:txBody>
        </p:sp>
        <p:sp>
          <p:nvSpPr>
            <p:cNvPr id="100" name="文本框 99">
              <a:extLst>
                <a:ext uri="{FF2B5EF4-FFF2-40B4-BE49-F238E27FC236}">
                  <a16:creationId xmlns:a16="http://schemas.microsoft.com/office/drawing/2014/main" id="{2DE5FE74-7FBD-2C4B-F377-9D11300EC2FF}"/>
                </a:ext>
              </a:extLst>
            </p:cNvPr>
            <p:cNvSpPr txBox="1"/>
            <p:nvPr/>
          </p:nvSpPr>
          <p:spPr>
            <a:xfrm>
              <a:off x="3761645" y="3787787"/>
              <a:ext cx="916036" cy="461665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>
                  <a:latin typeface="Garamond" panose="02020404030301010803" pitchFamily="18" charset="0"/>
                  <a:cs typeface="Arial" panose="020B0604020202020204" pitchFamily="34" charset="0"/>
                </a:rPr>
                <a:t>YES</a:t>
              </a:r>
              <a:endParaRPr lang="zh-CN" altLang="en-US" sz="2400" dirty="0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1" name="组合 100">
            <a:extLst>
              <a:ext uri="{FF2B5EF4-FFF2-40B4-BE49-F238E27FC236}">
                <a16:creationId xmlns:a16="http://schemas.microsoft.com/office/drawing/2014/main" id="{CE1DD77E-553B-3DF3-8C3D-88094FFE2EE0}"/>
              </a:ext>
            </a:extLst>
          </p:cNvPr>
          <p:cNvGrpSpPr/>
          <p:nvPr/>
        </p:nvGrpSpPr>
        <p:grpSpPr>
          <a:xfrm rot="1407646">
            <a:off x="10604086" y="3968710"/>
            <a:ext cx="1025267" cy="509358"/>
            <a:chOff x="7571703" y="3315324"/>
            <a:chExt cx="1025267" cy="50935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2" name="箭头: 右 101">
              <a:extLst>
                <a:ext uri="{FF2B5EF4-FFF2-40B4-BE49-F238E27FC236}">
                  <a16:creationId xmlns:a16="http://schemas.microsoft.com/office/drawing/2014/main" id="{BE08546A-A7E2-DCF2-945C-8DE7C798B3D3}"/>
                </a:ext>
              </a:extLst>
            </p:cNvPr>
            <p:cNvSpPr/>
            <p:nvPr/>
          </p:nvSpPr>
          <p:spPr>
            <a:xfrm rot="19241326">
              <a:off x="7571703" y="3315324"/>
              <a:ext cx="1025267" cy="480004"/>
            </a:xfrm>
            <a:prstGeom prst="rightArrow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Garamond" panose="02020404030301010803" pitchFamily="18" charset="0"/>
              </a:endParaRPr>
            </a:p>
          </p:txBody>
        </p:sp>
        <p:sp>
          <p:nvSpPr>
            <p:cNvPr id="103" name="文本框 102">
              <a:extLst>
                <a:ext uri="{FF2B5EF4-FFF2-40B4-BE49-F238E27FC236}">
                  <a16:creationId xmlns:a16="http://schemas.microsoft.com/office/drawing/2014/main" id="{1027B79F-B917-64D2-0EB3-B4A09B3D6DDC}"/>
                </a:ext>
              </a:extLst>
            </p:cNvPr>
            <p:cNvSpPr txBox="1"/>
            <p:nvPr/>
          </p:nvSpPr>
          <p:spPr>
            <a:xfrm rot="19402569">
              <a:off x="7653115" y="3363017"/>
              <a:ext cx="787665" cy="461665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>
                  <a:latin typeface="Garamond" panose="02020404030301010803" pitchFamily="18" charset="0"/>
                  <a:cs typeface="Arial" panose="020B0604020202020204" pitchFamily="34" charset="0"/>
                </a:rPr>
                <a:t>NO</a:t>
              </a:r>
              <a:endParaRPr lang="zh-CN" altLang="en-US" sz="2400" dirty="0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文本框 103">
                <a:extLst>
                  <a:ext uri="{FF2B5EF4-FFF2-40B4-BE49-F238E27FC236}">
                    <a16:creationId xmlns:a16="http://schemas.microsoft.com/office/drawing/2014/main" id="{59AA5A04-BAAE-6474-F675-6AF1A86DE59A}"/>
                  </a:ext>
                </a:extLst>
              </p:cNvPr>
              <p:cNvSpPr txBox="1"/>
              <p:nvPr/>
            </p:nvSpPr>
            <p:spPr>
              <a:xfrm>
                <a:off x="11563927" y="3423879"/>
                <a:ext cx="544946" cy="6399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i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GB" i="0"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 panose="02040503050406030204" pitchFamily="18" charset="0"/>
                          </a:rPr>
                          <m:t>F</m:t>
                        </m:r>
                      </m:e>
                      <m:sub>
                        <m:r>
                          <a:rPr lang="en-GB" b="0" i="0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GB" dirty="0"/>
                  <a:t>…</a:t>
                </a:r>
              </a:p>
            </p:txBody>
          </p:sp>
        </mc:Choice>
        <mc:Fallback xmlns="">
          <p:sp>
            <p:nvSpPr>
              <p:cNvPr id="104" name="文本框 103">
                <a:extLst>
                  <a:ext uri="{FF2B5EF4-FFF2-40B4-BE49-F238E27FC236}">
                    <a16:creationId xmlns:a16="http://schemas.microsoft.com/office/drawing/2014/main" id="{59AA5A04-BAAE-6474-F675-6AF1A86DE5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63927" y="3423879"/>
                <a:ext cx="544946" cy="639983"/>
              </a:xfrm>
              <a:prstGeom prst="rect">
                <a:avLst/>
              </a:prstGeom>
              <a:blipFill>
                <a:blip r:embed="rId29"/>
                <a:stretch>
                  <a:fillRect l="-10112" b="-142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文本框 1">
            <a:extLst>
              <a:ext uri="{FF2B5EF4-FFF2-40B4-BE49-F238E27FC236}">
                <a16:creationId xmlns:a16="http://schemas.microsoft.com/office/drawing/2014/main" id="{1A920323-C21A-FBEA-7355-91A66409B520}"/>
              </a:ext>
            </a:extLst>
          </p:cNvPr>
          <p:cNvSpPr txBox="1"/>
          <p:nvPr/>
        </p:nvSpPr>
        <p:spPr>
          <a:xfrm>
            <a:off x="6823758" y="1320660"/>
            <a:ext cx="4530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>
                <a:latin typeface="Garamond" panose="02020404030301010803" pitchFamily="18" charset="0"/>
              </a:rPr>
              <a:t>The “iterative win-win” method of CLO</a:t>
            </a:r>
            <a:r>
              <a:rPr lang="en-GB" dirty="0">
                <a:solidFill>
                  <a:srgbClr val="F165D3"/>
                </a:solidFill>
                <a:latin typeface="Garamond" panose="02020404030301010803" pitchFamily="18" charset="0"/>
              </a:rPr>
              <a:t>R</a:t>
            </a:r>
            <a:r>
              <a:rPr lang="en-GB" dirty="0">
                <a:latin typeface="Garamond" panose="02020404030301010803" pitchFamily="18" charset="0"/>
              </a:rPr>
              <a:t>S’23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2504B1E3-80F4-7545-2692-C0359A5A0927}"/>
              </a:ext>
            </a:extLst>
          </p:cNvPr>
          <p:cNvSpPr/>
          <p:nvPr/>
        </p:nvSpPr>
        <p:spPr>
          <a:xfrm>
            <a:off x="422736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A446510F-C493-F4D9-B1F6-1AFAD9CA5FF4}"/>
              </a:ext>
            </a:extLst>
          </p:cNvPr>
          <p:cNvSpPr/>
          <p:nvPr/>
        </p:nvSpPr>
        <p:spPr>
          <a:xfrm>
            <a:off x="437515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79618B6D-2B02-6DA9-9DD4-40BECF6C5A34}"/>
              </a:ext>
            </a:extLst>
          </p:cNvPr>
          <p:cNvSpPr/>
          <p:nvPr/>
        </p:nvSpPr>
        <p:spPr>
          <a:xfrm>
            <a:off x="452293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BB46D0FB-06E9-7AEB-A611-EDD62C678A8A}"/>
              </a:ext>
            </a:extLst>
          </p:cNvPr>
          <p:cNvSpPr/>
          <p:nvPr/>
        </p:nvSpPr>
        <p:spPr>
          <a:xfrm>
            <a:off x="467071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ED655613-74A1-DB28-6F7A-184CC999D575}"/>
              </a:ext>
            </a:extLst>
          </p:cNvPr>
          <p:cNvSpPr/>
          <p:nvPr/>
        </p:nvSpPr>
        <p:spPr>
          <a:xfrm>
            <a:off x="481849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8B72EA8C-80D2-A517-8F31-AB7FCE14BE72}"/>
              </a:ext>
            </a:extLst>
          </p:cNvPr>
          <p:cNvSpPr/>
          <p:nvPr/>
        </p:nvSpPr>
        <p:spPr>
          <a:xfrm>
            <a:off x="496627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6B11F284-1438-8BB9-7E34-8D84C17556F7}"/>
              </a:ext>
            </a:extLst>
          </p:cNvPr>
          <p:cNvSpPr/>
          <p:nvPr/>
        </p:nvSpPr>
        <p:spPr>
          <a:xfrm>
            <a:off x="511406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F0E11949-314D-7444-A1AA-F016F2AE63FB}"/>
              </a:ext>
            </a:extLst>
          </p:cNvPr>
          <p:cNvSpPr/>
          <p:nvPr/>
        </p:nvSpPr>
        <p:spPr>
          <a:xfrm>
            <a:off x="526184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7A35A477-E6E8-5735-B1E9-4A90489C4F59}"/>
              </a:ext>
            </a:extLst>
          </p:cNvPr>
          <p:cNvSpPr/>
          <p:nvPr/>
        </p:nvSpPr>
        <p:spPr>
          <a:xfrm>
            <a:off x="540962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D25A12C4-805C-11D8-F65A-042B7A7BBD01}"/>
              </a:ext>
            </a:extLst>
          </p:cNvPr>
          <p:cNvSpPr/>
          <p:nvPr/>
        </p:nvSpPr>
        <p:spPr>
          <a:xfrm>
            <a:off x="555740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7A719277-C087-EC80-AB9A-638E03288B51}"/>
              </a:ext>
            </a:extLst>
          </p:cNvPr>
          <p:cNvSpPr/>
          <p:nvPr/>
        </p:nvSpPr>
        <p:spPr>
          <a:xfrm>
            <a:off x="570518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0FD581B7-DC12-9A6A-B6DC-32BBA00730FF}"/>
              </a:ext>
            </a:extLst>
          </p:cNvPr>
          <p:cNvSpPr/>
          <p:nvPr/>
        </p:nvSpPr>
        <p:spPr>
          <a:xfrm>
            <a:off x="585297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" name="矩形 63">
            <a:extLst>
              <a:ext uri="{FF2B5EF4-FFF2-40B4-BE49-F238E27FC236}">
                <a16:creationId xmlns:a16="http://schemas.microsoft.com/office/drawing/2014/main" id="{DB3E799F-3EBA-565F-A6D9-B39BC91875ED}"/>
              </a:ext>
            </a:extLst>
          </p:cNvPr>
          <p:cNvSpPr/>
          <p:nvPr/>
        </p:nvSpPr>
        <p:spPr>
          <a:xfrm>
            <a:off x="600075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矩形 65">
            <a:extLst>
              <a:ext uri="{FF2B5EF4-FFF2-40B4-BE49-F238E27FC236}">
                <a16:creationId xmlns:a16="http://schemas.microsoft.com/office/drawing/2014/main" id="{95B3442D-BE65-A9A4-93C7-9843EEBA3A7E}"/>
              </a:ext>
            </a:extLst>
          </p:cNvPr>
          <p:cNvSpPr/>
          <p:nvPr/>
        </p:nvSpPr>
        <p:spPr>
          <a:xfrm>
            <a:off x="614853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矩形 67">
            <a:extLst>
              <a:ext uri="{FF2B5EF4-FFF2-40B4-BE49-F238E27FC236}">
                <a16:creationId xmlns:a16="http://schemas.microsoft.com/office/drawing/2014/main" id="{3DCF5D63-9BD8-8D88-F0FC-C97D7D10B2F3}"/>
              </a:ext>
            </a:extLst>
          </p:cNvPr>
          <p:cNvSpPr/>
          <p:nvPr/>
        </p:nvSpPr>
        <p:spPr>
          <a:xfrm>
            <a:off x="629631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0" name="矩形 69">
            <a:extLst>
              <a:ext uri="{FF2B5EF4-FFF2-40B4-BE49-F238E27FC236}">
                <a16:creationId xmlns:a16="http://schemas.microsoft.com/office/drawing/2014/main" id="{FAB74CC4-EC39-B055-8693-372E5696408D}"/>
              </a:ext>
            </a:extLst>
          </p:cNvPr>
          <p:cNvSpPr/>
          <p:nvPr/>
        </p:nvSpPr>
        <p:spPr>
          <a:xfrm>
            <a:off x="644409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" name="矩形 71">
            <a:extLst>
              <a:ext uri="{FF2B5EF4-FFF2-40B4-BE49-F238E27FC236}">
                <a16:creationId xmlns:a16="http://schemas.microsoft.com/office/drawing/2014/main" id="{4F2A4556-5FDC-DB73-2ECB-08F590743E13}"/>
              </a:ext>
            </a:extLst>
          </p:cNvPr>
          <p:cNvSpPr/>
          <p:nvPr/>
        </p:nvSpPr>
        <p:spPr>
          <a:xfrm>
            <a:off x="659188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4" name="矩形 73">
            <a:extLst>
              <a:ext uri="{FF2B5EF4-FFF2-40B4-BE49-F238E27FC236}">
                <a16:creationId xmlns:a16="http://schemas.microsoft.com/office/drawing/2014/main" id="{73AF48EA-C97D-E29C-9964-445E1E05E5CB}"/>
              </a:ext>
            </a:extLst>
          </p:cNvPr>
          <p:cNvSpPr/>
          <p:nvPr/>
        </p:nvSpPr>
        <p:spPr>
          <a:xfrm>
            <a:off x="673966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6" name="矩形 75">
            <a:extLst>
              <a:ext uri="{FF2B5EF4-FFF2-40B4-BE49-F238E27FC236}">
                <a16:creationId xmlns:a16="http://schemas.microsoft.com/office/drawing/2014/main" id="{7F9A1A4D-335D-B243-1CF0-3625AA5BA80D}"/>
              </a:ext>
            </a:extLst>
          </p:cNvPr>
          <p:cNvSpPr/>
          <p:nvPr/>
        </p:nvSpPr>
        <p:spPr>
          <a:xfrm>
            <a:off x="688744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8" name="矩形 77">
            <a:extLst>
              <a:ext uri="{FF2B5EF4-FFF2-40B4-BE49-F238E27FC236}">
                <a16:creationId xmlns:a16="http://schemas.microsoft.com/office/drawing/2014/main" id="{64144333-C9FB-0D54-E377-B8455C53D10F}"/>
              </a:ext>
            </a:extLst>
          </p:cNvPr>
          <p:cNvSpPr/>
          <p:nvPr/>
        </p:nvSpPr>
        <p:spPr>
          <a:xfrm>
            <a:off x="703522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0" name="矩形 79">
            <a:extLst>
              <a:ext uri="{FF2B5EF4-FFF2-40B4-BE49-F238E27FC236}">
                <a16:creationId xmlns:a16="http://schemas.microsoft.com/office/drawing/2014/main" id="{3AD3375E-0F7E-BD4A-8469-E56ACB484B5F}"/>
              </a:ext>
            </a:extLst>
          </p:cNvPr>
          <p:cNvSpPr/>
          <p:nvPr/>
        </p:nvSpPr>
        <p:spPr>
          <a:xfrm>
            <a:off x="718300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6" name="矩形 105">
            <a:extLst>
              <a:ext uri="{FF2B5EF4-FFF2-40B4-BE49-F238E27FC236}">
                <a16:creationId xmlns:a16="http://schemas.microsoft.com/office/drawing/2014/main" id="{F5099B82-411D-9BDC-1703-2325CCAD2905}"/>
              </a:ext>
            </a:extLst>
          </p:cNvPr>
          <p:cNvSpPr/>
          <p:nvPr/>
        </p:nvSpPr>
        <p:spPr>
          <a:xfrm>
            <a:off x="733079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8" name="矩形 107">
            <a:extLst>
              <a:ext uri="{FF2B5EF4-FFF2-40B4-BE49-F238E27FC236}">
                <a16:creationId xmlns:a16="http://schemas.microsoft.com/office/drawing/2014/main" id="{E2F535DA-2980-1D1E-696D-04F6CD89B1AE}"/>
              </a:ext>
            </a:extLst>
          </p:cNvPr>
          <p:cNvSpPr/>
          <p:nvPr/>
        </p:nvSpPr>
        <p:spPr>
          <a:xfrm>
            <a:off x="747857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0" name="矩形 109">
            <a:extLst>
              <a:ext uri="{FF2B5EF4-FFF2-40B4-BE49-F238E27FC236}">
                <a16:creationId xmlns:a16="http://schemas.microsoft.com/office/drawing/2014/main" id="{9A1BC4CD-3FE2-3AE3-B82D-100E5546FC2E}"/>
              </a:ext>
            </a:extLst>
          </p:cNvPr>
          <p:cNvSpPr/>
          <p:nvPr/>
        </p:nvSpPr>
        <p:spPr>
          <a:xfrm>
            <a:off x="762635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2" name="矩形 111">
            <a:extLst>
              <a:ext uri="{FF2B5EF4-FFF2-40B4-BE49-F238E27FC236}">
                <a16:creationId xmlns:a16="http://schemas.microsoft.com/office/drawing/2014/main" id="{E4777922-1C88-D81C-8814-59CD3067AFF6}"/>
              </a:ext>
            </a:extLst>
          </p:cNvPr>
          <p:cNvSpPr/>
          <p:nvPr/>
        </p:nvSpPr>
        <p:spPr>
          <a:xfrm>
            <a:off x="777413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4" name="矩形 113">
            <a:extLst>
              <a:ext uri="{FF2B5EF4-FFF2-40B4-BE49-F238E27FC236}">
                <a16:creationId xmlns:a16="http://schemas.microsoft.com/office/drawing/2014/main" id="{17401B6E-5658-C52B-8D17-39AB8DCF9D5A}"/>
              </a:ext>
            </a:extLst>
          </p:cNvPr>
          <p:cNvSpPr/>
          <p:nvPr/>
        </p:nvSpPr>
        <p:spPr>
          <a:xfrm>
            <a:off x="792191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6" name="矩形 115">
            <a:extLst>
              <a:ext uri="{FF2B5EF4-FFF2-40B4-BE49-F238E27FC236}">
                <a16:creationId xmlns:a16="http://schemas.microsoft.com/office/drawing/2014/main" id="{1653EFB8-D1F0-0C14-4CF4-10FF5878940E}"/>
              </a:ext>
            </a:extLst>
          </p:cNvPr>
          <p:cNvSpPr/>
          <p:nvPr/>
        </p:nvSpPr>
        <p:spPr>
          <a:xfrm>
            <a:off x="806970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8" name="矩形 117">
            <a:extLst>
              <a:ext uri="{FF2B5EF4-FFF2-40B4-BE49-F238E27FC236}">
                <a16:creationId xmlns:a16="http://schemas.microsoft.com/office/drawing/2014/main" id="{FE4BE991-463F-8635-A68C-69FE4AB25FA6}"/>
              </a:ext>
            </a:extLst>
          </p:cNvPr>
          <p:cNvSpPr/>
          <p:nvPr/>
        </p:nvSpPr>
        <p:spPr>
          <a:xfrm>
            <a:off x="821748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0" name="矩形 119">
            <a:extLst>
              <a:ext uri="{FF2B5EF4-FFF2-40B4-BE49-F238E27FC236}">
                <a16:creationId xmlns:a16="http://schemas.microsoft.com/office/drawing/2014/main" id="{01B6D038-F36C-6A6D-A97B-672F99EE651A}"/>
              </a:ext>
            </a:extLst>
          </p:cNvPr>
          <p:cNvSpPr/>
          <p:nvPr/>
        </p:nvSpPr>
        <p:spPr>
          <a:xfrm>
            <a:off x="836526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2" name="文本框 121">
            <a:extLst>
              <a:ext uri="{FF2B5EF4-FFF2-40B4-BE49-F238E27FC236}">
                <a16:creationId xmlns:a16="http://schemas.microsoft.com/office/drawing/2014/main" id="{20D9E148-7AFE-DA03-0D91-193FDD85A21D}"/>
              </a:ext>
            </a:extLst>
          </p:cNvPr>
          <p:cNvSpPr txBox="1"/>
          <p:nvPr/>
        </p:nvSpPr>
        <p:spPr>
          <a:xfrm>
            <a:off x="3220605" y="-33662"/>
            <a:ext cx="101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Progress: </a:t>
            </a:r>
            <a:endParaRPr lang="en-GB" dirty="0">
              <a:solidFill>
                <a:schemeClr val="bg1">
                  <a:lumMod val="50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2799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36" grpId="0"/>
      <p:bldP spid="82" grpId="0"/>
      <p:bldP spid="86" grpId="0" animBg="1"/>
      <p:bldP spid="93" grpId="0"/>
      <p:bldP spid="97" grpId="0" animBg="1"/>
      <p:bldP spid="10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9AB5BE-2A3B-3EA4-C941-A96D6F4789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标题 1">
            <a:extLst>
              <a:ext uri="{FF2B5EF4-FFF2-40B4-BE49-F238E27FC236}">
                <a16:creationId xmlns:a16="http://schemas.microsoft.com/office/drawing/2014/main" id="{45323220-1494-382D-5E9D-A707FCCDF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altLang="zh-CN" sz="4000" b="1" dirty="0">
                <a:latin typeface="Garamond" panose="02020404030301010803" pitchFamily="18" charset="0"/>
                <a:cs typeface="Arial" panose="020B0604020202020204" pitchFamily="34" charset="0"/>
              </a:rPr>
              <a:t>The Result</a:t>
            </a:r>
            <a:endParaRPr lang="zh-CN" altLang="en-US" sz="4000" b="1" dirty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对话气泡: 圆角矩形 4">
                <a:extLst>
                  <a:ext uri="{FF2B5EF4-FFF2-40B4-BE49-F238E27FC236}">
                    <a16:creationId xmlns:a16="http://schemas.microsoft.com/office/drawing/2014/main" id="{90299D80-177D-9879-5346-4A32BB9AEF21}"/>
                  </a:ext>
                </a:extLst>
              </p:cNvPr>
              <p:cNvSpPr/>
              <p:nvPr/>
            </p:nvSpPr>
            <p:spPr>
              <a:xfrm>
                <a:off x="528014" y="1971149"/>
                <a:ext cx="3840786" cy="1219154"/>
              </a:xfrm>
              <a:prstGeom prst="wedgeRoundRectCallout">
                <a:avLst>
                  <a:gd name="adj1" fmla="val -3912"/>
                  <a:gd name="adj2" fmla="val 93685"/>
                  <a:gd name="adj3" fmla="val 16667"/>
                </a:avLst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B" sz="2400" dirty="0">
                    <a:latin typeface="Garamond" panose="02020404030301010803" pitchFamily="18" charset="0"/>
                  </a:rPr>
                  <a:t>The complexity class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b="1" i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b="1" i="0">
                            <a:latin typeface="Cambria Math" panose="02040503050406030204" pitchFamily="18" charset="0"/>
                          </a:rPr>
                          <m:t>𝐌</m:t>
                        </m:r>
                        <m:r>
                          <a:rPr lang="en-GB" sz="2400" b="1" i="0" smtClean="0">
                            <a:latin typeface="Cambria Math" panose="02040503050406030204" pitchFamily="18" charset="0"/>
                          </a:rPr>
                          <m:t>𝐀</m:t>
                        </m:r>
                      </m:e>
                      <m:sub>
                        <m:r>
                          <a:rPr lang="en-GB" sz="2400" b="1" i="0" smtClean="0">
                            <a:latin typeface="Cambria Math" panose="02040503050406030204" pitchFamily="18" charset="0"/>
                          </a:rPr>
                          <m:t>𝐄</m:t>
                        </m:r>
                      </m:sub>
                    </m:sSub>
                  </m:oMath>
                </a14:m>
                <a:r>
                  <a:rPr lang="en-GB" sz="2400" dirty="0">
                    <a:latin typeface="Garamond" panose="02020404030301010803" pitchFamily="18" charset="0"/>
                  </a:rPr>
                  <a:t> cannot be computed by </a:t>
                </a:r>
                <a:r>
                  <a:rPr lang="en-GB" sz="2400" dirty="0">
                    <a:solidFill>
                      <a:srgbClr val="7030A0"/>
                    </a:solidFill>
                    <a:latin typeface="Garamond" panose="02020404030301010803" pitchFamily="18" charset="0"/>
                  </a:rPr>
                  <a:t>polynomial-size</a:t>
                </a:r>
                <a:r>
                  <a:rPr lang="en-GB" sz="2400" dirty="0">
                    <a:latin typeface="Garamond" panose="02020404030301010803" pitchFamily="18" charset="0"/>
                  </a:rPr>
                  <a:t> circuits!</a:t>
                </a:r>
              </a:p>
            </p:txBody>
          </p:sp>
        </mc:Choice>
        <mc:Fallback xmlns="">
          <p:sp>
            <p:nvSpPr>
              <p:cNvPr id="5" name="对话气泡: 圆角矩形 4">
                <a:extLst>
                  <a:ext uri="{FF2B5EF4-FFF2-40B4-BE49-F238E27FC236}">
                    <a16:creationId xmlns:a16="http://schemas.microsoft.com/office/drawing/2014/main" id="{90299D80-177D-9879-5346-4A32BB9AEF2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014" y="1971149"/>
                <a:ext cx="3840786" cy="1219154"/>
              </a:xfrm>
              <a:prstGeom prst="wedgeRoundRectCallout">
                <a:avLst>
                  <a:gd name="adj1" fmla="val -3912"/>
                  <a:gd name="adj2" fmla="val 93685"/>
                  <a:gd name="adj3" fmla="val 16667"/>
                </a:avLst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文本框 5">
            <a:extLst>
              <a:ext uri="{FF2B5EF4-FFF2-40B4-BE49-F238E27FC236}">
                <a16:creationId xmlns:a16="http://schemas.microsoft.com/office/drawing/2014/main" id="{E4F0B9DC-D621-2ECF-5ABC-1A3E3D62E48E}"/>
              </a:ext>
            </a:extLst>
          </p:cNvPr>
          <p:cNvSpPr txBox="1"/>
          <p:nvPr/>
        </p:nvSpPr>
        <p:spPr>
          <a:xfrm>
            <a:off x="3825772" y="4374458"/>
            <a:ext cx="4540456" cy="7078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2000" dirty="0">
                <a:latin typeface="Garamond" panose="02020404030301010803" pitchFamily="18" charset="0"/>
              </a:rPr>
              <a:t>The </a:t>
            </a:r>
            <a:r>
              <a:rPr lang="en-GB" sz="2000" dirty="0">
                <a:solidFill>
                  <a:srgbClr val="FF0000"/>
                </a:solidFill>
                <a:latin typeface="Garamond" panose="02020404030301010803" pitchFamily="18" charset="0"/>
              </a:rPr>
              <a:t>smallest</a:t>
            </a:r>
            <a:r>
              <a:rPr lang="en-GB" sz="2000" dirty="0">
                <a:latin typeface="Garamond" panose="02020404030301010803" pitchFamily="18" charset="0"/>
              </a:rPr>
              <a:t> complexity class for which super-poly circuit lower bounds are known.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E99EE5C2-489A-83AF-F8DB-F5B1F76689CE}"/>
                  </a:ext>
                </a:extLst>
              </p:cNvPr>
              <p:cNvSpPr txBox="1"/>
              <p:nvPr/>
            </p:nvSpPr>
            <p:spPr>
              <a:xfrm>
                <a:off x="7578804" y="2351782"/>
                <a:ext cx="3529584" cy="107721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b="1" dirty="0">
                    <a:latin typeface="Garamond" panose="02020404030301010803" pitchFamily="18" charset="0"/>
                  </a:rPr>
                  <a:t>Open Problem:</a:t>
                </a:r>
              </a:p>
              <a:p>
                <a:r>
                  <a:rPr lang="en-GB" sz="2000" dirty="0">
                    <a:latin typeface="Garamond" panose="02020404030301010803" pitchFamily="18" charset="0"/>
                  </a:rPr>
                  <a:t>Can we prove an </a:t>
                </a:r>
                <a:r>
                  <a:rPr lang="en-GB" sz="2000" dirty="0">
                    <a:solidFill>
                      <a:srgbClr val="0070C0"/>
                    </a:solidFill>
                    <a:latin typeface="Garamond" panose="02020404030301010803" pitchFamily="18" charset="0"/>
                  </a:rPr>
                  <a:t>exponential-size</a:t>
                </a:r>
                <a:r>
                  <a:rPr lang="en-GB" sz="2000" dirty="0">
                    <a:latin typeface="Garamond" panose="02020404030301010803" pitchFamily="18" charset="0"/>
                  </a:rPr>
                  <a:t> circuit lower bound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000" b="1" i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b="1" i="0">
                            <a:latin typeface="Cambria Math" panose="02040503050406030204" pitchFamily="18" charset="0"/>
                          </a:rPr>
                          <m:t>𝐌</m:t>
                        </m:r>
                        <m:r>
                          <a:rPr lang="en-GB" sz="2000" b="1" i="0" smtClean="0">
                            <a:latin typeface="Cambria Math" panose="02040503050406030204" pitchFamily="18" charset="0"/>
                          </a:rPr>
                          <m:t>𝐀</m:t>
                        </m:r>
                      </m:e>
                      <m:sub>
                        <m:r>
                          <a:rPr lang="en-GB" sz="2000" b="1" i="0" smtClean="0">
                            <a:latin typeface="Cambria Math" panose="02040503050406030204" pitchFamily="18" charset="0"/>
                          </a:rPr>
                          <m:t>𝐄</m:t>
                        </m:r>
                      </m:sub>
                    </m:sSub>
                  </m:oMath>
                </a14:m>
                <a:r>
                  <a:rPr lang="en-GB" sz="2000" baseline="30000" dirty="0">
                    <a:latin typeface="Garamond" panose="02020404030301010803" pitchFamily="18" charset="0"/>
                  </a:rPr>
                  <a:t>*</a:t>
                </a:r>
                <a:r>
                  <a:rPr lang="en-GB" sz="2000" dirty="0">
                    <a:latin typeface="Garamond" panose="02020404030301010803" pitchFamily="18" charset="0"/>
                  </a:rPr>
                  <a:t>?</a:t>
                </a: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E99EE5C2-489A-83AF-F8DB-F5B1F76689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8804" y="2351782"/>
                <a:ext cx="3529584" cy="107721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0" name="组合 39">
            <a:extLst>
              <a:ext uri="{FF2B5EF4-FFF2-40B4-BE49-F238E27FC236}">
                <a16:creationId xmlns:a16="http://schemas.microsoft.com/office/drawing/2014/main" id="{E39E48C5-349D-FBB7-4199-AEAA56A7A9CF}"/>
              </a:ext>
            </a:extLst>
          </p:cNvPr>
          <p:cNvGrpSpPr/>
          <p:nvPr/>
        </p:nvGrpSpPr>
        <p:grpSpPr>
          <a:xfrm>
            <a:off x="777335" y="3901025"/>
            <a:ext cx="2620377" cy="1570601"/>
            <a:chOff x="777335" y="3901025"/>
            <a:chExt cx="2620377" cy="1570601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67A68551-974D-89B3-6D8C-3E21E435F32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705489" y="3905639"/>
              <a:ext cx="828878" cy="98121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23421BF-1094-2534-8598-9327693300A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57645" y="3905639"/>
              <a:ext cx="847843" cy="98121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6ACFD519-E0AB-A8C2-AE71-ECE0748C3F8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534367" y="3901025"/>
              <a:ext cx="863345" cy="97174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DA3D58F7-2314-1392-1753-AFE4A376CCF8}"/>
                </a:ext>
              </a:extLst>
            </p:cNvPr>
            <p:cNvSpPr txBox="1"/>
            <p:nvPr/>
          </p:nvSpPr>
          <p:spPr>
            <a:xfrm>
              <a:off x="777335" y="4886851"/>
              <a:ext cx="258590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>
                  <a:latin typeface="Garamond" panose="02020404030301010803" pitchFamily="18" charset="0"/>
                </a:rPr>
                <a:t>Buhrman-</a:t>
              </a:r>
              <a:r>
                <a:rPr lang="en-GB" sz="1600" dirty="0" err="1">
                  <a:latin typeface="Garamond" panose="02020404030301010803" pitchFamily="18" charset="0"/>
                </a:rPr>
                <a:t>Fortnow</a:t>
              </a:r>
              <a:r>
                <a:rPr lang="en-GB" sz="1600" dirty="0">
                  <a:latin typeface="Garamond" panose="02020404030301010803" pitchFamily="18" charset="0"/>
                </a:rPr>
                <a:t>-Thierauf</a:t>
              </a:r>
              <a:br>
                <a:rPr lang="en-GB" sz="1600" dirty="0">
                  <a:latin typeface="Garamond" panose="02020404030301010803" pitchFamily="18" charset="0"/>
                </a:rPr>
              </a:br>
              <a:r>
                <a:rPr lang="en-GB" sz="1600" dirty="0">
                  <a:latin typeface="Garamond" panose="02020404030301010803" pitchFamily="18" charset="0"/>
                </a:rPr>
                <a:t>(CCC’98)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E93742CA-7108-0A52-550B-3D58DE4127A1}"/>
                  </a:ext>
                </a:extLst>
              </p:cNvPr>
              <p:cNvSpPr txBox="1"/>
              <p:nvPr/>
            </p:nvSpPr>
            <p:spPr>
              <a:xfrm>
                <a:off x="3941226" y="5291365"/>
                <a:ext cx="4309547" cy="1015663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2000" dirty="0">
                    <a:solidFill>
                      <a:srgbClr val="FF0000"/>
                    </a:solidFill>
                    <a:latin typeface="Garamond" panose="02020404030301010803" pitchFamily="18" charset="0"/>
                  </a:rPr>
                  <a:t>Many implications </a:t>
                </a:r>
                <a:r>
                  <a:rPr lang="en-GB" sz="2000" dirty="0">
                    <a:latin typeface="Garamond" panose="02020404030301010803" pitchFamily="18" charset="0"/>
                  </a:rPr>
                  <a:t>in complexity theory:</a:t>
                </a:r>
                <a:br>
                  <a:rPr lang="en-GB" sz="2000" dirty="0">
                    <a:latin typeface="Garamond" panose="02020404030301010803" pitchFamily="18" charset="0"/>
                  </a:rPr>
                </a:br>
                <a:r>
                  <a:rPr lang="en-GB" sz="2000" dirty="0">
                    <a:latin typeface="Garamond" panose="02020404030301010803" pitchFamily="18" charset="0"/>
                  </a:rPr>
                  <a:t>the Easy-Witness Lemma </a:t>
                </a:r>
                <a:r>
                  <a:rPr lang="en-GB" dirty="0">
                    <a:latin typeface="Garamond" panose="02020404030301010803" pitchFamily="18" charset="0"/>
                  </a:rPr>
                  <a:t>(IKW’02)</a:t>
                </a:r>
                <a:r>
                  <a:rPr lang="en-GB" sz="2000" dirty="0">
                    <a:latin typeface="Garamond" panose="02020404030301010803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GB" sz="2000" b="1" i="0" smtClean="0">
                        <a:latin typeface="Cambria Math" panose="02040503050406030204" pitchFamily="18" charset="0"/>
                      </a:rPr>
                      <m:t>𝐍𝐄𝐗𝐏</m:t>
                    </m:r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 vs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000" b="1" i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000" b="1" i="0">
                            <a:latin typeface="Cambria Math" panose="02040503050406030204" pitchFamily="18" charset="0"/>
                          </a:rPr>
                          <m:t>𝐀𝐂</m:t>
                        </m:r>
                        <m:r>
                          <a:rPr lang="en-GB" sz="2000" b="1" i="0" smtClean="0">
                            <a:latin typeface="Cambria Math" panose="02040503050406030204" pitchFamily="18" charset="0"/>
                          </a:rPr>
                          <m:t>𝐂</m:t>
                        </m:r>
                      </m:e>
                      <m:sup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 </a:t>
                </a:r>
                <a:r>
                  <a:rPr lang="en-GB" dirty="0">
                    <a:latin typeface="Garamond" panose="02020404030301010803" pitchFamily="18" charset="0"/>
                  </a:rPr>
                  <a:t>(Williams’11, see Chen’23)</a:t>
                </a:r>
                <a:endParaRPr lang="en-GB" sz="2000" dirty="0">
                  <a:latin typeface="Garamond" panose="02020404030301010803" pitchFamily="18" charset="0"/>
                </a:endParaRPr>
              </a:p>
            </p:txBody>
          </p:sp>
        </mc:Choice>
        <mc:Fallback xmlns="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E93742CA-7108-0A52-550B-3D58DE4127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1226" y="5291365"/>
                <a:ext cx="4309547" cy="101566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BF9F471A-D221-6820-BCDE-BB56EC32404F}"/>
                  </a:ext>
                </a:extLst>
              </p:cNvPr>
              <p:cNvSpPr txBox="1"/>
              <p:nvPr/>
            </p:nvSpPr>
            <p:spPr>
              <a:xfrm>
                <a:off x="0" y="6519446"/>
                <a:ext cx="699343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baseline="30000" dirty="0">
                    <a:latin typeface="Garamond" panose="02020404030301010803" pitchFamily="18" charset="0"/>
                  </a:rPr>
                  <a:t>*</a:t>
                </a:r>
                <a:r>
                  <a:rPr lang="en-GB" sz="1600" dirty="0">
                    <a:latin typeface="Garamond" panose="02020404030301010803" pitchFamily="18" charset="0"/>
                  </a:rPr>
                  <a:t>: exponential lower bounds for the “promise” version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b="1" i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b="1" i="0">
                            <a:latin typeface="Cambria Math" panose="02040503050406030204" pitchFamily="18" charset="0"/>
                          </a:rPr>
                          <m:t>𝐌</m:t>
                        </m:r>
                        <m:r>
                          <a:rPr lang="en-GB" sz="1600" b="1" i="0" smtClean="0">
                            <a:latin typeface="Cambria Math" panose="02040503050406030204" pitchFamily="18" charset="0"/>
                          </a:rPr>
                          <m:t>𝐀</m:t>
                        </m:r>
                      </m:e>
                      <m:sub>
                        <m:r>
                          <a:rPr lang="en-GB" sz="1600" b="1" i="0" smtClean="0">
                            <a:latin typeface="Cambria Math" panose="02040503050406030204" pitchFamily="18" charset="0"/>
                          </a:rPr>
                          <m:t>𝐄</m:t>
                        </m:r>
                      </m:sub>
                    </m:sSub>
                  </m:oMath>
                </a14:m>
                <a:r>
                  <a:rPr lang="en-GB" sz="1600" dirty="0">
                    <a:latin typeface="Garamond" panose="02020404030301010803" pitchFamily="18" charset="0"/>
                  </a:rPr>
                  <a:t> are open as well!</a:t>
                </a:r>
              </a:p>
            </p:txBody>
          </p:sp>
        </mc:Choice>
        <mc:Fallback xmlns="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BF9F471A-D221-6820-BCDE-BB56EC3240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6519446"/>
                <a:ext cx="6993438" cy="338554"/>
              </a:xfrm>
              <a:prstGeom prst="rect">
                <a:avLst/>
              </a:prstGeom>
              <a:blipFill>
                <a:blip r:embed="rId9"/>
                <a:stretch>
                  <a:fillRect t="-3571" b="-2321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7984C126-1923-4C5A-F983-6FC05C7E4062}"/>
                  </a:ext>
                </a:extLst>
              </p:cNvPr>
              <p:cNvSpPr txBox="1"/>
              <p:nvPr/>
            </p:nvSpPr>
            <p:spPr>
              <a:xfrm>
                <a:off x="2706979" y="3190303"/>
                <a:ext cx="3389021" cy="6014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b="1" dirty="0">
                    <a:latin typeface="Garamond" panose="02020404030301010803" pitchFamily="18" charset="0"/>
                  </a:rPr>
                  <a:t>M</a:t>
                </a:r>
                <a:r>
                  <a:rPr lang="en-GB" sz="1600" dirty="0">
                    <a:latin typeface="Garamond" panose="02020404030301010803" pitchFamily="18" charset="0"/>
                  </a:rPr>
                  <a:t>erlin-</a:t>
                </a:r>
                <a:r>
                  <a:rPr lang="en-GB" sz="1600" b="1" dirty="0">
                    <a:latin typeface="Garamond" panose="02020404030301010803" pitchFamily="18" charset="0"/>
                  </a:rPr>
                  <a:t>A</a:t>
                </a:r>
                <a:r>
                  <a:rPr lang="en-GB" sz="1600" dirty="0">
                    <a:latin typeface="Garamond" panose="02020404030301010803" pitchFamily="18" charset="0"/>
                  </a:rPr>
                  <a:t>rthur protocols where Arthur runs in exponential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  <m:d>
                          <m:d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d>
                      </m:sup>
                    </m:sSup>
                  </m:oMath>
                </a14:m>
                <a:r>
                  <a:rPr lang="en-GB" sz="1600" dirty="0">
                    <a:latin typeface="Garamond" panose="02020404030301010803" pitchFamily="18" charset="0"/>
                  </a:rPr>
                  <a:t>) time</a:t>
                </a:r>
              </a:p>
            </p:txBody>
          </p:sp>
        </mc:Choice>
        <mc:Fallback xmlns="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7984C126-1923-4C5A-F983-6FC05C7E40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6979" y="3190303"/>
                <a:ext cx="3389021" cy="601447"/>
              </a:xfrm>
              <a:prstGeom prst="rect">
                <a:avLst/>
              </a:prstGeom>
              <a:blipFill>
                <a:blip r:embed="rId10"/>
                <a:stretch>
                  <a:fillRect l="-899" t="-2020" b="-1313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B687CCFC-2690-3414-C9BC-B874D9B5C570}"/>
                  </a:ext>
                </a:extLst>
              </p:cNvPr>
              <p:cNvSpPr txBox="1"/>
              <p:nvPr/>
            </p:nvSpPr>
            <p:spPr>
              <a:xfrm>
                <a:off x="8794287" y="3798548"/>
                <a:ext cx="2989217" cy="1391150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b="1" dirty="0">
                    <a:latin typeface="Garamond" panose="02020404030301010803" pitchFamily="18" charset="0"/>
                  </a:rPr>
                  <a:t>Our Result I</a:t>
                </a:r>
              </a:p>
              <a:p>
                <a:r>
                  <a:rPr lang="en-GB" sz="2000" dirty="0">
                    <a:latin typeface="Garamond" panose="02020404030301010803" pitchFamily="18" charset="0"/>
                  </a:rPr>
                  <a:t>An exponential-size circuit lower bound for (the larger class)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000" b="1" i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000" b="1" i="0" smtClean="0">
                            <a:latin typeface="Cambria Math" panose="02040503050406030204" pitchFamily="18" charset="0"/>
                          </a:rPr>
                          <m:t>𝐄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GB" sz="2000" b="0" i="0" smtClean="0">
                            <a:latin typeface="Cambria Math" panose="02040503050406030204" pitchFamily="18" charset="0"/>
                          </a:rPr>
                          <m:t>pr</m:t>
                        </m:r>
                        <m:r>
                          <a:rPr lang="en-GB" sz="2000" b="1" i="0" smtClean="0">
                            <a:latin typeface="Cambria Math" panose="02040503050406030204" pitchFamily="18" charset="0"/>
                          </a:rPr>
                          <m:t>𝐌𝐀</m:t>
                        </m:r>
                      </m:sup>
                    </m:sSup>
                    <m:sSub>
                      <m:sSub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/</m:t>
                        </m:r>
                      </m:e>
                      <m:sub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B687CCFC-2690-3414-C9BC-B874D9B5C5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4287" y="3798548"/>
                <a:ext cx="2989217" cy="139115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文本框 38">
                <a:extLst>
                  <a:ext uri="{FF2B5EF4-FFF2-40B4-BE49-F238E27FC236}">
                    <a16:creationId xmlns:a16="http://schemas.microsoft.com/office/drawing/2014/main" id="{7CC20C7D-A33E-5BF0-64C2-CD278B5E21CE}"/>
                  </a:ext>
                </a:extLst>
              </p:cNvPr>
              <p:cNvSpPr txBox="1"/>
              <p:nvPr/>
            </p:nvSpPr>
            <p:spPr>
              <a:xfrm>
                <a:off x="9560574" y="5189698"/>
                <a:ext cx="2222930" cy="6014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>
                    <a:latin typeface="Garamond" panose="02020404030301010803" pitchFamily="18" charset="0"/>
                  </a:rPr>
                  <a:t>Exponential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  <m:d>
                          <m:d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d>
                      </m:sup>
                    </m:sSup>
                  </m:oMath>
                </a14:m>
                <a:r>
                  <a:rPr lang="en-GB" sz="1600" dirty="0">
                    <a:latin typeface="Garamond" panose="02020404030301010803" pitchFamily="18" charset="0"/>
                  </a:rPr>
                  <a:t>) time with a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1600">
                        <a:latin typeface="Cambria Math" panose="02040503050406030204" pitchFamily="18" charset="0"/>
                      </a:rPr>
                      <m:t>p</m:t>
                    </m:r>
                    <m:r>
                      <m:rPr>
                        <m:sty m:val="p"/>
                      </m:rPr>
                      <a:rPr lang="en-GB" sz="1600" b="0" i="0" smtClean="0">
                        <a:latin typeface="Cambria Math" panose="02040503050406030204" pitchFamily="18" charset="0"/>
                      </a:rPr>
                      <m:t>r</m:t>
                    </m:r>
                    <m:r>
                      <a:rPr lang="en-GB" sz="1600" b="1" i="0" smtClean="0">
                        <a:latin typeface="Cambria Math" panose="02040503050406030204" pitchFamily="18" charset="0"/>
                      </a:rPr>
                      <m:t>𝐌𝐀</m:t>
                    </m:r>
                  </m:oMath>
                </a14:m>
                <a:r>
                  <a:rPr lang="en-GB" sz="1600" dirty="0">
                    <a:latin typeface="Garamond" panose="02020404030301010803" pitchFamily="18" charset="0"/>
                  </a:rPr>
                  <a:t> oracle</a:t>
                </a:r>
              </a:p>
            </p:txBody>
          </p:sp>
        </mc:Choice>
        <mc:Fallback xmlns="">
          <p:sp>
            <p:nvSpPr>
              <p:cNvPr id="39" name="文本框 38">
                <a:extLst>
                  <a:ext uri="{FF2B5EF4-FFF2-40B4-BE49-F238E27FC236}">
                    <a16:creationId xmlns:a16="http://schemas.microsoft.com/office/drawing/2014/main" id="{7CC20C7D-A33E-5BF0-64C2-CD278B5E21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60574" y="5189698"/>
                <a:ext cx="2222930" cy="601447"/>
              </a:xfrm>
              <a:prstGeom prst="rect">
                <a:avLst/>
              </a:prstGeom>
              <a:blipFill>
                <a:blip r:embed="rId12"/>
                <a:stretch>
                  <a:fillRect l="-1370" r="-822" b="-1313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矩形 1">
            <a:extLst>
              <a:ext uri="{FF2B5EF4-FFF2-40B4-BE49-F238E27FC236}">
                <a16:creationId xmlns:a16="http://schemas.microsoft.com/office/drawing/2014/main" id="{23366A3A-6136-8613-9C91-34194F15B87B}"/>
              </a:ext>
            </a:extLst>
          </p:cNvPr>
          <p:cNvSpPr/>
          <p:nvPr/>
        </p:nvSpPr>
        <p:spPr>
          <a:xfrm>
            <a:off x="422736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8BF49FF8-96DD-97F4-6AF4-63CC65E5A795}"/>
              </a:ext>
            </a:extLst>
          </p:cNvPr>
          <p:cNvSpPr/>
          <p:nvPr/>
        </p:nvSpPr>
        <p:spPr>
          <a:xfrm>
            <a:off x="437515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9D4B5288-713F-AC7C-FF6C-C0D0EBD3EF1B}"/>
              </a:ext>
            </a:extLst>
          </p:cNvPr>
          <p:cNvSpPr/>
          <p:nvPr/>
        </p:nvSpPr>
        <p:spPr>
          <a:xfrm>
            <a:off x="452293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3389B73E-B7CE-E4A3-C463-6748BF354F13}"/>
              </a:ext>
            </a:extLst>
          </p:cNvPr>
          <p:cNvSpPr/>
          <p:nvPr/>
        </p:nvSpPr>
        <p:spPr>
          <a:xfrm>
            <a:off x="467071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6D2DE5F2-13C2-0FC3-C83A-CF5A6B6FF5D1}"/>
              </a:ext>
            </a:extLst>
          </p:cNvPr>
          <p:cNvSpPr/>
          <p:nvPr/>
        </p:nvSpPr>
        <p:spPr>
          <a:xfrm>
            <a:off x="481849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A457634E-EC00-8809-ED08-83A813C8058D}"/>
              </a:ext>
            </a:extLst>
          </p:cNvPr>
          <p:cNvSpPr/>
          <p:nvPr/>
        </p:nvSpPr>
        <p:spPr>
          <a:xfrm>
            <a:off x="496627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509BCA37-D4F6-7D3F-51A1-0AF838C858FB}"/>
              </a:ext>
            </a:extLst>
          </p:cNvPr>
          <p:cNvSpPr/>
          <p:nvPr/>
        </p:nvSpPr>
        <p:spPr>
          <a:xfrm>
            <a:off x="511406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91BD905A-978B-9CF7-9639-65BA164A72AB}"/>
              </a:ext>
            </a:extLst>
          </p:cNvPr>
          <p:cNvSpPr/>
          <p:nvPr/>
        </p:nvSpPr>
        <p:spPr>
          <a:xfrm>
            <a:off x="526184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145F922F-D739-F977-3858-2B9AD1C8DB12}"/>
              </a:ext>
            </a:extLst>
          </p:cNvPr>
          <p:cNvSpPr/>
          <p:nvPr/>
        </p:nvSpPr>
        <p:spPr>
          <a:xfrm>
            <a:off x="540962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A47EEFCD-8597-C515-0D6F-94B48EA54E73}"/>
              </a:ext>
            </a:extLst>
          </p:cNvPr>
          <p:cNvSpPr/>
          <p:nvPr/>
        </p:nvSpPr>
        <p:spPr>
          <a:xfrm>
            <a:off x="555740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262D5D12-7FC3-3A8B-A283-49A87D39AD87}"/>
              </a:ext>
            </a:extLst>
          </p:cNvPr>
          <p:cNvSpPr/>
          <p:nvPr/>
        </p:nvSpPr>
        <p:spPr>
          <a:xfrm>
            <a:off x="570518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5FAD9705-26E1-6D92-B1DC-89DBDD8BF4C9}"/>
              </a:ext>
            </a:extLst>
          </p:cNvPr>
          <p:cNvSpPr/>
          <p:nvPr/>
        </p:nvSpPr>
        <p:spPr>
          <a:xfrm>
            <a:off x="585297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45E046EB-1735-1D2C-1399-AB823609B6A1}"/>
              </a:ext>
            </a:extLst>
          </p:cNvPr>
          <p:cNvSpPr/>
          <p:nvPr/>
        </p:nvSpPr>
        <p:spPr>
          <a:xfrm>
            <a:off x="600075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34FE61E7-F081-2C98-5310-3433F2FC0608}"/>
              </a:ext>
            </a:extLst>
          </p:cNvPr>
          <p:cNvSpPr/>
          <p:nvPr/>
        </p:nvSpPr>
        <p:spPr>
          <a:xfrm>
            <a:off x="614853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76C5B1A3-BBAE-C466-CB51-3EEBD5717F6B}"/>
              </a:ext>
            </a:extLst>
          </p:cNvPr>
          <p:cNvSpPr/>
          <p:nvPr/>
        </p:nvSpPr>
        <p:spPr>
          <a:xfrm>
            <a:off x="629631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1CC02FC1-6717-63B2-E45F-8683FCE61B1F}"/>
              </a:ext>
            </a:extLst>
          </p:cNvPr>
          <p:cNvSpPr/>
          <p:nvPr/>
        </p:nvSpPr>
        <p:spPr>
          <a:xfrm>
            <a:off x="644409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3856C821-262E-A3DD-55AF-57E8ED1CBED5}"/>
              </a:ext>
            </a:extLst>
          </p:cNvPr>
          <p:cNvSpPr/>
          <p:nvPr/>
        </p:nvSpPr>
        <p:spPr>
          <a:xfrm>
            <a:off x="659188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AE01B44A-9438-745C-1D28-8D4A1B9C3BD7}"/>
              </a:ext>
            </a:extLst>
          </p:cNvPr>
          <p:cNvSpPr/>
          <p:nvPr/>
        </p:nvSpPr>
        <p:spPr>
          <a:xfrm>
            <a:off x="673966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08BFD1AA-BE89-2522-0370-849E6EC0B1B1}"/>
              </a:ext>
            </a:extLst>
          </p:cNvPr>
          <p:cNvSpPr/>
          <p:nvPr/>
        </p:nvSpPr>
        <p:spPr>
          <a:xfrm>
            <a:off x="688744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AACFD4C5-3280-23F4-3F3C-E461D8EDFC65}"/>
              </a:ext>
            </a:extLst>
          </p:cNvPr>
          <p:cNvSpPr/>
          <p:nvPr/>
        </p:nvSpPr>
        <p:spPr>
          <a:xfrm>
            <a:off x="703522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809A2C90-8064-A073-90B6-71A5C47DD8F9}"/>
              </a:ext>
            </a:extLst>
          </p:cNvPr>
          <p:cNvSpPr/>
          <p:nvPr/>
        </p:nvSpPr>
        <p:spPr>
          <a:xfrm>
            <a:off x="718300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8382C197-5540-DBD4-3FCE-A9296549AD1C}"/>
              </a:ext>
            </a:extLst>
          </p:cNvPr>
          <p:cNvSpPr/>
          <p:nvPr/>
        </p:nvSpPr>
        <p:spPr>
          <a:xfrm>
            <a:off x="733079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5BD3EF87-03AA-56F9-D82C-286A591E49A9}"/>
              </a:ext>
            </a:extLst>
          </p:cNvPr>
          <p:cNvSpPr/>
          <p:nvPr/>
        </p:nvSpPr>
        <p:spPr>
          <a:xfrm>
            <a:off x="747857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1FE4A081-CE10-0BB8-30CE-7BE60ABBBD7E}"/>
              </a:ext>
            </a:extLst>
          </p:cNvPr>
          <p:cNvSpPr/>
          <p:nvPr/>
        </p:nvSpPr>
        <p:spPr>
          <a:xfrm>
            <a:off x="762635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" name="矩形 63">
            <a:extLst>
              <a:ext uri="{FF2B5EF4-FFF2-40B4-BE49-F238E27FC236}">
                <a16:creationId xmlns:a16="http://schemas.microsoft.com/office/drawing/2014/main" id="{19E3F8EC-ACFC-C2A8-A203-66ADAE51DFFC}"/>
              </a:ext>
            </a:extLst>
          </p:cNvPr>
          <p:cNvSpPr/>
          <p:nvPr/>
        </p:nvSpPr>
        <p:spPr>
          <a:xfrm>
            <a:off x="777413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矩形 65">
            <a:extLst>
              <a:ext uri="{FF2B5EF4-FFF2-40B4-BE49-F238E27FC236}">
                <a16:creationId xmlns:a16="http://schemas.microsoft.com/office/drawing/2014/main" id="{E9D7FFCC-1EEB-431C-C387-32625F0D1ED2}"/>
              </a:ext>
            </a:extLst>
          </p:cNvPr>
          <p:cNvSpPr/>
          <p:nvPr/>
        </p:nvSpPr>
        <p:spPr>
          <a:xfrm>
            <a:off x="792191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矩形 67">
            <a:extLst>
              <a:ext uri="{FF2B5EF4-FFF2-40B4-BE49-F238E27FC236}">
                <a16:creationId xmlns:a16="http://schemas.microsoft.com/office/drawing/2014/main" id="{310B928D-5F82-CF96-F601-F810B38CCBD2}"/>
              </a:ext>
            </a:extLst>
          </p:cNvPr>
          <p:cNvSpPr/>
          <p:nvPr/>
        </p:nvSpPr>
        <p:spPr>
          <a:xfrm>
            <a:off x="806970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0" name="矩形 69">
            <a:extLst>
              <a:ext uri="{FF2B5EF4-FFF2-40B4-BE49-F238E27FC236}">
                <a16:creationId xmlns:a16="http://schemas.microsoft.com/office/drawing/2014/main" id="{A48866A3-F926-717C-B0CD-FF9F29AFC689}"/>
              </a:ext>
            </a:extLst>
          </p:cNvPr>
          <p:cNvSpPr/>
          <p:nvPr/>
        </p:nvSpPr>
        <p:spPr>
          <a:xfrm>
            <a:off x="821748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" name="矩形 71">
            <a:extLst>
              <a:ext uri="{FF2B5EF4-FFF2-40B4-BE49-F238E27FC236}">
                <a16:creationId xmlns:a16="http://schemas.microsoft.com/office/drawing/2014/main" id="{42682F64-4804-64B3-C763-B5375AFA1DF6}"/>
              </a:ext>
            </a:extLst>
          </p:cNvPr>
          <p:cNvSpPr/>
          <p:nvPr/>
        </p:nvSpPr>
        <p:spPr>
          <a:xfrm>
            <a:off x="836526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3" name="文本框 72">
            <a:extLst>
              <a:ext uri="{FF2B5EF4-FFF2-40B4-BE49-F238E27FC236}">
                <a16:creationId xmlns:a16="http://schemas.microsoft.com/office/drawing/2014/main" id="{37D3EA1A-FE74-00A2-2C2E-890DEFA97E0F}"/>
              </a:ext>
            </a:extLst>
          </p:cNvPr>
          <p:cNvSpPr txBox="1"/>
          <p:nvPr/>
        </p:nvSpPr>
        <p:spPr>
          <a:xfrm>
            <a:off x="3220605" y="-33662"/>
            <a:ext cx="101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Progress: </a:t>
            </a:r>
            <a:endParaRPr lang="en-GB" dirty="0">
              <a:solidFill>
                <a:schemeClr val="bg1">
                  <a:lumMod val="50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4037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22" grpId="0" animBg="1"/>
      <p:bldP spid="28" grpId="0"/>
      <p:bldP spid="31" grpId="0"/>
      <p:bldP spid="37" grpId="0" animBg="1"/>
      <p:bldP spid="3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C018C5-7268-7D2F-6025-12D01C7E8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标题 1">
            <a:extLst>
              <a:ext uri="{FF2B5EF4-FFF2-40B4-BE49-F238E27FC236}">
                <a16:creationId xmlns:a16="http://schemas.microsoft.com/office/drawing/2014/main" id="{1172E44F-3713-A982-2F1F-15E9DE22E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GB" altLang="zh-CN" sz="4000" b="1" dirty="0">
                <a:latin typeface="Garamond" panose="02020404030301010803" pitchFamily="18" charset="0"/>
                <a:cs typeface="Arial" panose="020B0604020202020204" pitchFamily="34" charset="0"/>
              </a:rPr>
              <a:t>Analysis</a:t>
            </a:r>
            <a:endParaRPr lang="zh-CN" altLang="en-US" sz="4000" b="1" dirty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内容占位符 2">
                <a:extLst>
                  <a:ext uri="{FF2B5EF4-FFF2-40B4-BE49-F238E27FC236}">
                    <a16:creationId xmlns:a16="http://schemas.microsoft.com/office/drawing/2014/main" id="{E45089DA-27BA-B8B7-5B57-F2B624F091A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4"/>
                <a:ext cx="10515600" cy="4784725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GB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  <m:sub>
                        <m:r>
                          <a:rPr lang="en-GB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 dirty="0">
                    <a:latin typeface="Garamond" panose="02020404030301010803" pitchFamily="18" charset="0"/>
                    <a:cs typeface="Arial" panose="020B0604020202020204" pitchFamily="34" charset="0"/>
                  </a:rPr>
                  <a:t> = size of the </a:t>
                </a:r>
                <a14:m>
                  <m:oMath xmlns:m="http://schemas.openxmlformats.org/officeDocument/2006/math">
                    <m:r>
                      <a:rPr lang="en-GB" altLang="zh-CN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𝑖</m:t>
                    </m:r>
                  </m:oMath>
                </a14:m>
                <a:r>
                  <a:rPr lang="en-US" altLang="zh-CN" dirty="0">
                    <a:latin typeface="Garamond" panose="02020404030301010803" pitchFamily="18" charset="0"/>
                    <a:cs typeface="Arial" panose="020B0604020202020204" pitchFamily="34" charset="0"/>
                  </a:rPr>
                  <a:t>-</a:t>
                </a:r>
                <a:r>
                  <a:rPr lang="en-US" altLang="zh-CN" dirty="0" err="1">
                    <a:latin typeface="Garamond" panose="02020404030301010803" pitchFamily="18" charset="0"/>
                    <a:cs typeface="Arial" panose="020B0604020202020204" pitchFamily="34" charset="0"/>
                  </a:rPr>
                  <a:t>th</a:t>
                </a:r>
                <a:r>
                  <a:rPr lang="en-US" altLang="zh-CN" dirty="0">
                    <a:latin typeface="Garamond" panose="02020404030301010803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Avoid</m:t>
                    </m:r>
                  </m:oMath>
                </a14:m>
                <a:r>
                  <a:rPr lang="en-US" altLang="zh-CN" dirty="0">
                    <a:latin typeface="Garamond" panose="02020404030301010803" pitchFamily="18" charset="0"/>
                    <a:cs typeface="Arial" panose="020B0604020202020204" pitchFamily="34" charset="0"/>
                  </a:rPr>
                  <a:t> instance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GB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en-GB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 dirty="0">
                    <a:latin typeface="Garamond" panose="02020404030301010803" pitchFamily="18" charset="0"/>
                    <a:cs typeface="Arial" panose="020B0604020202020204" pitchFamily="34" charset="0"/>
                  </a:rPr>
                  <a:t> = time complexity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GB" altLang="zh-CN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B</m:t>
                        </m:r>
                        <m:r>
                          <m:rPr>
                            <m:sty m:val="p"/>
                          </m:rPr>
                          <a:rPr lang="en-GB" altLang="zh-CN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F</m:t>
                        </m:r>
                      </m:e>
                      <m:sub>
                        <m:r>
                          <a:rPr lang="en-GB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altLang="zh-CN" dirty="0">
                  <a:latin typeface="Garamond" panose="02020404030301010803" pitchFamily="18" charset="0"/>
                  <a:cs typeface="Arial" panose="020B0604020202020204" pitchFamily="34" charset="0"/>
                </a:endParaRPr>
              </a:p>
              <a:p>
                <a:endParaRPr lang="en-US" altLang="zh-CN" dirty="0">
                  <a:latin typeface="Garamond" panose="02020404030301010803" pitchFamily="18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GB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en-GB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  <m:r>
                      <a:rPr lang="en-GB" altLang="zh-CN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GB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altLang="zh-CN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GB" altLang="zh-CN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GB" altLang="zh-CN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GB" altLang="zh-CN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𝑖</m:t>
                                </m:r>
                                <m:r>
                                  <a:rPr lang="en-GB" altLang="zh-CN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−1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GB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𝛼</m:t>
                        </m:r>
                      </m:sup>
                    </m:sSup>
                  </m:oMath>
                </a14:m>
                <a:endParaRPr lang="en-US" altLang="zh-CN" dirty="0">
                  <a:latin typeface="Garamond" panose="02020404030301010803" pitchFamily="18" charset="0"/>
                  <a:cs typeface="Arial" panose="020B0604020202020204" pitchFamily="34" charset="0"/>
                </a:endParaRPr>
              </a:p>
              <a:p>
                <a:pPr lvl="1"/>
                <a:r>
                  <a:rPr lang="en-US" altLang="zh-CN" dirty="0">
                    <a:latin typeface="Garamond" panose="02020404030301010803" pitchFamily="18" charset="0"/>
                    <a:cs typeface="Arial" panose="020B0604020202020204" pitchFamily="34" charset="0"/>
                  </a:rPr>
                  <a:t>Depending on the </a:t>
                </a:r>
                <a:r>
                  <a:rPr lang="en-US" altLang="zh-CN" dirty="0" err="1">
                    <a:latin typeface="Garamond" panose="02020404030301010803" pitchFamily="18" charset="0"/>
                    <a:cs typeface="Arial" panose="020B0604020202020204" pitchFamily="34" charset="0"/>
                  </a:rPr>
                  <a:t>HvR</a:t>
                </a:r>
                <a:r>
                  <a:rPr lang="en-US" altLang="zh-CN" dirty="0">
                    <a:latin typeface="Garamond" panose="02020404030301010803" pitchFamily="18" charset="0"/>
                    <a:cs typeface="Arial" panose="020B0604020202020204" pitchFamily="34" charset="0"/>
                  </a:rPr>
                  <a:t> overhead</a:t>
                </a:r>
              </a:p>
              <a:p>
                <a:r>
                  <a:rPr lang="en-GB" altLang="zh-CN" b="0" dirty="0">
                    <a:latin typeface="Garamond" panose="02020404030301010803" pitchFamily="18" charset="0"/>
                    <a:cs typeface="Arial" panose="020B0604020202020204" pitchFamily="34" charset="0"/>
                  </a:rPr>
                  <a:t>Just set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GB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  <m:sub>
                        <m:r>
                          <a:rPr lang="en-GB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  <m:r>
                      <a:rPr lang="en-GB" altLang="zh-CN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GB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altLang="zh-CN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GB" altLang="zh-CN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GB" altLang="zh-CN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a:rPr lang="en-GB" altLang="zh-CN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𝑖</m:t>
                                </m:r>
                                <m:r>
                                  <a:rPr lang="en-GB" altLang="zh-CN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−1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GB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GB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𝛼</m:t>
                        </m:r>
                      </m:sup>
                    </m:sSup>
                  </m:oMath>
                </a14:m>
                <a:r>
                  <a:rPr lang="en-US" altLang="zh-CN" dirty="0">
                    <a:latin typeface="Garamond" panose="02020404030301010803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dirty="0">
                    <a:latin typeface="Garamond" panose="02020404030301010803" pitchFamily="18" charset="0"/>
                    <a:cs typeface="Arial" panose="020B0604020202020204" pitchFamily="34" charset="0"/>
                    <a:sym typeface="Wingdings" panose="05000000000000000000" pitchFamily="2" charset="2"/>
                  </a:rPr>
                  <a:t></a:t>
                </a:r>
                <a:endParaRPr lang="en-US" altLang="zh-CN" dirty="0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内容占位符 2">
                <a:extLst>
                  <a:ext uri="{FF2B5EF4-FFF2-40B4-BE49-F238E27FC236}">
                    <a16:creationId xmlns:a16="http://schemas.microsoft.com/office/drawing/2014/main" id="{E45089DA-27BA-B8B7-5B57-F2B624F091A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4"/>
                <a:ext cx="10515600" cy="4784725"/>
              </a:xfrm>
              <a:blipFill>
                <a:blip r:embed="rId3"/>
                <a:stretch>
                  <a:fillRect l="-1043" t="-216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对话气泡: 圆角矩形 2">
                <a:extLst>
                  <a:ext uri="{FF2B5EF4-FFF2-40B4-BE49-F238E27FC236}">
                    <a16:creationId xmlns:a16="http://schemas.microsoft.com/office/drawing/2014/main" id="{E818B056-619D-5D8A-8EFE-35D6C33BAB46}"/>
                  </a:ext>
                </a:extLst>
              </p:cNvPr>
              <p:cNvSpPr/>
              <p:nvPr/>
            </p:nvSpPr>
            <p:spPr>
              <a:xfrm>
                <a:off x="6296795" y="2513305"/>
                <a:ext cx="4193309" cy="972128"/>
              </a:xfrm>
              <a:prstGeom prst="wedgeRoundRectCallout">
                <a:avLst>
                  <a:gd name="adj1" fmla="val -70328"/>
                  <a:gd name="adj2" fmla="val -36706"/>
                  <a:gd name="adj3" fmla="val 16667"/>
                </a:avLst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GB" i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GB" i="0"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 panose="02040503050406030204" pitchFamily="18" charset="0"/>
                          </a:rPr>
                          <m:t>F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GB" dirty="0">
                    <a:latin typeface="Garamond" panose="02020404030301010803" pitchFamily="18" charset="0"/>
                  </a:rPr>
                  <a:t>: Since (we assumed)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ℎ𝑖𝑠𝑡</m:t>
                    </m:r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i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GB" i="0">
                                <a:latin typeface="Cambria Math" panose="02040503050406030204" pitchFamily="18" charset="0"/>
                              </a:rPr>
                              <m:t>B</m:t>
                            </m:r>
                            <m:r>
                              <m:rPr>
                                <m:sty m:val="p"/>
                              </m:rPr>
                              <a:rPr lang="en-GB" b="0" i="0" smtClean="0">
                                <a:latin typeface="Cambria Math" panose="02040503050406030204" pitchFamily="18" charset="0"/>
                              </a:rPr>
                              <m:t>F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</m:e>
                    </m:d>
                  </m:oMath>
                </a14:m>
                <a:r>
                  <a:rPr lang="en-GB" dirty="0">
                    <a:latin typeface="Garamond" panose="02020404030301010803" pitchFamily="18" charset="0"/>
                  </a:rPr>
                  <a:t> has large circuit complexity, we obtain a derandomized algorithm for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Avoid</m:t>
                    </m:r>
                  </m:oMath>
                </a14:m>
                <a:r>
                  <a:rPr lang="en-GB" dirty="0">
                    <a:latin typeface="Garamond" panose="02020404030301010803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" name="对话气泡: 圆角矩形 2">
                <a:extLst>
                  <a:ext uri="{FF2B5EF4-FFF2-40B4-BE49-F238E27FC236}">
                    <a16:creationId xmlns:a16="http://schemas.microsoft.com/office/drawing/2014/main" id="{E818B056-619D-5D8A-8EFE-35D6C33BAB4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6795" y="2513305"/>
                <a:ext cx="4193309" cy="972128"/>
              </a:xfrm>
              <a:prstGeom prst="wedgeRoundRectCallout">
                <a:avLst>
                  <a:gd name="adj1" fmla="val -70328"/>
                  <a:gd name="adj2" fmla="val -36706"/>
                  <a:gd name="adj3" fmla="val 16667"/>
                </a:avLst>
              </a:prstGeom>
              <a:blipFill>
                <a:blip r:embed="rId4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组合 13">
            <a:extLst>
              <a:ext uri="{FF2B5EF4-FFF2-40B4-BE49-F238E27FC236}">
                <a16:creationId xmlns:a16="http://schemas.microsoft.com/office/drawing/2014/main" id="{7215A765-4B3A-60B9-7A19-5BADE66C745F}"/>
              </a:ext>
            </a:extLst>
          </p:cNvPr>
          <p:cNvGrpSpPr/>
          <p:nvPr/>
        </p:nvGrpSpPr>
        <p:grpSpPr>
          <a:xfrm>
            <a:off x="7728800" y="3882168"/>
            <a:ext cx="2199937" cy="1627677"/>
            <a:chOff x="3691023" y="5161126"/>
            <a:chExt cx="2199937" cy="1627677"/>
          </a:xfrm>
        </p:grpSpPr>
        <p:cxnSp>
          <p:nvCxnSpPr>
            <p:cNvPr id="16" name="直接箭头连接符 15">
              <a:extLst>
                <a:ext uri="{FF2B5EF4-FFF2-40B4-BE49-F238E27FC236}">
                  <a16:creationId xmlns:a16="http://schemas.microsoft.com/office/drawing/2014/main" id="{C597AC18-0AC5-3A86-EB69-62CE45EF899E}"/>
                </a:ext>
              </a:extLst>
            </p:cNvPr>
            <p:cNvCxnSpPr/>
            <p:nvPr/>
          </p:nvCxnSpPr>
          <p:spPr>
            <a:xfrm flipV="1">
              <a:off x="3873903" y="5161126"/>
              <a:ext cx="0" cy="1535265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箭头连接符 16">
              <a:extLst>
                <a:ext uri="{FF2B5EF4-FFF2-40B4-BE49-F238E27FC236}">
                  <a16:creationId xmlns:a16="http://schemas.microsoft.com/office/drawing/2014/main" id="{7DB27CCF-F5C3-9504-2CD6-68D1F0591CF4}"/>
                </a:ext>
              </a:extLst>
            </p:cNvPr>
            <p:cNvCxnSpPr>
              <a:cxnSpLocks/>
            </p:cNvCxnSpPr>
            <p:nvPr/>
          </p:nvCxnSpPr>
          <p:spPr>
            <a:xfrm>
              <a:off x="3691023" y="6495167"/>
              <a:ext cx="1960880" cy="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文本框 17">
                  <a:extLst>
                    <a:ext uri="{FF2B5EF4-FFF2-40B4-BE49-F238E27FC236}">
                      <a16:creationId xmlns:a16="http://schemas.microsoft.com/office/drawing/2014/main" id="{236DB504-104D-5686-9D3A-8C182685187E}"/>
                    </a:ext>
                  </a:extLst>
                </p:cNvPr>
                <p:cNvSpPr txBox="1"/>
                <p:nvPr/>
              </p:nvSpPr>
              <p:spPr>
                <a:xfrm>
                  <a:off x="5576657" y="6419471"/>
                  <a:ext cx="314303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72" name="文本框 71">
                  <a:extLst>
                    <a:ext uri="{FF2B5EF4-FFF2-40B4-BE49-F238E27FC236}">
                      <a16:creationId xmlns:a16="http://schemas.microsoft.com/office/drawing/2014/main" id="{1FA10615-79BB-8670-6426-2A7BEE1C212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76657" y="6419471"/>
                  <a:ext cx="314303" cy="369332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C42D14DF-6594-892D-D805-C7E52C1358D8}"/>
              </a:ext>
            </a:extLst>
          </p:cNvPr>
          <p:cNvGrpSpPr/>
          <p:nvPr/>
        </p:nvGrpSpPr>
        <p:grpSpPr>
          <a:xfrm>
            <a:off x="7912315" y="3846993"/>
            <a:ext cx="1658243" cy="912580"/>
            <a:chOff x="3874538" y="5125951"/>
            <a:chExt cx="1658243" cy="912580"/>
          </a:xfrm>
        </p:grpSpPr>
        <p:sp>
          <p:nvSpPr>
            <p:cNvPr id="32" name="任意多边形: 形状 31">
              <a:extLst>
                <a:ext uri="{FF2B5EF4-FFF2-40B4-BE49-F238E27FC236}">
                  <a16:creationId xmlns:a16="http://schemas.microsoft.com/office/drawing/2014/main" id="{8E6C8CBC-2E8B-24FB-9E18-78423223C834}"/>
                </a:ext>
              </a:extLst>
            </p:cNvPr>
            <p:cNvSpPr/>
            <p:nvPr/>
          </p:nvSpPr>
          <p:spPr>
            <a:xfrm>
              <a:off x="3874538" y="5150801"/>
              <a:ext cx="1632585" cy="887730"/>
            </a:xfrm>
            <a:custGeom>
              <a:avLst/>
              <a:gdLst>
                <a:gd name="connsiteX0" fmla="*/ 0 w 1632585"/>
                <a:gd name="connsiteY0" fmla="*/ 887730 h 887730"/>
                <a:gd name="connsiteX1" fmla="*/ 220980 w 1632585"/>
                <a:gd name="connsiteY1" fmla="*/ 851535 h 887730"/>
                <a:gd name="connsiteX2" fmla="*/ 426720 w 1632585"/>
                <a:gd name="connsiteY2" fmla="*/ 800100 h 887730"/>
                <a:gd name="connsiteX3" fmla="*/ 632460 w 1632585"/>
                <a:gd name="connsiteY3" fmla="*/ 731520 h 887730"/>
                <a:gd name="connsiteX4" fmla="*/ 782955 w 1632585"/>
                <a:gd name="connsiteY4" fmla="*/ 664845 h 887730"/>
                <a:gd name="connsiteX5" fmla="*/ 1028700 w 1632585"/>
                <a:gd name="connsiteY5" fmla="*/ 527685 h 887730"/>
                <a:gd name="connsiteX6" fmla="*/ 1291590 w 1632585"/>
                <a:gd name="connsiteY6" fmla="*/ 344805 h 887730"/>
                <a:gd name="connsiteX7" fmla="*/ 1474470 w 1632585"/>
                <a:gd name="connsiteY7" fmla="*/ 180975 h 887730"/>
                <a:gd name="connsiteX8" fmla="*/ 1632585 w 1632585"/>
                <a:gd name="connsiteY8" fmla="*/ 0 h 887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32585" h="887730">
                  <a:moveTo>
                    <a:pt x="0" y="887730"/>
                  </a:moveTo>
                  <a:lnTo>
                    <a:pt x="220980" y="851535"/>
                  </a:lnTo>
                  <a:lnTo>
                    <a:pt x="426720" y="800100"/>
                  </a:lnTo>
                  <a:lnTo>
                    <a:pt x="632460" y="731520"/>
                  </a:lnTo>
                  <a:lnTo>
                    <a:pt x="782955" y="664845"/>
                  </a:lnTo>
                  <a:lnTo>
                    <a:pt x="1028700" y="527685"/>
                  </a:lnTo>
                  <a:lnTo>
                    <a:pt x="1291590" y="344805"/>
                  </a:lnTo>
                  <a:lnTo>
                    <a:pt x="1474470" y="180975"/>
                  </a:lnTo>
                  <a:lnTo>
                    <a:pt x="1632585" y="0"/>
                  </a:lnTo>
                </a:path>
              </a:pathLst>
            </a:cu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3" name="椭圆 32">
              <a:extLst>
                <a:ext uri="{FF2B5EF4-FFF2-40B4-BE49-F238E27FC236}">
                  <a16:creationId xmlns:a16="http://schemas.microsoft.com/office/drawing/2014/main" id="{C8E188A4-5958-8AF8-A087-FF7644FFDA80}"/>
                </a:ext>
              </a:extLst>
            </p:cNvPr>
            <p:cNvSpPr/>
            <p:nvPr/>
          </p:nvSpPr>
          <p:spPr>
            <a:xfrm>
              <a:off x="4074564" y="5974137"/>
              <a:ext cx="45719" cy="45719"/>
            </a:xfrm>
            <a:prstGeom prst="ellipse">
              <a:avLst/>
            </a:prstGeom>
            <a:ln>
              <a:noFill/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椭圆 33">
              <a:extLst>
                <a:ext uri="{FF2B5EF4-FFF2-40B4-BE49-F238E27FC236}">
                  <a16:creationId xmlns:a16="http://schemas.microsoft.com/office/drawing/2014/main" id="{1B2B2FC9-1FF5-682E-F19D-EF49827AD4A1}"/>
                </a:ext>
              </a:extLst>
            </p:cNvPr>
            <p:cNvSpPr/>
            <p:nvPr/>
          </p:nvSpPr>
          <p:spPr>
            <a:xfrm>
              <a:off x="4309954" y="5920698"/>
              <a:ext cx="45719" cy="45719"/>
            </a:xfrm>
            <a:prstGeom prst="ellipse">
              <a:avLst/>
            </a:prstGeom>
            <a:ln>
              <a:noFill/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椭圆 34">
              <a:extLst>
                <a:ext uri="{FF2B5EF4-FFF2-40B4-BE49-F238E27FC236}">
                  <a16:creationId xmlns:a16="http://schemas.microsoft.com/office/drawing/2014/main" id="{A32CFCC3-547C-7DF3-0D07-0D65A6B51EF5}"/>
                </a:ext>
              </a:extLst>
            </p:cNvPr>
            <p:cNvSpPr/>
            <p:nvPr/>
          </p:nvSpPr>
          <p:spPr>
            <a:xfrm>
              <a:off x="4489891" y="5853016"/>
              <a:ext cx="45719" cy="45719"/>
            </a:xfrm>
            <a:prstGeom prst="ellipse">
              <a:avLst/>
            </a:prstGeom>
            <a:ln>
              <a:noFill/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椭圆 36">
              <a:extLst>
                <a:ext uri="{FF2B5EF4-FFF2-40B4-BE49-F238E27FC236}">
                  <a16:creationId xmlns:a16="http://schemas.microsoft.com/office/drawing/2014/main" id="{DF6FA886-D3F0-0A68-BCAC-27314B80C07B}"/>
                </a:ext>
              </a:extLst>
            </p:cNvPr>
            <p:cNvSpPr/>
            <p:nvPr/>
          </p:nvSpPr>
          <p:spPr>
            <a:xfrm>
              <a:off x="4645111" y="5786341"/>
              <a:ext cx="45719" cy="45719"/>
            </a:xfrm>
            <a:prstGeom prst="ellipse">
              <a:avLst/>
            </a:prstGeom>
            <a:ln>
              <a:noFill/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" name="椭圆 38">
              <a:extLst>
                <a:ext uri="{FF2B5EF4-FFF2-40B4-BE49-F238E27FC236}">
                  <a16:creationId xmlns:a16="http://schemas.microsoft.com/office/drawing/2014/main" id="{DCEA5969-1BAA-3D83-7F05-DBFECAB0A8DE}"/>
                </a:ext>
              </a:extLst>
            </p:cNvPr>
            <p:cNvSpPr/>
            <p:nvPr/>
          </p:nvSpPr>
          <p:spPr>
            <a:xfrm>
              <a:off x="4883236" y="5658025"/>
              <a:ext cx="45719" cy="45719"/>
            </a:xfrm>
            <a:prstGeom prst="ellipse">
              <a:avLst/>
            </a:prstGeom>
            <a:ln>
              <a:noFill/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" name="椭圆 52">
              <a:extLst>
                <a:ext uri="{FF2B5EF4-FFF2-40B4-BE49-F238E27FC236}">
                  <a16:creationId xmlns:a16="http://schemas.microsoft.com/office/drawing/2014/main" id="{3E566779-4DE8-4988-7E07-7CA3D64805AC}"/>
                </a:ext>
              </a:extLst>
            </p:cNvPr>
            <p:cNvSpPr/>
            <p:nvPr/>
          </p:nvSpPr>
          <p:spPr>
            <a:xfrm>
              <a:off x="5150684" y="5474461"/>
              <a:ext cx="45719" cy="45719"/>
            </a:xfrm>
            <a:prstGeom prst="ellipse">
              <a:avLst/>
            </a:prstGeom>
            <a:ln>
              <a:noFill/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4" name="椭圆 53">
              <a:extLst>
                <a:ext uri="{FF2B5EF4-FFF2-40B4-BE49-F238E27FC236}">
                  <a16:creationId xmlns:a16="http://schemas.microsoft.com/office/drawing/2014/main" id="{D1B68160-FB0B-CD3F-6708-AE8311E37FC2}"/>
                </a:ext>
              </a:extLst>
            </p:cNvPr>
            <p:cNvSpPr/>
            <p:nvPr/>
          </p:nvSpPr>
          <p:spPr>
            <a:xfrm>
              <a:off x="5326069" y="5311434"/>
              <a:ext cx="45719" cy="45719"/>
            </a:xfrm>
            <a:prstGeom prst="ellipse">
              <a:avLst/>
            </a:prstGeom>
            <a:ln>
              <a:noFill/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5" name="椭圆 54">
              <a:extLst>
                <a:ext uri="{FF2B5EF4-FFF2-40B4-BE49-F238E27FC236}">
                  <a16:creationId xmlns:a16="http://schemas.microsoft.com/office/drawing/2014/main" id="{B1CC56FA-4031-36AE-958C-12461258CCDA}"/>
                </a:ext>
              </a:extLst>
            </p:cNvPr>
            <p:cNvSpPr/>
            <p:nvPr/>
          </p:nvSpPr>
          <p:spPr>
            <a:xfrm>
              <a:off x="5487062" y="5125951"/>
              <a:ext cx="45719" cy="45719"/>
            </a:xfrm>
            <a:prstGeom prst="ellipse">
              <a:avLst/>
            </a:prstGeom>
            <a:ln>
              <a:noFill/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文本框 55">
                  <a:extLst>
                    <a:ext uri="{FF2B5EF4-FFF2-40B4-BE49-F238E27FC236}">
                      <a16:creationId xmlns:a16="http://schemas.microsoft.com/office/drawing/2014/main" id="{E05EEC3E-806A-ED04-E96F-6245E0225006}"/>
                    </a:ext>
                  </a:extLst>
                </p:cNvPr>
                <p:cNvSpPr txBox="1"/>
                <p:nvPr/>
              </p:nvSpPr>
              <p:spPr>
                <a:xfrm>
                  <a:off x="3947453" y="5536628"/>
                  <a:ext cx="314303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altLang="zh-CN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altLang="zh-CN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73" name="文本框 72">
                  <a:extLst>
                    <a:ext uri="{FF2B5EF4-FFF2-40B4-BE49-F238E27FC236}">
                      <a16:creationId xmlns:a16="http://schemas.microsoft.com/office/drawing/2014/main" id="{8630CDFF-1041-613A-8EE6-AB52DA0F664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47453" y="5536628"/>
                  <a:ext cx="314303" cy="369332"/>
                </a:xfrm>
                <a:prstGeom prst="rect">
                  <a:avLst/>
                </a:prstGeom>
                <a:blipFill>
                  <a:blip r:embed="rId14"/>
                  <a:stretch>
                    <a:fillRect r="-5882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988B3078-0D0A-F6AA-D4C6-7E9B64434E3B}"/>
              </a:ext>
            </a:extLst>
          </p:cNvPr>
          <p:cNvGrpSpPr/>
          <p:nvPr/>
        </p:nvGrpSpPr>
        <p:grpSpPr>
          <a:xfrm>
            <a:off x="7909235" y="3790840"/>
            <a:ext cx="1658680" cy="1383135"/>
            <a:chOff x="3871458" y="5069798"/>
            <a:chExt cx="1658680" cy="1383135"/>
          </a:xfrm>
        </p:grpSpPr>
        <p:sp>
          <p:nvSpPr>
            <p:cNvPr id="58" name="任意多边形: 形状 57">
              <a:extLst>
                <a:ext uri="{FF2B5EF4-FFF2-40B4-BE49-F238E27FC236}">
                  <a16:creationId xmlns:a16="http://schemas.microsoft.com/office/drawing/2014/main" id="{A03789BB-719E-0112-BE5C-AEDA25C1DBA0}"/>
                </a:ext>
              </a:extLst>
            </p:cNvPr>
            <p:cNvSpPr/>
            <p:nvPr/>
          </p:nvSpPr>
          <p:spPr>
            <a:xfrm>
              <a:off x="3871458" y="5093937"/>
              <a:ext cx="1631712" cy="1358996"/>
            </a:xfrm>
            <a:custGeom>
              <a:avLst/>
              <a:gdLst>
                <a:gd name="connsiteX0" fmla="*/ 0 w 1631712"/>
                <a:gd name="connsiteY0" fmla="*/ 1358996 h 1358996"/>
                <a:gd name="connsiteX1" fmla="*/ 226882 w 1631712"/>
                <a:gd name="connsiteY1" fmla="*/ 1329203 h 1358996"/>
                <a:gd name="connsiteX2" fmla="*/ 465222 w 1631712"/>
                <a:gd name="connsiteY2" fmla="*/ 1265035 h 1358996"/>
                <a:gd name="connsiteX3" fmla="*/ 655435 w 1631712"/>
                <a:gd name="connsiteY3" fmla="*/ 1184825 h 1358996"/>
                <a:gd name="connsiteX4" fmla="*/ 815856 w 1631712"/>
                <a:gd name="connsiteY4" fmla="*/ 1088572 h 1358996"/>
                <a:gd name="connsiteX5" fmla="*/ 1049613 w 1631712"/>
                <a:gd name="connsiteY5" fmla="*/ 898358 h 1358996"/>
                <a:gd name="connsiteX6" fmla="*/ 1306286 w 1631712"/>
                <a:gd name="connsiteY6" fmla="*/ 621059 h 1358996"/>
                <a:gd name="connsiteX7" fmla="*/ 1482749 w 1631712"/>
                <a:gd name="connsiteY7" fmla="*/ 343760 h 1358996"/>
                <a:gd name="connsiteX8" fmla="*/ 1631712 w 1631712"/>
                <a:gd name="connsiteY8" fmla="*/ 0 h 135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31712" h="1358996">
                  <a:moveTo>
                    <a:pt x="0" y="1358996"/>
                  </a:moveTo>
                  <a:lnTo>
                    <a:pt x="226882" y="1329203"/>
                  </a:lnTo>
                  <a:lnTo>
                    <a:pt x="465222" y="1265035"/>
                  </a:lnTo>
                  <a:lnTo>
                    <a:pt x="655435" y="1184825"/>
                  </a:lnTo>
                  <a:lnTo>
                    <a:pt x="815856" y="1088572"/>
                  </a:lnTo>
                  <a:lnTo>
                    <a:pt x="1049613" y="898358"/>
                  </a:lnTo>
                  <a:lnTo>
                    <a:pt x="1306286" y="621059"/>
                  </a:lnTo>
                  <a:lnTo>
                    <a:pt x="1482749" y="343760"/>
                  </a:lnTo>
                  <a:lnTo>
                    <a:pt x="1631712" y="0"/>
                  </a:lnTo>
                </a:path>
              </a:pathLst>
            </a:cu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9" name="椭圆 58">
              <a:extLst>
                <a:ext uri="{FF2B5EF4-FFF2-40B4-BE49-F238E27FC236}">
                  <a16:creationId xmlns:a16="http://schemas.microsoft.com/office/drawing/2014/main" id="{A69CE904-24AC-D67F-9651-E9481D402688}"/>
                </a:ext>
              </a:extLst>
            </p:cNvPr>
            <p:cNvSpPr/>
            <p:nvPr/>
          </p:nvSpPr>
          <p:spPr>
            <a:xfrm>
              <a:off x="4074563" y="6398541"/>
              <a:ext cx="45719" cy="45719"/>
            </a:xfrm>
            <a:prstGeom prst="ellipse">
              <a:avLst/>
            </a:prstGeom>
            <a:ln>
              <a:noFill/>
            </a:ln>
            <a:effectLst>
              <a:glow rad="63500">
                <a:schemeClr val="accent4">
                  <a:satMod val="175000"/>
                  <a:alpha val="40000"/>
                </a:schemeClr>
              </a:glow>
            </a:effectLst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0" name="椭圆 59">
              <a:extLst>
                <a:ext uri="{FF2B5EF4-FFF2-40B4-BE49-F238E27FC236}">
                  <a16:creationId xmlns:a16="http://schemas.microsoft.com/office/drawing/2014/main" id="{99AB25A9-EA52-5431-F321-9089DAE09499}"/>
                </a:ext>
              </a:extLst>
            </p:cNvPr>
            <p:cNvSpPr/>
            <p:nvPr/>
          </p:nvSpPr>
          <p:spPr>
            <a:xfrm>
              <a:off x="4309954" y="6331652"/>
              <a:ext cx="45719" cy="45719"/>
            </a:xfrm>
            <a:prstGeom prst="ellipse">
              <a:avLst/>
            </a:prstGeom>
            <a:ln>
              <a:noFill/>
            </a:ln>
            <a:effectLst>
              <a:glow rad="63500">
                <a:schemeClr val="accent4">
                  <a:satMod val="175000"/>
                  <a:alpha val="40000"/>
                </a:schemeClr>
              </a:glow>
            </a:effectLst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" name="椭圆 60">
              <a:extLst>
                <a:ext uri="{FF2B5EF4-FFF2-40B4-BE49-F238E27FC236}">
                  <a16:creationId xmlns:a16="http://schemas.microsoft.com/office/drawing/2014/main" id="{CDB2A925-E844-92B1-1B2A-E4844050882D}"/>
                </a:ext>
              </a:extLst>
            </p:cNvPr>
            <p:cNvSpPr/>
            <p:nvPr/>
          </p:nvSpPr>
          <p:spPr>
            <a:xfrm>
              <a:off x="4489891" y="6254912"/>
              <a:ext cx="45719" cy="45719"/>
            </a:xfrm>
            <a:prstGeom prst="ellipse">
              <a:avLst/>
            </a:prstGeom>
            <a:ln>
              <a:noFill/>
            </a:ln>
            <a:effectLst>
              <a:glow rad="63500">
                <a:schemeClr val="accent4">
                  <a:satMod val="175000"/>
                  <a:alpha val="40000"/>
                </a:schemeClr>
              </a:glow>
            </a:effectLst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2" name="椭圆 61">
              <a:extLst>
                <a:ext uri="{FF2B5EF4-FFF2-40B4-BE49-F238E27FC236}">
                  <a16:creationId xmlns:a16="http://schemas.microsoft.com/office/drawing/2014/main" id="{9449B678-8D6A-D68C-AFCE-6C07A2571FA9}"/>
                </a:ext>
              </a:extLst>
            </p:cNvPr>
            <p:cNvSpPr/>
            <p:nvPr/>
          </p:nvSpPr>
          <p:spPr>
            <a:xfrm>
              <a:off x="4649485" y="6165812"/>
              <a:ext cx="45719" cy="45719"/>
            </a:xfrm>
            <a:prstGeom prst="ellipse">
              <a:avLst/>
            </a:prstGeom>
            <a:ln>
              <a:noFill/>
            </a:ln>
            <a:effectLst>
              <a:glow rad="63500">
                <a:schemeClr val="accent4">
                  <a:satMod val="175000"/>
                  <a:alpha val="40000"/>
                </a:schemeClr>
              </a:glow>
            </a:effectLst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3" name="椭圆 62">
              <a:extLst>
                <a:ext uri="{FF2B5EF4-FFF2-40B4-BE49-F238E27FC236}">
                  <a16:creationId xmlns:a16="http://schemas.microsoft.com/office/drawing/2014/main" id="{24FD9D0A-D389-8A63-13E1-6ABCE2AF6EFF}"/>
                </a:ext>
              </a:extLst>
            </p:cNvPr>
            <p:cNvSpPr/>
            <p:nvPr/>
          </p:nvSpPr>
          <p:spPr>
            <a:xfrm>
              <a:off x="4883236" y="5983083"/>
              <a:ext cx="45719" cy="45719"/>
            </a:xfrm>
            <a:prstGeom prst="ellipse">
              <a:avLst/>
            </a:prstGeom>
            <a:ln>
              <a:noFill/>
            </a:ln>
            <a:effectLst>
              <a:glow rad="63500">
                <a:schemeClr val="accent4">
                  <a:satMod val="175000"/>
                  <a:alpha val="40000"/>
                </a:schemeClr>
              </a:glow>
            </a:effectLst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4" name="椭圆 63">
              <a:extLst>
                <a:ext uri="{FF2B5EF4-FFF2-40B4-BE49-F238E27FC236}">
                  <a16:creationId xmlns:a16="http://schemas.microsoft.com/office/drawing/2014/main" id="{76AC9295-5EAA-5FE6-FB90-72AA7A7315EF}"/>
                </a:ext>
              </a:extLst>
            </p:cNvPr>
            <p:cNvSpPr/>
            <p:nvPr/>
          </p:nvSpPr>
          <p:spPr>
            <a:xfrm>
              <a:off x="5150684" y="5690114"/>
              <a:ext cx="45719" cy="45719"/>
            </a:xfrm>
            <a:prstGeom prst="ellipse">
              <a:avLst/>
            </a:prstGeom>
            <a:ln>
              <a:noFill/>
            </a:ln>
            <a:effectLst>
              <a:glow rad="63500">
                <a:schemeClr val="accent4">
                  <a:satMod val="175000"/>
                  <a:alpha val="40000"/>
                </a:schemeClr>
              </a:glow>
            </a:effectLst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5" name="椭圆 64">
              <a:extLst>
                <a:ext uri="{FF2B5EF4-FFF2-40B4-BE49-F238E27FC236}">
                  <a16:creationId xmlns:a16="http://schemas.microsoft.com/office/drawing/2014/main" id="{731D7534-D4DC-45E2-C854-F8BF8119F39D}"/>
                </a:ext>
              </a:extLst>
            </p:cNvPr>
            <p:cNvSpPr/>
            <p:nvPr/>
          </p:nvSpPr>
          <p:spPr>
            <a:xfrm>
              <a:off x="5320354" y="5424813"/>
              <a:ext cx="45719" cy="45719"/>
            </a:xfrm>
            <a:prstGeom prst="ellipse">
              <a:avLst/>
            </a:prstGeom>
            <a:ln>
              <a:noFill/>
            </a:ln>
            <a:effectLst>
              <a:glow rad="63500">
                <a:schemeClr val="accent4">
                  <a:satMod val="175000"/>
                  <a:alpha val="40000"/>
                </a:schemeClr>
              </a:glow>
            </a:effectLst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6" name="椭圆 65">
              <a:extLst>
                <a:ext uri="{FF2B5EF4-FFF2-40B4-BE49-F238E27FC236}">
                  <a16:creationId xmlns:a16="http://schemas.microsoft.com/office/drawing/2014/main" id="{A3B61FF5-821E-B950-90FF-E01FA99CE20E}"/>
                </a:ext>
              </a:extLst>
            </p:cNvPr>
            <p:cNvSpPr/>
            <p:nvPr/>
          </p:nvSpPr>
          <p:spPr>
            <a:xfrm>
              <a:off x="5484419" y="5069798"/>
              <a:ext cx="45719" cy="45719"/>
            </a:xfrm>
            <a:prstGeom prst="ellipse">
              <a:avLst/>
            </a:prstGeom>
            <a:ln>
              <a:noFill/>
            </a:ln>
            <a:effectLst>
              <a:glow rad="63500">
                <a:schemeClr val="accent4">
                  <a:satMod val="175000"/>
                  <a:alpha val="40000"/>
                </a:schemeClr>
              </a:glow>
            </a:effectLst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7" name="文本框 66">
                  <a:extLst>
                    <a:ext uri="{FF2B5EF4-FFF2-40B4-BE49-F238E27FC236}">
                      <a16:creationId xmlns:a16="http://schemas.microsoft.com/office/drawing/2014/main" id="{294A6E5E-A7A0-52E6-D7C1-92CE8747DC3D}"/>
                    </a:ext>
                  </a:extLst>
                </p:cNvPr>
                <p:cNvSpPr txBox="1"/>
                <p:nvPr/>
              </p:nvSpPr>
              <p:spPr>
                <a:xfrm>
                  <a:off x="3967634" y="5989983"/>
                  <a:ext cx="314303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GB" altLang="zh-CN" b="0" i="1" smtClean="0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altLang="zh-CN" b="0" i="1" smtClean="0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altLang="zh-CN" b="0" i="1" smtClean="0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67" name="文本框 66">
                  <a:extLst>
                    <a:ext uri="{FF2B5EF4-FFF2-40B4-BE49-F238E27FC236}">
                      <a16:creationId xmlns:a16="http://schemas.microsoft.com/office/drawing/2014/main" id="{294A6E5E-A7A0-52E6-D7C1-92CE8747DC3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67634" y="5989983"/>
                  <a:ext cx="314303" cy="369332"/>
                </a:xfrm>
                <a:prstGeom prst="rect">
                  <a:avLst/>
                </a:prstGeom>
                <a:blipFill>
                  <a:blip r:embed="rId15"/>
                  <a:stretch>
                    <a:fillRect r="-13462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文本框 67">
                <a:extLst>
                  <a:ext uri="{FF2B5EF4-FFF2-40B4-BE49-F238E27FC236}">
                    <a16:creationId xmlns:a16="http://schemas.microsoft.com/office/drawing/2014/main" id="{ECC68DEB-2623-5842-53CE-94C205ECE9EA}"/>
                  </a:ext>
                </a:extLst>
              </p:cNvPr>
              <p:cNvSpPr txBox="1"/>
              <p:nvPr/>
            </p:nvSpPr>
            <p:spPr>
              <a:xfrm>
                <a:off x="1785259" y="5053512"/>
                <a:ext cx="4763381" cy="1384995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b="1" dirty="0">
                    <a:latin typeface="Garamond" panose="02020404030301010803" pitchFamily="18" charset="0"/>
                  </a:rPr>
                  <a:t>Corollary</a:t>
                </a:r>
                <a:endParaRPr lang="en-GB" sz="2000" b="1" dirty="0">
                  <a:latin typeface="Garamond" panose="02020404030301010803" pitchFamily="18" charset="0"/>
                </a:endParaRPr>
              </a:p>
              <a:p>
                <a:r>
                  <a:rPr lang="en-GB" sz="2000" dirty="0">
                    <a:latin typeface="Garamond" panose="02020404030301010803" pitchFamily="18" charset="0"/>
                  </a:rPr>
                  <a:t>Assuming the “too-good-to-be-true” hardness vs randomness for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</a:rPr>
                      <m:t>Avoid</m:t>
                    </m:r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, we can prove an exponential lower bound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000" b="1" i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b="1" i="0">
                            <a:latin typeface="Cambria Math" panose="02040503050406030204" pitchFamily="18" charset="0"/>
                          </a:rPr>
                          <m:t>𝐌</m:t>
                        </m:r>
                        <m:r>
                          <a:rPr lang="en-GB" sz="2000" b="1" i="0" smtClean="0">
                            <a:latin typeface="Cambria Math" panose="02040503050406030204" pitchFamily="18" charset="0"/>
                          </a:rPr>
                          <m:t>𝐀</m:t>
                        </m:r>
                      </m:e>
                      <m:sub>
                        <m:r>
                          <a:rPr lang="en-GB" sz="2000" b="1" i="0" smtClean="0">
                            <a:latin typeface="Cambria Math" panose="02040503050406030204" pitchFamily="18" charset="0"/>
                          </a:rPr>
                          <m:t>𝐄</m:t>
                        </m:r>
                      </m:sub>
                    </m:sSub>
                    <m:sSub>
                      <m:sSub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/</m:t>
                        </m:r>
                      </m:e>
                      <m:sub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68" name="文本框 67">
                <a:extLst>
                  <a:ext uri="{FF2B5EF4-FFF2-40B4-BE49-F238E27FC236}">
                    <a16:creationId xmlns:a16="http://schemas.microsoft.com/office/drawing/2014/main" id="{ECC68DEB-2623-5842-53CE-94C205ECE9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5259" y="5053512"/>
                <a:ext cx="4763381" cy="138499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矩形 4">
            <a:extLst>
              <a:ext uri="{FF2B5EF4-FFF2-40B4-BE49-F238E27FC236}">
                <a16:creationId xmlns:a16="http://schemas.microsoft.com/office/drawing/2014/main" id="{719459C2-3866-8075-D5B8-0EE91F0B6238}"/>
              </a:ext>
            </a:extLst>
          </p:cNvPr>
          <p:cNvSpPr/>
          <p:nvPr/>
        </p:nvSpPr>
        <p:spPr>
          <a:xfrm>
            <a:off x="422736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DAF272D2-C1A0-E2A6-7A42-08EF7CBFFF80}"/>
              </a:ext>
            </a:extLst>
          </p:cNvPr>
          <p:cNvSpPr/>
          <p:nvPr/>
        </p:nvSpPr>
        <p:spPr>
          <a:xfrm>
            <a:off x="437515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38A96DB9-6289-FB5A-4541-C0D0AED014A8}"/>
              </a:ext>
            </a:extLst>
          </p:cNvPr>
          <p:cNvSpPr/>
          <p:nvPr/>
        </p:nvSpPr>
        <p:spPr>
          <a:xfrm>
            <a:off x="452293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374A62DA-1DD1-C289-CE63-CB9D33F635A7}"/>
              </a:ext>
            </a:extLst>
          </p:cNvPr>
          <p:cNvSpPr/>
          <p:nvPr/>
        </p:nvSpPr>
        <p:spPr>
          <a:xfrm>
            <a:off x="467071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736771D0-259B-33F3-FEC2-D3D9BCFE58F2}"/>
              </a:ext>
            </a:extLst>
          </p:cNvPr>
          <p:cNvSpPr/>
          <p:nvPr/>
        </p:nvSpPr>
        <p:spPr>
          <a:xfrm>
            <a:off x="481849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C67E0366-AFC0-3D05-ABA8-BF13509DC478}"/>
              </a:ext>
            </a:extLst>
          </p:cNvPr>
          <p:cNvSpPr/>
          <p:nvPr/>
        </p:nvSpPr>
        <p:spPr>
          <a:xfrm>
            <a:off x="496627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4227A530-DE22-2840-4355-8AF98DCFA558}"/>
              </a:ext>
            </a:extLst>
          </p:cNvPr>
          <p:cNvSpPr/>
          <p:nvPr/>
        </p:nvSpPr>
        <p:spPr>
          <a:xfrm>
            <a:off x="511406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7919E60A-5B4E-7E81-95E7-383F0E6AB52B}"/>
              </a:ext>
            </a:extLst>
          </p:cNvPr>
          <p:cNvSpPr/>
          <p:nvPr/>
        </p:nvSpPr>
        <p:spPr>
          <a:xfrm>
            <a:off x="526184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D0FFE0CA-32D8-8E0E-809F-D85D3BA012B2}"/>
              </a:ext>
            </a:extLst>
          </p:cNvPr>
          <p:cNvSpPr/>
          <p:nvPr/>
        </p:nvSpPr>
        <p:spPr>
          <a:xfrm>
            <a:off x="540962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5F11F29C-F7F8-1020-11E3-2EF2D3762F09}"/>
              </a:ext>
            </a:extLst>
          </p:cNvPr>
          <p:cNvSpPr/>
          <p:nvPr/>
        </p:nvSpPr>
        <p:spPr>
          <a:xfrm>
            <a:off x="555740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A7847AF1-F52F-9B1D-8C63-F0D497355D84}"/>
              </a:ext>
            </a:extLst>
          </p:cNvPr>
          <p:cNvSpPr/>
          <p:nvPr/>
        </p:nvSpPr>
        <p:spPr>
          <a:xfrm>
            <a:off x="570518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FC8CDA11-9141-A737-F3CC-8E524D66CC07}"/>
              </a:ext>
            </a:extLst>
          </p:cNvPr>
          <p:cNvSpPr/>
          <p:nvPr/>
        </p:nvSpPr>
        <p:spPr>
          <a:xfrm>
            <a:off x="585297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7AFC8F1A-2B10-1F8A-746E-C01B7383E1ED}"/>
              </a:ext>
            </a:extLst>
          </p:cNvPr>
          <p:cNvSpPr/>
          <p:nvPr/>
        </p:nvSpPr>
        <p:spPr>
          <a:xfrm>
            <a:off x="600075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622B5FDC-D44B-2310-19F8-85F54815A224}"/>
              </a:ext>
            </a:extLst>
          </p:cNvPr>
          <p:cNvSpPr/>
          <p:nvPr/>
        </p:nvSpPr>
        <p:spPr>
          <a:xfrm>
            <a:off x="614853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335DFB3D-5947-5010-F38A-74DA97D51712}"/>
              </a:ext>
            </a:extLst>
          </p:cNvPr>
          <p:cNvSpPr/>
          <p:nvPr/>
        </p:nvSpPr>
        <p:spPr>
          <a:xfrm>
            <a:off x="629631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D21A8C9F-4015-4854-26AE-640F0C073F0E}"/>
              </a:ext>
            </a:extLst>
          </p:cNvPr>
          <p:cNvSpPr/>
          <p:nvPr/>
        </p:nvSpPr>
        <p:spPr>
          <a:xfrm>
            <a:off x="644409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5468F40D-427C-AB2D-818F-4421DBD19235}"/>
              </a:ext>
            </a:extLst>
          </p:cNvPr>
          <p:cNvSpPr/>
          <p:nvPr/>
        </p:nvSpPr>
        <p:spPr>
          <a:xfrm>
            <a:off x="659188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F3579136-1BBB-8B0B-D4F1-698BC2EB87C4}"/>
              </a:ext>
            </a:extLst>
          </p:cNvPr>
          <p:cNvSpPr/>
          <p:nvPr/>
        </p:nvSpPr>
        <p:spPr>
          <a:xfrm>
            <a:off x="673966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" name="矩形 68">
            <a:extLst>
              <a:ext uri="{FF2B5EF4-FFF2-40B4-BE49-F238E27FC236}">
                <a16:creationId xmlns:a16="http://schemas.microsoft.com/office/drawing/2014/main" id="{6C7007C6-295B-FFC9-4BD7-7151988D91B3}"/>
              </a:ext>
            </a:extLst>
          </p:cNvPr>
          <p:cNvSpPr/>
          <p:nvPr/>
        </p:nvSpPr>
        <p:spPr>
          <a:xfrm>
            <a:off x="688744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1" name="矩形 70">
            <a:extLst>
              <a:ext uri="{FF2B5EF4-FFF2-40B4-BE49-F238E27FC236}">
                <a16:creationId xmlns:a16="http://schemas.microsoft.com/office/drawing/2014/main" id="{8ECAAA84-C992-0B92-2748-684F41D69400}"/>
              </a:ext>
            </a:extLst>
          </p:cNvPr>
          <p:cNvSpPr/>
          <p:nvPr/>
        </p:nvSpPr>
        <p:spPr>
          <a:xfrm>
            <a:off x="703522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3" name="矩形 72">
            <a:extLst>
              <a:ext uri="{FF2B5EF4-FFF2-40B4-BE49-F238E27FC236}">
                <a16:creationId xmlns:a16="http://schemas.microsoft.com/office/drawing/2014/main" id="{CFB356E2-5664-34EF-0F95-B0FB049A5978}"/>
              </a:ext>
            </a:extLst>
          </p:cNvPr>
          <p:cNvSpPr/>
          <p:nvPr/>
        </p:nvSpPr>
        <p:spPr>
          <a:xfrm>
            <a:off x="718300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5" name="矩形 74">
            <a:extLst>
              <a:ext uri="{FF2B5EF4-FFF2-40B4-BE49-F238E27FC236}">
                <a16:creationId xmlns:a16="http://schemas.microsoft.com/office/drawing/2014/main" id="{038A8774-5DE0-2947-5420-031607D18A3D}"/>
              </a:ext>
            </a:extLst>
          </p:cNvPr>
          <p:cNvSpPr/>
          <p:nvPr/>
        </p:nvSpPr>
        <p:spPr>
          <a:xfrm>
            <a:off x="733079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7" name="矩形 76">
            <a:extLst>
              <a:ext uri="{FF2B5EF4-FFF2-40B4-BE49-F238E27FC236}">
                <a16:creationId xmlns:a16="http://schemas.microsoft.com/office/drawing/2014/main" id="{DFA811AB-8327-F973-57B6-EFC55D924F9E}"/>
              </a:ext>
            </a:extLst>
          </p:cNvPr>
          <p:cNvSpPr/>
          <p:nvPr/>
        </p:nvSpPr>
        <p:spPr>
          <a:xfrm>
            <a:off x="747857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9" name="矩形 78">
            <a:extLst>
              <a:ext uri="{FF2B5EF4-FFF2-40B4-BE49-F238E27FC236}">
                <a16:creationId xmlns:a16="http://schemas.microsoft.com/office/drawing/2014/main" id="{5CB8C706-3881-4A22-17CD-E494B07EC2FB}"/>
              </a:ext>
            </a:extLst>
          </p:cNvPr>
          <p:cNvSpPr/>
          <p:nvPr/>
        </p:nvSpPr>
        <p:spPr>
          <a:xfrm>
            <a:off x="762635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1" name="矩形 80">
            <a:extLst>
              <a:ext uri="{FF2B5EF4-FFF2-40B4-BE49-F238E27FC236}">
                <a16:creationId xmlns:a16="http://schemas.microsoft.com/office/drawing/2014/main" id="{82466D7A-7A2A-F2A0-4961-8E8B5DAFE72F}"/>
              </a:ext>
            </a:extLst>
          </p:cNvPr>
          <p:cNvSpPr/>
          <p:nvPr/>
        </p:nvSpPr>
        <p:spPr>
          <a:xfrm>
            <a:off x="777413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3" name="矩形 82">
            <a:extLst>
              <a:ext uri="{FF2B5EF4-FFF2-40B4-BE49-F238E27FC236}">
                <a16:creationId xmlns:a16="http://schemas.microsoft.com/office/drawing/2014/main" id="{3E84D868-89E4-CDB8-C9AB-FF2685DA8F4D}"/>
              </a:ext>
            </a:extLst>
          </p:cNvPr>
          <p:cNvSpPr/>
          <p:nvPr/>
        </p:nvSpPr>
        <p:spPr>
          <a:xfrm>
            <a:off x="792191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5" name="矩形 84">
            <a:extLst>
              <a:ext uri="{FF2B5EF4-FFF2-40B4-BE49-F238E27FC236}">
                <a16:creationId xmlns:a16="http://schemas.microsoft.com/office/drawing/2014/main" id="{A5C6367C-E3EC-62B7-8D49-485A1F0A25BB}"/>
              </a:ext>
            </a:extLst>
          </p:cNvPr>
          <p:cNvSpPr/>
          <p:nvPr/>
        </p:nvSpPr>
        <p:spPr>
          <a:xfrm>
            <a:off x="806970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7" name="矩形 86">
            <a:extLst>
              <a:ext uri="{FF2B5EF4-FFF2-40B4-BE49-F238E27FC236}">
                <a16:creationId xmlns:a16="http://schemas.microsoft.com/office/drawing/2014/main" id="{DC54F804-5413-79A5-9AF9-1A0E0066C879}"/>
              </a:ext>
            </a:extLst>
          </p:cNvPr>
          <p:cNvSpPr/>
          <p:nvPr/>
        </p:nvSpPr>
        <p:spPr>
          <a:xfrm>
            <a:off x="821748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9" name="矩形 88">
            <a:extLst>
              <a:ext uri="{FF2B5EF4-FFF2-40B4-BE49-F238E27FC236}">
                <a16:creationId xmlns:a16="http://schemas.microsoft.com/office/drawing/2014/main" id="{63BFAA28-78CA-0DDD-5D22-15907394BA9B}"/>
              </a:ext>
            </a:extLst>
          </p:cNvPr>
          <p:cNvSpPr/>
          <p:nvPr/>
        </p:nvSpPr>
        <p:spPr>
          <a:xfrm>
            <a:off x="836526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1" name="文本框 90">
            <a:extLst>
              <a:ext uri="{FF2B5EF4-FFF2-40B4-BE49-F238E27FC236}">
                <a16:creationId xmlns:a16="http://schemas.microsoft.com/office/drawing/2014/main" id="{09C952CF-CAF4-4F5E-038A-C223CFE67B0B}"/>
              </a:ext>
            </a:extLst>
          </p:cNvPr>
          <p:cNvSpPr txBox="1"/>
          <p:nvPr/>
        </p:nvSpPr>
        <p:spPr>
          <a:xfrm>
            <a:off x="3220605" y="-33662"/>
            <a:ext cx="101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Progress: </a:t>
            </a:r>
            <a:endParaRPr lang="en-GB" dirty="0">
              <a:solidFill>
                <a:schemeClr val="bg1">
                  <a:lumMod val="50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392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A0B649-348E-034F-10AB-D97FEEF2D8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标题 1">
            <a:extLst>
              <a:ext uri="{FF2B5EF4-FFF2-40B4-BE49-F238E27FC236}">
                <a16:creationId xmlns:a16="http://schemas.microsoft.com/office/drawing/2014/main" id="{C47A4855-1AD7-26F1-9962-BAB4B94E6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GB" altLang="zh-CN" sz="4000" b="1" dirty="0">
                <a:latin typeface="Garamond" panose="02020404030301010803" pitchFamily="18" charset="0"/>
                <a:cs typeface="Arial" panose="020B0604020202020204" pitchFamily="34" charset="0"/>
              </a:rPr>
              <a:t>Back to the real world…</a:t>
            </a:r>
            <a:endParaRPr lang="zh-CN" altLang="en-US" sz="4000" b="1" dirty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4550EF05-6B7A-4977-E4F6-0C2ED5548EF9}"/>
                  </a:ext>
                </a:extLst>
              </p:cNvPr>
              <p:cNvSpPr txBox="1"/>
              <p:nvPr/>
            </p:nvSpPr>
            <p:spPr>
              <a:xfrm>
                <a:off x="5535261" y="1321356"/>
                <a:ext cx="581853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GB" dirty="0">
                    <a:latin typeface="Garamond" panose="02020404030301010803" pitchFamily="18" charset="0"/>
                    <a:cs typeface="Arial" panose="020B0604020202020204" pitchFamily="34" charset="0"/>
                  </a:rPr>
                  <a:t>What’s an </a:t>
                </a:r>
                <a:r>
                  <a:rPr lang="en-GB" dirty="0" err="1">
                    <a:latin typeface="Garamond" panose="02020404030301010803" pitchFamily="18" charset="0"/>
                    <a:cs typeface="Arial" panose="020B0604020202020204" pitchFamily="34" charset="0"/>
                  </a:rPr>
                  <a:t>HvR</a:t>
                </a:r>
                <a:r>
                  <a:rPr lang="en-GB" dirty="0">
                    <a:latin typeface="Garamond" panose="02020404030301010803" pitchFamily="18" charset="0"/>
                    <a:cs typeface="Arial" panose="020B0604020202020204" pitchFamily="34" charset="0"/>
                  </a:rPr>
                  <a:t> for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Avoid</m:t>
                    </m:r>
                  </m:oMath>
                </a14:m>
                <a:r>
                  <a:rPr lang="en-GB" dirty="0">
                    <a:latin typeface="Garamond" panose="02020404030301010803" pitchFamily="18" charset="0"/>
                    <a:cs typeface="Arial" panose="020B0604020202020204" pitchFamily="34" charset="0"/>
                  </a:rPr>
                  <a:t> that we </a:t>
                </a:r>
                <a:r>
                  <a:rPr lang="en-GB" dirty="0">
                    <a:solidFill>
                      <a:srgbClr val="7030A0"/>
                    </a:solidFill>
                    <a:latin typeface="Garamond" panose="02020404030301010803" pitchFamily="18" charset="0"/>
                    <a:cs typeface="Arial" panose="020B0604020202020204" pitchFamily="34" charset="0"/>
                  </a:rPr>
                  <a:t>actually have</a:t>
                </a:r>
                <a:r>
                  <a:rPr lang="en-GB" dirty="0">
                    <a:latin typeface="Garamond" panose="02020404030301010803" pitchFamily="18" charset="0"/>
                    <a:cs typeface="Arial" panose="020B0604020202020204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4550EF05-6B7A-4977-E4F6-0C2ED5548E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5261" y="1321356"/>
                <a:ext cx="5818539" cy="369332"/>
              </a:xfrm>
              <a:prstGeom prst="rect">
                <a:avLst/>
              </a:prstGeom>
              <a:blipFill>
                <a:blip r:embed="rId3"/>
                <a:stretch>
                  <a:fillRect t="-8333" r="-838" b="-28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组合 7">
            <a:extLst>
              <a:ext uri="{FF2B5EF4-FFF2-40B4-BE49-F238E27FC236}">
                <a16:creationId xmlns:a16="http://schemas.microsoft.com/office/drawing/2014/main" id="{0FF47B5F-C152-BAE6-F549-38432A0561DA}"/>
              </a:ext>
            </a:extLst>
          </p:cNvPr>
          <p:cNvGrpSpPr/>
          <p:nvPr/>
        </p:nvGrpSpPr>
        <p:grpSpPr>
          <a:xfrm>
            <a:off x="396473" y="2587589"/>
            <a:ext cx="11709453" cy="461665"/>
            <a:chOff x="369540" y="1948415"/>
            <a:chExt cx="11709453" cy="46166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文本框 8">
                  <a:extLst>
                    <a:ext uri="{FF2B5EF4-FFF2-40B4-BE49-F238E27FC236}">
                      <a16:creationId xmlns:a16="http://schemas.microsoft.com/office/drawing/2014/main" id="{1BB3AE3A-4497-94B8-1571-D53C7EA53734}"/>
                    </a:ext>
                  </a:extLst>
                </p:cNvPr>
                <p:cNvSpPr txBox="1"/>
                <p:nvPr/>
              </p:nvSpPr>
              <p:spPr>
                <a:xfrm>
                  <a:off x="10533032" y="1948415"/>
                  <a:ext cx="154596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  <m:r>
                          <a:rPr lang="en-GB" altLang="zh-CN" sz="24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oMath>
                    </m:oMathPara>
                  </a14:m>
                  <a:endParaRPr lang="zh-CN" altLang="en-US" sz="2400" dirty="0">
                    <a:latin typeface="Garamond" panose="02020404030301010803" pitchFamily="18" charset="0"/>
                  </a:endParaRPr>
                </a:p>
              </p:txBody>
            </p:sp>
          </mc:Choice>
          <mc:Fallback xmlns="">
            <p:sp>
              <p:nvSpPr>
                <p:cNvPr id="9" name="文本框 8">
                  <a:extLst>
                    <a:ext uri="{FF2B5EF4-FFF2-40B4-BE49-F238E27FC236}">
                      <a16:creationId xmlns:a16="http://schemas.microsoft.com/office/drawing/2014/main" id="{1BB3AE3A-4497-94B8-1571-D53C7EA5373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533032" y="1948415"/>
                  <a:ext cx="1545961" cy="46166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47D7691B-DF1D-2D9E-4CC5-F80F01C5F4B6}"/>
                </a:ext>
              </a:extLst>
            </p:cNvPr>
            <p:cNvSpPr/>
            <p:nvPr/>
          </p:nvSpPr>
          <p:spPr>
            <a:xfrm>
              <a:off x="369540" y="2144727"/>
              <a:ext cx="462224" cy="9043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45E13074-7229-8DC4-1B05-CCB7F3E3B134}"/>
                </a:ext>
              </a:extLst>
            </p:cNvPr>
            <p:cNvSpPr/>
            <p:nvPr/>
          </p:nvSpPr>
          <p:spPr>
            <a:xfrm>
              <a:off x="1024358" y="2143390"/>
              <a:ext cx="462224" cy="9043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7E9DBC2C-3E6B-C9F3-9B8F-6579E73BE3CC}"/>
                </a:ext>
              </a:extLst>
            </p:cNvPr>
            <p:cNvSpPr/>
            <p:nvPr/>
          </p:nvSpPr>
          <p:spPr>
            <a:xfrm>
              <a:off x="1679176" y="2143390"/>
              <a:ext cx="462224" cy="9043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245CA447-8DE1-0B28-DE82-9116188DBF04}"/>
                </a:ext>
              </a:extLst>
            </p:cNvPr>
            <p:cNvSpPr/>
            <p:nvPr/>
          </p:nvSpPr>
          <p:spPr>
            <a:xfrm>
              <a:off x="2333994" y="2142053"/>
              <a:ext cx="462224" cy="9043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C963ADAD-8420-D8FF-0EEB-03F4B99828C9}"/>
                </a:ext>
              </a:extLst>
            </p:cNvPr>
            <p:cNvSpPr/>
            <p:nvPr/>
          </p:nvSpPr>
          <p:spPr>
            <a:xfrm>
              <a:off x="2988812" y="2142053"/>
              <a:ext cx="462224" cy="9043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8DDD9D12-549B-2F05-6B30-B51A4844C141}"/>
                </a:ext>
              </a:extLst>
            </p:cNvPr>
            <p:cNvSpPr/>
            <p:nvPr/>
          </p:nvSpPr>
          <p:spPr>
            <a:xfrm>
              <a:off x="3643630" y="2140716"/>
              <a:ext cx="462224" cy="9043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B1558457-C8EC-E0B9-79C7-36E688452CC4}"/>
                </a:ext>
              </a:extLst>
            </p:cNvPr>
            <p:cNvSpPr/>
            <p:nvPr/>
          </p:nvSpPr>
          <p:spPr>
            <a:xfrm>
              <a:off x="4298448" y="2140716"/>
              <a:ext cx="462224" cy="9043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0C4A8D28-96BE-813D-8F91-03C5D603CC9B}"/>
                </a:ext>
              </a:extLst>
            </p:cNvPr>
            <p:cNvSpPr/>
            <p:nvPr/>
          </p:nvSpPr>
          <p:spPr>
            <a:xfrm>
              <a:off x="4953266" y="2139379"/>
              <a:ext cx="462224" cy="9043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BC1F69FF-6B14-B39E-DF41-DFD222DD980E}"/>
                </a:ext>
              </a:extLst>
            </p:cNvPr>
            <p:cNvSpPr/>
            <p:nvPr/>
          </p:nvSpPr>
          <p:spPr>
            <a:xfrm>
              <a:off x="5608084" y="2139379"/>
              <a:ext cx="462224" cy="9043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2C1E1D66-2485-3361-BB31-5418118E12E2}"/>
                </a:ext>
              </a:extLst>
            </p:cNvPr>
            <p:cNvSpPr/>
            <p:nvPr/>
          </p:nvSpPr>
          <p:spPr>
            <a:xfrm>
              <a:off x="6262902" y="2138042"/>
              <a:ext cx="462224" cy="9043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AF56AC57-FCE6-D2BD-9132-1855AE7DB277}"/>
                </a:ext>
              </a:extLst>
            </p:cNvPr>
            <p:cNvSpPr/>
            <p:nvPr/>
          </p:nvSpPr>
          <p:spPr>
            <a:xfrm>
              <a:off x="6917720" y="2138042"/>
              <a:ext cx="462224" cy="9043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90A7D954-F92B-9A5B-80B1-38E2C34F5398}"/>
                </a:ext>
              </a:extLst>
            </p:cNvPr>
            <p:cNvSpPr/>
            <p:nvPr/>
          </p:nvSpPr>
          <p:spPr>
            <a:xfrm>
              <a:off x="7572538" y="2136705"/>
              <a:ext cx="462224" cy="9043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9E9A9674-1695-5AF6-01AD-4305F5ED2288}"/>
                </a:ext>
              </a:extLst>
            </p:cNvPr>
            <p:cNvSpPr/>
            <p:nvPr/>
          </p:nvSpPr>
          <p:spPr>
            <a:xfrm>
              <a:off x="8227356" y="2136705"/>
              <a:ext cx="462224" cy="9043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E62F1F3A-250B-DC77-6D3E-53E25BE08C0C}"/>
                </a:ext>
              </a:extLst>
            </p:cNvPr>
            <p:cNvSpPr/>
            <p:nvPr/>
          </p:nvSpPr>
          <p:spPr>
            <a:xfrm>
              <a:off x="8882174" y="2135368"/>
              <a:ext cx="462224" cy="9043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CE0E5AFD-23D9-E55F-3B0C-36C062BCF523}"/>
                </a:ext>
              </a:extLst>
            </p:cNvPr>
            <p:cNvSpPr/>
            <p:nvPr/>
          </p:nvSpPr>
          <p:spPr>
            <a:xfrm>
              <a:off x="9536992" y="2135368"/>
              <a:ext cx="462224" cy="9043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A470C75E-BADB-69E8-B0EB-3E8ADCEBCE68}"/>
                </a:ext>
              </a:extLst>
            </p:cNvPr>
            <p:cNvSpPr/>
            <p:nvPr/>
          </p:nvSpPr>
          <p:spPr>
            <a:xfrm>
              <a:off x="10191810" y="2134031"/>
              <a:ext cx="462224" cy="9043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</p:grpSp>
      <p:grpSp>
        <p:nvGrpSpPr>
          <p:cNvPr id="36" name="组合 35">
            <a:extLst>
              <a:ext uri="{FF2B5EF4-FFF2-40B4-BE49-F238E27FC236}">
                <a16:creationId xmlns:a16="http://schemas.microsoft.com/office/drawing/2014/main" id="{EF31C1B1-2584-2018-3108-CA2C61E63CB8}"/>
              </a:ext>
            </a:extLst>
          </p:cNvPr>
          <p:cNvGrpSpPr/>
          <p:nvPr/>
        </p:nvGrpSpPr>
        <p:grpSpPr>
          <a:xfrm>
            <a:off x="729743" y="3241410"/>
            <a:ext cx="11355003" cy="468205"/>
            <a:chOff x="702810" y="2602236"/>
            <a:chExt cx="11355003" cy="46820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文本框 37">
                  <a:extLst>
                    <a:ext uri="{FF2B5EF4-FFF2-40B4-BE49-F238E27FC236}">
                      <a16:creationId xmlns:a16="http://schemas.microsoft.com/office/drawing/2014/main" id="{13D4D432-057C-6F8D-D467-DC6451F36620}"/>
                    </a:ext>
                  </a:extLst>
                </p:cNvPr>
                <p:cNvSpPr txBox="1"/>
                <p:nvPr/>
              </p:nvSpPr>
              <p:spPr>
                <a:xfrm>
                  <a:off x="10649787" y="2602236"/>
                  <a:ext cx="1408026" cy="4682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p>
                          <m:sSupPr>
                            <m:ctrlP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en-GB" altLang="zh-CN" sz="24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oMath>
                    </m:oMathPara>
                  </a14:m>
                  <a:endParaRPr lang="zh-CN" altLang="en-US" sz="2400" dirty="0">
                    <a:latin typeface="Garamond" panose="02020404030301010803" pitchFamily="18" charset="0"/>
                  </a:endParaRPr>
                </a:p>
              </p:txBody>
            </p:sp>
          </mc:Choice>
          <mc:Fallback xmlns="">
            <p:sp>
              <p:nvSpPr>
                <p:cNvPr id="38" name="文本框 37">
                  <a:extLst>
                    <a:ext uri="{FF2B5EF4-FFF2-40B4-BE49-F238E27FC236}">
                      <a16:creationId xmlns:a16="http://schemas.microsoft.com/office/drawing/2014/main" id="{13D4D432-057C-6F8D-D467-DC6451F3662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649787" y="2602236"/>
                  <a:ext cx="1408026" cy="468205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ABE4BB00-83A9-6888-69FB-FB10665B696E}"/>
                </a:ext>
              </a:extLst>
            </p:cNvPr>
            <p:cNvSpPr/>
            <p:nvPr/>
          </p:nvSpPr>
          <p:spPr>
            <a:xfrm>
              <a:off x="702810" y="2790334"/>
              <a:ext cx="462224" cy="9043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  <p:sp>
          <p:nvSpPr>
            <p:cNvPr id="41" name="矩形 40">
              <a:extLst>
                <a:ext uri="{FF2B5EF4-FFF2-40B4-BE49-F238E27FC236}">
                  <a16:creationId xmlns:a16="http://schemas.microsoft.com/office/drawing/2014/main" id="{17ED9C7F-C6D2-404D-C2F8-A924A0CB07B6}"/>
                </a:ext>
              </a:extLst>
            </p:cNvPr>
            <p:cNvSpPr/>
            <p:nvPr/>
          </p:nvSpPr>
          <p:spPr>
            <a:xfrm>
              <a:off x="2010196" y="2790334"/>
              <a:ext cx="462224" cy="9043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  <p:sp>
          <p:nvSpPr>
            <p:cNvPr id="42" name="矩形 41">
              <a:extLst>
                <a:ext uri="{FF2B5EF4-FFF2-40B4-BE49-F238E27FC236}">
                  <a16:creationId xmlns:a16="http://schemas.microsoft.com/office/drawing/2014/main" id="{D48DA093-1321-11BB-2E32-ACC261012DAF}"/>
                </a:ext>
              </a:extLst>
            </p:cNvPr>
            <p:cNvSpPr/>
            <p:nvPr/>
          </p:nvSpPr>
          <p:spPr>
            <a:xfrm>
              <a:off x="3327892" y="2790334"/>
              <a:ext cx="462224" cy="9043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  <p:sp>
          <p:nvSpPr>
            <p:cNvPr id="43" name="矩形 42">
              <a:extLst>
                <a:ext uri="{FF2B5EF4-FFF2-40B4-BE49-F238E27FC236}">
                  <a16:creationId xmlns:a16="http://schemas.microsoft.com/office/drawing/2014/main" id="{7AD8ED6A-2E31-7E00-73AC-7C29F43EC0EF}"/>
                </a:ext>
              </a:extLst>
            </p:cNvPr>
            <p:cNvSpPr/>
            <p:nvPr/>
          </p:nvSpPr>
          <p:spPr>
            <a:xfrm>
              <a:off x="4629468" y="2790334"/>
              <a:ext cx="462224" cy="9043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4EFA8A76-3645-8D5A-7176-A80BB1A06EB8}"/>
                </a:ext>
              </a:extLst>
            </p:cNvPr>
            <p:cNvSpPr/>
            <p:nvPr/>
          </p:nvSpPr>
          <p:spPr>
            <a:xfrm>
              <a:off x="5939104" y="2791671"/>
              <a:ext cx="462224" cy="9043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  <p:sp>
          <p:nvSpPr>
            <p:cNvPr id="45" name="矩形 44">
              <a:extLst>
                <a:ext uri="{FF2B5EF4-FFF2-40B4-BE49-F238E27FC236}">
                  <a16:creationId xmlns:a16="http://schemas.microsoft.com/office/drawing/2014/main" id="{EF1DF64A-8448-CD58-1294-35BC635EF191}"/>
                </a:ext>
              </a:extLst>
            </p:cNvPr>
            <p:cNvSpPr/>
            <p:nvPr/>
          </p:nvSpPr>
          <p:spPr>
            <a:xfrm>
              <a:off x="7246490" y="2791671"/>
              <a:ext cx="462224" cy="9043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7B7D7657-AAD0-ABA6-555C-750A725E3C03}"/>
                </a:ext>
              </a:extLst>
            </p:cNvPr>
            <p:cNvSpPr/>
            <p:nvPr/>
          </p:nvSpPr>
          <p:spPr>
            <a:xfrm>
              <a:off x="8564186" y="2791671"/>
              <a:ext cx="462224" cy="9043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  <p:sp>
          <p:nvSpPr>
            <p:cNvPr id="47" name="矩形 46">
              <a:extLst>
                <a:ext uri="{FF2B5EF4-FFF2-40B4-BE49-F238E27FC236}">
                  <a16:creationId xmlns:a16="http://schemas.microsoft.com/office/drawing/2014/main" id="{6698E78E-425F-5C7A-58B5-079A05ECEB7C}"/>
                </a:ext>
              </a:extLst>
            </p:cNvPr>
            <p:cNvSpPr/>
            <p:nvPr/>
          </p:nvSpPr>
          <p:spPr>
            <a:xfrm>
              <a:off x="9865762" y="2791671"/>
              <a:ext cx="462224" cy="9043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</p:grpSp>
      <p:grpSp>
        <p:nvGrpSpPr>
          <p:cNvPr id="48" name="组合 47">
            <a:extLst>
              <a:ext uri="{FF2B5EF4-FFF2-40B4-BE49-F238E27FC236}">
                <a16:creationId xmlns:a16="http://schemas.microsoft.com/office/drawing/2014/main" id="{D1DEBD76-5558-2334-5BC7-31E23EDEF27F}"/>
              </a:ext>
            </a:extLst>
          </p:cNvPr>
          <p:cNvGrpSpPr/>
          <p:nvPr/>
        </p:nvGrpSpPr>
        <p:grpSpPr>
          <a:xfrm>
            <a:off x="628584" y="2863640"/>
            <a:ext cx="9822270" cy="567205"/>
            <a:chOff x="331305" y="2012725"/>
            <a:chExt cx="9822270" cy="567205"/>
          </a:xfrm>
        </p:grpSpPr>
        <p:cxnSp>
          <p:nvCxnSpPr>
            <p:cNvPr id="49" name="直接连接符 48">
              <a:extLst>
                <a:ext uri="{FF2B5EF4-FFF2-40B4-BE49-F238E27FC236}">
                  <a16:creationId xmlns:a16="http://schemas.microsoft.com/office/drawing/2014/main" id="{D02C3146-ACC0-444D-D30B-65FDA245D6FF}"/>
                </a:ext>
              </a:extLst>
            </p:cNvPr>
            <p:cNvCxnSpPr>
              <a:cxnSpLocks/>
              <a:stCxn id="10" idx="2"/>
              <a:endCxn id="40" idx="0"/>
            </p:cNvCxnSpPr>
            <p:nvPr/>
          </p:nvCxnSpPr>
          <p:spPr>
            <a:xfrm>
              <a:off x="331305" y="2023421"/>
              <a:ext cx="333270" cy="555172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接连接符 49">
              <a:extLst>
                <a:ext uri="{FF2B5EF4-FFF2-40B4-BE49-F238E27FC236}">
                  <a16:creationId xmlns:a16="http://schemas.microsoft.com/office/drawing/2014/main" id="{41ACF25C-2DC4-08C0-3DDB-0CC0E5BA1E93}"/>
                </a:ext>
              </a:extLst>
            </p:cNvPr>
            <p:cNvCxnSpPr>
              <a:cxnSpLocks/>
              <a:stCxn id="11" idx="2"/>
              <a:endCxn id="40" idx="0"/>
            </p:cNvCxnSpPr>
            <p:nvPr/>
          </p:nvCxnSpPr>
          <p:spPr>
            <a:xfrm flipH="1">
              <a:off x="664575" y="2022084"/>
              <a:ext cx="321548" cy="556509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接连接符 50">
              <a:extLst>
                <a:ext uri="{FF2B5EF4-FFF2-40B4-BE49-F238E27FC236}">
                  <a16:creationId xmlns:a16="http://schemas.microsoft.com/office/drawing/2014/main" id="{CD2CE933-DAAD-A2CA-5390-2226FDD28326}"/>
                </a:ext>
              </a:extLst>
            </p:cNvPr>
            <p:cNvCxnSpPr>
              <a:cxnSpLocks/>
              <a:stCxn id="12" idx="2"/>
              <a:endCxn id="41" idx="0"/>
            </p:cNvCxnSpPr>
            <p:nvPr/>
          </p:nvCxnSpPr>
          <p:spPr>
            <a:xfrm>
              <a:off x="1640941" y="2022084"/>
              <a:ext cx="331020" cy="556509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直接连接符 51">
              <a:extLst>
                <a:ext uri="{FF2B5EF4-FFF2-40B4-BE49-F238E27FC236}">
                  <a16:creationId xmlns:a16="http://schemas.microsoft.com/office/drawing/2014/main" id="{709FCD0B-63C6-3745-B373-CDC5A91735C6}"/>
                </a:ext>
              </a:extLst>
            </p:cNvPr>
            <p:cNvCxnSpPr>
              <a:cxnSpLocks/>
              <a:stCxn id="13" idx="2"/>
              <a:endCxn id="41" idx="0"/>
            </p:cNvCxnSpPr>
            <p:nvPr/>
          </p:nvCxnSpPr>
          <p:spPr>
            <a:xfrm flipH="1">
              <a:off x="1971961" y="2020747"/>
              <a:ext cx="323798" cy="557846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直接连接符 68">
              <a:extLst>
                <a:ext uri="{FF2B5EF4-FFF2-40B4-BE49-F238E27FC236}">
                  <a16:creationId xmlns:a16="http://schemas.microsoft.com/office/drawing/2014/main" id="{4F9F3D39-234F-AE9E-9DE7-96F93F55BDD1}"/>
                </a:ext>
              </a:extLst>
            </p:cNvPr>
            <p:cNvCxnSpPr>
              <a:cxnSpLocks/>
              <a:stCxn id="15" idx="2"/>
              <a:endCxn id="42" idx="0"/>
            </p:cNvCxnSpPr>
            <p:nvPr/>
          </p:nvCxnSpPr>
          <p:spPr>
            <a:xfrm>
              <a:off x="2950577" y="2020747"/>
              <a:ext cx="339080" cy="557846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接连接符 69">
              <a:extLst>
                <a:ext uri="{FF2B5EF4-FFF2-40B4-BE49-F238E27FC236}">
                  <a16:creationId xmlns:a16="http://schemas.microsoft.com/office/drawing/2014/main" id="{F30ECDA8-841F-69EA-1460-9C7264316C7F}"/>
                </a:ext>
              </a:extLst>
            </p:cNvPr>
            <p:cNvCxnSpPr>
              <a:cxnSpLocks/>
              <a:stCxn id="20" idx="2"/>
              <a:endCxn id="42" idx="0"/>
            </p:cNvCxnSpPr>
            <p:nvPr/>
          </p:nvCxnSpPr>
          <p:spPr>
            <a:xfrm flipH="1">
              <a:off x="3289657" y="2019410"/>
              <a:ext cx="315738" cy="559183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接连接符 70">
              <a:extLst>
                <a:ext uri="{FF2B5EF4-FFF2-40B4-BE49-F238E27FC236}">
                  <a16:creationId xmlns:a16="http://schemas.microsoft.com/office/drawing/2014/main" id="{CBE2E8BA-0478-79E9-1AD9-9CBE8F890E81}"/>
                </a:ext>
              </a:extLst>
            </p:cNvPr>
            <p:cNvCxnSpPr>
              <a:cxnSpLocks/>
              <a:stCxn id="21" idx="2"/>
              <a:endCxn id="43" idx="0"/>
            </p:cNvCxnSpPr>
            <p:nvPr/>
          </p:nvCxnSpPr>
          <p:spPr>
            <a:xfrm>
              <a:off x="4260213" y="2019410"/>
              <a:ext cx="331020" cy="559183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接连接符 71">
              <a:extLst>
                <a:ext uri="{FF2B5EF4-FFF2-40B4-BE49-F238E27FC236}">
                  <a16:creationId xmlns:a16="http://schemas.microsoft.com/office/drawing/2014/main" id="{6518160F-FFC3-380E-8B96-D864172B6009}"/>
                </a:ext>
              </a:extLst>
            </p:cNvPr>
            <p:cNvCxnSpPr>
              <a:cxnSpLocks/>
              <a:stCxn id="22" idx="2"/>
              <a:endCxn id="43" idx="0"/>
            </p:cNvCxnSpPr>
            <p:nvPr/>
          </p:nvCxnSpPr>
          <p:spPr>
            <a:xfrm flipH="1">
              <a:off x="4591233" y="2018073"/>
              <a:ext cx="323798" cy="560520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接连接符 72">
              <a:extLst>
                <a:ext uri="{FF2B5EF4-FFF2-40B4-BE49-F238E27FC236}">
                  <a16:creationId xmlns:a16="http://schemas.microsoft.com/office/drawing/2014/main" id="{D0AF33DB-E511-6EDF-F1FE-EB5E3ACABE4C}"/>
                </a:ext>
              </a:extLst>
            </p:cNvPr>
            <p:cNvCxnSpPr>
              <a:cxnSpLocks/>
              <a:stCxn id="24" idx="2"/>
              <a:endCxn id="44" idx="0"/>
            </p:cNvCxnSpPr>
            <p:nvPr/>
          </p:nvCxnSpPr>
          <p:spPr>
            <a:xfrm>
              <a:off x="5569849" y="2018073"/>
              <a:ext cx="331020" cy="561857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接连接符 73">
              <a:extLst>
                <a:ext uri="{FF2B5EF4-FFF2-40B4-BE49-F238E27FC236}">
                  <a16:creationId xmlns:a16="http://schemas.microsoft.com/office/drawing/2014/main" id="{EBF6E408-3B9E-339A-FCCD-66CD9E28C036}"/>
                </a:ext>
              </a:extLst>
            </p:cNvPr>
            <p:cNvCxnSpPr>
              <a:cxnSpLocks/>
              <a:stCxn id="25" idx="2"/>
              <a:endCxn id="44" idx="0"/>
            </p:cNvCxnSpPr>
            <p:nvPr/>
          </p:nvCxnSpPr>
          <p:spPr>
            <a:xfrm flipH="1">
              <a:off x="5900869" y="2016736"/>
              <a:ext cx="323798" cy="563194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接连接符 74">
              <a:extLst>
                <a:ext uri="{FF2B5EF4-FFF2-40B4-BE49-F238E27FC236}">
                  <a16:creationId xmlns:a16="http://schemas.microsoft.com/office/drawing/2014/main" id="{17FFD999-8189-23D1-8573-2D3CE39E8B36}"/>
                </a:ext>
              </a:extLst>
            </p:cNvPr>
            <p:cNvCxnSpPr>
              <a:cxnSpLocks/>
              <a:stCxn id="26" idx="2"/>
              <a:endCxn id="45" idx="0"/>
            </p:cNvCxnSpPr>
            <p:nvPr/>
          </p:nvCxnSpPr>
          <p:spPr>
            <a:xfrm>
              <a:off x="6879485" y="2016736"/>
              <a:ext cx="328770" cy="563194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接连接符 75">
              <a:extLst>
                <a:ext uri="{FF2B5EF4-FFF2-40B4-BE49-F238E27FC236}">
                  <a16:creationId xmlns:a16="http://schemas.microsoft.com/office/drawing/2014/main" id="{A471B303-6C34-4A0F-0D7A-B9C9B2C596FF}"/>
                </a:ext>
              </a:extLst>
            </p:cNvPr>
            <p:cNvCxnSpPr>
              <a:cxnSpLocks/>
              <a:stCxn id="27" idx="2"/>
              <a:endCxn id="45" idx="0"/>
            </p:cNvCxnSpPr>
            <p:nvPr/>
          </p:nvCxnSpPr>
          <p:spPr>
            <a:xfrm flipH="1">
              <a:off x="7208255" y="2015399"/>
              <a:ext cx="326048" cy="564531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直接连接符 76">
              <a:extLst>
                <a:ext uri="{FF2B5EF4-FFF2-40B4-BE49-F238E27FC236}">
                  <a16:creationId xmlns:a16="http://schemas.microsoft.com/office/drawing/2014/main" id="{6873C820-5551-A72C-4394-CDAB724E4FC8}"/>
                </a:ext>
              </a:extLst>
            </p:cNvPr>
            <p:cNvCxnSpPr>
              <a:cxnSpLocks/>
              <a:stCxn id="28" idx="2"/>
              <a:endCxn id="46" idx="0"/>
            </p:cNvCxnSpPr>
            <p:nvPr/>
          </p:nvCxnSpPr>
          <p:spPr>
            <a:xfrm>
              <a:off x="8189121" y="2015399"/>
              <a:ext cx="336830" cy="564531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直接连接符 77">
              <a:extLst>
                <a:ext uri="{FF2B5EF4-FFF2-40B4-BE49-F238E27FC236}">
                  <a16:creationId xmlns:a16="http://schemas.microsoft.com/office/drawing/2014/main" id="{84854A85-B76D-2B1A-7CC5-79399DE4124B}"/>
                </a:ext>
              </a:extLst>
            </p:cNvPr>
            <p:cNvCxnSpPr>
              <a:cxnSpLocks/>
              <a:stCxn id="29" idx="2"/>
              <a:endCxn id="46" idx="0"/>
            </p:cNvCxnSpPr>
            <p:nvPr/>
          </p:nvCxnSpPr>
          <p:spPr>
            <a:xfrm flipH="1">
              <a:off x="8525951" y="2014062"/>
              <a:ext cx="317988" cy="565868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直接连接符 78">
              <a:extLst>
                <a:ext uri="{FF2B5EF4-FFF2-40B4-BE49-F238E27FC236}">
                  <a16:creationId xmlns:a16="http://schemas.microsoft.com/office/drawing/2014/main" id="{D0C236AE-A3A0-E58C-8281-98B688B30839}"/>
                </a:ext>
              </a:extLst>
            </p:cNvPr>
            <p:cNvCxnSpPr>
              <a:cxnSpLocks/>
              <a:stCxn id="30" idx="2"/>
              <a:endCxn id="47" idx="0"/>
            </p:cNvCxnSpPr>
            <p:nvPr/>
          </p:nvCxnSpPr>
          <p:spPr>
            <a:xfrm>
              <a:off x="9498757" y="2014062"/>
              <a:ext cx="328770" cy="565868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接连接符 79">
              <a:extLst>
                <a:ext uri="{FF2B5EF4-FFF2-40B4-BE49-F238E27FC236}">
                  <a16:creationId xmlns:a16="http://schemas.microsoft.com/office/drawing/2014/main" id="{F27347A6-F8C6-6874-29E1-CE74F52C18E2}"/>
                </a:ext>
              </a:extLst>
            </p:cNvPr>
            <p:cNvCxnSpPr>
              <a:cxnSpLocks/>
              <a:stCxn id="31" idx="2"/>
              <a:endCxn id="47" idx="0"/>
            </p:cNvCxnSpPr>
            <p:nvPr/>
          </p:nvCxnSpPr>
          <p:spPr>
            <a:xfrm flipH="1">
              <a:off x="9827527" y="2012725"/>
              <a:ext cx="326048" cy="567205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1" name="组合 80">
            <a:extLst>
              <a:ext uri="{FF2B5EF4-FFF2-40B4-BE49-F238E27FC236}">
                <a16:creationId xmlns:a16="http://schemas.microsoft.com/office/drawing/2014/main" id="{60652420-922C-4F6B-5922-251100C42F33}"/>
              </a:ext>
            </a:extLst>
          </p:cNvPr>
          <p:cNvGrpSpPr/>
          <p:nvPr/>
        </p:nvGrpSpPr>
        <p:grpSpPr>
          <a:xfrm>
            <a:off x="960855" y="3519943"/>
            <a:ext cx="9162952" cy="593448"/>
            <a:chOff x="641314" y="2880769"/>
            <a:chExt cx="9162952" cy="593448"/>
          </a:xfrm>
        </p:grpSpPr>
        <p:cxnSp>
          <p:nvCxnSpPr>
            <p:cNvPr id="82" name="直接连接符 81">
              <a:extLst>
                <a:ext uri="{FF2B5EF4-FFF2-40B4-BE49-F238E27FC236}">
                  <a16:creationId xmlns:a16="http://schemas.microsoft.com/office/drawing/2014/main" id="{D777EEFC-8BA5-2C1B-5125-6166458F95A9}"/>
                </a:ext>
              </a:extLst>
            </p:cNvPr>
            <p:cNvCxnSpPr>
              <a:cxnSpLocks/>
              <a:stCxn id="40" idx="2"/>
              <a:endCxn id="99" idx="0"/>
            </p:cNvCxnSpPr>
            <p:nvPr/>
          </p:nvCxnSpPr>
          <p:spPr>
            <a:xfrm>
              <a:off x="641314" y="2880769"/>
              <a:ext cx="654818" cy="548231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接连接符 82">
              <a:extLst>
                <a:ext uri="{FF2B5EF4-FFF2-40B4-BE49-F238E27FC236}">
                  <a16:creationId xmlns:a16="http://schemas.microsoft.com/office/drawing/2014/main" id="{93D73C42-77BD-3848-65FF-3252940DEBE4}"/>
                </a:ext>
              </a:extLst>
            </p:cNvPr>
            <p:cNvCxnSpPr>
              <a:cxnSpLocks/>
              <a:stCxn id="41" idx="2"/>
              <a:endCxn id="99" idx="0"/>
            </p:cNvCxnSpPr>
            <p:nvPr/>
          </p:nvCxnSpPr>
          <p:spPr>
            <a:xfrm flipH="1">
              <a:off x="1296132" y="2880769"/>
              <a:ext cx="652568" cy="548231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直接连接符 83">
              <a:extLst>
                <a:ext uri="{FF2B5EF4-FFF2-40B4-BE49-F238E27FC236}">
                  <a16:creationId xmlns:a16="http://schemas.microsoft.com/office/drawing/2014/main" id="{BE90D0C9-5F46-75CA-2D84-ECE561AE696F}"/>
                </a:ext>
              </a:extLst>
            </p:cNvPr>
            <p:cNvCxnSpPr>
              <a:cxnSpLocks/>
              <a:stCxn id="42" idx="2"/>
              <a:endCxn id="100" idx="0"/>
            </p:cNvCxnSpPr>
            <p:nvPr/>
          </p:nvCxnSpPr>
          <p:spPr>
            <a:xfrm>
              <a:off x="3266396" y="2880769"/>
              <a:ext cx="686955" cy="593448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直接连接符 84">
              <a:extLst>
                <a:ext uri="{FF2B5EF4-FFF2-40B4-BE49-F238E27FC236}">
                  <a16:creationId xmlns:a16="http://schemas.microsoft.com/office/drawing/2014/main" id="{CA23B4A2-F902-057B-29D4-7E27240AAFD9}"/>
                </a:ext>
              </a:extLst>
            </p:cNvPr>
            <p:cNvCxnSpPr>
              <a:cxnSpLocks/>
              <a:stCxn id="43" idx="2"/>
              <a:endCxn id="100" idx="0"/>
            </p:cNvCxnSpPr>
            <p:nvPr/>
          </p:nvCxnSpPr>
          <p:spPr>
            <a:xfrm flipH="1">
              <a:off x="3953351" y="2880769"/>
              <a:ext cx="614621" cy="593448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直接连接符 85">
              <a:extLst>
                <a:ext uri="{FF2B5EF4-FFF2-40B4-BE49-F238E27FC236}">
                  <a16:creationId xmlns:a16="http://schemas.microsoft.com/office/drawing/2014/main" id="{D6281D3B-2488-E1DA-D584-18232440DD6C}"/>
                </a:ext>
              </a:extLst>
            </p:cNvPr>
            <p:cNvCxnSpPr>
              <a:cxnSpLocks/>
              <a:stCxn id="44" idx="2"/>
              <a:endCxn id="101" idx="0"/>
            </p:cNvCxnSpPr>
            <p:nvPr/>
          </p:nvCxnSpPr>
          <p:spPr>
            <a:xfrm>
              <a:off x="5877608" y="2882106"/>
              <a:ext cx="703068" cy="592111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直接连接符 86">
              <a:extLst>
                <a:ext uri="{FF2B5EF4-FFF2-40B4-BE49-F238E27FC236}">
                  <a16:creationId xmlns:a16="http://schemas.microsoft.com/office/drawing/2014/main" id="{FFB2F69D-C04A-9E6E-4C3D-9F0DCCFB7750}"/>
                </a:ext>
              </a:extLst>
            </p:cNvPr>
            <p:cNvCxnSpPr>
              <a:cxnSpLocks/>
              <a:stCxn id="45" idx="2"/>
              <a:endCxn id="101" idx="0"/>
            </p:cNvCxnSpPr>
            <p:nvPr/>
          </p:nvCxnSpPr>
          <p:spPr>
            <a:xfrm flipH="1">
              <a:off x="6580676" y="2882106"/>
              <a:ext cx="604318" cy="592111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直接连接符 87">
              <a:extLst>
                <a:ext uri="{FF2B5EF4-FFF2-40B4-BE49-F238E27FC236}">
                  <a16:creationId xmlns:a16="http://schemas.microsoft.com/office/drawing/2014/main" id="{CE76F016-352F-BC44-F978-6D9A200CA95B}"/>
                </a:ext>
              </a:extLst>
            </p:cNvPr>
            <p:cNvCxnSpPr>
              <a:cxnSpLocks/>
              <a:stCxn id="46" idx="2"/>
              <a:endCxn id="102" idx="0"/>
            </p:cNvCxnSpPr>
            <p:nvPr/>
          </p:nvCxnSpPr>
          <p:spPr>
            <a:xfrm>
              <a:off x="8502690" y="2882106"/>
              <a:ext cx="705311" cy="592111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直接连接符 88">
              <a:extLst>
                <a:ext uri="{FF2B5EF4-FFF2-40B4-BE49-F238E27FC236}">
                  <a16:creationId xmlns:a16="http://schemas.microsoft.com/office/drawing/2014/main" id="{717EB898-0E1B-703D-A3F3-E2A76B65A047}"/>
                </a:ext>
              </a:extLst>
            </p:cNvPr>
            <p:cNvCxnSpPr>
              <a:cxnSpLocks/>
              <a:stCxn id="47" idx="2"/>
              <a:endCxn id="102" idx="0"/>
            </p:cNvCxnSpPr>
            <p:nvPr/>
          </p:nvCxnSpPr>
          <p:spPr>
            <a:xfrm flipH="1">
              <a:off x="9208001" y="2882106"/>
              <a:ext cx="596265" cy="592111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0" name="组合 89">
            <a:extLst>
              <a:ext uri="{FF2B5EF4-FFF2-40B4-BE49-F238E27FC236}">
                <a16:creationId xmlns:a16="http://schemas.microsoft.com/office/drawing/2014/main" id="{3B19DB23-859B-B622-00B4-A2B4141667FF}"/>
              </a:ext>
            </a:extLst>
          </p:cNvPr>
          <p:cNvGrpSpPr/>
          <p:nvPr/>
        </p:nvGrpSpPr>
        <p:grpSpPr>
          <a:xfrm>
            <a:off x="1615673" y="4158609"/>
            <a:ext cx="7911869" cy="594527"/>
            <a:chOff x="1588740" y="3519435"/>
            <a:chExt cx="7911869" cy="594527"/>
          </a:xfrm>
        </p:grpSpPr>
        <p:cxnSp>
          <p:nvCxnSpPr>
            <p:cNvPr id="91" name="直接连接符 90">
              <a:extLst>
                <a:ext uri="{FF2B5EF4-FFF2-40B4-BE49-F238E27FC236}">
                  <a16:creationId xmlns:a16="http://schemas.microsoft.com/office/drawing/2014/main" id="{74AB16EB-F767-2081-9537-840788CF6D98}"/>
                </a:ext>
              </a:extLst>
            </p:cNvPr>
            <p:cNvCxnSpPr>
              <a:cxnSpLocks/>
              <a:stCxn id="99" idx="2"/>
              <a:endCxn id="105" idx="0"/>
            </p:cNvCxnSpPr>
            <p:nvPr/>
          </p:nvCxnSpPr>
          <p:spPr>
            <a:xfrm>
              <a:off x="1588740" y="3519435"/>
              <a:ext cx="1300691" cy="594527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直接连接符 91">
              <a:extLst>
                <a:ext uri="{FF2B5EF4-FFF2-40B4-BE49-F238E27FC236}">
                  <a16:creationId xmlns:a16="http://schemas.microsoft.com/office/drawing/2014/main" id="{13688F7B-1AB8-7109-09A2-70B12C162EE4}"/>
                </a:ext>
              </a:extLst>
            </p:cNvPr>
            <p:cNvCxnSpPr>
              <a:cxnSpLocks/>
              <a:stCxn id="100" idx="2"/>
              <a:endCxn id="105" idx="0"/>
            </p:cNvCxnSpPr>
            <p:nvPr/>
          </p:nvCxnSpPr>
          <p:spPr>
            <a:xfrm flipH="1">
              <a:off x="2889431" y="3564652"/>
              <a:ext cx="1356528" cy="549310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直接连接符 92">
              <a:extLst>
                <a:ext uri="{FF2B5EF4-FFF2-40B4-BE49-F238E27FC236}">
                  <a16:creationId xmlns:a16="http://schemas.microsoft.com/office/drawing/2014/main" id="{367BF09E-BD53-442F-4C52-991D21D7D0B0}"/>
                </a:ext>
              </a:extLst>
            </p:cNvPr>
            <p:cNvCxnSpPr>
              <a:cxnSpLocks/>
              <a:stCxn id="101" idx="2"/>
              <a:endCxn id="106" idx="0"/>
            </p:cNvCxnSpPr>
            <p:nvPr/>
          </p:nvCxnSpPr>
          <p:spPr>
            <a:xfrm>
              <a:off x="6873284" y="3564652"/>
              <a:ext cx="1232917" cy="549309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直接连接符 93">
              <a:extLst>
                <a:ext uri="{FF2B5EF4-FFF2-40B4-BE49-F238E27FC236}">
                  <a16:creationId xmlns:a16="http://schemas.microsoft.com/office/drawing/2014/main" id="{ED7B3987-BFCD-86AB-D0BF-6F44B007A84F}"/>
                </a:ext>
              </a:extLst>
            </p:cNvPr>
            <p:cNvCxnSpPr>
              <a:cxnSpLocks/>
              <a:stCxn id="102" idx="2"/>
              <a:endCxn id="106" idx="0"/>
            </p:cNvCxnSpPr>
            <p:nvPr/>
          </p:nvCxnSpPr>
          <p:spPr>
            <a:xfrm flipH="1">
              <a:off x="8106201" y="3564652"/>
              <a:ext cx="1394408" cy="549309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5" name="组合 94">
            <a:extLst>
              <a:ext uri="{FF2B5EF4-FFF2-40B4-BE49-F238E27FC236}">
                <a16:creationId xmlns:a16="http://schemas.microsoft.com/office/drawing/2014/main" id="{456FDD65-856F-9705-B5E8-B1C5DBED08B8}"/>
              </a:ext>
            </a:extLst>
          </p:cNvPr>
          <p:cNvGrpSpPr/>
          <p:nvPr/>
        </p:nvGrpSpPr>
        <p:grpSpPr>
          <a:xfrm>
            <a:off x="2916364" y="4843570"/>
            <a:ext cx="5216770" cy="644770"/>
            <a:chOff x="2889431" y="4204396"/>
            <a:chExt cx="5216770" cy="644770"/>
          </a:xfrm>
        </p:grpSpPr>
        <p:cxnSp>
          <p:nvCxnSpPr>
            <p:cNvPr id="96" name="直接连接符 95">
              <a:extLst>
                <a:ext uri="{FF2B5EF4-FFF2-40B4-BE49-F238E27FC236}">
                  <a16:creationId xmlns:a16="http://schemas.microsoft.com/office/drawing/2014/main" id="{57C1F440-F21F-AB30-5456-7C360AA48B03}"/>
                </a:ext>
              </a:extLst>
            </p:cNvPr>
            <p:cNvCxnSpPr>
              <a:cxnSpLocks/>
              <a:stCxn id="105" idx="2"/>
              <a:endCxn id="109" idx="0"/>
            </p:cNvCxnSpPr>
            <p:nvPr/>
          </p:nvCxnSpPr>
          <p:spPr>
            <a:xfrm>
              <a:off x="2889431" y="4204397"/>
              <a:ext cx="2603627" cy="644769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直接连接符 96">
              <a:extLst>
                <a:ext uri="{FF2B5EF4-FFF2-40B4-BE49-F238E27FC236}">
                  <a16:creationId xmlns:a16="http://schemas.microsoft.com/office/drawing/2014/main" id="{D8A461F6-0F0F-7687-3D6F-9A6202F0D3D5}"/>
                </a:ext>
              </a:extLst>
            </p:cNvPr>
            <p:cNvCxnSpPr>
              <a:cxnSpLocks/>
              <a:stCxn id="106" idx="2"/>
              <a:endCxn id="109" idx="0"/>
            </p:cNvCxnSpPr>
            <p:nvPr/>
          </p:nvCxnSpPr>
          <p:spPr>
            <a:xfrm flipH="1">
              <a:off x="5493058" y="4204396"/>
              <a:ext cx="2613143" cy="644770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8" name="组合 97">
            <a:extLst>
              <a:ext uri="{FF2B5EF4-FFF2-40B4-BE49-F238E27FC236}">
                <a16:creationId xmlns:a16="http://schemas.microsoft.com/office/drawing/2014/main" id="{4A968992-22F9-C5FF-664E-F343FE766149}"/>
              </a:ext>
            </a:extLst>
          </p:cNvPr>
          <p:cNvGrpSpPr/>
          <p:nvPr/>
        </p:nvGrpSpPr>
        <p:grpSpPr>
          <a:xfrm>
            <a:off x="1384561" y="3924505"/>
            <a:ext cx="10700185" cy="468205"/>
            <a:chOff x="1357628" y="3285331"/>
            <a:chExt cx="10700185" cy="468205"/>
          </a:xfrm>
        </p:grpSpPr>
        <p:sp>
          <p:nvSpPr>
            <p:cNvPr id="99" name="矩形 98">
              <a:extLst>
                <a:ext uri="{FF2B5EF4-FFF2-40B4-BE49-F238E27FC236}">
                  <a16:creationId xmlns:a16="http://schemas.microsoft.com/office/drawing/2014/main" id="{0ECA4A2C-53B4-BAF3-B460-0119299A28DC}"/>
                </a:ext>
              </a:extLst>
            </p:cNvPr>
            <p:cNvSpPr/>
            <p:nvPr/>
          </p:nvSpPr>
          <p:spPr>
            <a:xfrm>
              <a:off x="1357628" y="3429000"/>
              <a:ext cx="462224" cy="9043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  <p:sp>
          <p:nvSpPr>
            <p:cNvPr id="100" name="矩形 99">
              <a:extLst>
                <a:ext uri="{FF2B5EF4-FFF2-40B4-BE49-F238E27FC236}">
                  <a16:creationId xmlns:a16="http://schemas.microsoft.com/office/drawing/2014/main" id="{BB5BD1D2-C61F-D5B6-4753-5B9DF8460CC3}"/>
                </a:ext>
              </a:extLst>
            </p:cNvPr>
            <p:cNvSpPr/>
            <p:nvPr/>
          </p:nvSpPr>
          <p:spPr>
            <a:xfrm>
              <a:off x="4014847" y="3474217"/>
              <a:ext cx="462224" cy="9043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  <p:sp>
          <p:nvSpPr>
            <p:cNvPr id="101" name="矩形 100">
              <a:extLst>
                <a:ext uri="{FF2B5EF4-FFF2-40B4-BE49-F238E27FC236}">
                  <a16:creationId xmlns:a16="http://schemas.microsoft.com/office/drawing/2014/main" id="{6CD54B16-0183-5FB3-AD48-EFC1BA73F634}"/>
                </a:ext>
              </a:extLst>
            </p:cNvPr>
            <p:cNvSpPr/>
            <p:nvPr/>
          </p:nvSpPr>
          <p:spPr>
            <a:xfrm>
              <a:off x="6642172" y="3474217"/>
              <a:ext cx="462224" cy="9043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  <p:sp>
          <p:nvSpPr>
            <p:cNvPr id="102" name="矩形 101">
              <a:extLst>
                <a:ext uri="{FF2B5EF4-FFF2-40B4-BE49-F238E27FC236}">
                  <a16:creationId xmlns:a16="http://schemas.microsoft.com/office/drawing/2014/main" id="{7FC3CFE1-642E-8A8A-A475-D676CD4BC57A}"/>
                </a:ext>
              </a:extLst>
            </p:cNvPr>
            <p:cNvSpPr/>
            <p:nvPr/>
          </p:nvSpPr>
          <p:spPr>
            <a:xfrm>
              <a:off x="9269497" y="3474217"/>
              <a:ext cx="462224" cy="9043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3" name="文本框 102">
                  <a:extLst>
                    <a:ext uri="{FF2B5EF4-FFF2-40B4-BE49-F238E27FC236}">
                      <a16:creationId xmlns:a16="http://schemas.microsoft.com/office/drawing/2014/main" id="{FDAC3FDB-15A7-2E3E-1174-655EDC5CF560}"/>
                    </a:ext>
                  </a:extLst>
                </p:cNvPr>
                <p:cNvSpPr txBox="1"/>
                <p:nvPr/>
              </p:nvSpPr>
              <p:spPr>
                <a:xfrm>
                  <a:off x="10649787" y="3285331"/>
                  <a:ext cx="1408026" cy="4682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p>
                          <m:sSupPr>
                            <m:ctrlP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altLang="zh-CN" sz="24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oMath>
                    </m:oMathPara>
                  </a14:m>
                  <a:endParaRPr lang="zh-CN" altLang="en-US" sz="2400" dirty="0">
                    <a:latin typeface="Garamond" panose="02020404030301010803" pitchFamily="18" charset="0"/>
                  </a:endParaRPr>
                </a:p>
              </p:txBody>
            </p:sp>
          </mc:Choice>
          <mc:Fallback xmlns="">
            <p:sp>
              <p:nvSpPr>
                <p:cNvPr id="103" name="文本框 102">
                  <a:extLst>
                    <a:ext uri="{FF2B5EF4-FFF2-40B4-BE49-F238E27FC236}">
                      <a16:creationId xmlns:a16="http://schemas.microsoft.com/office/drawing/2014/main" id="{FDAC3FDB-15A7-2E3E-1174-655EDC5CF56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649787" y="3285331"/>
                  <a:ext cx="1408026" cy="468205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4" name="组合 103">
            <a:extLst>
              <a:ext uri="{FF2B5EF4-FFF2-40B4-BE49-F238E27FC236}">
                <a16:creationId xmlns:a16="http://schemas.microsoft.com/office/drawing/2014/main" id="{391C0C16-5D38-C1F0-06C4-F7B214E3F398}"/>
              </a:ext>
            </a:extLst>
          </p:cNvPr>
          <p:cNvGrpSpPr/>
          <p:nvPr/>
        </p:nvGrpSpPr>
        <p:grpSpPr>
          <a:xfrm>
            <a:off x="2685252" y="4564249"/>
            <a:ext cx="9399494" cy="468205"/>
            <a:chOff x="2658319" y="3925075"/>
            <a:chExt cx="9399494" cy="468205"/>
          </a:xfrm>
        </p:grpSpPr>
        <p:sp>
          <p:nvSpPr>
            <p:cNvPr id="105" name="矩形 104">
              <a:extLst>
                <a:ext uri="{FF2B5EF4-FFF2-40B4-BE49-F238E27FC236}">
                  <a16:creationId xmlns:a16="http://schemas.microsoft.com/office/drawing/2014/main" id="{4A872A92-0132-BCC7-0F52-8EB0F5D84E63}"/>
                </a:ext>
              </a:extLst>
            </p:cNvPr>
            <p:cNvSpPr/>
            <p:nvPr/>
          </p:nvSpPr>
          <p:spPr>
            <a:xfrm>
              <a:off x="2658319" y="4113962"/>
              <a:ext cx="462224" cy="9043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  <p:sp>
          <p:nvSpPr>
            <p:cNvPr id="106" name="矩形 105">
              <a:extLst>
                <a:ext uri="{FF2B5EF4-FFF2-40B4-BE49-F238E27FC236}">
                  <a16:creationId xmlns:a16="http://schemas.microsoft.com/office/drawing/2014/main" id="{08282D5A-7213-7DAF-661B-F7D1D2C3CC5E}"/>
                </a:ext>
              </a:extLst>
            </p:cNvPr>
            <p:cNvSpPr/>
            <p:nvPr/>
          </p:nvSpPr>
          <p:spPr>
            <a:xfrm>
              <a:off x="7875089" y="4113961"/>
              <a:ext cx="462224" cy="9043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7" name="文本框 106">
                  <a:extLst>
                    <a:ext uri="{FF2B5EF4-FFF2-40B4-BE49-F238E27FC236}">
                      <a16:creationId xmlns:a16="http://schemas.microsoft.com/office/drawing/2014/main" id="{49C3B358-055C-C7B9-50DE-3B5057ABA0E0}"/>
                    </a:ext>
                  </a:extLst>
                </p:cNvPr>
                <p:cNvSpPr txBox="1"/>
                <p:nvPr/>
              </p:nvSpPr>
              <p:spPr>
                <a:xfrm>
                  <a:off x="10649787" y="3925075"/>
                  <a:ext cx="1408026" cy="4682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p>
                          <m:sSupPr>
                            <m:ctrlP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p>
                        <m:r>
                          <a:rPr lang="en-GB" altLang="zh-CN" sz="24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oMath>
                    </m:oMathPara>
                  </a14:m>
                  <a:endParaRPr lang="zh-CN" altLang="en-US" sz="2400" dirty="0">
                    <a:latin typeface="Garamond" panose="02020404030301010803" pitchFamily="18" charset="0"/>
                  </a:endParaRPr>
                </a:p>
              </p:txBody>
            </p:sp>
          </mc:Choice>
          <mc:Fallback xmlns="">
            <p:sp>
              <p:nvSpPr>
                <p:cNvPr id="107" name="文本框 106">
                  <a:extLst>
                    <a:ext uri="{FF2B5EF4-FFF2-40B4-BE49-F238E27FC236}">
                      <a16:creationId xmlns:a16="http://schemas.microsoft.com/office/drawing/2014/main" id="{49C3B358-055C-C7B9-50DE-3B5057ABA0E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649787" y="3925075"/>
                  <a:ext cx="1408026" cy="468205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8" name="组合 107">
            <a:extLst>
              <a:ext uri="{FF2B5EF4-FFF2-40B4-BE49-F238E27FC236}">
                <a16:creationId xmlns:a16="http://schemas.microsoft.com/office/drawing/2014/main" id="{0D1B01B0-9E4C-CD80-0E2E-F0427D177643}"/>
              </a:ext>
            </a:extLst>
          </p:cNvPr>
          <p:cNvGrpSpPr/>
          <p:nvPr/>
        </p:nvGrpSpPr>
        <p:grpSpPr>
          <a:xfrm>
            <a:off x="5288879" y="5254237"/>
            <a:ext cx="6795867" cy="468205"/>
            <a:chOff x="5261946" y="4615063"/>
            <a:chExt cx="6795867" cy="468205"/>
          </a:xfrm>
        </p:grpSpPr>
        <p:sp>
          <p:nvSpPr>
            <p:cNvPr id="109" name="矩形 108">
              <a:extLst>
                <a:ext uri="{FF2B5EF4-FFF2-40B4-BE49-F238E27FC236}">
                  <a16:creationId xmlns:a16="http://schemas.microsoft.com/office/drawing/2014/main" id="{8320331F-668C-43DA-659A-FA6B2D8608A1}"/>
                </a:ext>
              </a:extLst>
            </p:cNvPr>
            <p:cNvSpPr/>
            <p:nvPr/>
          </p:nvSpPr>
          <p:spPr>
            <a:xfrm>
              <a:off x="5261946" y="4849166"/>
              <a:ext cx="462224" cy="9043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0" name="文本框 109">
                  <a:extLst>
                    <a:ext uri="{FF2B5EF4-FFF2-40B4-BE49-F238E27FC236}">
                      <a16:creationId xmlns:a16="http://schemas.microsoft.com/office/drawing/2014/main" id="{86892091-6F7B-4DEB-4498-E79305F7037F}"/>
                    </a:ext>
                  </a:extLst>
                </p:cNvPr>
                <p:cNvSpPr txBox="1"/>
                <p:nvPr/>
              </p:nvSpPr>
              <p:spPr>
                <a:xfrm>
                  <a:off x="10649787" y="4615063"/>
                  <a:ext cx="1408026" cy="4682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GB" altLang="zh-CN" sz="24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oMath>
                    </m:oMathPara>
                  </a14:m>
                  <a:endParaRPr lang="zh-CN" altLang="en-US" sz="2400" dirty="0">
                    <a:latin typeface="Garamond" panose="02020404030301010803" pitchFamily="18" charset="0"/>
                  </a:endParaRPr>
                </a:p>
              </p:txBody>
            </p:sp>
          </mc:Choice>
          <mc:Fallback xmlns="">
            <p:sp>
              <p:nvSpPr>
                <p:cNvPr id="110" name="文本框 109">
                  <a:extLst>
                    <a:ext uri="{FF2B5EF4-FFF2-40B4-BE49-F238E27FC236}">
                      <a16:creationId xmlns:a16="http://schemas.microsoft.com/office/drawing/2014/main" id="{86892091-6F7B-4DEB-4498-E79305F7037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649787" y="4615063"/>
                  <a:ext cx="1408026" cy="468205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文本框 110">
                <a:extLst>
                  <a:ext uri="{FF2B5EF4-FFF2-40B4-BE49-F238E27FC236}">
                    <a16:creationId xmlns:a16="http://schemas.microsoft.com/office/drawing/2014/main" id="{957EF450-320C-8565-C247-0D8F01487C98}"/>
                  </a:ext>
                </a:extLst>
              </p:cNvPr>
              <p:cNvSpPr txBox="1"/>
              <p:nvPr/>
            </p:nvSpPr>
            <p:spPr>
              <a:xfrm>
                <a:off x="7021691" y="2449090"/>
                <a:ext cx="46222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𝑖</m:t>
                      </m:r>
                    </m:oMath>
                  </m:oMathPara>
                </a14:m>
                <a:endParaRPr lang="zh-CN" altLang="en-US" dirty="0">
                  <a:latin typeface="Garamond" panose="02020404030301010803" pitchFamily="18" charset="0"/>
                </a:endParaRPr>
              </a:p>
            </p:txBody>
          </p:sp>
        </mc:Choice>
        <mc:Fallback xmlns="">
          <p:sp>
            <p:nvSpPr>
              <p:cNvPr id="111" name="文本框 110">
                <a:extLst>
                  <a:ext uri="{FF2B5EF4-FFF2-40B4-BE49-F238E27FC236}">
                    <a16:creationId xmlns:a16="http://schemas.microsoft.com/office/drawing/2014/main" id="{957EF450-320C-8565-C247-0D8F01487C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1691" y="2449090"/>
                <a:ext cx="462224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2" name="直接箭头连接符 111">
            <a:extLst>
              <a:ext uri="{FF2B5EF4-FFF2-40B4-BE49-F238E27FC236}">
                <a16:creationId xmlns:a16="http://schemas.microsoft.com/office/drawing/2014/main" id="{7941A116-F53E-28A4-4C0C-6AEA02F3047E}"/>
              </a:ext>
            </a:extLst>
          </p:cNvPr>
          <p:cNvCxnSpPr>
            <a:cxnSpLocks/>
            <a:stCxn id="109" idx="0"/>
            <a:endCxn id="106" idx="2"/>
          </p:cNvCxnSpPr>
          <p:nvPr/>
        </p:nvCxnSpPr>
        <p:spPr>
          <a:xfrm flipV="1">
            <a:off x="5519991" y="4843570"/>
            <a:ext cx="2613143" cy="64477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直接箭头连接符 112">
            <a:extLst>
              <a:ext uri="{FF2B5EF4-FFF2-40B4-BE49-F238E27FC236}">
                <a16:creationId xmlns:a16="http://schemas.microsoft.com/office/drawing/2014/main" id="{A7CB4E92-97F0-4B4D-2019-EFDAF23749E2}"/>
              </a:ext>
            </a:extLst>
          </p:cNvPr>
          <p:cNvCxnSpPr>
            <a:cxnSpLocks/>
            <a:stCxn id="106" idx="0"/>
            <a:endCxn id="101" idx="2"/>
          </p:cNvCxnSpPr>
          <p:nvPr/>
        </p:nvCxnSpPr>
        <p:spPr>
          <a:xfrm flipH="1" flipV="1">
            <a:off x="6900217" y="4203826"/>
            <a:ext cx="1232917" cy="54930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直接箭头连接符 113">
            <a:extLst>
              <a:ext uri="{FF2B5EF4-FFF2-40B4-BE49-F238E27FC236}">
                <a16:creationId xmlns:a16="http://schemas.microsoft.com/office/drawing/2014/main" id="{0139A44C-A366-010D-90E7-CC8D6245E911}"/>
              </a:ext>
            </a:extLst>
          </p:cNvPr>
          <p:cNvCxnSpPr>
            <a:cxnSpLocks/>
            <a:stCxn id="101" idx="0"/>
            <a:endCxn id="45" idx="2"/>
          </p:cNvCxnSpPr>
          <p:nvPr/>
        </p:nvCxnSpPr>
        <p:spPr>
          <a:xfrm flipV="1">
            <a:off x="6900217" y="3521280"/>
            <a:ext cx="604318" cy="59211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直接箭头连接符 114">
            <a:extLst>
              <a:ext uri="{FF2B5EF4-FFF2-40B4-BE49-F238E27FC236}">
                <a16:creationId xmlns:a16="http://schemas.microsoft.com/office/drawing/2014/main" id="{418AB89F-77DA-3B04-0D5D-50264F7B0885}"/>
              </a:ext>
            </a:extLst>
          </p:cNvPr>
          <p:cNvCxnSpPr>
            <a:cxnSpLocks/>
            <a:stCxn id="45" idx="0"/>
            <a:endCxn id="26" idx="2"/>
          </p:cNvCxnSpPr>
          <p:nvPr/>
        </p:nvCxnSpPr>
        <p:spPr>
          <a:xfrm flipH="1" flipV="1">
            <a:off x="7175765" y="2867651"/>
            <a:ext cx="328770" cy="56319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6" name="文本框 115">
                <a:extLst>
                  <a:ext uri="{FF2B5EF4-FFF2-40B4-BE49-F238E27FC236}">
                    <a16:creationId xmlns:a16="http://schemas.microsoft.com/office/drawing/2014/main" id="{FC47514D-FDF4-4EB0-075C-EDF72B435D6F}"/>
                  </a:ext>
                </a:extLst>
              </p:cNvPr>
              <p:cNvSpPr txBox="1"/>
              <p:nvPr/>
            </p:nvSpPr>
            <p:spPr>
              <a:xfrm>
                <a:off x="7117038" y="3940284"/>
                <a:ext cx="1818125" cy="369332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←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𝐶</m:t>
                      </m:r>
                      <m:d>
                        <m:d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b="0" i="0" smtClean="0">
                          <a:latin typeface="Cambria Math" panose="02040503050406030204" pitchFamily="18" charset="0"/>
                        </a:rPr>
                        <m:t>left</m:t>
                      </m:r>
                    </m:oMath>
                  </m:oMathPara>
                </a14:m>
                <a:endParaRPr lang="zh-CN" altLang="en-US" dirty="0">
                  <a:latin typeface="Garamond" panose="02020404030301010803" pitchFamily="18" charset="0"/>
                </a:endParaRPr>
              </a:p>
            </p:txBody>
          </p:sp>
        </mc:Choice>
        <mc:Fallback xmlns="">
          <p:sp>
            <p:nvSpPr>
              <p:cNvPr id="116" name="文本框 115">
                <a:extLst>
                  <a:ext uri="{FF2B5EF4-FFF2-40B4-BE49-F238E27FC236}">
                    <a16:creationId xmlns:a16="http://schemas.microsoft.com/office/drawing/2014/main" id="{FC47514D-FDF4-4EB0-075C-EDF72B435D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7038" y="3940284"/>
                <a:ext cx="1818125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文本框 116">
                <a:extLst>
                  <a:ext uri="{FF2B5EF4-FFF2-40B4-BE49-F238E27FC236}">
                    <a16:creationId xmlns:a16="http://schemas.microsoft.com/office/drawing/2014/main" id="{CF54E1D5-3EA9-C5E0-8733-610DB8B22404}"/>
                  </a:ext>
                </a:extLst>
              </p:cNvPr>
              <p:cNvSpPr txBox="1"/>
              <p:nvPr/>
            </p:nvSpPr>
            <p:spPr>
              <a:xfrm>
                <a:off x="6872929" y="3210300"/>
                <a:ext cx="1862426" cy="369332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←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𝐶</m:t>
                      </m:r>
                      <m:d>
                        <m:d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b="0" i="0" smtClean="0">
                          <a:latin typeface="Cambria Math" panose="02040503050406030204" pitchFamily="18" charset="0"/>
                        </a:rPr>
                        <m:t>right</m:t>
                      </m:r>
                    </m:oMath>
                  </m:oMathPara>
                </a14:m>
                <a:endParaRPr lang="zh-CN" altLang="en-US" dirty="0">
                  <a:latin typeface="Garamond" panose="02020404030301010803" pitchFamily="18" charset="0"/>
                </a:endParaRPr>
              </a:p>
            </p:txBody>
          </p:sp>
        </mc:Choice>
        <mc:Fallback xmlns="">
          <p:sp>
            <p:nvSpPr>
              <p:cNvPr id="117" name="文本框 116">
                <a:extLst>
                  <a:ext uri="{FF2B5EF4-FFF2-40B4-BE49-F238E27FC236}">
                    <a16:creationId xmlns:a16="http://schemas.microsoft.com/office/drawing/2014/main" id="{CF54E1D5-3EA9-C5E0-8733-610DB8B224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2929" y="3210300"/>
                <a:ext cx="1862426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8" name="组合 117">
            <a:extLst>
              <a:ext uri="{FF2B5EF4-FFF2-40B4-BE49-F238E27FC236}">
                <a16:creationId xmlns:a16="http://schemas.microsoft.com/office/drawing/2014/main" id="{7CC3FE55-409A-31F7-C8E5-385389928D21}"/>
              </a:ext>
            </a:extLst>
          </p:cNvPr>
          <p:cNvGrpSpPr/>
          <p:nvPr/>
        </p:nvGrpSpPr>
        <p:grpSpPr>
          <a:xfrm>
            <a:off x="396473" y="1857240"/>
            <a:ext cx="10280247" cy="556066"/>
            <a:chOff x="689081" y="1857240"/>
            <a:chExt cx="10280247" cy="556066"/>
          </a:xfrm>
        </p:grpSpPr>
        <p:sp>
          <p:nvSpPr>
            <p:cNvPr id="119" name="矩形 118">
              <a:extLst>
                <a:ext uri="{FF2B5EF4-FFF2-40B4-BE49-F238E27FC236}">
                  <a16:creationId xmlns:a16="http://schemas.microsoft.com/office/drawing/2014/main" id="{D92A6FBB-79EB-113C-A110-35D96D6E616C}"/>
                </a:ext>
              </a:extLst>
            </p:cNvPr>
            <p:cNvSpPr/>
            <p:nvPr/>
          </p:nvSpPr>
          <p:spPr>
            <a:xfrm>
              <a:off x="689081" y="2284503"/>
              <a:ext cx="10280247" cy="12880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0" name="文本框 119">
                  <a:extLst>
                    <a:ext uri="{FF2B5EF4-FFF2-40B4-BE49-F238E27FC236}">
                      <a16:creationId xmlns:a16="http://schemas.microsoft.com/office/drawing/2014/main" id="{10D71C8C-DD04-1D5B-10A9-05D86CDF7357}"/>
                    </a:ext>
                  </a:extLst>
                </p:cNvPr>
                <p:cNvSpPr txBox="1"/>
                <p:nvPr/>
              </p:nvSpPr>
              <p:spPr>
                <a:xfrm>
                  <a:off x="871998" y="1857240"/>
                  <a:ext cx="375486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GB" altLang="zh-CN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0,1</m:t>
                              </m:r>
                            </m:e>
                          </m:d>
                        </m:e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</m:oMath>
                  </a14:m>
                  <a:r>
                    <a:rPr lang="en-US" altLang="zh-CN" dirty="0">
                      <a:latin typeface="Garamond" panose="02020404030301010803" pitchFamily="18" charset="0"/>
                      <a:cs typeface="Arial" panose="020B0604020202020204" pitchFamily="34" charset="0"/>
                    </a:rPr>
                    <a:t>: a length-</a:t>
                  </a:r>
                  <a14:m>
                    <m:oMath xmlns:m="http://schemas.openxmlformats.org/officeDocument/2006/math"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𝑇</m:t>
                      </m:r>
                    </m:oMath>
                  </a14:m>
                  <a:r>
                    <a:rPr lang="zh-CN" altLang="en-US" dirty="0">
                      <a:latin typeface="Garamond" panose="02020404030301010803" pitchFamily="18" charset="0"/>
                      <a:cs typeface="Arial" panose="020B0604020202020204" pitchFamily="34" charset="0"/>
                    </a:rPr>
                    <a:t> </a:t>
                  </a:r>
                  <a:r>
                    <a:rPr lang="en-US" altLang="zh-CN" dirty="0">
                      <a:latin typeface="Garamond" panose="02020404030301010803" pitchFamily="18" charset="0"/>
                      <a:cs typeface="Arial" panose="020B0604020202020204" pitchFamily="34" charset="0"/>
                    </a:rPr>
                    <a:t>truth table</a:t>
                  </a:r>
                  <a:endParaRPr lang="zh-CN" altLang="en-US" dirty="0">
                    <a:latin typeface="Garamond" panose="02020404030301010803" pitchFamily="18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20" name="文本框 119">
                  <a:extLst>
                    <a:ext uri="{FF2B5EF4-FFF2-40B4-BE49-F238E27FC236}">
                      <a16:creationId xmlns:a16="http://schemas.microsoft.com/office/drawing/2014/main" id="{10D71C8C-DD04-1D5B-10A9-05D86CDF735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1998" y="1857240"/>
                  <a:ext cx="3754866" cy="369332"/>
                </a:xfrm>
                <a:prstGeom prst="rect">
                  <a:avLst/>
                </a:prstGeom>
                <a:blipFill>
                  <a:blip r:embed="rId12"/>
                  <a:stretch>
                    <a:fillRect l="-487" t="-8333" b="-28333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21" name="组合 120">
            <a:extLst>
              <a:ext uri="{FF2B5EF4-FFF2-40B4-BE49-F238E27FC236}">
                <a16:creationId xmlns:a16="http://schemas.microsoft.com/office/drawing/2014/main" id="{6520CA69-0751-3455-11E5-B91143E41F17}"/>
              </a:ext>
            </a:extLst>
          </p:cNvPr>
          <p:cNvGrpSpPr/>
          <p:nvPr/>
        </p:nvGrpSpPr>
        <p:grpSpPr>
          <a:xfrm>
            <a:off x="8089597" y="4855129"/>
            <a:ext cx="2150919" cy="369332"/>
            <a:chOff x="8382205" y="4855129"/>
            <a:chExt cx="2150919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2" name="文本框 121">
                  <a:extLst>
                    <a:ext uri="{FF2B5EF4-FFF2-40B4-BE49-F238E27FC236}">
                      <a16:creationId xmlns:a16="http://schemas.microsoft.com/office/drawing/2014/main" id="{A75DF7C1-0957-58D1-4FC1-2D924F8F9152}"/>
                    </a:ext>
                  </a:extLst>
                </p:cNvPr>
                <p:cNvSpPr txBox="1"/>
                <p:nvPr/>
              </p:nvSpPr>
              <p:spPr>
                <a:xfrm>
                  <a:off x="8382205" y="4855129"/>
                  <a:ext cx="2150919" cy="369332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←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  <m:d>
                          <m:d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          </m:t>
                            </m:r>
                          </m:e>
                        </m:d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m:rPr>
                            <m:sty m:val="p"/>
                          </m:rPr>
                          <a:rPr lang="en-US" altLang="zh-CN" b="0" i="0" smtClean="0">
                            <a:latin typeface="Cambria Math" panose="02040503050406030204" pitchFamily="18" charset="0"/>
                          </a:rPr>
                          <m:t>right</m:t>
                        </m:r>
                      </m:oMath>
                    </m:oMathPara>
                  </a14:m>
                  <a:endParaRPr lang="zh-CN" altLang="en-US" dirty="0">
                    <a:latin typeface="Garamond" panose="02020404030301010803" pitchFamily="18" charset="0"/>
                  </a:endParaRPr>
                </a:p>
              </p:txBody>
            </p:sp>
          </mc:Choice>
          <mc:Fallback xmlns="">
            <p:sp>
              <p:nvSpPr>
                <p:cNvPr id="1187" name="文本框 1186">
                  <a:extLst>
                    <a:ext uri="{FF2B5EF4-FFF2-40B4-BE49-F238E27FC236}">
                      <a16:creationId xmlns:a16="http://schemas.microsoft.com/office/drawing/2014/main" id="{A4613A21-F83B-95BE-CE61-70C4002D729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82205" y="4855129"/>
                  <a:ext cx="2150919" cy="369332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3" name="矩形 122">
              <a:extLst>
                <a:ext uri="{FF2B5EF4-FFF2-40B4-BE49-F238E27FC236}">
                  <a16:creationId xmlns:a16="http://schemas.microsoft.com/office/drawing/2014/main" id="{B219BAD7-A906-89D8-CFE9-7DF0BF71954C}"/>
                </a:ext>
              </a:extLst>
            </p:cNvPr>
            <p:cNvSpPr/>
            <p:nvPr/>
          </p:nvSpPr>
          <p:spPr>
            <a:xfrm>
              <a:off x="9270218" y="4984529"/>
              <a:ext cx="462224" cy="9043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4" name="文本框 123">
                <a:extLst>
                  <a:ext uri="{FF2B5EF4-FFF2-40B4-BE49-F238E27FC236}">
                    <a16:creationId xmlns:a16="http://schemas.microsoft.com/office/drawing/2014/main" id="{B54A5B48-5A2F-BEB5-C503-43D372069DC8}"/>
                  </a:ext>
                </a:extLst>
              </p:cNvPr>
              <p:cNvSpPr txBox="1"/>
              <p:nvPr/>
            </p:nvSpPr>
            <p:spPr>
              <a:xfrm>
                <a:off x="7350357" y="2354525"/>
                <a:ext cx="3982589" cy="369332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←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en-US" altLang="zh-CN" b="0" i="0" smtClean="0">
                        <a:latin typeface="Cambria Math" panose="02040503050406030204" pitchFamily="18" charset="0"/>
                      </a:rPr>
                      <m:t>left</m:t>
                    </m:r>
                  </m:oMath>
                </a14:m>
                <a:r>
                  <a:rPr lang="zh-CN" altLang="en-US" dirty="0">
                    <a:latin typeface="Garamond" panose="02020404030301010803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dirty="0">
                    <a:latin typeface="Garamond" panose="02020404030301010803" pitchFamily="18" charset="0"/>
                    <a:cs typeface="Arial" panose="020B0604020202020204" pitchFamily="34" charset="0"/>
                  </a:rPr>
                  <a:t>and read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zh-CN" altLang="en-US" dirty="0">
                    <a:latin typeface="Garamond" panose="02020404030301010803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dirty="0">
                    <a:latin typeface="Garamond" panose="02020404030301010803" pitchFamily="18" charset="0"/>
                    <a:cs typeface="Arial" panose="020B0604020202020204" pitchFamily="34" charset="0"/>
                  </a:rPr>
                  <a:t>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endParaRPr lang="zh-CN" altLang="en-US" dirty="0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4" name="文本框 123">
                <a:extLst>
                  <a:ext uri="{FF2B5EF4-FFF2-40B4-BE49-F238E27FC236}">
                    <a16:creationId xmlns:a16="http://schemas.microsoft.com/office/drawing/2014/main" id="{B54A5B48-5A2F-BEB5-C503-43D372069D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0357" y="2354525"/>
                <a:ext cx="3982589" cy="369332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5" name="组合 124">
            <a:extLst>
              <a:ext uri="{FF2B5EF4-FFF2-40B4-BE49-F238E27FC236}">
                <a16:creationId xmlns:a16="http://schemas.microsoft.com/office/drawing/2014/main" id="{A05B80B0-A397-329D-76EF-338233B46FC7}"/>
              </a:ext>
            </a:extLst>
          </p:cNvPr>
          <p:cNvGrpSpPr/>
          <p:nvPr/>
        </p:nvGrpSpPr>
        <p:grpSpPr>
          <a:xfrm>
            <a:off x="315058" y="5023929"/>
            <a:ext cx="2895812" cy="1656521"/>
            <a:chOff x="1007163" y="4407886"/>
            <a:chExt cx="3687419" cy="210935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6" name="矩形 125">
                  <a:extLst>
                    <a:ext uri="{FF2B5EF4-FFF2-40B4-BE49-F238E27FC236}">
                      <a16:creationId xmlns:a16="http://schemas.microsoft.com/office/drawing/2014/main" id="{ACC9B817-C7EC-1CBE-55F7-5590BF534861}"/>
                    </a:ext>
                  </a:extLst>
                </p:cNvPr>
                <p:cNvSpPr/>
                <p:nvPr/>
              </p:nvSpPr>
              <p:spPr>
                <a:xfrm>
                  <a:off x="1514058" y="6237962"/>
                  <a:ext cx="2673627" cy="279277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altLang="zh-CN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CN" sz="1600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sSup>
                          <m:sSupPr>
                            <m:ctrlPr>
                              <a:rPr lang="en-US" altLang="zh-CN" sz="1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{"/>
                                <m:endChr m:val="}"/>
                                <m:ctrlPr>
                                  <a:rPr lang="en-US" altLang="zh-CN" sz="1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sz="1600" b="0" i="1" smtClean="0">
                                    <a:latin typeface="Cambria Math" panose="02040503050406030204" pitchFamily="18" charset="0"/>
                                  </a:rPr>
                                  <m:t>0,1</m:t>
                                </m:r>
                              </m:e>
                            </m:d>
                          </m:e>
                          <m:sup>
                            <m:r>
                              <a:rPr lang="en-GB" altLang="zh-CN" sz="1600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sup>
                        </m:sSup>
                      </m:oMath>
                    </m:oMathPara>
                  </a14:m>
                  <a:endParaRPr lang="zh-CN" altLang="en-US" sz="1600" dirty="0"/>
                </a:p>
              </p:txBody>
            </p:sp>
          </mc:Choice>
          <mc:Fallback xmlns="">
            <p:sp>
              <p:nvSpPr>
                <p:cNvPr id="126" name="矩形 125">
                  <a:extLst>
                    <a:ext uri="{FF2B5EF4-FFF2-40B4-BE49-F238E27FC236}">
                      <a16:creationId xmlns:a16="http://schemas.microsoft.com/office/drawing/2014/main" id="{ACC9B817-C7EC-1CBE-55F7-5590BF53486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14058" y="6237962"/>
                  <a:ext cx="2673627" cy="279277"/>
                </a:xfrm>
                <a:prstGeom prst="rect">
                  <a:avLst/>
                </a:prstGeom>
                <a:blipFill>
                  <a:blip r:embed="rId22"/>
                  <a:stretch>
                    <a:fillRect/>
                  </a:stretch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7" name="梯形 126">
              <a:extLst>
                <a:ext uri="{FF2B5EF4-FFF2-40B4-BE49-F238E27FC236}">
                  <a16:creationId xmlns:a16="http://schemas.microsoft.com/office/drawing/2014/main" id="{2456B33F-1017-0C4D-E617-62750EAB6BEF}"/>
                </a:ext>
              </a:extLst>
            </p:cNvPr>
            <p:cNvSpPr/>
            <p:nvPr/>
          </p:nvSpPr>
          <p:spPr>
            <a:xfrm rot="10800000">
              <a:off x="1007164" y="4812598"/>
              <a:ext cx="3687418" cy="1292914"/>
            </a:xfrm>
            <a:prstGeom prst="trapezoid">
              <a:avLst>
                <a:gd name="adj" fmla="val 38837"/>
              </a:avLst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16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8" name="矩形 127">
                  <a:extLst>
                    <a:ext uri="{FF2B5EF4-FFF2-40B4-BE49-F238E27FC236}">
                      <a16:creationId xmlns:a16="http://schemas.microsoft.com/office/drawing/2014/main" id="{6DCC2A0F-9A55-2C8E-2F74-D6C60D481ED6}"/>
                    </a:ext>
                  </a:extLst>
                </p:cNvPr>
                <p:cNvSpPr/>
                <p:nvPr/>
              </p:nvSpPr>
              <p:spPr>
                <a:xfrm>
                  <a:off x="1007163" y="4407886"/>
                  <a:ext cx="3687419" cy="272262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altLang="zh-CN" sz="1600" i="1" dirty="0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zh-CN" sz="1600" b="0" i="1" dirty="0" smtClean="0">
                            <a:latin typeface="Cambria Math" panose="02040503050406030204" pitchFamily="18" charset="0"/>
                          </a:rPr>
                          <m:t>∈</m:t>
                        </m:r>
                        <m:sSup>
                          <m:sSupPr>
                            <m:ctrlPr>
                              <a:rPr lang="en-US" altLang="zh-CN" sz="1600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{"/>
                                <m:endChr m:val="}"/>
                                <m:ctrlPr>
                                  <a:rPr lang="en-US" altLang="zh-CN" sz="1600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sz="1600" b="0" i="1" dirty="0" smtClean="0">
                                    <a:latin typeface="Cambria Math" panose="02040503050406030204" pitchFamily="18" charset="0"/>
                                  </a:rPr>
                                  <m:t>0,1</m:t>
                                </m:r>
                              </m:e>
                            </m:d>
                          </m:e>
                          <m:sup>
                            <m:r>
                              <a:rPr lang="en-GB" altLang="zh-CN" sz="16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GB" altLang="zh-CN" sz="1600" b="0" i="1" dirty="0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sup>
                        </m:sSup>
                      </m:oMath>
                    </m:oMathPara>
                  </a14:m>
                  <a:endParaRPr lang="zh-CN" altLang="en-US" sz="1600" dirty="0"/>
                </a:p>
              </p:txBody>
            </p:sp>
          </mc:Choice>
          <mc:Fallback xmlns="">
            <p:sp>
              <p:nvSpPr>
                <p:cNvPr id="128" name="矩形 127">
                  <a:extLst>
                    <a:ext uri="{FF2B5EF4-FFF2-40B4-BE49-F238E27FC236}">
                      <a16:creationId xmlns:a16="http://schemas.microsoft.com/office/drawing/2014/main" id="{6DCC2A0F-9A55-2C8E-2F74-D6C60D481ED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7163" y="4407886"/>
                  <a:ext cx="3687419" cy="272262"/>
                </a:xfrm>
                <a:prstGeom prst="rect">
                  <a:avLst/>
                </a:prstGeom>
                <a:blipFill>
                  <a:blip r:embed="rId23"/>
                  <a:stretch>
                    <a:fillRect/>
                  </a:stretch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9" name="文本框 128">
                  <a:extLst>
                    <a:ext uri="{FF2B5EF4-FFF2-40B4-BE49-F238E27FC236}">
                      <a16:creationId xmlns:a16="http://schemas.microsoft.com/office/drawing/2014/main" id="{1A9E772D-4A42-2193-3807-D43E57F0F319}"/>
                    </a:ext>
                  </a:extLst>
                </p:cNvPr>
                <p:cNvSpPr txBox="1"/>
                <p:nvPr/>
              </p:nvSpPr>
              <p:spPr>
                <a:xfrm>
                  <a:off x="2372200" y="5080121"/>
                  <a:ext cx="904009" cy="82301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GB" altLang="zh-CN" sz="36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oMath>
                    </m:oMathPara>
                  </a14:m>
                  <a:endParaRPr lang="zh-CN" altLang="en-US" sz="4000" dirty="0"/>
                </a:p>
              </p:txBody>
            </p:sp>
          </mc:Choice>
          <mc:Fallback xmlns="">
            <p:sp>
              <p:nvSpPr>
                <p:cNvPr id="129" name="文本框 128">
                  <a:extLst>
                    <a:ext uri="{FF2B5EF4-FFF2-40B4-BE49-F238E27FC236}">
                      <a16:creationId xmlns:a16="http://schemas.microsoft.com/office/drawing/2014/main" id="{1A9E772D-4A42-2193-3807-D43E57F0F31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72200" y="5080121"/>
                  <a:ext cx="904009" cy="823014"/>
                </a:xfrm>
                <a:prstGeom prst="rect">
                  <a:avLst/>
                </a:prstGeom>
                <a:blipFill>
                  <a:blip r:embed="rId2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0" name="文本框 129">
                <a:extLst>
                  <a:ext uri="{FF2B5EF4-FFF2-40B4-BE49-F238E27FC236}">
                    <a16:creationId xmlns:a16="http://schemas.microsoft.com/office/drawing/2014/main" id="{21F05CAC-77DC-7912-DBF1-7B880B31C06C}"/>
                  </a:ext>
                </a:extLst>
              </p:cNvPr>
              <p:cNvSpPr txBox="1"/>
              <p:nvPr/>
            </p:nvSpPr>
            <p:spPr>
              <a:xfrm>
                <a:off x="4072936" y="5862776"/>
                <a:ext cx="3953164" cy="707886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2000" dirty="0">
                    <a:latin typeface="Garamond" panose="02020404030301010803" pitchFamily="18" charset="0"/>
                  </a:rPr>
                  <a:t>Claim: If we didn’t solve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</a:rPr>
                      <m:t>Avoid</m:t>
                    </m:r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, then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 has a circuit of size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</a:rPr>
                      <m:t>poly</m:t>
                    </m:r>
                    <m:d>
                      <m:d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func>
                          <m:funcPr>
                            <m:ctrlPr>
                              <a:rPr lang="en-GB" sz="2000" b="0" i="0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2000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</m:func>
                      </m:e>
                    </m:d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30" name="文本框 129">
                <a:extLst>
                  <a:ext uri="{FF2B5EF4-FFF2-40B4-BE49-F238E27FC236}">
                    <a16:creationId xmlns:a16="http://schemas.microsoft.com/office/drawing/2014/main" id="{21F05CAC-77DC-7912-DBF1-7B880B31C0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2936" y="5862776"/>
                <a:ext cx="3953164" cy="707886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矩形 2">
            <a:extLst>
              <a:ext uri="{FF2B5EF4-FFF2-40B4-BE49-F238E27FC236}">
                <a16:creationId xmlns:a16="http://schemas.microsoft.com/office/drawing/2014/main" id="{4896BCEE-CC22-73DC-DF70-CF3A112FE2C2}"/>
              </a:ext>
            </a:extLst>
          </p:cNvPr>
          <p:cNvSpPr/>
          <p:nvPr/>
        </p:nvSpPr>
        <p:spPr>
          <a:xfrm>
            <a:off x="422736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5A92626B-A76A-F36C-1624-D53430011D05}"/>
              </a:ext>
            </a:extLst>
          </p:cNvPr>
          <p:cNvSpPr/>
          <p:nvPr/>
        </p:nvSpPr>
        <p:spPr>
          <a:xfrm>
            <a:off x="437515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65C34493-2063-7A18-5D7E-F607496A2B60}"/>
              </a:ext>
            </a:extLst>
          </p:cNvPr>
          <p:cNvSpPr/>
          <p:nvPr/>
        </p:nvSpPr>
        <p:spPr>
          <a:xfrm>
            <a:off x="452293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E53888F6-81C0-42B6-099F-A55298B9EB09}"/>
              </a:ext>
            </a:extLst>
          </p:cNvPr>
          <p:cNvSpPr/>
          <p:nvPr/>
        </p:nvSpPr>
        <p:spPr>
          <a:xfrm>
            <a:off x="467071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F6B73DB4-A03E-29EE-E61E-43BF68C3BD4E}"/>
              </a:ext>
            </a:extLst>
          </p:cNvPr>
          <p:cNvSpPr/>
          <p:nvPr/>
        </p:nvSpPr>
        <p:spPr>
          <a:xfrm>
            <a:off x="481849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80170364-6750-F7A0-C2B4-284B3B7BBCF1}"/>
              </a:ext>
            </a:extLst>
          </p:cNvPr>
          <p:cNvSpPr/>
          <p:nvPr/>
        </p:nvSpPr>
        <p:spPr>
          <a:xfrm>
            <a:off x="496627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67CD3EC8-7401-2248-7613-5C8690841EE4}"/>
              </a:ext>
            </a:extLst>
          </p:cNvPr>
          <p:cNvSpPr/>
          <p:nvPr/>
        </p:nvSpPr>
        <p:spPr>
          <a:xfrm>
            <a:off x="511406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865BEC2B-C861-5E60-32C3-3CD81F735778}"/>
              </a:ext>
            </a:extLst>
          </p:cNvPr>
          <p:cNvSpPr/>
          <p:nvPr/>
        </p:nvSpPr>
        <p:spPr>
          <a:xfrm>
            <a:off x="526184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ADDB1F78-39B2-3531-BC54-C3B560884C2F}"/>
              </a:ext>
            </a:extLst>
          </p:cNvPr>
          <p:cNvSpPr/>
          <p:nvPr/>
        </p:nvSpPr>
        <p:spPr>
          <a:xfrm>
            <a:off x="540962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A190EAA8-79EE-5C89-FCDF-D332702EDEB5}"/>
              </a:ext>
            </a:extLst>
          </p:cNvPr>
          <p:cNvSpPr/>
          <p:nvPr/>
        </p:nvSpPr>
        <p:spPr>
          <a:xfrm>
            <a:off x="555740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43551686-6980-D0B8-22A4-5EA49831F6B5}"/>
              </a:ext>
            </a:extLst>
          </p:cNvPr>
          <p:cNvSpPr/>
          <p:nvPr/>
        </p:nvSpPr>
        <p:spPr>
          <a:xfrm>
            <a:off x="570518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37934DC6-3B63-4BA8-03B4-EE1AC1347D2C}"/>
              </a:ext>
            </a:extLst>
          </p:cNvPr>
          <p:cNvSpPr/>
          <p:nvPr/>
        </p:nvSpPr>
        <p:spPr>
          <a:xfrm>
            <a:off x="585297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E06BD035-4961-4721-5635-AB792126F829}"/>
              </a:ext>
            </a:extLst>
          </p:cNvPr>
          <p:cNvSpPr/>
          <p:nvPr/>
        </p:nvSpPr>
        <p:spPr>
          <a:xfrm>
            <a:off x="600075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" name="矩形 63">
            <a:extLst>
              <a:ext uri="{FF2B5EF4-FFF2-40B4-BE49-F238E27FC236}">
                <a16:creationId xmlns:a16="http://schemas.microsoft.com/office/drawing/2014/main" id="{575956AA-4B1C-1D78-1E23-457C4D72B997}"/>
              </a:ext>
            </a:extLst>
          </p:cNvPr>
          <p:cNvSpPr/>
          <p:nvPr/>
        </p:nvSpPr>
        <p:spPr>
          <a:xfrm>
            <a:off x="614853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矩形 65">
            <a:extLst>
              <a:ext uri="{FF2B5EF4-FFF2-40B4-BE49-F238E27FC236}">
                <a16:creationId xmlns:a16="http://schemas.microsoft.com/office/drawing/2014/main" id="{DA94907C-CA62-FE4D-F1E3-3447DED810AF}"/>
              </a:ext>
            </a:extLst>
          </p:cNvPr>
          <p:cNvSpPr/>
          <p:nvPr/>
        </p:nvSpPr>
        <p:spPr>
          <a:xfrm>
            <a:off x="629631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矩形 67">
            <a:extLst>
              <a:ext uri="{FF2B5EF4-FFF2-40B4-BE49-F238E27FC236}">
                <a16:creationId xmlns:a16="http://schemas.microsoft.com/office/drawing/2014/main" id="{7901F1F0-1E53-3A74-B31D-FE9D45676D1A}"/>
              </a:ext>
            </a:extLst>
          </p:cNvPr>
          <p:cNvSpPr/>
          <p:nvPr/>
        </p:nvSpPr>
        <p:spPr>
          <a:xfrm>
            <a:off x="644409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2" name="矩形 131">
            <a:extLst>
              <a:ext uri="{FF2B5EF4-FFF2-40B4-BE49-F238E27FC236}">
                <a16:creationId xmlns:a16="http://schemas.microsoft.com/office/drawing/2014/main" id="{932421F1-E28B-0DC1-9A5B-2616645705C1}"/>
              </a:ext>
            </a:extLst>
          </p:cNvPr>
          <p:cNvSpPr/>
          <p:nvPr/>
        </p:nvSpPr>
        <p:spPr>
          <a:xfrm>
            <a:off x="659188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4" name="矩形 133">
            <a:extLst>
              <a:ext uri="{FF2B5EF4-FFF2-40B4-BE49-F238E27FC236}">
                <a16:creationId xmlns:a16="http://schemas.microsoft.com/office/drawing/2014/main" id="{A1A99D4E-FCC9-9B28-0E2B-5A782A35F4AE}"/>
              </a:ext>
            </a:extLst>
          </p:cNvPr>
          <p:cNvSpPr/>
          <p:nvPr/>
        </p:nvSpPr>
        <p:spPr>
          <a:xfrm>
            <a:off x="673966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6" name="矩形 135">
            <a:extLst>
              <a:ext uri="{FF2B5EF4-FFF2-40B4-BE49-F238E27FC236}">
                <a16:creationId xmlns:a16="http://schemas.microsoft.com/office/drawing/2014/main" id="{185E8170-5F60-7E76-16DC-D4C2A410370F}"/>
              </a:ext>
            </a:extLst>
          </p:cNvPr>
          <p:cNvSpPr/>
          <p:nvPr/>
        </p:nvSpPr>
        <p:spPr>
          <a:xfrm>
            <a:off x="688744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8" name="矩形 137">
            <a:extLst>
              <a:ext uri="{FF2B5EF4-FFF2-40B4-BE49-F238E27FC236}">
                <a16:creationId xmlns:a16="http://schemas.microsoft.com/office/drawing/2014/main" id="{8DAA0C70-66AE-CAE2-0FF5-A57CD79AF091}"/>
              </a:ext>
            </a:extLst>
          </p:cNvPr>
          <p:cNvSpPr/>
          <p:nvPr/>
        </p:nvSpPr>
        <p:spPr>
          <a:xfrm>
            <a:off x="703522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0" name="矩形 139">
            <a:extLst>
              <a:ext uri="{FF2B5EF4-FFF2-40B4-BE49-F238E27FC236}">
                <a16:creationId xmlns:a16="http://schemas.microsoft.com/office/drawing/2014/main" id="{971C831D-DF69-3767-64F9-2FDAD54C17F2}"/>
              </a:ext>
            </a:extLst>
          </p:cNvPr>
          <p:cNvSpPr/>
          <p:nvPr/>
        </p:nvSpPr>
        <p:spPr>
          <a:xfrm>
            <a:off x="718300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2" name="矩形 141">
            <a:extLst>
              <a:ext uri="{FF2B5EF4-FFF2-40B4-BE49-F238E27FC236}">
                <a16:creationId xmlns:a16="http://schemas.microsoft.com/office/drawing/2014/main" id="{E39CA841-7F66-2C4B-F0C7-0E1ADE1E085D}"/>
              </a:ext>
            </a:extLst>
          </p:cNvPr>
          <p:cNvSpPr/>
          <p:nvPr/>
        </p:nvSpPr>
        <p:spPr>
          <a:xfrm>
            <a:off x="733079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4" name="矩形 143">
            <a:extLst>
              <a:ext uri="{FF2B5EF4-FFF2-40B4-BE49-F238E27FC236}">
                <a16:creationId xmlns:a16="http://schemas.microsoft.com/office/drawing/2014/main" id="{EAE5208E-7585-686E-D2D8-F54E7DD7D02F}"/>
              </a:ext>
            </a:extLst>
          </p:cNvPr>
          <p:cNvSpPr/>
          <p:nvPr/>
        </p:nvSpPr>
        <p:spPr>
          <a:xfrm>
            <a:off x="747857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6" name="矩形 145">
            <a:extLst>
              <a:ext uri="{FF2B5EF4-FFF2-40B4-BE49-F238E27FC236}">
                <a16:creationId xmlns:a16="http://schemas.microsoft.com/office/drawing/2014/main" id="{361C78FE-9FEF-E2EA-36EC-614DF62164EB}"/>
              </a:ext>
            </a:extLst>
          </p:cNvPr>
          <p:cNvSpPr/>
          <p:nvPr/>
        </p:nvSpPr>
        <p:spPr>
          <a:xfrm>
            <a:off x="762635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8" name="矩形 147">
            <a:extLst>
              <a:ext uri="{FF2B5EF4-FFF2-40B4-BE49-F238E27FC236}">
                <a16:creationId xmlns:a16="http://schemas.microsoft.com/office/drawing/2014/main" id="{0D911C22-A74A-5DD9-AAE0-A1D878EE9004}"/>
              </a:ext>
            </a:extLst>
          </p:cNvPr>
          <p:cNvSpPr/>
          <p:nvPr/>
        </p:nvSpPr>
        <p:spPr>
          <a:xfrm>
            <a:off x="777413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0" name="矩形 149">
            <a:extLst>
              <a:ext uri="{FF2B5EF4-FFF2-40B4-BE49-F238E27FC236}">
                <a16:creationId xmlns:a16="http://schemas.microsoft.com/office/drawing/2014/main" id="{940ABD5B-A97F-28E0-660A-161BCAAAA278}"/>
              </a:ext>
            </a:extLst>
          </p:cNvPr>
          <p:cNvSpPr/>
          <p:nvPr/>
        </p:nvSpPr>
        <p:spPr>
          <a:xfrm>
            <a:off x="792191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2" name="矩形 151">
            <a:extLst>
              <a:ext uri="{FF2B5EF4-FFF2-40B4-BE49-F238E27FC236}">
                <a16:creationId xmlns:a16="http://schemas.microsoft.com/office/drawing/2014/main" id="{5118023B-175C-F2CF-09E5-5DDCB3FDAE34}"/>
              </a:ext>
            </a:extLst>
          </p:cNvPr>
          <p:cNvSpPr/>
          <p:nvPr/>
        </p:nvSpPr>
        <p:spPr>
          <a:xfrm>
            <a:off x="806970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4" name="矩形 153">
            <a:extLst>
              <a:ext uri="{FF2B5EF4-FFF2-40B4-BE49-F238E27FC236}">
                <a16:creationId xmlns:a16="http://schemas.microsoft.com/office/drawing/2014/main" id="{773F94BD-DEFF-556D-F801-5099426FF926}"/>
              </a:ext>
            </a:extLst>
          </p:cNvPr>
          <p:cNvSpPr/>
          <p:nvPr/>
        </p:nvSpPr>
        <p:spPr>
          <a:xfrm>
            <a:off x="821748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6" name="矩形 155">
            <a:extLst>
              <a:ext uri="{FF2B5EF4-FFF2-40B4-BE49-F238E27FC236}">
                <a16:creationId xmlns:a16="http://schemas.microsoft.com/office/drawing/2014/main" id="{17541ABC-EE44-A24D-3366-C2A4AA330A85}"/>
              </a:ext>
            </a:extLst>
          </p:cNvPr>
          <p:cNvSpPr/>
          <p:nvPr/>
        </p:nvSpPr>
        <p:spPr>
          <a:xfrm>
            <a:off x="836526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8" name="文本框 157">
            <a:extLst>
              <a:ext uri="{FF2B5EF4-FFF2-40B4-BE49-F238E27FC236}">
                <a16:creationId xmlns:a16="http://schemas.microsoft.com/office/drawing/2014/main" id="{FF292771-1D87-6FD7-3FC7-FA91773E74BE}"/>
              </a:ext>
            </a:extLst>
          </p:cNvPr>
          <p:cNvSpPr txBox="1"/>
          <p:nvPr/>
        </p:nvSpPr>
        <p:spPr>
          <a:xfrm>
            <a:off x="3220605" y="-33662"/>
            <a:ext cx="101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Progress: </a:t>
            </a:r>
            <a:endParaRPr lang="en-GB" dirty="0">
              <a:solidFill>
                <a:schemeClr val="bg1">
                  <a:lumMod val="50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3387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" grpId="0"/>
      <p:bldP spid="116" grpId="0" animBg="1"/>
      <p:bldP spid="117" grpId="0" animBg="1"/>
      <p:bldP spid="124" grpId="0" animBg="1"/>
      <p:bldP spid="13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240463-3DF1-6C3E-6B0F-475C0EA280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标题 1">
            <a:extLst>
              <a:ext uri="{FF2B5EF4-FFF2-40B4-BE49-F238E27FC236}">
                <a16:creationId xmlns:a16="http://schemas.microsoft.com/office/drawing/2014/main" id="{C6F52B7E-7934-AAEC-B2FE-EC7F1E89D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GB" altLang="zh-CN" sz="4000" b="1" dirty="0">
                <a:latin typeface="Garamond" panose="02020404030301010803" pitchFamily="18" charset="0"/>
                <a:cs typeface="Arial" panose="020B0604020202020204" pitchFamily="34" charset="0"/>
              </a:rPr>
              <a:t>Back to the real world…</a:t>
            </a:r>
            <a:endParaRPr lang="zh-CN" altLang="en-US" sz="4000" b="1" dirty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AB16FECC-E8A2-7815-3064-62A0772F7821}"/>
                  </a:ext>
                </a:extLst>
              </p:cNvPr>
              <p:cNvSpPr txBox="1"/>
              <p:nvPr/>
            </p:nvSpPr>
            <p:spPr>
              <a:xfrm>
                <a:off x="5535261" y="1321356"/>
                <a:ext cx="581853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GB" dirty="0">
                    <a:latin typeface="Garamond" panose="02020404030301010803" pitchFamily="18" charset="0"/>
                    <a:cs typeface="Arial" panose="020B0604020202020204" pitchFamily="34" charset="0"/>
                  </a:rPr>
                  <a:t>What’s an </a:t>
                </a:r>
                <a:r>
                  <a:rPr lang="en-GB" dirty="0" err="1">
                    <a:latin typeface="Garamond" panose="02020404030301010803" pitchFamily="18" charset="0"/>
                    <a:cs typeface="Arial" panose="020B0604020202020204" pitchFamily="34" charset="0"/>
                  </a:rPr>
                  <a:t>HvR</a:t>
                </a:r>
                <a:r>
                  <a:rPr lang="en-GB" dirty="0">
                    <a:latin typeface="Garamond" panose="02020404030301010803" pitchFamily="18" charset="0"/>
                    <a:cs typeface="Arial" panose="020B0604020202020204" pitchFamily="34" charset="0"/>
                  </a:rPr>
                  <a:t> for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Avoid</m:t>
                    </m:r>
                  </m:oMath>
                </a14:m>
                <a:r>
                  <a:rPr lang="en-GB" dirty="0">
                    <a:latin typeface="Garamond" panose="02020404030301010803" pitchFamily="18" charset="0"/>
                    <a:cs typeface="Arial" panose="020B0604020202020204" pitchFamily="34" charset="0"/>
                  </a:rPr>
                  <a:t> that we </a:t>
                </a:r>
                <a:r>
                  <a:rPr lang="en-GB" dirty="0">
                    <a:solidFill>
                      <a:srgbClr val="7030A0"/>
                    </a:solidFill>
                    <a:latin typeface="Garamond" panose="02020404030301010803" pitchFamily="18" charset="0"/>
                    <a:cs typeface="Arial" panose="020B0604020202020204" pitchFamily="34" charset="0"/>
                  </a:rPr>
                  <a:t>actually have</a:t>
                </a:r>
                <a:r>
                  <a:rPr lang="en-GB" dirty="0">
                    <a:latin typeface="Garamond" panose="02020404030301010803" pitchFamily="18" charset="0"/>
                    <a:cs typeface="Arial" panose="020B0604020202020204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AB16FECC-E8A2-7815-3064-62A0772F78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5261" y="1321356"/>
                <a:ext cx="5818539" cy="369332"/>
              </a:xfrm>
              <a:prstGeom prst="rect">
                <a:avLst/>
              </a:prstGeom>
              <a:blipFill>
                <a:blip r:embed="rId3"/>
                <a:stretch>
                  <a:fillRect t="-8333" r="-838" b="-28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>
                <a:extLst>
                  <a:ext uri="{FF2B5EF4-FFF2-40B4-BE49-F238E27FC236}">
                    <a16:creationId xmlns:a16="http://schemas.microsoft.com/office/drawing/2014/main" id="{59C81B85-EB56-7157-8331-5D1F96397CF6}"/>
                  </a:ext>
                </a:extLst>
              </p:cNvPr>
              <p:cNvSpPr/>
              <p:nvPr/>
            </p:nvSpPr>
            <p:spPr>
              <a:xfrm>
                <a:off x="838200" y="3099426"/>
                <a:ext cx="3485330" cy="215023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50000">
                    <a:schemeClr val="accent5">
                      <a:lumMod val="60000"/>
                      <a:lumOff val="40000"/>
                    </a:schemeClr>
                  </a:gs>
                  <a:gs pos="25000">
                    <a:schemeClr val="accent6">
                      <a:lumMod val="60000"/>
                      <a:lumOff val="40000"/>
                    </a:schemeClr>
                  </a:gs>
                  <a:gs pos="75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tx2">
                      <a:lumMod val="60000"/>
                      <a:lumOff val="40000"/>
                    </a:schemeClr>
                  </a:gs>
                </a:gsLst>
                <a:lin ang="0" scaled="0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GB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</m:oMath>
                  </m:oMathPara>
                </a14:m>
                <a:endParaRPr lang="en-GB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矩形 1">
                <a:extLst>
                  <a:ext uri="{FF2B5EF4-FFF2-40B4-BE49-F238E27FC236}">
                    <a16:creationId xmlns:a16="http://schemas.microsoft.com/office/drawing/2014/main" id="{59C81B85-EB56-7157-8331-5D1F96397CF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3099426"/>
                <a:ext cx="3485330" cy="21502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左大括号 2">
            <a:extLst>
              <a:ext uri="{FF2B5EF4-FFF2-40B4-BE49-F238E27FC236}">
                <a16:creationId xmlns:a16="http://schemas.microsoft.com/office/drawing/2014/main" id="{D3D2F766-1327-BDBD-66C3-A71FA9EA18CA}"/>
              </a:ext>
            </a:extLst>
          </p:cNvPr>
          <p:cNvSpPr/>
          <p:nvPr/>
        </p:nvSpPr>
        <p:spPr>
          <a:xfrm rot="5400000">
            <a:off x="2380009" y="1155905"/>
            <a:ext cx="401712" cy="3485330"/>
          </a:xfrm>
          <a:prstGeom prst="leftBrace">
            <a:avLst>
              <a:gd name="adj1" fmla="val 35924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D5C9FCFD-1583-F734-925E-B027EDC56AA3}"/>
                  </a:ext>
                </a:extLst>
              </p:cNvPr>
              <p:cNvSpPr txBox="1"/>
              <p:nvPr/>
            </p:nvSpPr>
            <p:spPr>
              <a:xfrm>
                <a:off x="695304" y="2323508"/>
                <a:ext cx="3771121" cy="3742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dirty="0">
                    <a:latin typeface="Garamond" panose="02020404030301010803" pitchFamily="18" charset="0"/>
                  </a:rPr>
                  <a:t>Length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GB" dirty="0">
                    <a:latin typeface="Garamond" panose="02020404030301010803" pitchFamily="18" charset="0"/>
                  </a:rPr>
                  <a:t>, circuit complexity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endParaRPr lang="en-GB" dirty="0">
                  <a:latin typeface="Garamond" panose="02020404030301010803" pitchFamily="18" charset="0"/>
                </a:endParaRPr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D5C9FCFD-1583-F734-925E-B027EDC56A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304" y="2323508"/>
                <a:ext cx="3771121" cy="374205"/>
              </a:xfrm>
              <a:prstGeom prst="rect">
                <a:avLst/>
              </a:prstGeom>
              <a:blipFill>
                <a:blip r:embed="rId5"/>
                <a:stretch>
                  <a:fillRect t="-6452" b="-241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组合 6">
            <a:extLst>
              <a:ext uri="{FF2B5EF4-FFF2-40B4-BE49-F238E27FC236}">
                <a16:creationId xmlns:a16="http://schemas.microsoft.com/office/drawing/2014/main" id="{22B841DF-B0BE-0A5B-FB14-3F38DCE6F202}"/>
              </a:ext>
            </a:extLst>
          </p:cNvPr>
          <p:cNvGrpSpPr/>
          <p:nvPr/>
        </p:nvGrpSpPr>
        <p:grpSpPr>
          <a:xfrm>
            <a:off x="1516647" y="4606423"/>
            <a:ext cx="2161079" cy="757736"/>
            <a:chOff x="595335" y="5488892"/>
            <a:chExt cx="1233465" cy="432488"/>
          </a:xfrm>
        </p:grpSpPr>
        <p:sp>
          <p:nvSpPr>
            <p:cNvPr id="14" name="梯形 13">
              <a:extLst>
                <a:ext uri="{FF2B5EF4-FFF2-40B4-BE49-F238E27FC236}">
                  <a16:creationId xmlns:a16="http://schemas.microsoft.com/office/drawing/2014/main" id="{21E9C24A-E41F-82AC-E968-556167172688}"/>
                </a:ext>
              </a:extLst>
            </p:cNvPr>
            <p:cNvSpPr/>
            <p:nvPr/>
          </p:nvSpPr>
          <p:spPr>
            <a:xfrm rot="10800000">
              <a:off x="595335" y="5488892"/>
              <a:ext cx="1233465" cy="432488"/>
            </a:xfrm>
            <a:prstGeom prst="trapezoid">
              <a:avLst>
                <a:gd name="adj" fmla="val 35960"/>
              </a:avLst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Garamond" panose="02020404030301010803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文本框 15">
                  <a:extLst>
                    <a:ext uri="{FF2B5EF4-FFF2-40B4-BE49-F238E27FC236}">
                      <a16:creationId xmlns:a16="http://schemas.microsoft.com/office/drawing/2014/main" id="{31CA349F-D728-FB89-E538-2A91DEA06CFC}"/>
                    </a:ext>
                  </a:extLst>
                </p:cNvPr>
                <p:cNvSpPr txBox="1"/>
                <p:nvPr/>
              </p:nvSpPr>
              <p:spPr>
                <a:xfrm>
                  <a:off x="974741" y="5587832"/>
                  <a:ext cx="474651" cy="26350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oMath>
                    </m:oMathPara>
                  </a14:m>
                  <a:endParaRPr lang="en-GB" sz="2400" dirty="0">
                    <a:latin typeface="Garamond" panose="02020404030301010803" pitchFamily="18" charset="0"/>
                  </a:endParaRPr>
                </a:p>
              </p:txBody>
            </p:sp>
          </mc:Choice>
          <mc:Fallback xmlns="">
            <p:sp>
              <p:nvSpPr>
                <p:cNvPr id="16" name="文本框 15">
                  <a:extLst>
                    <a:ext uri="{FF2B5EF4-FFF2-40B4-BE49-F238E27FC236}">
                      <a16:creationId xmlns:a16="http://schemas.microsoft.com/office/drawing/2014/main" id="{31CA349F-D728-FB89-E538-2A91DEA06CF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4741" y="5587832"/>
                  <a:ext cx="474651" cy="263501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41F9CAC5-07F9-9148-CD10-496F81F0EE3E}"/>
                  </a:ext>
                </a:extLst>
              </p:cNvPr>
              <p:cNvSpPr txBox="1"/>
              <p:nvPr/>
            </p:nvSpPr>
            <p:spPr>
              <a:xfrm>
                <a:off x="3012988" y="5389741"/>
                <a:ext cx="1084974" cy="3742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GB" dirty="0">
                  <a:latin typeface="Garamond" panose="02020404030301010803" pitchFamily="18" charset="0"/>
                </a:endParaRPr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41F9CAC5-07F9-9148-CD10-496F81F0EE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2988" y="5389741"/>
                <a:ext cx="1084974" cy="37420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849ADF85-94EB-5777-7B9C-0855AAF8F221}"/>
                  </a:ext>
                </a:extLst>
              </p:cNvPr>
              <p:cNvSpPr txBox="1"/>
              <p:nvPr/>
            </p:nvSpPr>
            <p:spPr>
              <a:xfrm>
                <a:off x="3262074" y="4197846"/>
                <a:ext cx="68296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GB" dirty="0">
                  <a:latin typeface="Garamond" panose="02020404030301010803" pitchFamily="18" charset="0"/>
                </a:endParaRPr>
              </a:p>
            </p:txBody>
          </p:sp>
        </mc:Choice>
        <mc:Fallback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849ADF85-94EB-5777-7B9C-0855AAF8F2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2074" y="4197846"/>
                <a:ext cx="682963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6422E2FD-7300-DA5B-46B4-F7AF933D146E}"/>
                  </a:ext>
                </a:extLst>
              </p:cNvPr>
              <p:cNvSpPr txBox="1"/>
              <p:nvPr/>
            </p:nvSpPr>
            <p:spPr>
              <a:xfrm>
                <a:off x="4971520" y="3893200"/>
                <a:ext cx="6513945" cy="1661993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b="1" dirty="0">
                    <a:latin typeface="Garamond" panose="02020404030301010803" pitchFamily="18" charset="0"/>
                  </a:rPr>
                  <a:t>Hardness-vs-Randomness for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400" b="0" i="0" smtClean="0">
                        <a:latin typeface="Cambria Math" panose="02040503050406030204" pitchFamily="18" charset="0"/>
                      </a:rPr>
                      <m:t>Avoid</m:t>
                    </m:r>
                  </m:oMath>
                </a14:m>
                <a:endParaRPr lang="en-GB" sz="2400" dirty="0">
                  <a:latin typeface="Garamond" panose="02020404030301010803" pitchFamily="18" charset="0"/>
                </a:endParaRPr>
              </a:p>
              <a:p>
                <a:pPr algn="ctr"/>
                <a:r>
                  <a:rPr lang="en-GB" dirty="0">
                    <a:latin typeface="Garamond" panose="02020404030301010803" pitchFamily="18" charset="0"/>
                  </a:rPr>
                  <a:t>(a realistic version)</a:t>
                </a:r>
              </a:p>
              <a:p>
                <a:r>
                  <a:rPr lang="en-GB" sz="2000" b="1" u="sng" dirty="0">
                    <a:latin typeface="Garamond" panose="02020404030301010803" pitchFamily="18" charset="0"/>
                  </a:rPr>
                  <a:t>Given:</a:t>
                </a:r>
                <a:r>
                  <a:rPr lang="en-GB" sz="2000" dirty="0">
                    <a:latin typeface="Garamond" panose="02020404030301010803" pitchFamily="18" charset="0"/>
                  </a:rPr>
                  <a:t> length-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 truth table with circuit complexity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</a:rPr>
                      <m:t>poly</m:t>
                    </m:r>
                    <m:d>
                      <m:d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</m:oMath>
                </a14:m>
                <a:endParaRPr lang="en-GB" sz="2000" dirty="0">
                  <a:latin typeface="Garamond" panose="02020404030301010803" pitchFamily="18" charset="0"/>
                </a:endParaRPr>
              </a:p>
              <a:p>
                <a:r>
                  <a:rPr lang="en-GB" sz="2000" b="1" u="sng" dirty="0">
                    <a:latin typeface="Garamond" panose="02020404030301010803" pitchFamily="18" charset="0"/>
                  </a:rPr>
                  <a:t>Solve:</a:t>
                </a:r>
                <a:r>
                  <a:rPr lang="en-GB" sz="2000" dirty="0">
                    <a:latin typeface="Garamond" panose="02020404030301010803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</a:rPr>
                      <m:t>Avoid</m:t>
                    </m:r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 for size-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 instances in deterministic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</a:rPr>
                      <m:t>poly</m:t>
                    </m:r>
                    <m:d>
                      <m:d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 time, </a:t>
                </a:r>
                <a:r>
                  <a:rPr lang="en-GB" sz="2000" dirty="0">
                    <a:solidFill>
                      <a:srgbClr val="FF0000"/>
                    </a:solidFill>
                    <a:latin typeface="Garamond" panose="02020404030301010803" pitchFamily="18" charset="0"/>
                  </a:rPr>
                  <a:t>but with an </a:t>
                </a:r>
                <a14:m>
                  <m:oMath xmlns:m="http://schemas.openxmlformats.org/officeDocument/2006/math">
                    <m:r>
                      <a:rPr lang="en-GB" sz="20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𝐍𝐏</m:t>
                    </m:r>
                  </m:oMath>
                </a14:m>
                <a:r>
                  <a:rPr lang="en-GB" sz="2000" dirty="0">
                    <a:solidFill>
                      <a:srgbClr val="FF0000"/>
                    </a:solidFill>
                    <a:latin typeface="Garamond" panose="02020404030301010803" pitchFamily="18" charset="0"/>
                  </a:rPr>
                  <a:t> oracle</a:t>
                </a:r>
                <a:endParaRPr lang="en-GB" sz="2000" dirty="0">
                  <a:latin typeface="Garamond" panose="02020404030301010803" pitchFamily="18" charset="0"/>
                </a:endParaRPr>
              </a:p>
            </p:txBody>
          </p:sp>
        </mc:Choice>
        <mc:Fallback xmlns="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6422E2FD-7300-DA5B-46B4-F7AF933D14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1520" y="3893200"/>
                <a:ext cx="6513945" cy="166199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2" name="组合 151">
            <a:extLst>
              <a:ext uri="{FF2B5EF4-FFF2-40B4-BE49-F238E27FC236}">
                <a16:creationId xmlns:a16="http://schemas.microsoft.com/office/drawing/2014/main" id="{72348E06-4092-765C-31E0-1327AFFC5C4F}"/>
              </a:ext>
            </a:extLst>
          </p:cNvPr>
          <p:cNvGrpSpPr/>
          <p:nvPr/>
        </p:nvGrpSpPr>
        <p:grpSpPr>
          <a:xfrm>
            <a:off x="5603029" y="2431691"/>
            <a:ext cx="1117042" cy="720505"/>
            <a:chOff x="5603029" y="2431691"/>
            <a:chExt cx="1117042" cy="720505"/>
          </a:xfrm>
        </p:grpSpPr>
        <p:sp>
          <p:nvSpPr>
            <p:cNvPr id="35" name="矩形 34">
              <a:extLst>
                <a:ext uri="{FF2B5EF4-FFF2-40B4-BE49-F238E27FC236}">
                  <a16:creationId xmlns:a16="http://schemas.microsoft.com/office/drawing/2014/main" id="{532DBC62-C200-6BE0-2FF9-34AC79080724}"/>
                </a:ext>
              </a:extLst>
            </p:cNvPr>
            <p:cNvSpPr/>
            <p:nvPr/>
          </p:nvSpPr>
          <p:spPr>
            <a:xfrm>
              <a:off x="5603029" y="2433028"/>
              <a:ext cx="462224" cy="9043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  <p:sp>
          <p:nvSpPr>
            <p:cNvPr id="37" name="矩形 36">
              <a:extLst>
                <a:ext uri="{FF2B5EF4-FFF2-40B4-BE49-F238E27FC236}">
                  <a16:creationId xmlns:a16="http://schemas.microsoft.com/office/drawing/2014/main" id="{4B66302E-49DF-1361-700B-C8AA2E317E83}"/>
                </a:ext>
              </a:extLst>
            </p:cNvPr>
            <p:cNvSpPr/>
            <p:nvPr/>
          </p:nvSpPr>
          <p:spPr>
            <a:xfrm>
              <a:off x="6257847" y="2431691"/>
              <a:ext cx="462224" cy="9043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  <p:cxnSp>
          <p:nvCxnSpPr>
            <p:cNvPr id="67" name="直接连接符 66">
              <a:extLst>
                <a:ext uri="{FF2B5EF4-FFF2-40B4-BE49-F238E27FC236}">
                  <a16:creationId xmlns:a16="http://schemas.microsoft.com/office/drawing/2014/main" id="{2DF75B04-C361-B14B-76C9-5AAD44180CBC}"/>
                </a:ext>
              </a:extLst>
            </p:cNvPr>
            <p:cNvCxnSpPr>
              <a:cxnSpLocks/>
              <a:stCxn id="35" idx="2"/>
              <a:endCxn id="146" idx="0"/>
            </p:cNvCxnSpPr>
            <p:nvPr/>
          </p:nvCxnSpPr>
          <p:spPr>
            <a:xfrm>
              <a:off x="5834141" y="2523463"/>
              <a:ext cx="335268" cy="538298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接连接符 67">
              <a:extLst>
                <a:ext uri="{FF2B5EF4-FFF2-40B4-BE49-F238E27FC236}">
                  <a16:creationId xmlns:a16="http://schemas.microsoft.com/office/drawing/2014/main" id="{95FE87B7-A52D-8B74-7D27-9EDBEC8DD8D4}"/>
                </a:ext>
              </a:extLst>
            </p:cNvPr>
            <p:cNvCxnSpPr>
              <a:cxnSpLocks/>
              <a:stCxn id="37" idx="2"/>
              <a:endCxn id="146" idx="0"/>
            </p:cNvCxnSpPr>
            <p:nvPr/>
          </p:nvCxnSpPr>
          <p:spPr>
            <a:xfrm flipH="1">
              <a:off x="6169409" y="2522126"/>
              <a:ext cx="319550" cy="539635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矩形 145">
              <a:extLst>
                <a:ext uri="{FF2B5EF4-FFF2-40B4-BE49-F238E27FC236}">
                  <a16:creationId xmlns:a16="http://schemas.microsoft.com/office/drawing/2014/main" id="{DE545674-073E-9521-E177-47BBAC8DC702}"/>
                </a:ext>
              </a:extLst>
            </p:cNvPr>
            <p:cNvSpPr/>
            <p:nvPr/>
          </p:nvSpPr>
          <p:spPr>
            <a:xfrm>
              <a:off x="5938297" y="3061761"/>
              <a:ext cx="462224" cy="9043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9" name="对话气泡: 圆角矩形 148">
                <a:extLst>
                  <a:ext uri="{FF2B5EF4-FFF2-40B4-BE49-F238E27FC236}">
                    <a16:creationId xmlns:a16="http://schemas.microsoft.com/office/drawing/2014/main" id="{2DBE9092-7DF1-08CC-6040-40D2F61368FF}"/>
                  </a:ext>
                </a:extLst>
              </p:cNvPr>
              <p:cNvSpPr/>
              <p:nvPr/>
            </p:nvSpPr>
            <p:spPr>
              <a:xfrm>
                <a:off x="7537125" y="2182430"/>
                <a:ext cx="3900504" cy="916996"/>
              </a:xfrm>
              <a:prstGeom prst="wedgeRoundRectCallout">
                <a:avLst>
                  <a:gd name="adj1" fmla="val -66957"/>
                  <a:gd name="adj2" fmla="val 12138"/>
                  <a:gd name="adj3" fmla="val 16667"/>
                </a:avLst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B" sz="2000" dirty="0">
                    <a:latin typeface="Garamond" panose="02020404030301010803" pitchFamily="18" charset="0"/>
                  </a:rPr>
                  <a:t>Given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sup>
                    </m:sSup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, need an </a:t>
                </a:r>
                <a14:m>
                  <m:oMath xmlns:m="http://schemas.openxmlformats.org/officeDocument/2006/math">
                    <m:r>
                      <a:rPr lang="en-GB" sz="2000" b="1" i="0" smtClean="0">
                        <a:latin typeface="Cambria Math" panose="02040503050406030204" pitchFamily="18" charset="0"/>
                      </a:rPr>
                      <m:t>𝐍𝐏</m:t>
                    </m:r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 oracle to find a preimage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49" name="对话气泡: 圆角矩形 148">
                <a:extLst>
                  <a:ext uri="{FF2B5EF4-FFF2-40B4-BE49-F238E27FC236}">
                    <a16:creationId xmlns:a16="http://schemas.microsoft.com/office/drawing/2014/main" id="{2DBE9092-7DF1-08CC-6040-40D2F61368F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7125" y="2182430"/>
                <a:ext cx="3900504" cy="916996"/>
              </a:xfrm>
              <a:prstGeom prst="wedgeRoundRectCallout">
                <a:avLst>
                  <a:gd name="adj1" fmla="val -66957"/>
                  <a:gd name="adj2" fmla="val 12138"/>
                  <a:gd name="adj3" fmla="val 16667"/>
                </a:avLst>
              </a:prstGeom>
              <a:blipFill>
                <a:blip r:embed="rId10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1" name="文本框 150">
            <a:extLst>
              <a:ext uri="{FF2B5EF4-FFF2-40B4-BE49-F238E27FC236}">
                <a16:creationId xmlns:a16="http://schemas.microsoft.com/office/drawing/2014/main" id="{C757ADDC-23E4-E2BA-2415-1403CFF7F1B6}"/>
              </a:ext>
            </a:extLst>
          </p:cNvPr>
          <p:cNvSpPr txBox="1"/>
          <p:nvPr/>
        </p:nvSpPr>
        <p:spPr>
          <a:xfrm>
            <a:off x="6720071" y="5565686"/>
            <a:ext cx="48952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600" dirty="0">
                <a:latin typeface="Garamond" panose="02020404030301010803" pitchFamily="18" charset="0"/>
              </a:rPr>
              <a:t>This is the </a:t>
            </a:r>
            <a:r>
              <a:rPr lang="en-GB" sz="1600" dirty="0">
                <a:solidFill>
                  <a:srgbClr val="FF0000"/>
                </a:solidFill>
                <a:latin typeface="Garamond" panose="02020404030301010803" pitchFamily="18" charset="0"/>
              </a:rPr>
              <a:t>Jeřábek-Korten reduction</a:t>
            </a:r>
            <a:r>
              <a:rPr lang="en-GB" sz="1600" dirty="0">
                <a:latin typeface="Garamond" panose="02020404030301010803" pitchFamily="18" charset="0"/>
              </a:rPr>
              <a:t> </a:t>
            </a:r>
            <a:r>
              <a:rPr lang="en-GB" sz="1400" dirty="0">
                <a:latin typeface="Garamond" panose="02020404030301010803" pitchFamily="18" charset="0"/>
              </a:rPr>
              <a:t>[Jeřábek’04, Korten’21]</a:t>
            </a:r>
            <a:r>
              <a:rPr lang="en-GB" sz="1600" dirty="0">
                <a:latin typeface="Garamond" panose="02020404030301010803" pitchFamily="18" charset="0"/>
              </a:rPr>
              <a:t>.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7D70F524-B459-B86F-374F-83C2ED04C771}"/>
              </a:ext>
            </a:extLst>
          </p:cNvPr>
          <p:cNvSpPr/>
          <p:nvPr/>
        </p:nvSpPr>
        <p:spPr>
          <a:xfrm>
            <a:off x="422736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1D230136-0E3B-D68E-1B74-AF9481B49E2B}"/>
              </a:ext>
            </a:extLst>
          </p:cNvPr>
          <p:cNvSpPr/>
          <p:nvPr/>
        </p:nvSpPr>
        <p:spPr>
          <a:xfrm>
            <a:off x="437515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E236BFB6-D238-B5D4-05D2-598E882F63A1}"/>
              </a:ext>
            </a:extLst>
          </p:cNvPr>
          <p:cNvSpPr/>
          <p:nvPr/>
        </p:nvSpPr>
        <p:spPr>
          <a:xfrm>
            <a:off x="452293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66980785-F3EE-5E34-F626-C81170F3AC07}"/>
              </a:ext>
            </a:extLst>
          </p:cNvPr>
          <p:cNvSpPr/>
          <p:nvPr/>
        </p:nvSpPr>
        <p:spPr>
          <a:xfrm>
            <a:off x="467071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ADEA10EB-6B73-4834-2D60-43AE2F2B0A05}"/>
              </a:ext>
            </a:extLst>
          </p:cNvPr>
          <p:cNvSpPr/>
          <p:nvPr/>
        </p:nvSpPr>
        <p:spPr>
          <a:xfrm>
            <a:off x="481849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AD101573-BBA6-094F-811E-491F18955EF9}"/>
              </a:ext>
            </a:extLst>
          </p:cNvPr>
          <p:cNvSpPr/>
          <p:nvPr/>
        </p:nvSpPr>
        <p:spPr>
          <a:xfrm>
            <a:off x="496627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95A14FF8-BE68-2C0A-9CF4-104E7E13FF4A}"/>
              </a:ext>
            </a:extLst>
          </p:cNvPr>
          <p:cNvSpPr/>
          <p:nvPr/>
        </p:nvSpPr>
        <p:spPr>
          <a:xfrm>
            <a:off x="511406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8DDFC5BC-387C-7621-484C-B01D090A6210}"/>
              </a:ext>
            </a:extLst>
          </p:cNvPr>
          <p:cNvSpPr/>
          <p:nvPr/>
        </p:nvSpPr>
        <p:spPr>
          <a:xfrm>
            <a:off x="526184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957EF873-D7BA-3A13-5AC3-7AF9A0B719F8}"/>
              </a:ext>
            </a:extLst>
          </p:cNvPr>
          <p:cNvSpPr/>
          <p:nvPr/>
        </p:nvSpPr>
        <p:spPr>
          <a:xfrm>
            <a:off x="540962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32CC19FC-CCE6-880E-7508-86208666D11D}"/>
              </a:ext>
            </a:extLst>
          </p:cNvPr>
          <p:cNvSpPr/>
          <p:nvPr/>
        </p:nvSpPr>
        <p:spPr>
          <a:xfrm>
            <a:off x="555740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7E16CC46-A8E2-8992-3CE3-3B5DDA5B009A}"/>
              </a:ext>
            </a:extLst>
          </p:cNvPr>
          <p:cNvSpPr/>
          <p:nvPr/>
        </p:nvSpPr>
        <p:spPr>
          <a:xfrm>
            <a:off x="570518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FE74E926-BA6C-A5E4-6508-3D281996758A}"/>
              </a:ext>
            </a:extLst>
          </p:cNvPr>
          <p:cNvSpPr/>
          <p:nvPr/>
        </p:nvSpPr>
        <p:spPr>
          <a:xfrm>
            <a:off x="585297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7C70D06B-4307-AA46-15D2-7FD4E7F758CB}"/>
              </a:ext>
            </a:extLst>
          </p:cNvPr>
          <p:cNvSpPr/>
          <p:nvPr/>
        </p:nvSpPr>
        <p:spPr>
          <a:xfrm>
            <a:off x="600075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8DB4C909-680A-E3E5-66A4-42DDF7B8A847}"/>
              </a:ext>
            </a:extLst>
          </p:cNvPr>
          <p:cNvSpPr/>
          <p:nvPr/>
        </p:nvSpPr>
        <p:spPr>
          <a:xfrm>
            <a:off x="614853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7246495E-8A0D-2C67-4FEF-8F630BE12238}"/>
              </a:ext>
            </a:extLst>
          </p:cNvPr>
          <p:cNvSpPr/>
          <p:nvPr/>
        </p:nvSpPr>
        <p:spPr>
          <a:xfrm>
            <a:off x="629631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348C1535-514C-164B-FED0-12673897F12D}"/>
              </a:ext>
            </a:extLst>
          </p:cNvPr>
          <p:cNvSpPr/>
          <p:nvPr/>
        </p:nvSpPr>
        <p:spPr>
          <a:xfrm>
            <a:off x="644409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D4FD861D-38CF-2F3D-8E04-031E99431EA6}"/>
              </a:ext>
            </a:extLst>
          </p:cNvPr>
          <p:cNvSpPr/>
          <p:nvPr/>
        </p:nvSpPr>
        <p:spPr>
          <a:xfrm>
            <a:off x="659188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C7CB91AC-D658-6D87-0342-F85532769D40}"/>
              </a:ext>
            </a:extLst>
          </p:cNvPr>
          <p:cNvSpPr/>
          <p:nvPr/>
        </p:nvSpPr>
        <p:spPr>
          <a:xfrm>
            <a:off x="673966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6401E1C2-9AA6-32B5-F460-268E7257703A}"/>
              </a:ext>
            </a:extLst>
          </p:cNvPr>
          <p:cNvSpPr/>
          <p:nvPr/>
        </p:nvSpPr>
        <p:spPr>
          <a:xfrm>
            <a:off x="688744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038F6B50-FFF4-DEB8-4AD3-3C3222EBA207}"/>
              </a:ext>
            </a:extLst>
          </p:cNvPr>
          <p:cNvSpPr/>
          <p:nvPr/>
        </p:nvSpPr>
        <p:spPr>
          <a:xfrm>
            <a:off x="703522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FAA9F07F-FDD1-904B-D1C8-2DB840D36FDD}"/>
              </a:ext>
            </a:extLst>
          </p:cNvPr>
          <p:cNvSpPr/>
          <p:nvPr/>
        </p:nvSpPr>
        <p:spPr>
          <a:xfrm>
            <a:off x="718300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ADAB9CDE-B98E-6E86-0B84-3F7FC8065823}"/>
              </a:ext>
            </a:extLst>
          </p:cNvPr>
          <p:cNvSpPr/>
          <p:nvPr/>
        </p:nvSpPr>
        <p:spPr>
          <a:xfrm>
            <a:off x="733079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BC98BCBA-9BFA-7F71-DBA5-8E43950E27C1}"/>
              </a:ext>
            </a:extLst>
          </p:cNvPr>
          <p:cNvSpPr/>
          <p:nvPr/>
        </p:nvSpPr>
        <p:spPr>
          <a:xfrm>
            <a:off x="747857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85D9AF60-5B5D-0F95-FAE7-79F6FDD922AD}"/>
              </a:ext>
            </a:extLst>
          </p:cNvPr>
          <p:cNvSpPr/>
          <p:nvPr/>
        </p:nvSpPr>
        <p:spPr>
          <a:xfrm>
            <a:off x="762635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" name="矩形 63">
            <a:extLst>
              <a:ext uri="{FF2B5EF4-FFF2-40B4-BE49-F238E27FC236}">
                <a16:creationId xmlns:a16="http://schemas.microsoft.com/office/drawing/2014/main" id="{E1D9AE5C-C3A4-2B1C-447B-1BC517E469ED}"/>
              </a:ext>
            </a:extLst>
          </p:cNvPr>
          <p:cNvSpPr/>
          <p:nvPr/>
        </p:nvSpPr>
        <p:spPr>
          <a:xfrm>
            <a:off x="777413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矩形 65">
            <a:extLst>
              <a:ext uri="{FF2B5EF4-FFF2-40B4-BE49-F238E27FC236}">
                <a16:creationId xmlns:a16="http://schemas.microsoft.com/office/drawing/2014/main" id="{BE0B0AA4-4CF5-67E1-5A79-7B1D160D6143}"/>
              </a:ext>
            </a:extLst>
          </p:cNvPr>
          <p:cNvSpPr/>
          <p:nvPr/>
        </p:nvSpPr>
        <p:spPr>
          <a:xfrm>
            <a:off x="792191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0" name="矩形 69">
            <a:extLst>
              <a:ext uri="{FF2B5EF4-FFF2-40B4-BE49-F238E27FC236}">
                <a16:creationId xmlns:a16="http://schemas.microsoft.com/office/drawing/2014/main" id="{390CE62B-FA52-0F9A-C3E6-92D3815FB993}"/>
              </a:ext>
            </a:extLst>
          </p:cNvPr>
          <p:cNvSpPr/>
          <p:nvPr/>
        </p:nvSpPr>
        <p:spPr>
          <a:xfrm>
            <a:off x="806970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" name="矩形 71">
            <a:extLst>
              <a:ext uri="{FF2B5EF4-FFF2-40B4-BE49-F238E27FC236}">
                <a16:creationId xmlns:a16="http://schemas.microsoft.com/office/drawing/2014/main" id="{7CA0EA7D-FA26-E4AB-0E03-8665DE57637F}"/>
              </a:ext>
            </a:extLst>
          </p:cNvPr>
          <p:cNvSpPr/>
          <p:nvPr/>
        </p:nvSpPr>
        <p:spPr>
          <a:xfrm>
            <a:off x="821748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4" name="矩形 73">
            <a:extLst>
              <a:ext uri="{FF2B5EF4-FFF2-40B4-BE49-F238E27FC236}">
                <a16:creationId xmlns:a16="http://schemas.microsoft.com/office/drawing/2014/main" id="{FC226231-910F-D6DB-6FC7-AF3F1D791268}"/>
              </a:ext>
            </a:extLst>
          </p:cNvPr>
          <p:cNvSpPr/>
          <p:nvPr/>
        </p:nvSpPr>
        <p:spPr>
          <a:xfrm>
            <a:off x="836526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6" name="文本框 75">
            <a:extLst>
              <a:ext uri="{FF2B5EF4-FFF2-40B4-BE49-F238E27FC236}">
                <a16:creationId xmlns:a16="http://schemas.microsoft.com/office/drawing/2014/main" id="{C52E51DD-D1B4-A5B1-7FEA-43E2C653C4AC}"/>
              </a:ext>
            </a:extLst>
          </p:cNvPr>
          <p:cNvSpPr txBox="1"/>
          <p:nvPr/>
        </p:nvSpPr>
        <p:spPr>
          <a:xfrm>
            <a:off x="3220605" y="-33662"/>
            <a:ext cx="101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Progress: </a:t>
            </a:r>
            <a:endParaRPr lang="en-GB" dirty="0">
              <a:solidFill>
                <a:schemeClr val="bg1">
                  <a:lumMod val="50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8415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49" grpId="0" animBg="1"/>
      <p:bldP spid="15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C9EAB2-F7E5-DFBD-5E8F-887C772403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标题 1">
            <a:extLst>
              <a:ext uri="{FF2B5EF4-FFF2-40B4-BE49-F238E27FC236}">
                <a16:creationId xmlns:a16="http://schemas.microsoft.com/office/drawing/2014/main" id="{21C0CA94-76E8-8AB5-E064-F48C30E19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GB" altLang="zh-CN" sz="4000" b="1" dirty="0">
                <a:latin typeface="Garamond" panose="02020404030301010803" pitchFamily="18" charset="0"/>
                <a:cs typeface="Arial" panose="020B0604020202020204" pitchFamily="34" charset="0"/>
              </a:rPr>
              <a:t>Need a new guess-and-check…</a:t>
            </a:r>
            <a:endParaRPr lang="zh-CN" altLang="en-US" sz="4000" b="1" dirty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AA59CF87-EAE9-F173-2401-15E00CF3F0EC}"/>
                  </a:ext>
                </a:extLst>
              </p:cNvPr>
              <p:cNvSpPr txBox="1"/>
              <p:nvPr/>
            </p:nvSpPr>
            <p:spPr>
              <a:xfrm>
                <a:off x="6695705" y="3551548"/>
                <a:ext cx="3743289" cy="837537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altLang="zh-CN" sz="2400" dirty="0">
                    <a:solidFill>
                      <a:srgbClr val="FF3300"/>
                    </a:solidFill>
                    <a:latin typeface="Garamond" panose="02020404030301010803" pitchFamily="18" charset="0"/>
                    <a:cs typeface="Arial" panose="020B0604020202020204" pitchFamily="34" charset="0"/>
                  </a:rPr>
                  <a:t>Guess-and-check</a:t>
                </a:r>
                <a:r>
                  <a:rPr lang="en-GB" altLang="zh-CN" sz="2400" dirty="0">
                    <a:latin typeface="Garamond" panose="02020404030301010803" pitchFamily="18" charset="0"/>
                    <a:cs typeface="Arial" panose="020B0604020202020204" pitchFamily="34" charset="0"/>
                  </a:rPr>
                  <a:t> this size-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  <m:sub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  <m:sup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sup>
                    </m:sSubSup>
                  </m:oMath>
                </a14:m>
                <a:r>
                  <a:rPr lang="zh-CN" altLang="en-US" sz="2400" dirty="0">
                    <a:latin typeface="Garamond" panose="02020404030301010803" pitchFamily="18" charset="0"/>
                    <a:cs typeface="Arial" panose="020B0604020202020204" pitchFamily="34" charset="0"/>
                  </a:rPr>
                  <a:t> </a:t>
                </a:r>
                <a:r>
                  <a:rPr lang="en-GB" altLang="zh-CN" sz="2400" dirty="0">
                    <a:latin typeface="Garamond" panose="02020404030301010803" pitchFamily="18" charset="0"/>
                    <a:cs typeface="Arial" panose="020B0604020202020204" pitchFamily="34" charset="0"/>
                  </a:rPr>
                  <a:t>circuit???</a:t>
                </a:r>
                <a:endParaRPr lang="zh-CN" altLang="en-US" sz="2400" dirty="0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AA59CF87-EAE9-F173-2401-15E00CF3F0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5705" y="3551548"/>
                <a:ext cx="3743289" cy="83753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组合 7">
            <a:extLst>
              <a:ext uri="{FF2B5EF4-FFF2-40B4-BE49-F238E27FC236}">
                <a16:creationId xmlns:a16="http://schemas.microsoft.com/office/drawing/2014/main" id="{1E452884-B084-6326-968E-4191CF929EBC}"/>
              </a:ext>
            </a:extLst>
          </p:cNvPr>
          <p:cNvGrpSpPr/>
          <p:nvPr/>
        </p:nvGrpSpPr>
        <p:grpSpPr>
          <a:xfrm rot="2842339">
            <a:off x="5210886" y="3598705"/>
            <a:ext cx="1217623" cy="532357"/>
            <a:chOff x="3465141" y="3674068"/>
            <a:chExt cx="1217623" cy="532357"/>
          </a:xfrm>
        </p:grpSpPr>
        <p:sp>
          <p:nvSpPr>
            <p:cNvPr id="9" name="箭头: 右 8">
              <a:extLst>
                <a:ext uri="{FF2B5EF4-FFF2-40B4-BE49-F238E27FC236}">
                  <a16:creationId xmlns:a16="http://schemas.microsoft.com/office/drawing/2014/main" id="{76BE352B-2F37-DFAC-4F5F-B17215F4EB56}"/>
                </a:ext>
              </a:extLst>
            </p:cNvPr>
            <p:cNvSpPr/>
            <p:nvPr/>
          </p:nvSpPr>
          <p:spPr>
            <a:xfrm rot="20233981">
              <a:off x="3465141" y="3674068"/>
              <a:ext cx="1217623" cy="504141"/>
            </a:xfrm>
            <a:prstGeom prst="rightArrow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Garamond" panose="02020404030301010803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文本框 9">
                  <a:extLst>
                    <a:ext uri="{FF2B5EF4-FFF2-40B4-BE49-F238E27FC236}">
                      <a16:creationId xmlns:a16="http://schemas.microsoft.com/office/drawing/2014/main" id="{1CFA7BF1-954D-F78C-7AE7-87C855CF9FBB}"/>
                    </a:ext>
                  </a:extLst>
                </p:cNvPr>
                <p:cNvSpPr txBox="1"/>
                <p:nvPr/>
              </p:nvSpPr>
              <p:spPr>
                <a:xfrm rot="20132043">
                  <a:off x="3559721" y="3738220"/>
                  <a:ext cx="916036" cy="4682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≤</m:t>
                        </m:r>
                        <m:sSubSup>
                          <m:sSubSupPr>
                            <m:ctrlP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sup>
                        </m:sSubSup>
                      </m:oMath>
                    </m:oMathPara>
                  </a14:m>
                  <a:endParaRPr lang="zh-CN" altLang="en-US" sz="2400" dirty="0">
                    <a:latin typeface="Garamond" panose="02020404030301010803" pitchFamily="18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0" name="文本框 9">
                  <a:extLst>
                    <a:ext uri="{FF2B5EF4-FFF2-40B4-BE49-F238E27FC236}">
                      <a16:creationId xmlns:a16="http://schemas.microsoft.com/office/drawing/2014/main" id="{1CFA7BF1-954D-F78C-7AE7-87C855CF9FB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20132043">
                  <a:off x="3559721" y="3738220"/>
                  <a:ext cx="916036" cy="468205"/>
                </a:xfrm>
                <a:prstGeom prst="rect">
                  <a:avLst/>
                </a:prstGeom>
                <a:blipFill>
                  <a:blip r:embed="rId4"/>
                  <a:stretch>
                    <a:fillRect l="-8284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05A95A74-806B-1708-3C96-E37F5FAEF9AB}"/>
              </a:ext>
            </a:extLst>
          </p:cNvPr>
          <p:cNvGrpSpPr/>
          <p:nvPr/>
        </p:nvGrpSpPr>
        <p:grpSpPr>
          <a:xfrm rot="18617925">
            <a:off x="5208365" y="2485031"/>
            <a:ext cx="1260867" cy="513067"/>
            <a:chOff x="7908832" y="3714182"/>
            <a:chExt cx="1260867" cy="513067"/>
          </a:xfrm>
        </p:grpSpPr>
        <p:sp>
          <p:nvSpPr>
            <p:cNvPr id="12" name="箭头: 右 11">
              <a:extLst>
                <a:ext uri="{FF2B5EF4-FFF2-40B4-BE49-F238E27FC236}">
                  <a16:creationId xmlns:a16="http://schemas.microsoft.com/office/drawing/2014/main" id="{6092A9D9-2CD5-64BF-EEE3-292893AB360A}"/>
                </a:ext>
              </a:extLst>
            </p:cNvPr>
            <p:cNvSpPr/>
            <p:nvPr/>
          </p:nvSpPr>
          <p:spPr>
            <a:xfrm rot="1582885">
              <a:off x="7908832" y="3723108"/>
              <a:ext cx="1260867" cy="504141"/>
            </a:xfrm>
            <a:prstGeom prst="rightArrow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Garamond" panose="02020404030301010803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文本框 12">
                  <a:extLst>
                    <a:ext uri="{FF2B5EF4-FFF2-40B4-BE49-F238E27FC236}">
                      <a16:creationId xmlns:a16="http://schemas.microsoft.com/office/drawing/2014/main" id="{F1F1F6B2-0388-B6C5-E991-EEAFD9CBF031}"/>
                    </a:ext>
                  </a:extLst>
                </p:cNvPr>
                <p:cNvSpPr txBox="1"/>
                <p:nvPr/>
              </p:nvSpPr>
              <p:spPr>
                <a:xfrm rot="1607805">
                  <a:off x="8099777" y="3714182"/>
                  <a:ext cx="787665" cy="4682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&gt;</m:t>
                        </m:r>
                        <m:sSubSup>
                          <m:sSubSupPr>
                            <m:ctrlP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sup>
                        </m:sSubSup>
                      </m:oMath>
                    </m:oMathPara>
                  </a14:m>
                  <a:endParaRPr lang="zh-CN" altLang="en-US" sz="2400" dirty="0">
                    <a:latin typeface="Garamond" panose="02020404030301010803" pitchFamily="18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3" name="文本框 12">
                  <a:extLst>
                    <a:ext uri="{FF2B5EF4-FFF2-40B4-BE49-F238E27FC236}">
                      <a16:creationId xmlns:a16="http://schemas.microsoft.com/office/drawing/2014/main" id="{F1F1F6B2-0388-B6C5-E991-EEAFD9CBF03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607805">
                  <a:off x="8099777" y="3714182"/>
                  <a:ext cx="787665" cy="468205"/>
                </a:xfrm>
                <a:prstGeom prst="rect">
                  <a:avLst/>
                </a:prstGeom>
                <a:blipFill>
                  <a:blip r:embed="rId5"/>
                  <a:stretch>
                    <a:fillRect l="-10000" b="-4098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F7826CF4-E1C7-75A0-35D2-C100313EE45C}"/>
                  </a:ext>
                </a:extLst>
              </p:cNvPr>
              <p:cNvSpPr txBox="1"/>
              <p:nvPr/>
            </p:nvSpPr>
            <p:spPr>
              <a:xfrm>
                <a:off x="6695706" y="2044743"/>
                <a:ext cx="3743290" cy="856004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altLang="zh-CN" sz="2400" dirty="0">
                    <a:latin typeface="Garamond" panose="02020404030301010803" pitchFamily="18" charset="0"/>
                    <a:cs typeface="Arial" panose="020B0604020202020204" pitchFamily="34" charset="0"/>
                  </a:rPr>
                  <a:t>Use the </a:t>
                </a:r>
                <a:r>
                  <a:rPr lang="en-GB" sz="2400" dirty="0">
                    <a:solidFill>
                      <a:srgbClr val="7030A0"/>
                    </a:solidFill>
                    <a:latin typeface="Garamond" panose="02020404030301010803" pitchFamily="18" charset="0"/>
                  </a:rPr>
                  <a:t>Jeřábek-Korten </a:t>
                </a:r>
                <a:r>
                  <a:rPr lang="en-GB" sz="2400" dirty="0" err="1">
                    <a:solidFill>
                      <a:srgbClr val="7030A0"/>
                    </a:solidFill>
                    <a:latin typeface="Garamond" panose="02020404030301010803" pitchFamily="18" charset="0"/>
                  </a:rPr>
                  <a:t>HvR</a:t>
                </a:r>
                <a:r>
                  <a:rPr lang="en-GB" sz="2400" dirty="0">
                    <a:solidFill>
                      <a:srgbClr val="7030A0"/>
                    </a:solidFill>
                    <a:latin typeface="Garamond" panose="02020404030301010803" pitchFamily="18" charset="0"/>
                  </a:rPr>
                  <a:t> </a:t>
                </a:r>
                <a:r>
                  <a:rPr lang="en-GB" sz="2400" dirty="0">
                    <a:solidFill>
                      <a:schemeClr val="tx1"/>
                    </a:solidFill>
                    <a:latin typeface="Garamond" panose="02020404030301010803" pitchFamily="18" charset="0"/>
                  </a:rPr>
                  <a:t>to solve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GB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2400" dirty="0">
                    <a:latin typeface="Garamond" panose="02020404030301010803" pitchFamily="18" charset="0"/>
                    <a:cs typeface="Arial" panose="020B0604020202020204" pitchFamily="34" charset="0"/>
                  </a:rPr>
                  <a:t>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  <m:sup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𝑂</m:t>
                        </m:r>
                        <m:d>
                          <m:dPr>
                            <m:ctrlPr>
                              <a:rPr lang="en-GB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GB" altLang="zh-CN" sz="2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GB" altLang="zh-CN" sz="2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a:rPr lang="en-GB" altLang="zh-CN" sz="2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d>
                      </m:sup>
                    </m:sSup>
                  </m:oMath>
                </a14:m>
                <a:r>
                  <a:rPr lang="en-US" altLang="zh-CN" sz="2400" dirty="0">
                    <a:latin typeface="Garamond" panose="02020404030301010803" pitchFamily="18" charset="0"/>
                    <a:cs typeface="Arial" panose="020B0604020202020204" pitchFamily="34" charset="0"/>
                  </a:rPr>
                  <a:t> time.</a:t>
                </a:r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F7826CF4-E1C7-75A0-35D2-C100313EE4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5706" y="2044743"/>
                <a:ext cx="3743290" cy="85600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" name="组合 19">
            <a:extLst>
              <a:ext uri="{FF2B5EF4-FFF2-40B4-BE49-F238E27FC236}">
                <a16:creationId xmlns:a16="http://schemas.microsoft.com/office/drawing/2014/main" id="{4ED652DA-ACB0-B6F3-CA18-3154EFDCE882}"/>
              </a:ext>
            </a:extLst>
          </p:cNvPr>
          <p:cNvGrpSpPr/>
          <p:nvPr/>
        </p:nvGrpSpPr>
        <p:grpSpPr>
          <a:xfrm>
            <a:off x="1441204" y="2768055"/>
            <a:ext cx="4120031" cy="931240"/>
            <a:chOff x="4148957" y="3128660"/>
            <a:chExt cx="4376786" cy="876436"/>
          </a:xfrm>
        </p:grpSpPr>
        <p:sp>
          <p:nvSpPr>
            <p:cNvPr id="21" name="流程图: 决策 20">
              <a:extLst>
                <a:ext uri="{FF2B5EF4-FFF2-40B4-BE49-F238E27FC236}">
                  <a16:creationId xmlns:a16="http://schemas.microsoft.com/office/drawing/2014/main" id="{DEA66EAC-584B-0BC8-5FC9-8D3A0F372BD4}"/>
                </a:ext>
              </a:extLst>
            </p:cNvPr>
            <p:cNvSpPr/>
            <p:nvPr/>
          </p:nvSpPr>
          <p:spPr>
            <a:xfrm>
              <a:off x="4148957" y="3128660"/>
              <a:ext cx="4376786" cy="876436"/>
            </a:xfrm>
            <a:prstGeom prst="flowChartDecision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Garamond" panose="02020404030301010803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文本框 21">
                  <a:extLst>
                    <a:ext uri="{FF2B5EF4-FFF2-40B4-BE49-F238E27FC236}">
                      <a16:creationId xmlns:a16="http://schemas.microsoft.com/office/drawing/2014/main" id="{5DD46464-CED3-4E69-1D06-70731A96D3D5}"/>
                    </a:ext>
                  </a:extLst>
                </p:cNvPr>
                <p:cNvSpPr txBox="1"/>
                <p:nvPr/>
              </p:nvSpPr>
              <p:spPr>
                <a:xfrm>
                  <a:off x="4480189" y="3163367"/>
                  <a:ext cx="3714320" cy="78209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GB" altLang="zh-CN" sz="2400" dirty="0">
                      <a:latin typeface="Garamond" panose="02020404030301010803" pitchFamily="18" charset="0"/>
                      <a:cs typeface="Arial" panose="020B0604020202020204" pitchFamily="34" charset="0"/>
                    </a:rPr>
                    <a:t>What’s the </a:t>
                  </a:r>
                  <a:r>
                    <a:rPr lang="en-GB" altLang="zh-CN" sz="2400" dirty="0">
                      <a:solidFill>
                        <a:srgbClr val="FF3300"/>
                      </a:solidFill>
                      <a:latin typeface="Garamond" panose="02020404030301010803" pitchFamily="18" charset="0"/>
                      <a:cs typeface="Arial" panose="020B0604020202020204" pitchFamily="34" charset="0"/>
                    </a:rPr>
                    <a:t>circuit complexity</a:t>
                  </a:r>
                  <a:r>
                    <a:rPr lang="en-GB" altLang="zh-CN" sz="2400" dirty="0">
                      <a:latin typeface="Garamond" panose="02020404030301010803" pitchFamily="18" charset="0"/>
                      <a:cs typeface="Arial" panose="020B0604020202020204" pitchFamily="34" charset="0"/>
                    </a:rPr>
                    <a:t> of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GB" altLang="zh-CN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GB" altLang="zh-CN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ℎ𝑖</m:t>
                          </m:r>
                          <m:r>
                            <a:rPr lang="en-GB" altLang="zh-CN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𝑠𝑡</m:t>
                          </m:r>
                        </m:e>
                        <m:sub>
                          <m:r>
                            <a:rPr lang="en-GB" altLang="zh-CN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</m:oMath>
                  </a14:m>
                  <a:r>
                    <a:rPr lang="en-GB" altLang="zh-CN" sz="2400" dirty="0">
                      <a:latin typeface="Garamond" panose="02020404030301010803" pitchFamily="18" charset="0"/>
                      <a:cs typeface="Arial" panose="020B0604020202020204" pitchFamily="34" charset="0"/>
                    </a:rPr>
                    <a:t>?</a:t>
                  </a:r>
                  <a:endParaRPr lang="zh-CN" altLang="en-US" sz="2400" dirty="0">
                    <a:latin typeface="Garamond" panose="02020404030301010803" pitchFamily="18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22" name="文本框 21">
                  <a:extLst>
                    <a:ext uri="{FF2B5EF4-FFF2-40B4-BE49-F238E27FC236}">
                      <a16:creationId xmlns:a16="http://schemas.microsoft.com/office/drawing/2014/main" id="{5DD46464-CED3-4E69-1D06-70731A96D3D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80189" y="3163367"/>
                  <a:ext cx="3714320" cy="782092"/>
                </a:xfrm>
                <a:prstGeom prst="rect">
                  <a:avLst/>
                </a:prstGeom>
                <a:blipFill>
                  <a:blip r:embed="rId7"/>
                  <a:stretch>
                    <a:fillRect t="-5882" b="-16176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9" name="组合 28">
            <a:extLst>
              <a:ext uri="{FF2B5EF4-FFF2-40B4-BE49-F238E27FC236}">
                <a16:creationId xmlns:a16="http://schemas.microsoft.com/office/drawing/2014/main" id="{F43B9A5F-ED28-CB5E-4C3B-31721215076C}"/>
              </a:ext>
            </a:extLst>
          </p:cNvPr>
          <p:cNvGrpSpPr/>
          <p:nvPr/>
        </p:nvGrpSpPr>
        <p:grpSpPr>
          <a:xfrm>
            <a:off x="228259" y="4265480"/>
            <a:ext cx="3897064" cy="1323278"/>
            <a:chOff x="228259" y="4265480"/>
            <a:chExt cx="3897064" cy="1323278"/>
          </a:xfrm>
        </p:grpSpPr>
        <p:sp>
          <p:nvSpPr>
            <p:cNvPr id="24" name="思想气泡: 云 23">
              <a:extLst>
                <a:ext uri="{FF2B5EF4-FFF2-40B4-BE49-F238E27FC236}">
                  <a16:creationId xmlns:a16="http://schemas.microsoft.com/office/drawing/2014/main" id="{908E030B-27E7-A0D0-4456-89B808624C3B}"/>
                </a:ext>
              </a:extLst>
            </p:cNvPr>
            <p:cNvSpPr/>
            <p:nvPr/>
          </p:nvSpPr>
          <p:spPr>
            <a:xfrm>
              <a:off x="228259" y="4265480"/>
              <a:ext cx="3897064" cy="1323278"/>
            </a:xfrm>
            <a:prstGeom prst="cloudCallout">
              <a:avLst>
                <a:gd name="adj1" fmla="val 22303"/>
                <a:gd name="adj2" fmla="val -90360"/>
              </a:avLst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文本框 24">
                  <a:extLst>
                    <a:ext uri="{FF2B5EF4-FFF2-40B4-BE49-F238E27FC236}">
                      <a16:creationId xmlns:a16="http://schemas.microsoft.com/office/drawing/2014/main" id="{2D27FE92-366A-3B70-95D6-B54A86FC1B59}"/>
                    </a:ext>
                  </a:extLst>
                </p:cNvPr>
                <p:cNvSpPr txBox="1"/>
                <p:nvPr/>
              </p:nvSpPr>
              <p:spPr>
                <a:xfrm>
                  <a:off x="535979" y="4508350"/>
                  <a:ext cx="3493353" cy="83753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GB" sz="2400" i="1" smtClean="0">
                          <a:latin typeface="Cambria Math" panose="02040503050406030204" pitchFamily="18" charset="0"/>
                        </a:rPr>
                        <m:t>ℎ𝑖𝑠</m:t>
                      </m:r>
                      <m:sSub>
                        <m:sSub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a14:m>
                  <a:r>
                    <a:rPr lang="en-GB" sz="2400" dirty="0">
                      <a:latin typeface="Garamond" panose="02020404030301010803" pitchFamily="18" charset="0"/>
                    </a:rPr>
                    <a:t> is now the history of some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GB" sz="24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𝐏</m:t>
                          </m:r>
                        </m:e>
                        <m:sup>
                          <m:r>
                            <a:rPr lang="en-GB" sz="24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𝐍𝐏</m:t>
                          </m:r>
                        </m:sup>
                      </m:sSup>
                    </m:oMath>
                  </a14:m>
                  <a:r>
                    <a:rPr lang="en-GB" sz="2400" dirty="0">
                      <a:solidFill>
                        <a:srgbClr val="0070C0"/>
                      </a:solidFill>
                      <a:latin typeface="Garamond" panose="02020404030301010803" pitchFamily="18" charset="0"/>
                    </a:rPr>
                    <a:t> computation</a:t>
                  </a:r>
                  <a:r>
                    <a:rPr lang="en-GB" sz="2400" dirty="0">
                      <a:latin typeface="Garamond" panose="02020404030301010803" pitchFamily="18" charset="0"/>
                    </a:rPr>
                    <a:t>!</a:t>
                  </a:r>
                </a:p>
              </p:txBody>
            </p:sp>
          </mc:Choice>
          <mc:Fallback xmlns="">
            <p:sp>
              <p:nvSpPr>
                <p:cNvPr id="25" name="文本框 24">
                  <a:extLst>
                    <a:ext uri="{FF2B5EF4-FFF2-40B4-BE49-F238E27FC236}">
                      <a16:creationId xmlns:a16="http://schemas.microsoft.com/office/drawing/2014/main" id="{2D27FE92-366A-3B70-95D6-B54A86FC1B5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5979" y="4508350"/>
                  <a:ext cx="3493353" cy="837537"/>
                </a:xfrm>
                <a:prstGeom prst="rect">
                  <a:avLst/>
                </a:prstGeom>
                <a:blipFill>
                  <a:blip r:embed="rId8"/>
                  <a:stretch>
                    <a:fillRect l="-2792" t="-5839" r="-2269" b="-16788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DE915658-55E5-8429-A3CF-F5EF985F7023}"/>
                  </a:ext>
                </a:extLst>
              </p:cNvPr>
              <p:cNvSpPr txBox="1"/>
              <p:nvPr/>
            </p:nvSpPr>
            <p:spPr>
              <a:xfrm>
                <a:off x="4303408" y="5228088"/>
                <a:ext cx="5288827" cy="928267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Garamond" panose="02020404030301010803" pitchFamily="18" charset="0"/>
                  </a:rPr>
                  <a:t>You can still guess-and-check the “encoded history” of 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1" i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0" smtClean="0">
                            <a:latin typeface="Cambria Math" panose="02040503050406030204" pitchFamily="18" charset="0"/>
                          </a:rPr>
                          <m:t>𝐏</m:t>
                        </m:r>
                      </m:e>
                      <m:sup>
                        <m:r>
                          <a:rPr lang="en-GB" b="1" i="0" smtClean="0">
                            <a:latin typeface="Cambria Math" panose="02040503050406030204" pitchFamily="18" charset="0"/>
                          </a:rPr>
                          <m:t>𝐍𝐏</m:t>
                        </m:r>
                      </m:sup>
                    </m:sSup>
                  </m:oMath>
                </a14:m>
                <a:r>
                  <a:rPr lang="en-GB" dirty="0">
                    <a:latin typeface="Garamond" panose="02020404030301010803" pitchFamily="18" charset="0"/>
                  </a:rPr>
                  <a:t> computation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1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1" i="0" smtClean="0">
                            <a:latin typeface="Cambria Math" panose="02040503050406030204" pitchFamily="18" charset="0"/>
                          </a:rPr>
                          <m:t>𝐒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GB" b="1" i="0" smtClean="0">
                        <a:latin typeface="Cambria Math" panose="02040503050406030204" pitchFamily="18" charset="0"/>
                      </a:rPr>
                      <m:t>𝐏</m:t>
                    </m:r>
                  </m:oMath>
                </a14:m>
                <a:r>
                  <a:rPr lang="en-GB" dirty="0">
                    <a:latin typeface="Garamond" panose="02020404030301010803" pitchFamily="18" charset="0"/>
                  </a:rPr>
                  <a:t> (see </a:t>
                </a:r>
                <a:r>
                  <a:rPr lang="en-GB" sz="1600" dirty="0">
                    <a:latin typeface="Garamond" panose="02020404030301010803" pitchFamily="18" charset="0"/>
                  </a:rPr>
                  <a:t>[Hirahara’15]</a:t>
                </a:r>
                <a:r>
                  <a:rPr lang="en-GB" dirty="0">
                    <a:latin typeface="Garamond" panose="02020404030301010803" pitchFamily="18" charset="0"/>
                  </a:rPr>
                  <a:t>).</a:t>
                </a:r>
                <a:br>
                  <a:rPr lang="en-GB" dirty="0">
                    <a:latin typeface="Garamond" panose="02020404030301010803" pitchFamily="18" charset="0"/>
                  </a:rPr>
                </a:br>
                <a:r>
                  <a:rPr lang="en-GB" dirty="0">
                    <a:latin typeface="Garamond" panose="02020404030301010803" pitchFamily="18" charset="0"/>
                  </a:rPr>
                  <a:t>This leads to a near-max lower bound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1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1" i="0" smtClean="0">
                            <a:latin typeface="Cambria Math" panose="02040503050406030204" pitchFamily="18" charset="0"/>
                          </a:rPr>
                          <m:t>𝐒</m:t>
                        </m:r>
                      </m:e>
                      <m:sub>
                        <m:r>
                          <a:rPr lang="en-GB" b="1" i="0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GB" b="1" i="0" smtClean="0">
                        <a:latin typeface="Cambria Math" panose="02040503050406030204" pitchFamily="18" charset="0"/>
                      </a:rPr>
                      <m:t>𝐄</m:t>
                    </m:r>
                  </m:oMath>
                </a14:m>
                <a:r>
                  <a:rPr lang="en-GB" b="1" dirty="0">
                    <a:latin typeface="Garamond" panose="02020404030301010803" pitchFamily="18" charset="0"/>
                  </a:rPr>
                  <a:t> </a:t>
                </a:r>
                <a:r>
                  <a:rPr lang="en-GB" sz="1600" dirty="0">
                    <a:latin typeface="Garamond" panose="02020404030301010803" pitchFamily="18" charset="0"/>
                  </a:rPr>
                  <a:t>[CH</a:t>
                </a:r>
                <a:r>
                  <a:rPr lang="en-GB" sz="1600" dirty="0">
                    <a:solidFill>
                      <a:srgbClr val="F165D3"/>
                    </a:solidFill>
                    <a:latin typeface="Garamond" panose="02020404030301010803" pitchFamily="18" charset="0"/>
                  </a:rPr>
                  <a:t>R</a:t>
                </a:r>
                <a:r>
                  <a:rPr lang="en-GB" sz="1600" dirty="0">
                    <a:latin typeface="Garamond" panose="02020404030301010803" pitchFamily="18" charset="0"/>
                  </a:rPr>
                  <a:t>’24]</a:t>
                </a:r>
                <a:r>
                  <a:rPr lang="en-GB" dirty="0">
                    <a:latin typeface="Garamond" panose="02020404030301010803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DE915658-55E5-8429-A3CF-F5EF985F70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3408" y="5228088"/>
                <a:ext cx="5288827" cy="92826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165783A5-5C42-A6B1-C8FB-243F8771FD55}"/>
                  </a:ext>
                </a:extLst>
              </p:cNvPr>
              <p:cNvSpPr txBox="1"/>
              <p:nvPr/>
            </p:nvSpPr>
            <p:spPr>
              <a:xfrm>
                <a:off x="6770256" y="4389085"/>
                <a:ext cx="5181600" cy="6512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Garamond" panose="02020404030301010803" pitchFamily="18" charset="0"/>
                  </a:rPr>
                  <a:t>You cannot “verify every step of 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1" i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0" smtClean="0">
                            <a:latin typeface="Cambria Math" panose="02040503050406030204" pitchFamily="18" charset="0"/>
                          </a:rPr>
                          <m:t>𝐏</m:t>
                        </m:r>
                      </m:e>
                      <m:sup>
                        <m:r>
                          <a:rPr lang="en-GB" b="1" i="0" smtClean="0">
                            <a:latin typeface="Cambria Math" panose="02040503050406030204" pitchFamily="18" charset="0"/>
                          </a:rPr>
                          <m:t>𝐍𝐏</m:t>
                        </m:r>
                      </m:sup>
                    </m:sSup>
                  </m:oMath>
                </a14:m>
                <a:r>
                  <a:rPr lang="en-GB" dirty="0">
                    <a:latin typeface="Garamond" panose="02020404030301010803" pitchFamily="18" charset="0"/>
                  </a:rPr>
                  <a:t> computation”, unless you (Arthur) also have an </a:t>
                </a:r>
                <a14:m>
                  <m:oMath xmlns:m="http://schemas.openxmlformats.org/officeDocument/2006/math">
                    <m:r>
                      <a:rPr lang="en-GB" b="1" i="0" smtClean="0">
                        <a:latin typeface="Cambria Math" panose="02040503050406030204" pitchFamily="18" charset="0"/>
                      </a:rPr>
                      <m:t>𝐍𝐏</m:t>
                    </m:r>
                  </m:oMath>
                </a14:m>
                <a:r>
                  <a:rPr lang="en-GB" dirty="0">
                    <a:latin typeface="Garamond" panose="02020404030301010803" pitchFamily="18" charset="0"/>
                  </a:rPr>
                  <a:t> oracle…</a:t>
                </a:r>
              </a:p>
            </p:txBody>
          </p:sp>
        </mc:Choice>
        <mc:Fallback xmlns="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165783A5-5C42-A6B1-C8FB-243F8771FD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0256" y="4389085"/>
                <a:ext cx="5181600" cy="651269"/>
              </a:xfrm>
              <a:prstGeom prst="rect">
                <a:avLst/>
              </a:prstGeom>
              <a:blipFill>
                <a:blip r:embed="rId11"/>
                <a:stretch>
                  <a:fillRect l="-1059" t="-3738" b="-1495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矩形 2">
            <a:extLst>
              <a:ext uri="{FF2B5EF4-FFF2-40B4-BE49-F238E27FC236}">
                <a16:creationId xmlns:a16="http://schemas.microsoft.com/office/drawing/2014/main" id="{3471E695-EA7A-79FA-A9D7-6C073137227A}"/>
              </a:ext>
            </a:extLst>
          </p:cNvPr>
          <p:cNvSpPr/>
          <p:nvPr/>
        </p:nvSpPr>
        <p:spPr>
          <a:xfrm>
            <a:off x="422736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E0EE15A7-E473-B5F7-054C-64003D103069}"/>
              </a:ext>
            </a:extLst>
          </p:cNvPr>
          <p:cNvSpPr/>
          <p:nvPr/>
        </p:nvSpPr>
        <p:spPr>
          <a:xfrm>
            <a:off x="437515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FA06B5CF-60E2-6C77-366B-74F12E195114}"/>
              </a:ext>
            </a:extLst>
          </p:cNvPr>
          <p:cNvSpPr/>
          <p:nvPr/>
        </p:nvSpPr>
        <p:spPr>
          <a:xfrm>
            <a:off x="452293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3A8595AB-4A99-08FA-C116-373978AB6153}"/>
              </a:ext>
            </a:extLst>
          </p:cNvPr>
          <p:cNvSpPr/>
          <p:nvPr/>
        </p:nvSpPr>
        <p:spPr>
          <a:xfrm>
            <a:off x="467071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0182B629-7437-2111-FAAC-3CA4106444D6}"/>
              </a:ext>
            </a:extLst>
          </p:cNvPr>
          <p:cNvSpPr/>
          <p:nvPr/>
        </p:nvSpPr>
        <p:spPr>
          <a:xfrm>
            <a:off x="481849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DDC02CF9-11EE-E8B4-6B7C-F4FF3149DFEF}"/>
              </a:ext>
            </a:extLst>
          </p:cNvPr>
          <p:cNvSpPr/>
          <p:nvPr/>
        </p:nvSpPr>
        <p:spPr>
          <a:xfrm>
            <a:off x="496627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FF5948C5-F12C-BC73-CB6B-400325A019AC}"/>
              </a:ext>
            </a:extLst>
          </p:cNvPr>
          <p:cNvSpPr/>
          <p:nvPr/>
        </p:nvSpPr>
        <p:spPr>
          <a:xfrm>
            <a:off x="511406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2396E02C-3EBC-4EFC-B74C-CD238156E87F}"/>
              </a:ext>
            </a:extLst>
          </p:cNvPr>
          <p:cNvSpPr/>
          <p:nvPr/>
        </p:nvSpPr>
        <p:spPr>
          <a:xfrm>
            <a:off x="526184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4CF031B4-9F31-B3B7-0239-7182E0383574}"/>
              </a:ext>
            </a:extLst>
          </p:cNvPr>
          <p:cNvSpPr/>
          <p:nvPr/>
        </p:nvSpPr>
        <p:spPr>
          <a:xfrm>
            <a:off x="540962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AC0FFE8C-6B5E-02E1-0923-DB7F61B4CD58}"/>
              </a:ext>
            </a:extLst>
          </p:cNvPr>
          <p:cNvSpPr/>
          <p:nvPr/>
        </p:nvSpPr>
        <p:spPr>
          <a:xfrm>
            <a:off x="555740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07173C51-E30C-E2F8-53C6-63DF2D31E3A2}"/>
              </a:ext>
            </a:extLst>
          </p:cNvPr>
          <p:cNvSpPr/>
          <p:nvPr/>
        </p:nvSpPr>
        <p:spPr>
          <a:xfrm>
            <a:off x="570518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6419B3CA-963C-A139-6F47-C08763A053AA}"/>
              </a:ext>
            </a:extLst>
          </p:cNvPr>
          <p:cNvSpPr/>
          <p:nvPr/>
        </p:nvSpPr>
        <p:spPr>
          <a:xfrm>
            <a:off x="585297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638C2E28-2E8D-F94B-C3E9-DF26275350CA}"/>
              </a:ext>
            </a:extLst>
          </p:cNvPr>
          <p:cNvSpPr/>
          <p:nvPr/>
        </p:nvSpPr>
        <p:spPr>
          <a:xfrm>
            <a:off x="600075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29750AA0-F59E-B7C7-517A-7A065AE1013E}"/>
              </a:ext>
            </a:extLst>
          </p:cNvPr>
          <p:cNvSpPr/>
          <p:nvPr/>
        </p:nvSpPr>
        <p:spPr>
          <a:xfrm>
            <a:off x="614853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2A799E00-6E78-5C4E-2ABE-43426464C8DB}"/>
              </a:ext>
            </a:extLst>
          </p:cNvPr>
          <p:cNvSpPr/>
          <p:nvPr/>
        </p:nvSpPr>
        <p:spPr>
          <a:xfrm>
            <a:off x="629631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CC24B5E0-8B1C-BFDA-B112-019B5332C83B}"/>
              </a:ext>
            </a:extLst>
          </p:cNvPr>
          <p:cNvSpPr/>
          <p:nvPr/>
        </p:nvSpPr>
        <p:spPr>
          <a:xfrm>
            <a:off x="644409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A05F5554-43FD-734C-AA42-1F42E1B5D301}"/>
              </a:ext>
            </a:extLst>
          </p:cNvPr>
          <p:cNvSpPr/>
          <p:nvPr/>
        </p:nvSpPr>
        <p:spPr>
          <a:xfrm>
            <a:off x="659188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EFD6667C-7287-5FB7-23B1-E3543CE751CA}"/>
              </a:ext>
            </a:extLst>
          </p:cNvPr>
          <p:cNvSpPr/>
          <p:nvPr/>
        </p:nvSpPr>
        <p:spPr>
          <a:xfrm>
            <a:off x="673966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E3DD9C8C-5825-555E-2F22-5D93F011EE9F}"/>
              </a:ext>
            </a:extLst>
          </p:cNvPr>
          <p:cNvSpPr/>
          <p:nvPr/>
        </p:nvSpPr>
        <p:spPr>
          <a:xfrm>
            <a:off x="688744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D886D192-F48B-A9D5-C1CB-3F0EF73DB92B}"/>
              </a:ext>
            </a:extLst>
          </p:cNvPr>
          <p:cNvSpPr/>
          <p:nvPr/>
        </p:nvSpPr>
        <p:spPr>
          <a:xfrm>
            <a:off x="703522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8D397707-3171-19DB-C2D0-6EC304C51615}"/>
              </a:ext>
            </a:extLst>
          </p:cNvPr>
          <p:cNvSpPr/>
          <p:nvPr/>
        </p:nvSpPr>
        <p:spPr>
          <a:xfrm>
            <a:off x="718300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836562DE-2E0C-3121-CCA5-D0A50C8ECE00}"/>
              </a:ext>
            </a:extLst>
          </p:cNvPr>
          <p:cNvSpPr/>
          <p:nvPr/>
        </p:nvSpPr>
        <p:spPr>
          <a:xfrm>
            <a:off x="733079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" name="矩形 63">
            <a:extLst>
              <a:ext uri="{FF2B5EF4-FFF2-40B4-BE49-F238E27FC236}">
                <a16:creationId xmlns:a16="http://schemas.microsoft.com/office/drawing/2014/main" id="{C4C6B70F-BCD8-B6ED-6BFC-19F871C6F75F}"/>
              </a:ext>
            </a:extLst>
          </p:cNvPr>
          <p:cNvSpPr/>
          <p:nvPr/>
        </p:nvSpPr>
        <p:spPr>
          <a:xfrm>
            <a:off x="747857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矩形 65">
            <a:extLst>
              <a:ext uri="{FF2B5EF4-FFF2-40B4-BE49-F238E27FC236}">
                <a16:creationId xmlns:a16="http://schemas.microsoft.com/office/drawing/2014/main" id="{589B9F79-737B-18D1-F50C-48CE0CAAE039}"/>
              </a:ext>
            </a:extLst>
          </p:cNvPr>
          <p:cNvSpPr/>
          <p:nvPr/>
        </p:nvSpPr>
        <p:spPr>
          <a:xfrm>
            <a:off x="762635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矩形 67">
            <a:extLst>
              <a:ext uri="{FF2B5EF4-FFF2-40B4-BE49-F238E27FC236}">
                <a16:creationId xmlns:a16="http://schemas.microsoft.com/office/drawing/2014/main" id="{8D240BE5-ACD5-8A69-6336-53A07427550A}"/>
              </a:ext>
            </a:extLst>
          </p:cNvPr>
          <p:cNvSpPr/>
          <p:nvPr/>
        </p:nvSpPr>
        <p:spPr>
          <a:xfrm>
            <a:off x="777413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0" name="矩形 69">
            <a:extLst>
              <a:ext uri="{FF2B5EF4-FFF2-40B4-BE49-F238E27FC236}">
                <a16:creationId xmlns:a16="http://schemas.microsoft.com/office/drawing/2014/main" id="{3C63C347-4D9E-1161-6F5C-C4C954F32B35}"/>
              </a:ext>
            </a:extLst>
          </p:cNvPr>
          <p:cNvSpPr/>
          <p:nvPr/>
        </p:nvSpPr>
        <p:spPr>
          <a:xfrm>
            <a:off x="792191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" name="矩形 71">
            <a:extLst>
              <a:ext uri="{FF2B5EF4-FFF2-40B4-BE49-F238E27FC236}">
                <a16:creationId xmlns:a16="http://schemas.microsoft.com/office/drawing/2014/main" id="{758A0A66-E1D0-5B70-8350-9D1796734F29}"/>
              </a:ext>
            </a:extLst>
          </p:cNvPr>
          <p:cNvSpPr/>
          <p:nvPr/>
        </p:nvSpPr>
        <p:spPr>
          <a:xfrm>
            <a:off x="806970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4" name="矩形 73">
            <a:extLst>
              <a:ext uri="{FF2B5EF4-FFF2-40B4-BE49-F238E27FC236}">
                <a16:creationId xmlns:a16="http://schemas.microsoft.com/office/drawing/2014/main" id="{53CC1E6B-C6D6-BDBC-56F6-E0CFD8AAEF16}"/>
              </a:ext>
            </a:extLst>
          </p:cNvPr>
          <p:cNvSpPr/>
          <p:nvPr/>
        </p:nvSpPr>
        <p:spPr>
          <a:xfrm>
            <a:off x="821748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6" name="矩形 75">
            <a:extLst>
              <a:ext uri="{FF2B5EF4-FFF2-40B4-BE49-F238E27FC236}">
                <a16:creationId xmlns:a16="http://schemas.microsoft.com/office/drawing/2014/main" id="{C7CE5687-D1E4-CB14-5DB3-09403390A54E}"/>
              </a:ext>
            </a:extLst>
          </p:cNvPr>
          <p:cNvSpPr/>
          <p:nvPr/>
        </p:nvSpPr>
        <p:spPr>
          <a:xfrm>
            <a:off x="836526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8" name="文本框 77">
            <a:extLst>
              <a:ext uri="{FF2B5EF4-FFF2-40B4-BE49-F238E27FC236}">
                <a16:creationId xmlns:a16="http://schemas.microsoft.com/office/drawing/2014/main" id="{DE14229D-8B93-824D-DE04-5BBC8E28A6B5}"/>
              </a:ext>
            </a:extLst>
          </p:cNvPr>
          <p:cNvSpPr txBox="1"/>
          <p:nvPr/>
        </p:nvSpPr>
        <p:spPr>
          <a:xfrm>
            <a:off x="3220605" y="-33662"/>
            <a:ext cx="101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Progress: </a:t>
            </a:r>
            <a:endParaRPr lang="en-GB" dirty="0">
              <a:solidFill>
                <a:schemeClr val="bg1">
                  <a:lumMod val="50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6340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  <p:bldP spid="26" grpId="0" animBg="1"/>
      <p:bldP spid="2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3A764-DCE6-D8A0-1925-C06D0F2B10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标题 1">
            <a:extLst>
              <a:ext uri="{FF2B5EF4-FFF2-40B4-BE49-F238E27FC236}">
                <a16:creationId xmlns:a16="http://schemas.microsoft.com/office/drawing/2014/main" id="{FF581726-1B66-98D8-2744-16D30B3FB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GB" altLang="zh-CN" sz="4000" b="1" dirty="0">
                <a:latin typeface="Garamond" panose="02020404030301010803" pitchFamily="18" charset="0"/>
                <a:cs typeface="Arial" panose="020B0604020202020204" pitchFamily="34" charset="0"/>
              </a:rPr>
              <a:t>The Crucial Observation</a:t>
            </a:r>
            <a:endParaRPr lang="zh-CN" altLang="en-US" sz="4000" b="1" dirty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grpSp>
        <p:nvGrpSpPr>
          <p:cNvPr id="76" name="组合 75">
            <a:extLst>
              <a:ext uri="{FF2B5EF4-FFF2-40B4-BE49-F238E27FC236}">
                <a16:creationId xmlns:a16="http://schemas.microsoft.com/office/drawing/2014/main" id="{E915BF40-C0B0-D5D1-13E8-7647BA439D26}"/>
              </a:ext>
            </a:extLst>
          </p:cNvPr>
          <p:cNvGrpSpPr/>
          <p:nvPr/>
        </p:nvGrpSpPr>
        <p:grpSpPr>
          <a:xfrm>
            <a:off x="874264" y="2400401"/>
            <a:ext cx="3958456" cy="688347"/>
            <a:chOff x="1455901" y="2361292"/>
            <a:chExt cx="3958456" cy="688347"/>
          </a:xfrm>
        </p:grpSpPr>
        <p:sp>
          <p:nvSpPr>
            <p:cNvPr id="2" name="矩形 1">
              <a:extLst>
                <a:ext uri="{FF2B5EF4-FFF2-40B4-BE49-F238E27FC236}">
                  <a16:creationId xmlns:a16="http://schemas.microsoft.com/office/drawing/2014/main" id="{706D6EB9-43CA-FC83-DE5F-C1895C7EBCAA}"/>
                </a:ext>
              </a:extLst>
            </p:cNvPr>
            <p:cNvSpPr/>
            <p:nvPr/>
          </p:nvSpPr>
          <p:spPr>
            <a:xfrm>
              <a:off x="1455901" y="2361292"/>
              <a:ext cx="291937" cy="5711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  <p:cxnSp>
          <p:nvCxnSpPr>
            <p:cNvPr id="4" name="直接连接符 3">
              <a:extLst>
                <a:ext uri="{FF2B5EF4-FFF2-40B4-BE49-F238E27FC236}">
                  <a16:creationId xmlns:a16="http://schemas.microsoft.com/office/drawing/2014/main" id="{18846777-9183-6265-6F49-A63BEB18EBD1}"/>
                </a:ext>
              </a:extLst>
            </p:cNvPr>
            <p:cNvCxnSpPr>
              <a:cxnSpLocks/>
              <a:stCxn id="2" idx="2"/>
              <a:endCxn id="18" idx="0"/>
            </p:cNvCxnSpPr>
            <p:nvPr/>
          </p:nvCxnSpPr>
          <p:spPr>
            <a:xfrm>
              <a:off x="1601870" y="2418410"/>
              <a:ext cx="232406" cy="151836"/>
            </a:xfrm>
            <a:prstGeom prst="line">
              <a:avLst/>
            </a:prstGeom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09A30A43-166C-49B6-806E-8021DF65A517}"/>
                </a:ext>
              </a:extLst>
            </p:cNvPr>
            <p:cNvSpPr/>
            <p:nvPr/>
          </p:nvSpPr>
          <p:spPr>
            <a:xfrm>
              <a:off x="1688307" y="2570246"/>
              <a:ext cx="291937" cy="5711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85EAEAC0-2ABF-00A6-C7A4-0701B6AAED09}"/>
                </a:ext>
              </a:extLst>
            </p:cNvPr>
            <p:cNvSpPr/>
            <p:nvPr/>
          </p:nvSpPr>
          <p:spPr>
            <a:xfrm>
              <a:off x="1980244" y="2361292"/>
              <a:ext cx="291937" cy="5711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  <p:cxnSp>
          <p:nvCxnSpPr>
            <p:cNvPr id="30" name="直接连接符 29">
              <a:extLst>
                <a:ext uri="{FF2B5EF4-FFF2-40B4-BE49-F238E27FC236}">
                  <a16:creationId xmlns:a16="http://schemas.microsoft.com/office/drawing/2014/main" id="{A6722606-9C6C-C76E-C496-5FF7C36DC846}"/>
                </a:ext>
              </a:extLst>
            </p:cNvPr>
            <p:cNvCxnSpPr>
              <a:cxnSpLocks/>
              <a:stCxn id="29" idx="2"/>
              <a:endCxn id="18" idx="0"/>
            </p:cNvCxnSpPr>
            <p:nvPr/>
          </p:nvCxnSpPr>
          <p:spPr>
            <a:xfrm flipH="1">
              <a:off x="1834276" y="2418410"/>
              <a:ext cx="291937" cy="151836"/>
            </a:xfrm>
            <a:prstGeom prst="line">
              <a:avLst/>
            </a:prstGeom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5918F4BD-6B22-3988-27B9-DDB898158D57}"/>
                </a:ext>
              </a:extLst>
            </p:cNvPr>
            <p:cNvSpPr/>
            <p:nvPr/>
          </p:nvSpPr>
          <p:spPr>
            <a:xfrm>
              <a:off x="2503293" y="2361292"/>
              <a:ext cx="291937" cy="5711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  <p:cxnSp>
          <p:nvCxnSpPr>
            <p:cNvPr id="34" name="直接连接符 33">
              <a:extLst>
                <a:ext uri="{FF2B5EF4-FFF2-40B4-BE49-F238E27FC236}">
                  <a16:creationId xmlns:a16="http://schemas.microsoft.com/office/drawing/2014/main" id="{60192BD5-2A96-821F-6669-BEB17052F0B6}"/>
                </a:ext>
              </a:extLst>
            </p:cNvPr>
            <p:cNvCxnSpPr>
              <a:cxnSpLocks/>
              <a:stCxn id="33" idx="2"/>
              <a:endCxn id="35" idx="0"/>
            </p:cNvCxnSpPr>
            <p:nvPr/>
          </p:nvCxnSpPr>
          <p:spPr>
            <a:xfrm>
              <a:off x="2649262" y="2418410"/>
              <a:ext cx="232406" cy="151836"/>
            </a:xfrm>
            <a:prstGeom prst="line">
              <a:avLst/>
            </a:prstGeom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矩形 34">
              <a:extLst>
                <a:ext uri="{FF2B5EF4-FFF2-40B4-BE49-F238E27FC236}">
                  <a16:creationId xmlns:a16="http://schemas.microsoft.com/office/drawing/2014/main" id="{9D8926C7-97CA-5DB6-8B4F-9E001E2960F2}"/>
                </a:ext>
              </a:extLst>
            </p:cNvPr>
            <p:cNvSpPr/>
            <p:nvPr/>
          </p:nvSpPr>
          <p:spPr>
            <a:xfrm>
              <a:off x="2735699" y="2570246"/>
              <a:ext cx="291937" cy="5711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  <p:sp>
          <p:nvSpPr>
            <p:cNvPr id="36" name="矩形 35">
              <a:extLst>
                <a:ext uri="{FF2B5EF4-FFF2-40B4-BE49-F238E27FC236}">
                  <a16:creationId xmlns:a16="http://schemas.microsoft.com/office/drawing/2014/main" id="{4236D30D-21AC-3FD5-3867-365A76B0EDD3}"/>
                </a:ext>
              </a:extLst>
            </p:cNvPr>
            <p:cNvSpPr/>
            <p:nvPr/>
          </p:nvSpPr>
          <p:spPr>
            <a:xfrm>
              <a:off x="3027636" y="2361292"/>
              <a:ext cx="291937" cy="5711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  <p:cxnSp>
          <p:nvCxnSpPr>
            <p:cNvPr id="37" name="直接连接符 36">
              <a:extLst>
                <a:ext uri="{FF2B5EF4-FFF2-40B4-BE49-F238E27FC236}">
                  <a16:creationId xmlns:a16="http://schemas.microsoft.com/office/drawing/2014/main" id="{2B25FA7C-744B-1578-6A05-1E90899E95C1}"/>
                </a:ext>
              </a:extLst>
            </p:cNvPr>
            <p:cNvCxnSpPr>
              <a:cxnSpLocks/>
              <a:stCxn id="36" idx="2"/>
              <a:endCxn id="35" idx="0"/>
            </p:cNvCxnSpPr>
            <p:nvPr/>
          </p:nvCxnSpPr>
          <p:spPr>
            <a:xfrm flipH="1">
              <a:off x="2881668" y="2418410"/>
              <a:ext cx="291937" cy="151836"/>
            </a:xfrm>
            <a:prstGeom prst="line">
              <a:avLst/>
            </a:prstGeom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矩形 37">
              <a:extLst>
                <a:ext uri="{FF2B5EF4-FFF2-40B4-BE49-F238E27FC236}">
                  <a16:creationId xmlns:a16="http://schemas.microsoft.com/office/drawing/2014/main" id="{9A360A5C-F8A8-2F5C-D4FD-EA790242E62A}"/>
                </a:ext>
              </a:extLst>
            </p:cNvPr>
            <p:cNvSpPr/>
            <p:nvPr/>
          </p:nvSpPr>
          <p:spPr>
            <a:xfrm>
              <a:off x="3550685" y="2361292"/>
              <a:ext cx="291937" cy="5711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  <p:cxnSp>
          <p:nvCxnSpPr>
            <p:cNvPr id="39" name="直接连接符 38">
              <a:extLst>
                <a:ext uri="{FF2B5EF4-FFF2-40B4-BE49-F238E27FC236}">
                  <a16:creationId xmlns:a16="http://schemas.microsoft.com/office/drawing/2014/main" id="{F948ECC9-DE45-4EE6-8872-1A690F5B25E1}"/>
                </a:ext>
              </a:extLst>
            </p:cNvPr>
            <p:cNvCxnSpPr>
              <a:cxnSpLocks/>
              <a:stCxn id="38" idx="2"/>
              <a:endCxn id="40" idx="0"/>
            </p:cNvCxnSpPr>
            <p:nvPr/>
          </p:nvCxnSpPr>
          <p:spPr>
            <a:xfrm>
              <a:off x="3696654" y="2418410"/>
              <a:ext cx="232406" cy="151836"/>
            </a:xfrm>
            <a:prstGeom prst="line">
              <a:avLst/>
            </a:prstGeom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D6D6E51C-B45E-BBC1-D3ED-17E1B15E9D25}"/>
                </a:ext>
              </a:extLst>
            </p:cNvPr>
            <p:cNvSpPr/>
            <p:nvPr/>
          </p:nvSpPr>
          <p:spPr>
            <a:xfrm>
              <a:off x="3783091" y="2570246"/>
              <a:ext cx="291937" cy="5711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  <p:sp>
          <p:nvSpPr>
            <p:cNvPr id="41" name="矩形 40">
              <a:extLst>
                <a:ext uri="{FF2B5EF4-FFF2-40B4-BE49-F238E27FC236}">
                  <a16:creationId xmlns:a16="http://schemas.microsoft.com/office/drawing/2014/main" id="{6103215D-A489-D79B-411B-43908B0167A9}"/>
                </a:ext>
              </a:extLst>
            </p:cNvPr>
            <p:cNvSpPr/>
            <p:nvPr/>
          </p:nvSpPr>
          <p:spPr>
            <a:xfrm>
              <a:off x="4075028" y="2361292"/>
              <a:ext cx="291937" cy="5711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  <p:cxnSp>
          <p:nvCxnSpPr>
            <p:cNvPr id="42" name="直接连接符 41">
              <a:extLst>
                <a:ext uri="{FF2B5EF4-FFF2-40B4-BE49-F238E27FC236}">
                  <a16:creationId xmlns:a16="http://schemas.microsoft.com/office/drawing/2014/main" id="{B6401ABA-7815-3A8F-8171-6BAA84C978F8}"/>
                </a:ext>
              </a:extLst>
            </p:cNvPr>
            <p:cNvCxnSpPr>
              <a:cxnSpLocks/>
              <a:stCxn id="41" idx="2"/>
              <a:endCxn id="40" idx="0"/>
            </p:cNvCxnSpPr>
            <p:nvPr/>
          </p:nvCxnSpPr>
          <p:spPr>
            <a:xfrm flipH="1">
              <a:off x="3929060" y="2418410"/>
              <a:ext cx="291937" cy="151836"/>
            </a:xfrm>
            <a:prstGeom prst="line">
              <a:avLst/>
            </a:prstGeom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矩形 42">
              <a:extLst>
                <a:ext uri="{FF2B5EF4-FFF2-40B4-BE49-F238E27FC236}">
                  <a16:creationId xmlns:a16="http://schemas.microsoft.com/office/drawing/2014/main" id="{06AE1E8A-8DA2-E4D7-4585-F431E36A9ECE}"/>
                </a:ext>
              </a:extLst>
            </p:cNvPr>
            <p:cNvSpPr/>
            <p:nvPr/>
          </p:nvSpPr>
          <p:spPr>
            <a:xfrm>
              <a:off x="4598077" y="2361292"/>
              <a:ext cx="291937" cy="5711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  <p:cxnSp>
          <p:nvCxnSpPr>
            <p:cNvPr id="44" name="直接连接符 43">
              <a:extLst>
                <a:ext uri="{FF2B5EF4-FFF2-40B4-BE49-F238E27FC236}">
                  <a16:creationId xmlns:a16="http://schemas.microsoft.com/office/drawing/2014/main" id="{E4E6C572-EA37-B285-A723-665694A6BCA5}"/>
                </a:ext>
              </a:extLst>
            </p:cNvPr>
            <p:cNvCxnSpPr>
              <a:cxnSpLocks/>
              <a:stCxn id="43" idx="2"/>
              <a:endCxn id="45" idx="0"/>
            </p:cNvCxnSpPr>
            <p:nvPr/>
          </p:nvCxnSpPr>
          <p:spPr>
            <a:xfrm>
              <a:off x="4744046" y="2418410"/>
              <a:ext cx="232406" cy="151836"/>
            </a:xfrm>
            <a:prstGeom prst="line">
              <a:avLst/>
            </a:prstGeom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矩形 44">
              <a:extLst>
                <a:ext uri="{FF2B5EF4-FFF2-40B4-BE49-F238E27FC236}">
                  <a16:creationId xmlns:a16="http://schemas.microsoft.com/office/drawing/2014/main" id="{447B8D9F-BDFC-B35B-04C6-1B6B69C93960}"/>
                </a:ext>
              </a:extLst>
            </p:cNvPr>
            <p:cNvSpPr/>
            <p:nvPr/>
          </p:nvSpPr>
          <p:spPr>
            <a:xfrm>
              <a:off x="4830483" y="2570246"/>
              <a:ext cx="291937" cy="5711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B9AA7593-D6FE-8FEF-E24A-C5AC226BAEE9}"/>
                </a:ext>
              </a:extLst>
            </p:cNvPr>
            <p:cNvSpPr/>
            <p:nvPr/>
          </p:nvSpPr>
          <p:spPr>
            <a:xfrm>
              <a:off x="5122420" y="2361292"/>
              <a:ext cx="291937" cy="5711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  <p:cxnSp>
          <p:nvCxnSpPr>
            <p:cNvPr id="47" name="直接连接符 46">
              <a:extLst>
                <a:ext uri="{FF2B5EF4-FFF2-40B4-BE49-F238E27FC236}">
                  <a16:creationId xmlns:a16="http://schemas.microsoft.com/office/drawing/2014/main" id="{C210CD0D-85C8-39FE-8CBE-ECE92F5DF38C}"/>
                </a:ext>
              </a:extLst>
            </p:cNvPr>
            <p:cNvCxnSpPr>
              <a:cxnSpLocks/>
              <a:stCxn id="46" idx="2"/>
              <a:endCxn id="45" idx="0"/>
            </p:cNvCxnSpPr>
            <p:nvPr/>
          </p:nvCxnSpPr>
          <p:spPr>
            <a:xfrm flipH="1">
              <a:off x="4976452" y="2418410"/>
              <a:ext cx="291937" cy="151836"/>
            </a:xfrm>
            <a:prstGeom prst="line">
              <a:avLst/>
            </a:prstGeom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矩形 48">
              <a:extLst>
                <a:ext uri="{FF2B5EF4-FFF2-40B4-BE49-F238E27FC236}">
                  <a16:creationId xmlns:a16="http://schemas.microsoft.com/office/drawing/2014/main" id="{7C7BF85A-CA8A-A3ED-4802-22E51692D73C}"/>
                </a:ext>
              </a:extLst>
            </p:cNvPr>
            <p:cNvSpPr/>
            <p:nvPr/>
          </p:nvSpPr>
          <p:spPr>
            <a:xfrm>
              <a:off x="2211356" y="2802021"/>
              <a:ext cx="291937" cy="5711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  <p:cxnSp>
          <p:nvCxnSpPr>
            <p:cNvPr id="50" name="直接连接符 49">
              <a:extLst>
                <a:ext uri="{FF2B5EF4-FFF2-40B4-BE49-F238E27FC236}">
                  <a16:creationId xmlns:a16="http://schemas.microsoft.com/office/drawing/2014/main" id="{F10901C8-D064-1BD7-A271-020F30A68042}"/>
                </a:ext>
              </a:extLst>
            </p:cNvPr>
            <p:cNvCxnSpPr>
              <a:cxnSpLocks/>
              <a:stCxn id="18" idx="2"/>
              <a:endCxn id="49" idx="0"/>
            </p:cNvCxnSpPr>
            <p:nvPr/>
          </p:nvCxnSpPr>
          <p:spPr>
            <a:xfrm>
              <a:off x="1834276" y="2627364"/>
              <a:ext cx="523049" cy="174657"/>
            </a:xfrm>
            <a:prstGeom prst="line">
              <a:avLst/>
            </a:prstGeom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直接连接符 52">
              <a:extLst>
                <a:ext uri="{FF2B5EF4-FFF2-40B4-BE49-F238E27FC236}">
                  <a16:creationId xmlns:a16="http://schemas.microsoft.com/office/drawing/2014/main" id="{8B30DB9E-2723-17D2-07DA-7042CF375C61}"/>
                </a:ext>
              </a:extLst>
            </p:cNvPr>
            <p:cNvCxnSpPr>
              <a:cxnSpLocks/>
              <a:stCxn id="35" idx="2"/>
              <a:endCxn id="49" idx="0"/>
            </p:cNvCxnSpPr>
            <p:nvPr/>
          </p:nvCxnSpPr>
          <p:spPr>
            <a:xfrm flipH="1">
              <a:off x="2357325" y="2627364"/>
              <a:ext cx="524343" cy="174657"/>
            </a:xfrm>
            <a:prstGeom prst="line">
              <a:avLst/>
            </a:prstGeom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矩形 56">
              <a:extLst>
                <a:ext uri="{FF2B5EF4-FFF2-40B4-BE49-F238E27FC236}">
                  <a16:creationId xmlns:a16="http://schemas.microsoft.com/office/drawing/2014/main" id="{8D7F22CC-2A60-339C-8FD0-B1972E60595A}"/>
                </a:ext>
              </a:extLst>
            </p:cNvPr>
            <p:cNvSpPr/>
            <p:nvPr/>
          </p:nvSpPr>
          <p:spPr>
            <a:xfrm>
              <a:off x="4366965" y="2802021"/>
              <a:ext cx="291937" cy="5711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  <p:cxnSp>
          <p:nvCxnSpPr>
            <p:cNvPr id="62" name="直接连接符 61">
              <a:extLst>
                <a:ext uri="{FF2B5EF4-FFF2-40B4-BE49-F238E27FC236}">
                  <a16:creationId xmlns:a16="http://schemas.microsoft.com/office/drawing/2014/main" id="{94757EBB-4241-9762-A3E9-7AB39B1F7BD2}"/>
                </a:ext>
              </a:extLst>
            </p:cNvPr>
            <p:cNvCxnSpPr>
              <a:cxnSpLocks/>
              <a:stCxn id="40" idx="2"/>
              <a:endCxn id="57" idx="0"/>
            </p:cNvCxnSpPr>
            <p:nvPr/>
          </p:nvCxnSpPr>
          <p:spPr>
            <a:xfrm>
              <a:off x="3929060" y="2627364"/>
              <a:ext cx="583874" cy="174657"/>
            </a:xfrm>
            <a:prstGeom prst="line">
              <a:avLst/>
            </a:prstGeom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接连接符 64">
              <a:extLst>
                <a:ext uri="{FF2B5EF4-FFF2-40B4-BE49-F238E27FC236}">
                  <a16:creationId xmlns:a16="http://schemas.microsoft.com/office/drawing/2014/main" id="{F7537CB9-596B-1223-1F9C-CD0579B4DC57}"/>
                </a:ext>
              </a:extLst>
            </p:cNvPr>
            <p:cNvCxnSpPr>
              <a:cxnSpLocks/>
              <a:stCxn id="45" idx="2"/>
              <a:endCxn id="57" idx="0"/>
            </p:cNvCxnSpPr>
            <p:nvPr/>
          </p:nvCxnSpPr>
          <p:spPr>
            <a:xfrm flipH="1">
              <a:off x="4512934" y="2627364"/>
              <a:ext cx="463518" cy="174657"/>
            </a:xfrm>
            <a:prstGeom prst="line">
              <a:avLst/>
            </a:prstGeom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矩形 68">
              <a:extLst>
                <a:ext uri="{FF2B5EF4-FFF2-40B4-BE49-F238E27FC236}">
                  <a16:creationId xmlns:a16="http://schemas.microsoft.com/office/drawing/2014/main" id="{3D044968-2BD9-8306-0220-7D9258C53750}"/>
                </a:ext>
              </a:extLst>
            </p:cNvPr>
            <p:cNvSpPr/>
            <p:nvPr/>
          </p:nvSpPr>
          <p:spPr>
            <a:xfrm>
              <a:off x="3294031" y="2992521"/>
              <a:ext cx="291937" cy="5711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  <p:cxnSp>
          <p:nvCxnSpPr>
            <p:cNvPr id="70" name="直接连接符 69">
              <a:extLst>
                <a:ext uri="{FF2B5EF4-FFF2-40B4-BE49-F238E27FC236}">
                  <a16:creationId xmlns:a16="http://schemas.microsoft.com/office/drawing/2014/main" id="{1FF21ABF-8484-A3A7-11C5-44B2361BCD36}"/>
                </a:ext>
              </a:extLst>
            </p:cNvPr>
            <p:cNvCxnSpPr>
              <a:cxnSpLocks/>
              <a:stCxn id="49" idx="2"/>
              <a:endCxn id="69" idx="0"/>
            </p:cNvCxnSpPr>
            <p:nvPr/>
          </p:nvCxnSpPr>
          <p:spPr>
            <a:xfrm>
              <a:off x="2357325" y="2859139"/>
              <a:ext cx="1082675" cy="133382"/>
            </a:xfrm>
            <a:prstGeom prst="line">
              <a:avLst/>
            </a:prstGeom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接连接符 72">
              <a:extLst>
                <a:ext uri="{FF2B5EF4-FFF2-40B4-BE49-F238E27FC236}">
                  <a16:creationId xmlns:a16="http://schemas.microsoft.com/office/drawing/2014/main" id="{47796014-1489-F0CD-4105-2DC28720A4FB}"/>
                </a:ext>
              </a:extLst>
            </p:cNvPr>
            <p:cNvCxnSpPr>
              <a:cxnSpLocks/>
              <a:stCxn id="57" idx="2"/>
              <a:endCxn id="69" idx="0"/>
            </p:cNvCxnSpPr>
            <p:nvPr/>
          </p:nvCxnSpPr>
          <p:spPr>
            <a:xfrm flipH="1">
              <a:off x="3440000" y="2859139"/>
              <a:ext cx="1072934" cy="133382"/>
            </a:xfrm>
            <a:prstGeom prst="line">
              <a:avLst/>
            </a:prstGeom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9" name="组合 88">
            <a:extLst>
              <a:ext uri="{FF2B5EF4-FFF2-40B4-BE49-F238E27FC236}">
                <a16:creationId xmlns:a16="http://schemas.microsoft.com/office/drawing/2014/main" id="{227BCD5A-D241-BD0F-998E-E22A04C44547}"/>
              </a:ext>
            </a:extLst>
          </p:cNvPr>
          <p:cNvGrpSpPr/>
          <p:nvPr/>
        </p:nvGrpSpPr>
        <p:grpSpPr>
          <a:xfrm>
            <a:off x="6041132" y="1785957"/>
            <a:ext cx="4572931" cy="1354646"/>
            <a:chOff x="5775956" y="4706678"/>
            <a:chExt cx="4572931" cy="1354646"/>
          </a:xfrm>
        </p:grpSpPr>
        <p:sp>
          <p:nvSpPr>
            <p:cNvPr id="77" name="思想气泡: 云 76">
              <a:extLst>
                <a:ext uri="{FF2B5EF4-FFF2-40B4-BE49-F238E27FC236}">
                  <a16:creationId xmlns:a16="http://schemas.microsoft.com/office/drawing/2014/main" id="{7FEAA822-0E13-EE5D-C8EA-FA2E283CBE3B}"/>
                </a:ext>
              </a:extLst>
            </p:cNvPr>
            <p:cNvSpPr/>
            <p:nvPr/>
          </p:nvSpPr>
          <p:spPr>
            <a:xfrm>
              <a:off x="5775956" y="4706678"/>
              <a:ext cx="4572931" cy="1354646"/>
            </a:xfrm>
            <a:prstGeom prst="cloudCallout">
              <a:avLst>
                <a:gd name="adj1" fmla="val -71530"/>
                <a:gd name="adj2" fmla="val 7954"/>
              </a:avLst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8" name="文本框 77">
                  <a:extLst>
                    <a:ext uri="{FF2B5EF4-FFF2-40B4-BE49-F238E27FC236}">
                      <a16:creationId xmlns:a16="http://schemas.microsoft.com/office/drawing/2014/main" id="{6D0488F9-2DC2-226B-8338-B9D78D5A0848}"/>
                    </a:ext>
                  </a:extLst>
                </p:cNvPr>
                <p:cNvSpPr txBox="1"/>
                <p:nvPr/>
              </p:nvSpPr>
              <p:spPr>
                <a:xfrm>
                  <a:off x="6385442" y="4876169"/>
                  <a:ext cx="3783282" cy="10156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2000" dirty="0">
                      <a:latin typeface="Garamond" panose="02020404030301010803" pitchFamily="18" charset="0"/>
                    </a:rPr>
                    <a:t>This procedure is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GB" sz="2000" b="1" i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000" b="1" i="0" smtClean="0">
                              <a:latin typeface="Cambria Math" panose="02040503050406030204" pitchFamily="18" charset="0"/>
                            </a:rPr>
                            <m:t>𝐏</m:t>
                          </m:r>
                        </m:e>
                        <m:sup>
                          <m:r>
                            <a:rPr lang="en-GB" sz="2000" b="1" i="0" smtClean="0">
                              <a:latin typeface="Cambria Math" panose="02040503050406030204" pitchFamily="18" charset="0"/>
                            </a:rPr>
                            <m:t>𝐍𝐏</m:t>
                          </m:r>
                        </m:sup>
                      </m:sSup>
                    </m:oMath>
                  </a14:m>
                  <a:r>
                    <a:rPr lang="en-GB" sz="2000" dirty="0">
                      <a:latin typeface="Garamond" panose="02020404030301010803" pitchFamily="18" charset="0"/>
                    </a:rPr>
                    <a:t>… </a:t>
                  </a:r>
                  <a:r>
                    <a:rPr lang="en-GB" sz="2000" dirty="0">
                      <a:solidFill>
                        <a:srgbClr val="7030A0"/>
                      </a:solidFill>
                      <a:latin typeface="Garamond" panose="02020404030301010803" pitchFamily="18" charset="0"/>
                    </a:rPr>
                    <a:t>But only with </a:t>
                  </a: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000" b="0" i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poly</m:t>
                      </m:r>
                      <m:d>
                        <m:dPr>
                          <m:ctrlPr>
                            <a:rPr lang="en-GB" sz="20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0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GB" sz="20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func>
                            <m:funcPr>
                              <m:ctrlPr>
                                <a:rPr lang="en-GB" sz="2000" b="0" i="0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000" b="0" i="0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  <m:r>
                                <a:rPr lang="en-GB" sz="2000" b="0" i="0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fName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GB" sz="2000" b="0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000" b="0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</m:d>
                            </m:e>
                          </m:func>
                        </m:e>
                      </m:d>
                    </m:oMath>
                  </a14:m>
                  <a:r>
                    <a:rPr lang="en-GB" sz="2000" dirty="0">
                      <a:solidFill>
                        <a:srgbClr val="7030A0"/>
                      </a:solidFill>
                      <a:latin typeface="Garamond" panose="02020404030301010803" pitchFamily="18" charset="0"/>
                    </a:rPr>
                    <a:t> many rounds of adaptive </a:t>
                  </a:r>
                  <a14:m>
                    <m:oMath xmlns:m="http://schemas.openxmlformats.org/officeDocument/2006/math">
                      <m:r>
                        <a:rPr lang="en-GB" sz="2000" b="1" i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𝐍𝐏</m:t>
                      </m:r>
                    </m:oMath>
                  </a14:m>
                  <a:r>
                    <a:rPr lang="en-GB" sz="2000" dirty="0">
                      <a:solidFill>
                        <a:srgbClr val="7030A0"/>
                      </a:solidFill>
                      <a:latin typeface="Garamond" panose="02020404030301010803" pitchFamily="18" charset="0"/>
                    </a:rPr>
                    <a:t> oracle calls!</a:t>
                  </a:r>
                  <a:endParaRPr lang="en-GB" sz="2000" dirty="0">
                    <a:latin typeface="Garamond" panose="02020404030301010803" pitchFamily="18" charset="0"/>
                  </a:endParaRPr>
                </a:p>
              </p:txBody>
            </p:sp>
          </mc:Choice>
          <mc:Fallback xmlns="">
            <p:sp>
              <p:nvSpPr>
                <p:cNvPr id="78" name="文本框 77">
                  <a:extLst>
                    <a:ext uri="{FF2B5EF4-FFF2-40B4-BE49-F238E27FC236}">
                      <a16:creationId xmlns:a16="http://schemas.microsoft.com/office/drawing/2014/main" id="{6D0488F9-2DC2-226B-8338-B9D78D5A084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85442" y="4876169"/>
                  <a:ext cx="3783282" cy="1015663"/>
                </a:xfrm>
                <a:prstGeom prst="rect">
                  <a:avLst/>
                </a:prstGeom>
                <a:blipFill>
                  <a:blip r:embed="rId3"/>
                  <a:stretch>
                    <a:fillRect l="-1771" t="-2410" b="-10843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2" name="文本框 91">
                <a:extLst>
                  <a:ext uri="{FF2B5EF4-FFF2-40B4-BE49-F238E27FC236}">
                    <a16:creationId xmlns:a16="http://schemas.microsoft.com/office/drawing/2014/main" id="{517E7098-9114-F22D-C57E-60E3BF4069ED}"/>
                  </a:ext>
                </a:extLst>
              </p:cNvPr>
              <p:cNvSpPr txBox="1"/>
              <p:nvPr/>
            </p:nvSpPr>
            <p:spPr>
              <a:xfrm>
                <a:off x="2021851" y="3349557"/>
                <a:ext cx="3203001" cy="818237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GB" sz="2400" b="1" i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1" i="0" smtClean="0">
                              <a:latin typeface="Cambria Math" panose="02040503050406030204" pitchFamily="18" charset="0"/>
                            </a:rPr>
                            <m:t>𝐏</m:t>
                          </m:r>
                        </m:e>
                        <m:sup>
                          <m:r>
                            <a:rPr lang="en-GB" sz="2400" b="1" i="0" smtClean="0">
                              <a:latin typeface="Cambria Math" panose="02040503050406030204" pitchFamily="18" charset="0"/>
                            </a:rPr>
                            <m:t>𝐍𝐏</m:t>
                          </m:r>
                        </m:sup>
                      </m:sSup>
                      <m:d>
                        <m:dPr>
                          <m:begChr m:val="["/>
                          <m:endChr m:val="]"/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GB" sz="2400" b="0" i="0" smtClean="0">
                                    <a:latin typeface="Cambria Math" panose="02040503050406030204" pitchFamily="18" charset="0"/>
                                  </a:rPr>
                                  <m:t>#</m:t>
                                </m:r>
                                <m:r>
                                  <m:rPr>
                                    <m:sty m:val="p"/>
                                    <m:brk m:alnAt="7"/>
                                  </m:rPr>
                                  <a:rPr lang="en-GB" sz="2400" b="0" i="0" smtClean="0">
                                    <a:latin typeface="Cambria Math" panose="02040503050406030204" pitchFamily="18" charset="0"/>
                                  </a:rPr>
                                  <m:t>r</m:t>
                                </m:r>
                                <m:r>
                                  <m:rPr>
                                    <m:sty m:val="p"/>
                                    <m:brk m:alnAt="7"/>
                                  </m:rPr>
                                  <a:rPr lang="en-GB" sz="2400" b="0" i="0" smtClean="0">
                                    <a:latin typeface="Cambria Math" panose="02040503050406030204" pitchFamily="18" charset="0"/>
                                  </a:rPr>
                                  <m:t>o</m:t>
                                </m:r>
                                <m:r>
                                  <m:rPr>
                                    <m:sty m:val="p"/>
                                    <m:brk m:alnAt="7"/>
                                  </m:rPr>
                                  <a:rPr lang="en-GB" sz="2400" b="0" i="0" smtClean="0">
                                    <a:latin typeface="Cambria Math" panose="02040503050406030204" pitchFamily="18" charset="0"/>
                                  </a:rPr>
                                  <m:t>u</m:t>
                                </m:r>
                                <m:r>
                                  <m:rPr>
                                    <m:sty m:val="p"/>
                                    <m:brk m:alnAt="7"/>
                                  </m:rPr>
                                  <a:rPr lang="en-GB" sz="2400" b="0" i="0" smtClean="0">
                                    <a:latin typeface="Cambria Math" panose="02040503050406030204" pitchFamily="18" charset="0"/>
                                  </a:rPr>
                                  <m:t>n</m:t>
                                </m:r>
                                <m:r>
                                  <m:rPr>
                                    <m:sty m:val="p"/>
                                    <m:brk m:alnAt="7"/>
                                  </m:rPr>
                                  <a:rPr lang="en-GB" sz="2400" b="0" i="0" smtClean="0">
                                    <a:latin typeface="Cambria Math" panose="02040503050406030204" pitchFamily="18" charset="0"/>
                                  </a:rPr>
                                  <m:t>d</m:t>
                                </m:r>
                                <m:r>
                                  <m:rPr>
                                    <m:sty m:val="p"/>
                                    <m:brk m:alnAt="7"/>
                                  </m:rPr>
                                  <a:rPr lang="en-GB" sz="2400" b="0" i="0" smtClean="0">
                                    <a:latin typeface="Cambria Math" panose="02040503050406030204" pitchFamily="18" charset="0"/>
                                  </a:rPr>
                                  <m:t>s</m:t>
                                </m:r>
                                <m:r>
                                  <m:rPr>
                                    <m:brk m:alnAt="7"/>
                                  </m:rP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m:rPr>
                                    <m:brk m:alnAt="7"/>
                                  </m:rP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d>
                                  <m:dPr>
                                    <m:ctrlP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</m:d>
                              </m:e>
                            </m:mr>
                            <m:mr>
                              <m:e>
                                <m:r>
                                  <m:rPr>
                                    <m:sty m:val="p"/>
                                  </m:rPr>
                                  <a:rPr lang="en-GB" sz="2400" b="0" i="0" smtClean="0">
                                    <a:latin typeface="Cambria Math" panose="02040503050406030204" pitchFamily="18" charset="0"/>
                                  </a:rPr>
                                  <m:t>length</m:t>
                                </m:r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ℓ</m:t>
                                </m:r>
                                <m:d>
                                  <m:dPr>
                                    <m:ctrlP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</m:d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92" name="文本框 91">
                <a:extLst>
                  <a:ext uri="{FF2B5EF4-FFF2-40B4-BE49-F238E27FC236}">
                    <a16:creationId xmlns:a16="http://schemas.microsoft.com/office/drawing/2014/main" id="{517E7098-9114-F22D-C57E-60E3BF4069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1851" y="3349557"/>
                <a:ext cx="3203001" cy="81823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3" name="文本框 92">
                <a:extLst>
                  <a:ext uri="{FF2B5EF4-FFF2-40B4-BE49-F238E27FC236}">
                    <a16:creationId xmlns:a16="http://schemas.microsoft.com/office/drawing/2014/main" id="{D7F7964F-7DB9-15C3-FD4A-926723E59632}"/>
                  </a:ext>
                </a:extLst>
              </p:cNvPr>
              <p:cNvSpPr txBox="1"/>
              <p:nvPr/>
            </p:nvSpPr>
            <p:spPr>
              <a:xfrm>
                <a:off x="5433592" y="3427771"/>
                <a:ext cx="54010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Garamond" panose="02020404030301010803" pitchFamily="18" charset="0"/>
                  </a:rPr>
                  <a:t>The machine makes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𝑟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</m:oMath>
                </a14:m>
                <a:r>
                  <a:rPr lang="en-GB" dirty="0">
                    <a:latin typeface="Garamond" panose="02020404030301010803" pitchFamily="18" charset="0"/>
                  </a:rPr>
                  <a:t> adaptive rounds of </a:t>
                </a:r>
                <a14:m>
                  <m:oMath xmlns:m="http://schemas.openxmlformats.org/officeDocument/2006/math">
                    <m:r>
                      <a:rPr lang="en-GB" b="1" i="0" smtClean="0">
                        <a:latin typeface="Cambria Math" panose="02040503050406030204" pitchFamily="18" charset="0"/>
                      </a:rPr>
                      <m:t>𝐍𝐏</m:t>
                    </m:r>
                  </m:oMath>
                </a14:m>
                <a:r>
                  <a:rPr lang="en-GB" dirty="0">
                    <a:latin typeface="Garamond" panose="02020404030301010803" pitchFamily="18" charset="0"/>
                  </a:rPr>
                  <a:t> queries.</a:t>
                </a:r>
              </a:p>
            </p:txBody>
          </p:sp>
        </mc:Choice>
        <mc:Fallback xmlns="">
          <p:sp>
            <p:nvSpPr>
              <p:cNvPr id="93" name="文本框 92">
                <a:extLst>
                  <a:ext uri="{FF2B5EF4-FFF2-40B4-BE49-F238E27FC236}">
                    <a16:creationId xmlns:a16="http://schemas.microsoft.com/office/drawing/2014/main" id="{D7F7964F-7DB9-15C3-FD4A-926723E596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3592" y="3427771"/>
                <a:ext cx="5401056" cy="369332"/>
              </a:xfrm>
              <a:prstGeom prst="rect">
                <a:avLst/>
              </a:prstGeom>
              <a:blipFill>
                <a:blip r:embed="rId5"/>
                <a:stretch>
                  <a:fillRect l="-903" t="-6557" b="-2623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文本框 94">
                <a:extLst>
                  <a:ext uri="{FF2B5EF4-FFF2-40B4-BE49-F238E27FC236}">
                    <a16:creationId xmlns:a16="http://schemas.microsoft.com/office/drawing/2014/main" id="{9C57D15A-8CB4-081D-D7BB-E26BB43EC2B7}"/>
                  </a:ext>
                </a:extLst>
              </p:cNvPr>
              <p:cNvSpPr txBox="1"/>
              <p:nvPr/>
            </p:nvSpPr>
            <p:spPr>
              <a:xfrm>
                <a:off x="5433592" y="3798462"/>
                <a:ext cx="54010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Garamond" panose="02020404030301010803" pitchFamily="18" charset="0"/>
                  </a:rPr>
                  <a:t>Each </a:t>
                </a:r>
                <a14:m>
                  <m:oMath xmlns:m="http://schemas.openxmlformats.org/officeDocument/2006/math">
                    <m:r>
                      <a:rPr lang="en-GB" b="1" i="0" smtClean="0">
                        <a:latin typeface="Cambria Math" panose="02040503050406030204" pitchFamily="18" charset="0"/>
                      </a:rPr>
                      <m:t>𝐍𝐏</m:t>
                    </m:r>
                  </m:oMath>
                </a14:m>
                <a:r>
                  <a:rPr lang="en-GB" dirty="0">
                    <a:latin typeface="Garamond" panose="02020404030301010803" pitchFamily="18" charset="0"/>
                  </a:rPr>
                  <a:t> query has witness length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m:rPr>
                        <m:sty m:val="p"/>
                      </m:rPr>
                      <a:rPr lang="en-GB" b="0" i="1" smtClean="0">
                        <a:latin typeface="Cambria Math" panose="02040503050406030204" pitchFamily="18" charset="0"/>
                      </a:rPr>
                      <m:t>ℓ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</m:oMath>
                </a14:m>
                <a:r>
                  <a:rPr lang="en-GB" dirty="0">
                    <a:latin typeface="Garamond" panose="02020404030301010803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5" name="文本框 94">
                <a:extLst>
                  <a:ext uri="{FF2B5EF4-FFF2-40B4-BE49-F238E27FC236}">
                    <a16:creationId xmlns:a16="http://schemas.microsoft.com/office/drawing/2014/main" id="{9C57D15A-8CB4-081D-D7BB-E26BB43EC2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3592" y="3798462"/>
                <a:ext cx="5401056" cy="369332"/>
              </a:xfrm>
              <a:prstGeom prst="rect">
                <a:avLst/>
              </a:prstGeom>
              <a:blipFill>
                <a:blip r:embed="rId6"/>
                <a:stretch>
                  <a:fillRect l="-903" t="-6557" b="-2623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对话气泡: 圆角矩形 96">
                <a:extLst>
                  <a:ext uri="{FF2B5EF4-FFF2-40B4-BE49-F238E27FC236}">
                    <a16:creationId xmlns:a16="http://schemas.microsoft.com/office/drawing/2014/main" id="{033BE882-9015-6D0D-967F-05580F08F8D9}"/>
                  </a:ext>
                </a:extLst>
              </p:cNvPr>
              <p:cNvSpPr/>
              <p:nvPr/>
            </p:nvSpPr>
            <p:spPr>
              <a:xfrm>
                <a:off x="429520" y="4606434"/>
                <a:ext cx="5186190" cy="1325563"/>
              </a:xfrm>
              <a:prstGeom prst="wedgeRoundRectCallout">
                <a:avLst>
                  <a:gd name="adj1" fmla="val -568"/>
                  <a:gd name="adj2" fmla="val -76484"/>
                  <a:gd name="adj3" fmla="val 16667"/>
                </a:avLst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B" sz="2400" b="1" dirty="0">
                    <a:latin typeface="Garamond" panose="02020404030301010803" pitchFamily="18" charset="0"/>
                  </a:rPr>
                  <a:t>Technical ingredient I</a:t>
                </a:r>
              </a:p>
              <a:p>
                <a:pPr algn="ctr"/>
                <a:r>
                  <a:rPr lang="en-GB" sz="2000" dirty="0">
                    <a:latin typeface="Garamond" panose="02020404030301010803" pitchFamily="18" charset="0"/>
                  </a:rPr>
                  <a:t>How to define “</a:t>
                </a:r>
                <a:r>
                  <a:rPr lang="en-GB" sz="2000" dirty="0">
                    <a:solidFill>
                      <a:srgbClr val="FF0000"/>
                    </a:solidFill>
                    <a:latin typeface="Garamond" panose="02020404030301010803" pitchFamily="18" charset="0"/>
                  </a:rPr>
                  <a:t>encoded computational history</a:t>
                </a:r>
                <a:r>
                  <a:rPr lang="en-GB" sz="2000" dirty="0">
                    <a:latin typeface="Garamond" panose="02020404030301010803" pitchFamily="18" charset="0"/>
                  </a:rPr>
                  <a:t>” of 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600" b="1" i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600" b="1" i="0" smtClean="0">
                            <a:latin typeface="Cambria Math" panose="02040503050406030204" pitchFamily="18" charset="0"/>
                          </a:rPr>
                          <m:t>𝐏</m:t>
                        </m:r>
                      </m:e>
                      <m:sup>
                        <m:r>
                          <a:rPr lang="en-GB" sz="1600" b="1" i="0" smtClean="0">
                            <a:latin typeface="Cambria Math" panose="02040503050406030204" pitchFamily="18" charset="0"/>
                          </a:rPr>
                          <m:t>𝐍𝐏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#</m:t>
                              </m:r>
                              <m:r>
                                <m:rPr>
                                  <m:sty m:val="p"/>
                                  <m:brk m:alnAt="7"/>
                                </m:rPr>
                                <a:rPr lang="en-GB" sz="1600" b="0" i="0" smtClean="0">
                                  <a:latin typeface="Cambria Math" panose="02040503050406030204" pitchFamily="18" charset="0"/>
                                </a:rPr>
                                <m:t>r</m:t>
                              </m:r>
                              <m:r>
                                <m:rPr>
                                  <m:sty m:val="p"/>
                                  <m:brk m:alnAt="7"/>
                                </m:rPr>
                                <a:rPr lang="en-GB" sz="1600" b="0" i="0" smtClean="0">
                                  <a:latin typeface="Cambria Math" panose="02040503050406030204" pitchFamily="18" charset="0"/>
                                </a:rPr>
                                <m:t>o</m:t>
                              </m:r>
                              <m:r>
                                <m:rPr>
                                  <m:sty m:val="p"/>
                                  <m:brk m:alnAt="7"/>
                                </m:rPr>
                                <a:rPr lang="en-GB" sz="1600" b="0" i="0" smtClean="0">
                                  <a:latin typeface="Cambria Math" panose="02040503050406030204" pitchFamily="18" charset="0"/>
                                </a:rPr>
                                <m:t>u</m:t>
                              </m:r>
                              <m:r>
                                <m:rPr>
                                  <m:sty m:val="p"/>
                                  <m:brk m:alnAt="7"/>
                                </m:rPr>
                                <a:rPr lang="en-GB" sz="1600" b="0" i="0" smtClean="0"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  <m:r>
                                <m:rPr>
                                  <m:sty m:val="p"/>
                                  <m:brk m:alnAt="7"/>
                                </m:rPr>
                                <a:rPr lang="en-GB" sz="1600" b="0" i="0" smtClean="0">
                                  <a:latin typeface="Cambria Math" panose="02040503050406030204" pitchFamily="18" charset="0"/>
                                </a:rPr>
                                <m:t>d</m:t>
                              </m:r>
                              <m:r>
                                <m:rPr>
                                  <m:sty m:val="p"/>
                                  <m:brk m:alnAt="7"/>
                                </m:rPr>
                                <a:rPr lang="en-GB" sz="1600" b="0" i="0" smtClean="0">
                                  <a:latin typeface="Cambria Math" panose="02040503050406030204" pitchFamily="18" charset="0"/>
                                </a:rPr>
                                <m:t>s</m:t>
                              </m:r>
                              <m:r>
                                <m:rPr>
                                  <m:brk m:alnAt="7"/>
                                </m:r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m:rPr>
                                  <m:brk m:alnAt="7"/>
                                </m:r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d>
                                <m:d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</m:d>
                            </m:e>
                          </m:mr>
                          <m:mr>
                            <m:e>
                              <m:r>
                                <m:rPr>
                                  <m:sty m:val="p"/>
                                </m:rPr>
                                <a:rPr lang="en-GB" sz="1600" b="0" i="0" smtClean="0">
                                  <a:latin typeface="Cambria Math" panose="02040503050406030204" pitchFamily="18" charset="0"/>
                                </a:rPr>
                                <m:t>length</m:t>
                              </m:r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m:rPr>
                                  <m:sty m:val="p"/>
                                </m:r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ℓ</m:t>
                              </m:r>
                              <m:d>
                                <m:d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</m:d>
                            </m:e>
                          </m:mr>
                        </m:m>
                      </m:e>
                    </m:d>
                  </m:oMath>
                </a14:m>
                <a:r>
                  <a:rPr lang="en-GB" sz="1600" dirty="0">
                    <a:latin typeface="Garamond" panose="02020404030301010803" pitchFamily="18" charset="0"/>
                  </a:rPr>
                  <a:t> </a:t>
                </a:r>
                <a:r>
                  <a:rPr lang="en-GB" sz="2000" dirty="0">
                    <a:latin typeface="Garamond" panose="02020404030301010803" pitchFamily="18" charset="0"/>
                  </a:rPr>
                  <a:t>computation?</a:t>
                </a:r>
              </a:p>
            </p:txBody>
          </p:sp>
        </mc:Choice>
        <mc:Fallback xmlns="">
          <p:sp>
            <p:nvSpPr>
              <p:cNvPr id="97" name="对话气泡: 圆角矩形 96">
                <a:extLst>
                  <a:ext uri="{FF2B5EF4-FFF2-40B4-BE49-F238E27FC236}">
                    <a16:creationId xmlns:a16="http://schemas.microsoft.com/office/drawing/2014/main" id="{033BE882-9015-6D0D-967F-05580F08F8D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520" y="4606434"/>
                <a:ext cx="5186190" cy="1325563"/>
              </a:xfrm>
              <a:prstGeom prst="wedgeRoundRectCallout">
                <a:avLst>
                  <a:gd name="adj1" fmla="val -568"/>
                  <a:gd name="adj2" fmla="val -76484"/>
                  <a:gd name="adj3" fmla="val 16667"/>
                </a:avLst>
              </a:prstGeom>
              <a:blipFill>
                <a:blip r:embed="rId7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对话气泡: 圆角矩形 99">
                <a:extLst>
                  <a:ext uri="{FF2B5EF4-FFF2-40B4-BE49-F238E27FC236}">
                    <a16:creationId xmlns:a16="http://schemas.microsoft.com/office/drawing/2014/main" id="{EC5CC2DA-9167-96E3-483B-E07D9B4324D7}"/>
                  </a:ext>
                </a:extLst>
              </p:cNvPr>
              <p:cNvSpPr/>
              <p:nvPr/>
            </p:nvSpPr>
            <p:spPr>
              <a:xfrm>
                <a:off x="5952744" y="4594890"/>
                <a:ext cx="5401056" cy="1584238"/>
              </a:xfrm>
              <a:prstGeom prst="wedgeRoundRectCallout">
                <a:avLst>
                  <a:gd name="adj1" fmla="val -60807"/>
                  <a:gd name="adj2" fmla="val -72622"/>
                  <a:gd name="adj3" fmla="val 16667"/>
                </a:avLst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B" sz="2400" b="1" dirty="0">
                    <a:latin typeface="Garamond" panose="02020404030301010803" pitchFamily="18" charset="0"/>
                  </a:rPr>
                  <a:t>Technical ingredient II</a:t>
                </a:r>
              </a:p>
              <a:p>
                <a:pPr algn="ctr"/>
                <a:r>
                  <a:rPr lang="en-GB" sz="2000" dirty="0">
                    <a:latin typeface="Garamond" panose="02020404030301010803" pitchFamily="18" charset="0"/>
                  </a:rPr>
                  <a:t>If the “encoded computational history” of 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600" b="1" i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600" b="1" i="0" smtClean="0">
                            <a:latin typeface="Cambria Math" panose="02040503050406030204" pitchFamily="18" charset="0"/>
                          </a:rPr>
                          <m:t>𝐏</m:t>
                        </m:r>
                      </m:e>
                      <m:sup>
                        <m:r>
                          <a:rPr lang="en-GB" sz="1600" b="1" i="0" smtClean="0">
                            <a:latin typeface="Cambria Math" panose="02040503050406030204" pitchFamily="18" charset="0"/>
                          </a:rPr>
                          <m:t>𝐍𝐏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#</m:t>
                              </m:r>
                              <m:r>
                                <m:rPr>
                                  <m:sty m:val="p"/>
                                  <m:brk m:alnAt="7"/>
                                </m:rPr>
                                <a:rPr lang="en-GB" sz="1600" b="0" i="0" smtClean="0">
                                  <a:latin typeface="Cambria Math" panose="02040503050406030204" pitchFamily="18" charset="0"/>
                                </a:rPr>
                                <m:t>r</m:t>
                              </m:r>
                              <m:r>
                                <m:rPr>
                                  <m:sty m:val="p"/>
                                  <m:brk m:alnAt="7"/>
                                </m:rPr>
                                <a:rPr lang="en-GB" sz="1600" b="0" i="0" smtClean="0">
                                  <a:latin typeface="Cambria Math" panose="02040503050406030204" pitchFamily="18" charset="0"/>
                                </a:rPr>
                                <m:t>o</m:t>
                              </m:r>
                              <m:r>
                                <m:rPr>
                                  <m:sty m:val="p"/>
                                  <m:brk m:alnAt="7"/>
                                </m:rPr>
                                <a:rPr lang="en-GB" sz="1600" b="0" i="0" smtClean="0">
                                  <a:latin typeface="Cambria Math" panose="02040503050406030204" pitchFamily="18" charset="0"/>
                                </a:rPr>
                                <m:t>u</m:t>
                              </m:r>
                              <m:r>
                                <m:rPr>
                                  <m:sty m:val="p"/>
                                  <m:brk m:alnAt="7"/>
                                </m:rPr>
                                <a:rPr lang="en-GB" sz="1600" b="0" i="0" smtClean="0"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  <m:r>
                                <m:rPr>
                                  <m:sty m:val="p"/>
                                  <m:brk m:alnAt="7"/>
                                </m:rPr>
                                <a:rPr lang="en-GB" sz="1600" b="0" i="0" smtClean="0">
                                  <a:latin typeface="Cambria Math" panose="02040503050406030204" pitchFamily="18" charset="0"/>
                                </a:rPr>
                                <m:t>d</m:t>
                              </m:r>
                              <m:r>
                                <m:rPr>
                                  <m:sty m:val="p"/>
                                  <m:brk m:alnAt="7"/>
                                </m:rPr>
                                <a:rPr lang="en-GB" sz="1600" b="0" i="0" smtClean="0">
                                  <a:latin typeface="Cambria Math" panose="02040503050406030204" pitchFamily="18" charset="0"/>
                                </a:rPr>
                                <m:t>s</m:t>
                              </m:r>
                              <m:r>
                                <m:rPr>
                                  <m:brk m:alnAt="7"/>
                                </m:r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m:rPr>
                                  <m:brk m:alnAt="7"/>
                                </m:r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d>
                                <m:d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</m:d>
                            </m:e>
                          </m:mr>
                          <m:mr>
                            <m:e>
                              <m:r>
                                <m:rPr>
                                  <m:sty m:val="p"/>
                                </m:rPr>
                                <a:rPr lang="en-GB" sz="1600" b="0" i="0" smtClean="0">
                                  <a:latin typeface="Cambria Math" panose="02040503050406030204" pitchFamily="18" charset="0"/>
                                </a:rPr>
                                <m:t>length</m:t>
                              </m:r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m:rPr>
                                  <m:sty m:val="p"/>
                                </m:r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ℓ</m:t>
                              </m:r>
                              <m:d>
                                <m:d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</m:d>
                            </m:e>
                          </m:mr>
                        </m:m>
                      </m:e>
                    </m:d>
                  </m:oMath>
                </a14:m>
                <a:r>
                  <a:rPr lang="en-GB" sz="1600" dirty="0">
                    <a:latin typeface="Garamond" panose="02020404030301010803" pitchFamily="18" charset="0"/>
                  </a:rPr>
                  <a:t> </a:t>
                </a:r>
                <a:r>
                  <a:rPr lang="en-GB" sz="2000" dirty="0">
                    <a:latin typeface="Garamond" panose="02020404030301010803" pitchFamily="18" charset="0"/>
                  </a:rPr>
                  <a:t>computation has small circuits, how to </a:t>
                </a:r>
                <a:r>
                  <a:rPr lang="en-GB" sz="2000" dirty="0">
                    <a:solidFill>
                      <a:srgbClr val="FF0000"/>
                    </a:solidFill>
                    <a:latin typeface="Garamond" panose="02020404030301010803" pitchFamily="18" charset="0"/>
                  </a:rPr>
                  <a:t>guess-and-check</a:t>
                </a:r>
                <a:r>
                  <a:rPr lang="en-GB" sz="2000" dirty="0">
                    <a:latin typeface="Garamond" panose="02020404030301010803" pitchFamily="18" charset="0"/>
                  </a:rPr>
                  <a:t> this circuit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000" b="1" i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000" b="1" i="0" smtClean="0">
                            <a:latin typeface="Cambria Math" panose="02040503050406030204" pitchFamily="18" charset="0"/>
                          </a:rPr>
                          <m:t>𝐏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GB" sz="2000" b="0" i="0" smtClean="0">
                            <a:latin typeface="Cambria Math" panose="02040503050406030204" pitchFamily="18" charset="0"/>
                          </a:rPr>
                          <m:t>pr</m:t>
                        </m:r>
                        <m:r>
                          <a:rPr lang="en-GB" sz="2000" b="1" i="0" smtClean="0">
                            <a:latin typeface="Cambria Math" panose="02040503050406030204" pitchFamily="18" charset="0"/>
                          </a:rPr>
                          <m:t>𝐌𝐀</m:t>
                        </m:r>
                      </m:sup>
                    </m:sSup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?</a:t>
                </a:r>
              </a:p>
            </p:txBody>
          </p:sp>
        </mc:Choice>
        <mc:Fallback xmlns="">
          <p:sp>
            <p:nvSpPr>
              <p:cNvPr id="100" name="对话气泡: 圆角矩形 99">
                <a:extLst>
                  <a:ext uri="{FF2B5EF4-FFF2-40B4-BE49-F238E27FC236}">
                    <a16:creationId xmlns:a16="http://schemas.microsoft.com/office/drawing/2014/main" id="{EC5CC2DA-9167-96E3-483B-E07D9B4324D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2744" y="4594890"/>
                <a:ext cx="5401056" cy="1584238"/>
              </a:xfrm>
              <a:prstGeom prst="wedgeRoundRectCallout">
                <a:avLst>
                  <a:gd name="adj1" fmla="val -60807"/>
                  <a:gd name="adj2" fmla="val -72622"/>
                  <a:gd name="adj3" fmla="val 16667"/>
                </a:avLst>
              </a:prstGeom>
              <a:blipFill>
                <a:blip r:embed="rId8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F573ED68-719A-4B4D-6C0E-C27BEABAFF1F}"/>
                  </a:ext>
                </a:extLst>
              </p:cNvPr>
              <p:cNvSpPr/>
              <p:nvPr/>
            </p:nvSpPr>
            <p:spPr>
              <a:xfrm>
                <a:off x="874264" y="2108427"/>
                <a:ext cx="3958456" cy="166039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50000">
                    <a:schemeClr val="accent5">
                      <a:lumMod val="60000"/>
                      <a:lumOff val="40000"/>
                    </a:schemeClr>
                  </a:gs>
                  <a:gs pos="25000">
                    <a:schemeClr val="accent6">
                      <a:lumMod val="60000"/>
                      <a:lumOff val="40000"/>
                    </a:schemeClr>
                  </a:gs>
                  <a:gs pos="75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tx2">
                      <a:lumMod val="60000"/>
                      <a:lumOff val="40000"/>
                    </a:schemeClr>
                  </a:gs>
                </a:gsLst>
                <a:lin ang="0" scaled="0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GB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</m:oMath>
                  </m:oMathPara>
                </a14:m>
                <a:endParaRPr lang="en-GB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F573ED68-719A-4B4D-6C0E-C27BEABAFF1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264" y="2108427"/>
                <a:ext cx="3958456" cy="16603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矩形 5">
            <a:extLst>
              <a:ext uri="{FF2B5EF4-FFF2-40B4-BE49-F238E27FC236}">
                <a16:creationId xmlns:a16="http://schemas.microsoft.com/office/drawing/2014/main" id="{A0520D9F-7CB4-3EE8-6805-E938452C3686}"/>
              </a:ext>
            </a:extLst>
          </p:cNvPr>
          <p:cNvSpPr/>
          <p:nvPr/>
        </p:nvSpPr>
        <p:spPr>
          <a:xfrm>
            <a:off x="422736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186F6784-FBE1-1680-F0F4-C1087DE2AEB4}"/>
              </a:ext>
            </a:extLst>
          </p:cNvPr>
          <p:cNvSpPr/>
          <p:nvPr/>
        </p:nvSpPr>
        <p:spPr>
          <a:xfrm>
            <a:off x="437515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B0984522-0299-B9A2-D651-82183B407194}"/>
              </a:ext>
            </a:extLst>
          </p:cNvPr>
          <p:cNvSpPr/>
          <p:nvPr/>
        </p:nvSpPr>
        <p:spPr>
          <a:xfrm>
            <a:off x="452293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85808035-041E-9A4B-E97E-36A9BEBE39D8}"/>
              </a:ext>
            </a:extLst>
          </p:cNvPr>
          <p:cNvSpPr/>
          <p:nvPr/>
        </p:nvSpPr>
        <p:spPr>
          <a:xfrm>
            <a:off x="467071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3E4FB3CA-AC85-8E14-5343-496DEBC23750}"/>
              </a:ext>
            </a:extLst>
          </p:cNvPr>
          <p:cNvSpPr/>
          <p:nvPr/>
        </p:nvSpPr>
        <p:spPr>
          <a:xfrm>
            <a:off x="481849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C3324ABA-FB3D-4662-C446-4EB7750ADE98}"/>
              </a:ext>
            </a:extLst>
          </p:cNvPr>
          <p:cNvSpPr/>
          <p:nvPr/>
        </p:nvSpPr>
        <p:spPr>
          <a:xfrm>
            <a:off x="496627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D736AC89-48FA-D17E-670A-A575DC34CA3B}"/>
              </a:ext>
            </a:extLst>
          </p:cNvPr>
          <p:cNvSpPr/>
          <p:nvPr/>
        </p:nvSpPr>
        <p:spPr>
          <a:xfrm>
            <a:off x="511406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7E6C56A7-9A25-6ED2-A128-02AB5D6E07E0}"/>
              </a:ext>
            </a:extLst>
          </p:cNvPr>
          <p:cNvSpPr/>
          <p:nvPr/>
        </p:nvSpPr>
        <p:spPr>
          <a:xfrm>
            <a:off x="526184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38417F08-C922-03D2-38D3-39DFEA65F4CD}"/>
              </a:ext>
            </a:extLst>
          </p:cNvPr>
          <p:cNvSpPr/>
          <p:nvPr/>
        </p:nvSpPr>
        <p:spPr>
          <a:xfrm>
            <a:off x="540962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7F13396E-5624-6F51-9CE2-5B99BD172E9D}"/>
              </a:ext>
            </a:extLst>
          </p:cNvPr>
          <p:cNvSpPr/>
          <p:nvPr/>
        </p:nvSpPr>
        <p:spPr>
          <a:xfrm>
            <a:off x="555740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860982D9-379D-379D-7100-65E60B797AC2}"/>
              </a:ext>
            </a:extLst>
          </p:cNvPr>
          <p:cNvSpPr/>
          <p:nvPr/>
        </p:nvSpPr>
        <p:spPr>
          <a:xfrm>
            <a:off x="570518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C70BDA20-81B0-AC18-BCA0-979AF848F786}"/>
              </a:ext>
            </a:extLst>
          </p:cNvPr>
          <p:cNvSpPr/>
          <p:nvPr/>
        </p:nvSpPr>
        <p:spPr>
          <a:xfrm>
            <a:off x="585297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A78676C1-6C94-88C7-4832-A1218F9C1CCC}"/>
              </a:ext>
            </a:extLst>
          </p:cNvPr>
          <p:cNvSpPr/>
          <p:nvPr/>
        </p:nvSpPr>
        <p:spPr>
          <a:xfrm>
            <a:off x="600075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E45E6FAE-5C40-17D6-A04D-F1B03586B9FB}"/>
              </a:ext>
            </a:extLst>
          </p:cNvPr>
          <p:cNvSpPr/>
          <p:nvPr/>
        </p:nvSpPr>
        <p:spPr>
          <a:xfrm>
            <a:off x="614853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A970E5BD-207D-9278-128A-2FFCA4FC6DA2}"/>
              </a:ext>
            </a:extLst>
          </p:cNvPr>
          <p:cNvSpPr/>
          <p:nvPr/>
        </p:nvSpPr>
        <p:spPr>
          <a:xfrm>
            <a:off x="629631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52F55276-DD7F-956F-7DB8-62F1D3DFE361}"/>
              </a:ext>
            </a:extLst>
          </p:cNvPr>
          <p:cNvSpPr/>
          <p:nvPr/>
        </p:nvSpPr>
        <p:spPr>
          <a:xfrm>
            <a:off x="644409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CA26235C-2141-F67F-4025-2FAFEA2B52C4}"/>
              </a:ext>
            </a:extLst>
          </p:cNvPr>
          <p:cNvSpPr/>
          <p:nvPr/>
        </p:nvSpPr>
        <p:spPr>
          <a:xfrm>
            <a:off x="659188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" name="矩形 63">
            <a:extLst>
              <a:ext uri="{FF2B5EF4-FFF2-40B4-BE49-F238E27FC236}">
                <a16:creationId xmlns:a16="http://schemas.microsoft.com/office/drawing/2014/main" id="{96BD0C57-05C7-487D-93F6-FA4BFDBE1E98}"/>
              </a:ext>
            </a:extLst>
          </p:cNvPr>
          <p:cNvSpPr/>
          <p:nvPr/>
        </p:nvSpPr>
        <p:spPr>
          <a:xfrm>
            <a:off x="673966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矩形 66">
            <a:extLst>
              <a:ext uri="{FF2B5EF4-FFF2-40B4-BE49-F238E27FC236}">
                <a16:creationId xmlns:a16="http://schemas.microsoft.com/office/drawing/2014/main" id="{28232044-088C-ADAE-0E61-AD37B42A8CCC}"/>
              </a:ext>
            </a:extLst>
          </p:cNvPr>
          <p:cNvSpPr/>
          <p:nvPr/>
        </p:nvSpPr>
        <p:spPr>
          <a:xfrm>
            <a:off x="688744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1" name="矩形 70">
            <a:extLst>
              <a:ext uri="{FF2B5EF4-FFF2-40B4-BE49-F238E27FC236}">
                <a16:creationId xmlns:a16="http://schemas.microsoft.com/office/drawing/2014/main" id="{B735215B-7A9C-9098-1E6B-6B8A9EB541E3}"/>
              </a:ext>
            </a:extLst>
          </p:cNvPr>
          <p:cNvSpPr/>
          <p:nvPr/>
        </p:nvSpPr>
        <p:spPr>
          <a:xfrm>
            <a:off x="703522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4" name="矩形 73">
            <a:extLst>
              <a:ext uri="{FF2B5EF4-FFF2-40B4-BE49-F238E27FC236}">
                <a16:creationId xmlns:a16="http://schemas.microsoft.com/office/drawing/2014/main" id="{82EB64CB-0897-23BF-024E-02278B280900}"/>
              </a:ext>
            </a:extLst>
          </p:cNvPr>
          <p:cNvSpPr/>
          <p:nvPr/>
        </p:nvSpPr>
        <p:spPr>
          <a:xfrm>
            <a:off x="718300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9" name="矩形 78">
            <a:extLst>
              <a:ext uri="{FF2B5EF4-FFF2-40B4-BE49-F238E27FC236}">
                <a16:creationId xmlns:a16="http://schemas.microsoft.com/office/drawing/2014/main" id="{549877FF-990A-1D73-13C1-362845A67184}"/>
              </a:ext>
            </a:extLst>
          </p:cNvPr>
          <p:cNvSpPr/>
          <p:nvPr/>
        </p:nvSpPr>
        <p:spPr>
          <a:xfrm>
            <a:off x="733079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1" name="矩形 80">
            <a:extLst>
              <a:ext uri="{FF2B5EF4-FFF2-40B4-BE49-F238E27FC236}">
                <a16:creationId xmlns:a16="http://schemas.microsoft.com/office/drawing/2014/main" id="{1239F7FF-AC48-C2A7-63A1-74BFFA14C08B}"/>
              </a:ext>
            </a:extLst>
          </p:cNvPr>
          <p:cNvSpPr/>
          <p:nvPr/>
        </p:nvSpPr>
        <p:spPr>
          <a:xfrm>
            <a:off x="747857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3" name="矩形 82">
            <a:extLst>
              <a:ext uri="{FF2B5EF4-FFF2-40B4-BE49-F238E27FC236}">
                <a16:creationId xmlns:a16="http://schemas.microsoft.com/office/drawing/2014/main" id="{E8555FF5-C273-89F2-2053-18F758D6FBEA}"/>
              </a:ext>
            </a:extLst>
          </p:cNvPr>
          <p:cNvSpPr/>
          <p:nvPr/>
        </p:nvSpPr>
        <p:spPr>
          <a:xfrm>
            <a:off x="762635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5" name="矩形 84">
            <a:extLst>
              <a:ext uri="{FF2B5EF4-FFF2-40B4-BE49-F238E27FC236}">
                <a16:creationId xmlns:a16="http://schemas.microsoft.com/office/drawing/2014/main" id="{B38685E9-7363-4A8B-B72F-BBE4ECC5D63B}"/>
              </a:ext>
            </a:extLst>
          </p:cNvPr>
          <p:cNvSpPr/>
          <p:nvPr/>
        </p:nvSpPr>
        <p:spPr>
          <a:xfrm>
            <a:off x="777413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7" name="矩形 86">
            <a:extLst>
              <a:ext uri="{FF2B5EF4-FFF2-40B4-BE49-F238E27FC236}">
                <a16:creationId xmlns:a16="http://schemas.microsoft.com/office/drawing/2014/main" id="{903AD85B-507A-EF9C-ADB4-1BF288A5DE21}"/>
              </a:ext>
            </a:extLst>
          </p:cNvPr>
          <p:cNvSpPr/>
          <p:nvPr/>
        </p:nvSpPr>
        <p:spPr>
          <a:xfrm>
            <a:off x="792191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0" name="矩形 89">
            <a:extLst>
              <a:ext uri="{FF2B5EF4-FFF2-40B4-BE49-F238E27FC236}">
                <a16:creationId xmlns:a16="http://schemas.microsoft.com/office/drawing/2014/main" id="{37CB70C1-3CAA-3482-7E6B-79DB089F7320}"/>
              </a:ext>
            </a:extLst>
          </p:cNvPr>
          <p:cNvSpPr/>
          <p:nvPr/>
        </p:nvSpPr>
        <p:spPr>
          <a:xfrm>
            <a:off x="806970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4" name="矩形 93">
            <a:extLst>
              <a:ext uri="{FF2B5EF4-FFF2-40B4-BE49-F238E27FC236}">
                <a16:creationId xmlns:a16="http://schemas.microsoft.com/office/drawing/2014/main" id="{11292051-527F-AE32-E958-ABCF4D128EF6}"/>
              </a:ext>
            </a:extLst>
          </p:cNvPr>
          <p:cNvSpPr/>
          <p:nvPr/>
        </p:nvSpPr>
        <p:spPr>
          <a:xfrm>
            <a:off x="821748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8" name="矩形 97">
            <a:extLst>
              <a:ext uri="{FF2B5EF4-FFF2-40B4-BE49-F238E27FC236}">
                <a16:creationId xmlns:a16="http://schemas.microsoft.com/office/drawing/2014/main" id="{95320B52-6BC9-E606-7DE4-D19E85F32E39}"/>
              </a:ext>
            </a:extLst>
          </p:cNvPr>
          <p:cNvSpPr/>
          <p:nvPr/>
        </p:nvSpPr>
        <p:spPr>
          <a:xfrm>
            <a:off x="836526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1" name="文本框 100">
            <a:extLst>
              <a:ext uri="{FF2B5EF4-FFF2-40B4-BE49-F238E27FC236}">
                <a16:creationId xmlns:a16="http://schemas.microsoft.com/office/drawing/2014/main" id="{1D8E8D21-04B0-48B6-EA42-9C2315204D67}"/>
              </a:ext>
            </a:extLst>
          </p:cNvPr>
          <p:cNvSpPr txBox="1"/>
          <p:nvPr/>
        </p:nvSpPr>
        <p:spPr>
          <a:xfrm>
            <a:off x="3220605" y="-33662"/>
            <a:ext cx="101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Progress: </a:t>
            </a:r>
            <a:endParaRPr lang="en-GB" dirty="0">
              <a:solidFill>
                <a:schemeClr val="bg1">
                  <a:lumMod val="50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804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 animBg="1"/>
      <p:bldP spid="93" grpId="0"/>
      <p:bldP spid="95" grpId="0"/>
      <p:bldP spid="97" grpId="0" animBg="1"/>
      <p:bldP spid="100" grpId="0" animBg="1"/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35A85D-8EA4-34D1-D800-77F33E4729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标题 1">
                <a:extLst>
                  <a:ext uri="{FF2B5EF4-FFF2-40B4-BE49-F238E27FC236}">
                    <a16:creationId xmlns:a16="http://schemas.microsoft.com/office/drawing/2014/main" id="{C4F4333D-9455-E5EB-F6F1-856EA1AA405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365125"/>
                <a:ext cx="10515600" cy="1325563"/>
              </a:xfr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>
                <a:normAutofit/>
              </a:bodyPr>
              <a:lstStyle/>
              <a:p>
                <a:pPr algn="ctr"/>
                <a:r>
                  <a:rPr lang="en-GB" altLang="zh-CN" sz="4000" b="1" dirty="0">
                    <a:latin typeface="Garamond" panose="02020404030301010803" pitchFamily="18" charset="0"/>
                    <a:cs typeface="Arial" panose="020B0604020202020204" pitchFamily="34" charset="0"/>
                  </a:rPr>
                  <a:t>Encoded History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altLang="zh-CN" sz="40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GB" altLang="zh-CN" sz="40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𝐏</m:t>
                        </m:r>
                      </m:e>
                      <m:sup>
                        <m:r>
                          <a:rPr lang="en-GB" altLang="zh-CN" sz="40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𝐍𝐏</m:t>
                        </m:r>
                      </m:sup>
                    </m:sSup>
                  </m:oMath>
                </a14:m>
                <a:r>
                  <a:rPr lang="zh-CN" altLang="en-US" sz="4000" b="1" dirty="0">
                    <a:latin typeface="Garamond" panose="02020404030301010803" pitchFamily="18" charset="0"/>
                    <a:cs typeface="Arial" panose="020B0604020202020204" pitchFamily="34" charset="0"/>
                  </a:rPr>
                  <a:t> </a:t>
                </a:r>
                <a:r>
                  <a:rPr lang="en-GB" altLang="zh-CN" sz="4000" b="1" dirty="0">
                    <a:latin typeface="Garamond" panose="02020404030301010803" pitchFamily="18" charset="0"/>
                    <a:cs typeface="Arial" panose="020B0604020202020204" pitchFamily="34" charset="0"/>
                  </a:rPr>
                  <a:t>Computation</a:t>
                </a:r>
                <a:endParaRPr lang="zh-CN" altLang="en-US" sz="4000" b="1" dirty="0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标题 1">
                <a:extLst>
                  <a:ext uri="{FF2B5EF4-FFF2-40B4-BE49-F238E27FC236}">
                    <a16:creationId xmlns:a16="http://schemas.microsoft.com/office/drawing/2014/main" id="{C4F4333D-9455-E5EB-F6F1-856EA1AA405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365125"/>
                <a:ext cx="10515600" cy="1325563"/>
              </a:xfrm>
              <a:blipFill>
                <a:blip r:embed="rId3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5" name="组合 24">
            <a:extLst>
              <a:ext uri="{FF2B5EF4-FFF2-40B4-BE49-F238E27FC236}">
                <a16:creationId xmlns:a16="http://schemas.microsoft.com/office/drawing/2014/main" id="{995468D0-76BF-C335-69B2-DC300FB61A17}"/>
              </a:ext>
            </a:extLst>
          </p:cNvPr>
          <p:cNvGrpSpPr/>
          <p:nvPr/>
        </p:nvGrpSpPr>
        <p:grpSpPr>
          <a:xfrm>
            <a:off x="838200" y="2449144"/>
            <a:ext cx="3110753" cy="1347976"/>
            <a:chOff x="838200" y="2449144"/>
            <a:chExt cx="3110753" cy="1347976"/>
          </a:xfrm>
        </p:grpSpPr>
        <p:grpSp>
          <p:nvGrpSpPr>
            <p:cNvPr id="9" name="组合 8">
              <a:extLst>
                <a:ext uri="{FF2B5EF4-FFF2-40B4-BE49-F238E27FC236}">
                  <a16:creationId xmlns:a16="http://schemas.microsoft.com/office/drawing/2014/main" id="{CB79E525-3C81-22D7-9C94-1EDD587A33EA}"/>
                </a:ext>
              </a:extLst>
            </p:cNvPr>
            <p:cNvGrpSpPr/>
            <p:nvPr/>
          </p:nvGrpSpPr>
          <p:grpSpPr>
            <a:xfrm>
              <a:off x="838200" y="2449144"/>
              <a:ext cx="3110753" cy="1075764"/>
              <a:chOff x="878541" y="2196353"/>
              <a:chExt cx="3110753" cy="1075764"/>
            </a:xfrm>
          </p:grpSpPr>
          <p:sp>
            <p:nvSpPr>
              <p:cNvPr id="7" name="等腰三角形 6">
                <a:extLst>
                  <a:ext uri="{FF2B5EF4-FFF2-40B4-BE49-F238E27FC236}">
                    <a16:creationId xmlns:a16="http://schemas.microsoft.com/office/drawing/2014/main" id="{C6A5A686-2F6B-04DB-1352-87D761346C37}"/>
                  </a:ext>
                </a:extLst>
              </p:cNvPr>
              <p:cNvSpPr/>
              <p:nvPr/>
            </p:nvSpPr>
            <p:spPr>
              <a:xfrm>
                <a:off x="878541" y="2196353"/>
                <a:ext cx="3110753" cy="1075764"/>
              </a:xfrm>
              <a:prstGeom prst="triangle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" name="文本框 7">
                    <a:extLst>
                      <a:ext uri="{FF2B5EF4-FFF2-40B4-BE49-F238E27FC236}">
                        <a16:creationId xmlns:a16="http://schemas.microsoft.com/office/drawing/2014/main" id="{2189410D-DBC7-A792-6F9C-24C8A1DA7B82}"/>
                      </a:ext>
                    </a:extLst>
                  </p:cNvPr>
                  <p:cNvSpPr txBox="1"/>
                  <p:nvPr/>
                </p:nvSpPr>
                <p:spPr>
                  <a:xfrm>
                    <a:off x="2030505" y="2608731"/>
                    <a:ext cx="806824" cy="52322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oMath>
                      </m:oMathPara>
                    </a14:m>
                    <a:endParaRPr lang="en-GB" sz="2800" dirty="0"/>
                  </a:p>
                </p:txBody>
              </p:sp>
            </mc:Choice>
            <mc:Fallback xmlns="">
              <p:sp>
                <p:nvSpPr>
                  <p:cNvPr id="8" name="文本框 7">
                    <a:extLst>
                      <a:ext uri="{FF2B5EF4-FFF2-40B4-BE49-F238E27FC236}">
                        <a16:creationId xmlns:a16="http://schemas.microsoft.com/office/drawing/2014/main" id="{2189410D-DBC7-A792-6F9C-24C8A1DA7B82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030505" y="2608731"/>
                    <a:ext cx="806824" cy="523220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4D4C227E-C068-56A7-599E-82243DA3FE2C}"/>
                </a:ext>
              </a:extLst>
            </p:cNvPr>
            <p:cNvSpPr/>
            <p:nvPr/>
          </p:nvSpPr>
          <p:spPr>
            <a:xfrm>
              <a:off x="838200" y="3631081"/>
              <a:ext cx="3110753" cy="166039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accent5">
                    <a:lumMod val="60000"/>
                    <a:lumOff val="40000"/>
                  </a:schemeClr>
                </a:gs>
                <a:gs pos="25000">
                  <a:schemeClr val="accent6">
                    <a:lumMod val="60000"/>
                    <a:lumOff val="40000"/>
                  </a:schemeClr>
                </a:gs>
                <a:gs pos="75000">
                  <a:schemeClr val="accent1">
                    <a:lumMod val="60000"/>
                    <a:lumOff val="40000"/>
                  </a:schemeClr>
                </a:gs>
                <a:gs pos="100000">
                  <a:schemeClr val="tx2">
                    <a:lumMod val="60000"/>
                    <a:lumOff val="40000"/>
                  </a:schemeClr>
                </a:gs>
              </a:gsLst>
              <a:lin ang="0" scaled="0"/>
            </a:gra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000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FA4E644A-FC76-80E1-79E0-B608C1701276}"/>
                  </a:ext>
                </a:extLst>
              </p:cNvPr>
              <p:cNvSpPr txBox="1"/>
              <p:nvPr/>
            </p:nvSpPr>
            <p:spPr>
              <a:xfrm>
                <a:off x="4428565" y="2079812"/>
                <a:ext cx="531607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b="1" i="0" smtClean="0">
                        <a:latin typeface="Cambria Math" panose="02040503050406030204" pitchFamily="18" charset="0"/>
                      </a:rPr>
                      <m:t>𝐍𝐏</m:t>
                    </m:r>
                  </m:oMath>
                </a14:m>
                <a:r>
                  <a:rPr lang="en-GB" dirty="0">
                    <a:latin typeface="Garamond" panose="02020404030301010803" pitchFamily="18" charset="0"/>
                  </a:rPr>
                  <a:t>-complete: Find a satisfying assignment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dirty="0">
                    <a:latin typeface="Garamond" panose="02020404030301010803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FA4E644A-FC76-80E1-79E0-B608C17012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8565" y="2079812"/>
                <a:ext cx="5316070" cy="369332"/>
              </a:xfrm>
              <a:prstGeom prst="rect">
                <a:avLst/>
              </a:prstGeom>
              <a:blipFill>
                <a:blip r:embed="rId5"/>
                <a:stretch>
                  <a:fillRect t="-6557" b="-2623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A6EEEF2E-C5D7-B501-1F49-FC9D6D960B6D}"/>
                  </a:ext>
                </a:extLst>
              </p:cNvPr>
              <p:cNvSpPr txBox="1"/>
              <p:nvPr/>
            </p:nvSpPr>
            <p:spPr>
              <a:xfrm>
                <a:off x="5504329" y="2547175"/>
                <a:ext cx="3603812" cy="646331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Garamond" panose="02020404030301010803" pitchFamily="18" charset="0"/>
                  </a:rPr>
                  <a:t>“History” of an </a:t>
                </a:r>
                <a14:m>
                  <m:oMath xmlns:m="http://schemas.openxmlformats.org/officeDocument/2006/math">
                    <m:r>
                      <a:rPr lang="en-GB" b="1" i="0" smtClean="0">
                        <a:latin typeface="Cambria Math" panose="02040503050406030204" pitchFamily="18" charset="0"/>
                      </a:rPr>
                      <m:t>𝐍𝐏</m:t>
                    </m:r>
                  </m:oMath>
                </a14:m>
                <a:r>
                  <a:rPr lang="en-GB" dirty="0">
                    <a:latin typeface="Garamond" panose="02020404030301010803" pitchFamily="18" charset="0"/>
                  </a:rPr>
                  <a:t> computation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GB" dirty="0">
                    <a:latin typeface="Garamond" panose="02020404030301010803" pitchFamily="18" charset="0"/>
                  </a:rPr>
                  <a:t>: any satisfying assignment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sub>
                    </m:sSub>
                  </m:oMath>
                </a14:m>
                <a:r>
                  <a:rPr lang="en-GB" dirty="0">
                    <a:latin typeface="Garamond" panose="02020404030301010803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A6EEEF2E-C5D7-B501-1F49-FC9D6D960B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329" y="2547175"/>
                <a:ext cx="3603812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282EB09E-5C74-B66B-0E47-35DE7AB2A01F}"/>
                  </a:ext>
                </a:extLst>
              </p:cNvPr>
              <p:cNvSpPr txBox="1"/>
              <p:nvPr/>
            </p:nvSpPr>
            <p:spPr>
              <a:xfrm>
                <a:off x="4428565" y="3405186"/>
                <a:ext cx="7171764" cy="3742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b="1" i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0" smtClean="0">
                            <a:latin typeface="Cambria Math" panose="02040503050406030204" pitchFamily="18" charset="0"/>
                          </a:rPr>
                          <m:t>𝐏</m:t>
                        </m:r>
                      </m:e>
                      <m:sup>
                        <m:r>
                          <a:rPr lang="en-GB" b="1" i="0" smtClean="0">
                            <a:latin typeface="Cambria Math" panose="02040503050406030204" pitchFamily="18" charset="0"/>
                          </a:rPr>
                          <m:t>𝐍𝐏</m:t>
                        </m:r>
                      </m:sup>
                    </m:sSup>
                  </m:oMath>
                </a14:m>
                <a:r>
                  <a:rPr lang="en-GB" dirty="0">
                    <a:latin typeface="Garamond" panose="02020404030301010803" pitchFamily="18" charset="0"/>
                  </a:rPr>
                  <a:t>-complete: Find the lexicographically smallest satisfying assignment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dirty="0">
                    <a:latin typeface="Garamond" panose="02020404030301010803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282EB09E-5C74-B66B-0E47-35DE7AB2A0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8565" y="3405186"/>
                <a:ext cx="7171764" cy="374270"/>
              </a:xfrm>
              <a:prstGeom prst="rect">
                <a:avLst/>
              </a:prstGeom>
              <a:blipFill>
                <a:blip r:embed="rId7"/>
                <a:stretch>
                  <a:fillRect t="-6557" b="-278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7BF94D3C-5B31-A4F6-E629-F9E707685D61}"/>
                  </a:ext>
                </a:extLst>
              </p:cNvPr>
              <p:cNvSpPr txBox="1"/>
              <p:nvPr/>
            </p:nvSpPr>
            <p:spPr>
              <a:xfrm>
                <a:off x="5504328" y="3986198"/>
                <a:ext cx="3926542" cy="646331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Garamond" panose="02020404030301010803" pitchFamily="18" charset="0"/>
                  </a:rPr>
                  <a:t>“History” of 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1" i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0" smtClean="0">
                            <a:latin typeface="Cambria Math" panose="02040503050406030204" pitchFamily="18" charset="0"/>
                          </a:rPr>
                          <m:t>𝐏</m:t>
                        </m:r>
                      </m:e>
                      <m:sup>
                        <m:r>
                          <a:rPr lang="en-GB" b="1" i="0" smtClean="0">
                            <a:latin typeface="Cambria Math" panose="02040503050406030204" pitchFamily="18" charset="0"/>
                          </a:rPr>
                          <m:t>𝐍𝐏</m:t>
                        </m:r>
                      </m:sup>
                    </m:sSup>
                  </m:oMath>
                </a14:m>
                <a:r>
                  <a:rPr lang="en-GB" b="1" dirty="0">
                    <a:latin typeface="Garamond" panose="02020404030301010803" pitchFamily="18" charset="0"/>
                  </a:rPr>
                  <a:t> </a:t>
                </a:r>
                <a:r>
                  <a:rPr lang="en-GB" dirty="0">
                    <a:latin typeface="Garamond" panose="02020404030301010803" pitchFamily="18" charset="0"/>
                  </a:rPr>
                  <a:t>computation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GB" dirty="0">
                    <a:latin typeface="Garamond" panose="02020404030301010803" pitchFamily="18" charset="0"/>
                  </a:rPr>
                  <a:t>:</a:t>
                </a:r>
                <a:br>
                  <a:rPr lang="en-GB" dirty="0">
                    <a:latin typeface="Garamond" panose="02020404030301010803" pitchFamily="18" charset="0"/>
                  </a:rPr>
                </a:br>
                <a:r>
                  <a:rPr lang="en-GB" dirty="0">
                    <a:latin typeface="Garamond" panose="02020404030301010803" pitchFamily="18" charset="0"/>
                  </a:rPr>
                  <a:t>lex-smallest satisfying assignment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sub>
                    </m:sSub>
                  </m:oMath>
                </a14:m>
                <a:r>
                  <a:rPr lang="en-GB" dirty="0">
                    <a:latin typeface="Garamond" panose="02020404030301010803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7BF94D3C-5B31-A4F6-E629-F9E707685D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328" y="3986198"/>
                <a:ext cx="3926542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4BE24948-DEB0-7806-122E-76A8C40BF8F3}"/>
                  </a:ext>
                </a:extLst>
              </p:cNvPr>
              <p:cNvSpPr txBox="1"/>
              <p:nvPr/>
            </p:nvSpPr>
            <p:spPr>
              <a:xfrm>
                <a:off x="4428565" y="4844209"/>
                <a:ext cx="7171764" cy="7707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1400" b="1" i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400" b="1" i="0" smtClean="0">
                            <a:latin typeface="Cambria Math" panose="02040503050406030204" pitchFamily="18" charset="0"/>
                          </a:rPr>
                          <m:t>𝐏</m:t>
                        </m:r>
                      </m:e>
                      <m:sup>
                        <m:r>
                          <a:rPr lang="en-GB" sz="1400" b="1" i="0" smtClean="0">
                            <a:latin typeface="Cambria Math" panose="02040503050406030204" pitchFamily="18" charset="0"/>
                          </a:rPr>
                          <m:t>𝐍𝐏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GB" sz="1400" b="0" i="0" smtClean="0">
                                  <a:latin typeface="Cambria Math" panose="02040503050406030204" pitchFamily="18" charset="0"/>
                                </a:rPr>
                                <m:t>#</m:t>
                              </m:r>
                              <m:r>
                                <m:rPr>
                                  <m:sty m:val="p"/>
                                  <m:brk m:alnAt="7"/>
                                </m:rPr>
                                <a:rPr lang="en-GB" sz="1400" b="0" i="0" smtClean="0">
                                  <a:latin typeface="Cambria Math" panose="02040503050406030204" pitchFamily="18" charset="0"/>
                                </a:rPr>
                                <m:t>r</m:t>
                              </m:r>
                              <m:r>
                                <m:rPr>
                                  <m:sty m:val="p"/>
                                  <m:brk m:alnAt="7"/>
                                </m:rPr>
                                <a:rPr lang="en-GB" sz="1400" b="0" i="0" smtClean="0">
                                  <a:latin typeface="Cambria Math" panose="02040503050406030204" pitchFamily="18" charset="0"/>
                                </a:rPr>
                                <m:t>o</m:t>
                              </m:r>
                              <m:r>
                                <m:rPr>
                                  <m:sty m:val="p"/>
                                  <m:brk m:alnAt="7"/>
                                </m:rPr>
                                <a:rPr lang="en-GB" sz="1400" b="0" i="0" smtClean="0">
                                  <a:latin typeface="Cambria Math" panose="02040503050406030204" pitchFamily="18" charset="0"/>
                                </a:rPr>
                                <m:t>u</m:t>
                              </m:r>
                              <m:r>
                                <m:rPr>
                                  <m:sty m:val="p"/>
                                  <m:brk m:alnAt="7"/>
                                </m:rPr>
                                <a:rPr lang="en-GB" sz="1400" b="0" i="0" smtClean="0"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  <m:r>
                                <m:rPr>
                                  <m:sty m:val="p"/>
                                  <m:brk m:alnAt="7"/>
                                </m:rPr>
                                <a:rPr lang="en-GB" sz="1400" b="0" i="0" smtClean="0">
                                  <a:latin typeface="Cambria Math" panose="02040503050406030204" pitchFamily="18" charset="0"/>
                                </a:rPr>
                                <m:t>d</m:t>
                              </m:r>
                              <m:r>
                                <m:rPr>
                                  <m:brk m:alnAt="7"/>
                                </m:r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m:rPr>
                                  <m:brk m:alnAt="7"/>
                                </m:r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</m:mr>
                          <m:mr>
                            <m:e>
                              <m:r>
                                <a:rPr lang="en-GB" sz="1400" b="0" i="0" smtClean="0">
                                  <a:latin typeface="Cambria Math" panose="02040503050406030204" pitchFamily="18" charset="0"/>
                                </a:rPr>
                                <m:t>#</m:t>
                              </m:r>
                              <m:r>
                                <m:rPr>
                                  <m:sty m:val="p"/>
                                </m:rPr>
                                <a:rPr lang="en-GB" sz="1400" b="0" i="0" smtClean="0">
                                  <a:latin typeface="Cambria Math" panose="02040503050406030204" pitchFamily="18" charset="0"/>
                                </a:rPr>
                                <m:t>length</m:t>
                              </m:r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m:rPr>
                                  <m:sty m:val="p"/>
                                </m:r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ℓ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dirty="0">
                    <a:latin typeface="Garamond" panose="02020404030301010803" pitchFamily="18" charset="0"/>
                  </a:rPr>
                  <a:t>-complete: Find a satisfying assignment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dirty="0">
                    <a:latin typeface="Garamond" panose="02020404030301010803" pitchFamily="18" charset="0"/>
                  </a:rPr>
                  <a:t> that has the lexicographically smallest length-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acc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</m:d>
                  </m:oMath>
                </a14:m>
                <a:r>
                  <a:rPr lang="en-GB" dirty="0">
                    <a:latin typeface="Garamond" panose="02020404030301010803" pitchFamily="18" charset="0"/>
                  </a:rPr>
                  <a:t> prefix.</a:t>
                </a:r>
              </a:p>
            </p:txBody>
          </p:sp>
        </mc:Choice>
        <mc:Fallback xmlns="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4BE24948-DEB0-7806-122E-76A8C40BF8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8565" y="4844209"/>
                <a:ext cx="7171764" cy="770724"/>
              </a:xfrm>
              <a:prstGeom prst="rect">
                <a:avLst/>
              </a:prstGeom>
              <a:blipFill>
                <a:blip r:embed="rId9"/>
                <a:stretch>
                  <a:fillRect l="-680" b="-134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4C922F2C-E0B4-50B0-ACC9-2E4454CEC456}"/>
                  </a:ext>
                </a:extLst>
              </p:cNvPr>
              <p:cNvSpPr txBox="1"/>
              <p:nvPr/>
            </p:nvSpPr>
            <p:spPr>
              <a:xfrm>
                <a:off x="5504327" y="5697282"/>
                <a:ext cx="6373908" cy="777521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Garamond" panose="02020404030301010803" pitchFamily="18" charset="0"/>
                  </a:rPr>
                  <a:t>“History” of 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400" b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400" b="1">
                            <a:latin typeface="Cambria Math" panose="02040503050406030204" pitchFamily="18" charset="0"/>
                          </a:rPr>
                          <m:t>𝐏</m:t>
                        </m:r>
                      </m:e>
                      <m:sup>
                        <m:r>
                          <a:rPr lang="en-GB" sz="1400" b="1">
                            <a:latin typeface="Cambria Math" panose="02040503050406030204" pitchFamily="18" charset="0"/>
                          </a:rPr>
                          <m:t>𝐍𝐏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GB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GB" sz="1400">
                                  <a:latin typeface="Cambria Math" panose="02040503050406030204" pitchFamily="18" charset="0"/>
                                </a:rPr>
                                <m:t>#</m:t>
                              </m:r>
                              <m:r>
                                <m:rPr>
                                  <m:sty m:val="p"/>
                                  <m:brk m:alnAt="7"/>
                                </m:rPr>
                                <a:rPr lang="en-GB" sz="1400">
                                  <a:latin typeface="Cambria Math" panose="02040503050406030204" pitchFamily="18" charset="0"/>
                                </a:rPr>
                                <m:t>r</m:t>
                              </m:r>
                              <m:r>
                                <m:rPr>
                                  <m:sty m:val="p"/>
                                  <m:brk m:alnAt="7"/>
                                </m:rPr>
                                <a:rPr lang="en-GB" sz="1400">
                                  <a:latin typeface="Cambria Math" panose="02040503050406030204" pitchFamily="18" charset="0"/>
                                </a:rPr>
                                <m:t>o</m:t>
                              </m:r>
                              <m:r>
                                <m:rPr>
                                  <m:sty m:val="p"/>
                                  <m:brk m:alnAt="7"/>
                                </m:rPr>
                                <a:rPr lang="en-GB" sz="1400">
                                  <a:latin typeface="Cambria Math" panose="02040503050406030204" pitchFamily="18" charset="0"/>
                                </a:rPr>
                                <m:t>u</m:t>
                              </m:r>
                              <m:r>
                                <m:rPr>
                                  <m:sty m:val="p"/>
                                  <m:brk m:alnAt="7"/>
                                </m:rPr>
                                <a:rPr lang="en-GB" sz="1400"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  <m:r>
                                <m:rPr>
                                  <m:sty m:val="p"/>
                                  <m:brk m:alnAt="7"/>
                                </m:rPr>
                                <a:rPr lang="en-GB" sz="1400">
                                  <a:latin typeface="Cambria Math" panose="02040503050406030204" pitchFamily="18" charset="0"/>
                                </a:rPr>
                                <m:t>d</m:t>
                              </m:r>
                              <m:r>
                                <m:rPr>
                                  <m:brk m:alnAt="7"/>
                                </m:rPr>
                                <a:rPr lang="en-GB" sz="1400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m:rPr>
                                  <m:brk m:alnAt="7"/>
                                </m:rP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</m:mr>
                          <m:mr>
                            <m:e>
                              <m:r>
                                <a:rPr lang="en-GB" sz="1400">
                                  <a:latin typeface="Cambria Math" panose="02040503050406030204" pitchFamily="18" charset="0"/>
                                </a:rPr>
                                <m:t>#</m:t>
                              </m:r>
                              <m:r>
                                <m:rPr>
                                  <m:sty m:val="p"/>
                                </m:rPr>
                                <a:rPr lang="en-GB" sz="1400">
                                  <a:latin typeface="Cambria Math" panose="02040503050406030204" pitchFamily="18" charset="0"/>
                                </a:rPr>
                                <m:t>length</m:t>
                              </m:r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m:rPr>
                                  <m:sty m:val="p"/>
                                </m:rPr>
                                <a:rPr lang="en-GB" sz="1400" i="1">
                                  <a:latin typeface="Cambria Math" panose="02040503050406030204" pitchFamily="18" charset="0"/>
                                </a:rPr>
                                <m:t>ℓ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1400" dirty="0">
                    <a:latin typeface="Garamond" panose="02020404030301010803" pitchFamily="18" charset="0"/>
                  </a:rPr>
                  <a:t> </a:t>
                </a:r>
                <a:r>
                  <a:rPr lang="en-GB" dirty="0">
                    <a:latin typeface="Garamond" panose="02020404030301010803" pitchFamily="18" charset="0"/>
                  </a:rPr>
                  <a:t>computation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GB" dirty="0">
                    <a:latin typeface="Garamond" panose="02020404030301010803" pitchFamily="18" charset="0"/>
                  </a:rPr>
                  <a:t>:</a:t>
                </a:r>
                <a:br>
                  <a:rPr lang="en-GB" dirty="0">
                    <a:latin typeface="Garamond" panose="02020404030301010803" pitchFamily="18" charset="0"/>
                  </a:rPr>
                </a:br>
                <a:r>
                  <a:rPr lang="en-GB" dirty="0">
                    <a:latin typeface="Garamond" panose="02020404030301010803" pitchFamily="18" charset="0"/>
                  </a:rPr>
                  <a:t>any satisfying assignment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sub>
                    </m:sSub>
                  </m:oMath>
                </a14:m>
                <a:r>
                  <a:rPr lang="en-GB" dirty="0">
                    <a:latin typeface="Garamond" panose="02020404030301010803" pitchFamily="18" charset="0"/>
                  </a:rPr>
                  <a:t> with the smallest length-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acc>
                    <m:d>
                      <m:d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</m:d>
                  </m:oMath>
                </a14:m>
                <a:r>
                  <a:rPr lang="en-GB" dirty="0">
                    <a:latin typeface="Garamond" panose="02020404030301010803" pitchFamily="18" charset="0"/>
                  </a:rPr>
                  <a:t> prefix.</a:t>
                </a:r>
              </a:p>
            </p:txBody>
          </p:sp>
        </mc:Choice>
        <mc:Fallback xmlns="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4C922F2C-E0B4-50B0-ACC9-2E4454CEC4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327" y="5697282"/>
                <a:ext cx="6373908" cy="77752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238864F8-C304-1C59-7BB2-B60951FC4190}"/>
                  </a:ext>
                </a:extLst>
              </p:cNvPr>
              <p:cNvSpPr txBox="1"/>
              <p:nvPr/>
            </p:nvSpPr>
            <p:spPr>
              <a:xfrm>
                <a:off x="744071" y="5068881"/>
                <a:ext cx="2949388" cy="707886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2000" dirty="0">
                    <a:latin typeface="Garamond" panose="02020404030301010803" pitchFamily="18" charset="0"/>
                  </a:rPr>
                  <a:t>“Encoded” history: just apply a (suitable) PCP to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!</a:t>
                </a:r>
              </a:p>
            </p:txBody>
          </p:sp>
        </mc:Choice>
        <mc:Fallback xmlns="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238864F8-C304-1C59-7BB2-B60951FC41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071" y="5068881"/>
                <a:ext cx="2949388" cy="70788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矩形 2">
            <a:extLst>
              <a:ext uri="{FF2B5EF4-FFF2-40B4-BE49-F238E27FC236}">
                <a16:creationId xmlns:a16="http://schemas.microsoft.com/office/drawing/2014/main" id="{061CB398-BAE0-2C0B-0F3D-361B1D7E6356}"/>
              </a:ext>
            </a:extLst>
          </p:cNvPr>
          <p:cNvSpPr/>
          <p:nvPr/>
        </p:nvSpPr>
        <p:spPr>
          <a:xfrm>
            <a:off x="422736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8F0476F5-02D5-F40B-49E1-67AE60EF1F63}"/>
              </a:ext>
            </a:extLst>
          </p:cNvPr>
          <p:cNvSpPr/>
          <p:nvPr/>
        </p:nvSpPr>
        <p:spPr>
          <a:xfrm>
            <a:off x="437515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DF3414F9-6E78-2867-2E25-E8565A2F526B}"/>
              </a:ext>
            </a:extLst>
          </p:cNvPr>
          <p:cNvSpPr/>
          <p:nvPr/>
        </p:nvSpPr>
        <p:spPr>
          <a:xfrm>
            <a:off x="452293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B494EA8E-54EF-A24D-C1F8-E45E4A813CBB}"/>
              </a:ext>
            </a:extLst>
          </p:cNvPr>
          <p:cNvSpPr/>
          <p:nvPr/>
        </p:nvSpPr>
        <p:spPr>
          <a:xfrm>
            <a:off x="467071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B5E58074-17DC-85BC-5F1F-135791808EAC}"/>
              </a:ext>
            </a:extLst>
          </p:cNvPr>
          <p:cNvSpPr/>
          <p:nvPr/>
        </p:nvSpPr>
        <p:spPr>
          <a:xfrm>
            <a:off x="481849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8A567881-A383-8789-DCCF-839EC03892D3}"/>
              </a:ext>
            </a:extLst>
          </p:cNvPr>
          <p:cNvSpPr/>
          <p:nvPr/>
        </p:nvSpPr>
        <p:spPr>
          <a:xfrm>
            <a:off x="496627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C229D274-099A-8BB8-4724-71ED143E983B}"/>
              </a:ext>
            </a:extLst>
          </p:cNvPr>
          <p:cNvSpPr/>
          <p:nvPr/>
        </p:nvSpPr>
        <p:spPr>
          <a:xfrm>
            <a:off x="511406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03D53F61-1D8A-FDC5-1A3D-96230C137E54}"/>
              </a:ext>
            </a:extLst>
          </p:cNvPr>
          <p:cNvSpPr/>
          <p:nvPr/>
        </p:nvSpPr>
        <p:spPr>
          <a:xfrm>
            <a:off x="526184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BCF074BD-C386-023B-981F-BBB515C7A09C}"/>
              </a:ext>
            </a:extLst>
          </p:cNvPr>
          <p:cNvSpPr/>
          <p:nvPr/>
        </p:nvSpPr>
        <p:spPr>
          <a:xfrm>
            <a:off x="540962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9F46C33F-0BBC-E3D5-98D2-133085DE4E3E}"/>
              </a:ext>
            </a:extLst>
          </p:cNvPr>
          <p:cNvSpPr/>
          <p:nvPr/>
        </p:nvSpPr>
        <p:spPr>
          <a:xfrm>
            <a:off x="555740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E85E7B94-70D5-8846-E3D4-CD79DF0BA710}"/>
              </a:ext>
            </a:extLst>
          </p:cNvPr>
          <p:cNvSpPr/>
          <p:nvPr/>
        </p:nvSpPr>
        <p:spPr>
          <a:xfrm>
            <a:off x="570518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AAD91189-9C7B-AB24-AE53-617D99C9DA45}"/>
              </a:ext>
            </a:extLst>
          </p:cNvPr>
          <p:cNvSpPr/>
          <p:nvPr/>
        </p:nvSpPr>
        <p:spPr>
          <a:xfrm>
            <a:off x="585297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276BE720-497B-C658-A02A-664F605AF928}"/>
              </a:ext>
            </a:extLst>
          </p:cNvPr>
          <p:cNvSpPr/>
          <p:nvPr/>
        </p:nvSpPr>
        <p:spPr>
          <a:xfrm>
            <a:off x="600075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B72315A2-CFA9-4DF2-2C75-B0E72FE2DD2B}"/>
              </a:ext>
            </a:extLst>
          </p:cNvPr>
          <p:cNvSpPr/>
          <p:nvPr/>
        </p:nvSpPr>
        <p:spPr>
          <a:xfrm>
            <a:off x="614853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4C43608D-7B89-5DF3-CD40-CF8AC276D324}"/>
              </a:ext>
            </a:extLst>
          </p:cNvPr>
          <p:cNvSpPr/>
          <p:nvPr/>
        </p:nvSpPr>
        <p:spPr>
          <a:xfrm>
            <a:off x="629631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A3E8B569-B18E-25B7-2776-B00B293A7E3D}"/>
              </a:ext>
            </a:extLst>
          </p:cNvPr>
          <p:cNvSpPr/>
          <p:nvPr/>
        </p:nvSpPr>
        <p:spPr>
          <a:xfrm>
            <a:off x="644409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5AE35ECF-02E6-BCB9-C82A-B4F6FC49CF3B}"/>
              </a:ext>
            </a:extLst>
          </p:cNvPr>
          <p:cNvSpPr/>
          <p:nvPr/>
        </p:nvSpPr>
        <p:spPr>
          <a:xfrm>
            <a:off x="659188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FC9547F8-B6B4-4190-B9C1-8E7DB1814780}"/>
              </a:ext>
            </a:extLst>
          </p:cNvPr>
          <p:cNvSpPr/>
          <p:nvPr/>
        </p:nvSpPr>
        <p:spPr>
          <a:xfrm>
            <a:off x="673966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724DE103-C5A3-B694-6D7B-72EAA727ABD0}"/>
              </a:ext>
            </a:extLst>
          </p:cNvPr>
          <p:cNvSpPr/>
          <p:nvPr/>
        </p:nvSpPr>
        <p:spPr>
          <a:xfrm>
            <a:off x="688744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7CE0FCC6-7C24-3CAA-EBF8-04BCDD8DC0CC}"/>
              </a:ext>
            </a:extLst>
          </p:cNvPr>
          <p:cNvSpPr/>
          <p:nvPr/>
        </p:nvSpPr>
        <p:spPr>
          <a:xfrm>
            <a:off x="703522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0354C7D9-3434-6875-A722-322A38E008ED}"/>
              </a:ext>
            </a:extLst>
          </p:cNvPr>
          <p:cNvSpPr/>
          <p:nvPr/>
        </p:nvSpPr>
        <p:spPr>
          <a:xfrm>
            <a:off x="718300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02B9E3C2-B7C6-13B4-102D-7854D774316D}"/>
              </a:ext>
            </a:extLst>
          </p:cNvPr>
          <p:cNvSpPr/>
          <p:nvPr/>
        </p:nvSpPr>
        <p:spPr>
          <a:xfrm>
            <a:off x="733079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9C85B645-4D38-F9CC-4E5A-C1EFF4E9A5D5}"/>
              </a:ext>
            </a:extLst>
          </p:cNvPr>
          <p:cNvSpPr/>
          <p:nvPr/>
        </p:nvSpPr>
        <p:spPr>
          <a:xfrm>
            <a:off x="747857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4F8F8780-F5A6-76D1-7663-7C15A502986C}"/>
              </a:ext>
            </a:extLst>
          </p:cNvPr>
          <p:cNvSpPr/>
          <p:nvPr/>
        </p:nvSpPr>
        <p:spPr>
          <a:xfrm>
            <a:off x="762635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" name="矩形 63">
            <a:extLst>
              <a:ext uri="{FF2B5EF4-FFF2-40B4-BE49-F238E27FC236}">
                <a16:creationId xmlns:a16="http://schemas.microsoft.com/office/drawing/2014/main" id="{5969656D-AF3E-184C-ADBB-9EA805E6FAF5}"/>
              </a:ext>
            </a:extLst>
          </p:cNvPr>
          <p:cNvSpPr/>
          <p:nvPr/>
        </p:nvSpPr>
        <p:spPr>
          <a:xfrm>
            <a:off x="777413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矩形 65">
            <a:extLst>
              <a:ext uri="{FF2B5EF4-FFF2-40B4-BE49-F238E27FC236}">
                <a16:creationId xmlns:a16="http://schemas.microsoft.com/office/drawing/2014/main" id="{9F7E7925-59DA-FE1F-3311-ADB413BB4609}"/>
              </a:ext>
            </a:extLst>
          </p:cNvPr>
          <p:cNvSpPr/>
          <p:nvPr/>
        </p:nvSpPr>
        <p:spPr>
          <a:xfrm>
            <a:off x="792191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矩形 67">
            <a:extLst>
              <a:ext uri="{FF2B5EF4-FFF2-40B4-BE49-F238E27FC236}">
                <a16:creationId xmlns:a16="http://schemas.microsoft.com/office/drawing/2014/main" id="{A57383E3-D8AE-6E54-FA9C-84B235E491B0}"/>
              </a:ext>
            </a:extLst>
          </p:cNvPr>
          <p:cNvSpPr/>
          <p:nvPr/>
        </p:nvSpPr>
        <p:spPr>
          <a:xfrm>
            <a:off x="806970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0" name="矩形 69">
            <a:extLst>
              <a:ext uri="{FF2B5EF4-FFF2-40B4-BE49-F238E27FC236}">
                <a16:creationId xmlns:a16="http://schemas.microsoft.com/office/drawing/2014/main" id="{E473DD2B-554D-6EC5-1620-018FCDC40FF4}"/>
              </a:ext>
            </a:extLst>
          </p:cNvPr>
          <p:cNvSpPr/>
          <p:nvPr/>
        </p:nvSpPr>
        <p:spPr>
          <a:xfrm>
            <a:off x="821748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" name="矩形 71">
            <a:extLst>
              <a:ext uri="{FF2B5EF4-FFF2-40B4-BE49-F238E27FC236}">
                <a16:creationId xmlns:a16="http://schemas.microsoft.com/office/drawing/2014/main" id="{90E57A40-67E9-FFE1-112D-1486A2603726}"/>
              </a:ext>
            </a:extLst>
          </p:cNvPr>
          <p:cNvSpPr/>
          <p:nvPr/>
        </p:nvSpPr>
        <p:spPr>
          <a:xfrm>
            <a:off x="836526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4" name="文本框 73">
            <a:extLst>
              <a:ext uri="{FF2B5EF4-FFF2-40B4-BE49-F238E27FC236}">
                <a16:creationId xmlns:a16="http://schemas.microsoft.com/office/drawing/2014/main" id="{6432989E-2B0D-4A4A-6DF0-A1B535084ACB}"/>
              </a:ext>
            </a:extLst>
          </p:cNvPr>
          <p:cNvSpPr txBox="1"/>
          <p:nvPr/>
        </p:nvSpPr>
        <p:spPr>
          <a:xfrm>
            <a:off x="3220605" y="-33662"/>
            <a:ext cx="101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Progress: </a:t>
            </a:r>
            <a:endParaRPr lang="en-GB" dirty="0">
              <a:solidFill>
                <a:schemeClr val="bg1">
                  <a:lumMod val="50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7164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  <p:bldP spid="15" grpId="0"/>
      <p:bldP spid="17" grpId="0" animBg="1"/>
      <p:bldP spid="20" grpId="0"/>
      <p:bldP spid="22" grpId="0" animBg="1"/>
      <p:bldP spid="2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977319-11C8-10FB-0A2A-16E08AB6E7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标题 1">
            <a:extLst>
              <a:ext uri="{FF2B5EF4-FFF2-40B4-BE49-F238E27FC236}">
                <a16:creationId xmlns:a16="http://schemas.microsoft.com/office/drawing/2014/main" id="{FF92E429-BCD9-13DE-7CAB-9AE8EA478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GB" altLang="zh-CN" sz="4000" b="1" dirty="0">
                <a:latin typeface="Garamond" panose="02020404030301010803" pitchFamily="18" charset="0"/>
                <a:cs typeface="Arial" panose="020B0604020202020204" pitchFamily="34" charset="0"/>
              </a:rPr>
              <a:t>Guess-and-check</a:t>
            </a:r>
            <a:endParaRPr lang="zh-CN" altLang="en-US" sz="4000" b="1" dirty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210CD252-8E9B-AD92-02E9-BC31B585D6A3}"/>
                  </a:ext>
                </a:extLst>
              </p:cNvPr>
              <p:cNvSpPr txBox="1"/>
              <p:nvPr/>
            </p:nvSpPr>
            <p:spPr>
              <a:xfrm>
                <a:off x="4455457" y="2209505"/>
                <a:ext cx="6373908" cy="777521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Garamond" panose="02020404030301010803" pitchFamily="18" charset="0"/>
                  </a:rPr>
                  <a:t>“History” of 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400" b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400" b="1">
                            <a:latin typeface="Cambria Math" panose="02040503050406030204" pitchFamily="18" charset="0"/>
                          </a:rPr>
                          <m:t>𝐏</m:t>
                        </m:r>
                      </m:e>
                      <m:sup>
                        <m:r>
                          <a:rPr lang="en-GB" sz="1400" b="1">
                            <a:latin typeface="Cambria Math" panose="02040503050406030204" pitchFamily="18" charset="0"/>
                          </a:rPr>
                          <m:t>𝐍𝐏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GB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GB" sz="1400">
                                  <a:latin typeface="Cambria Math" panose="02040503050406030204" pitchFamily="18" charset="0"/>
                                </a:rPr>
                                <m:t>#</m:t>
                              </m:r>
                              <m:r>
                                <m:rPr>
                                  <m:sty m:val="p"/>
                                  <m:brk m:alnAt="7"/>
                                </m:rPr>
                                <a:rPr lang="en-GB" sz="1400">
                                  <a:latin typeface="Cambria Math" panose="02040503050406030204" pitchFamily="18" charset="0"/>
                                </a:rPr>
                                <m:t>r</m:t>
                              </m:r>
                              <m:r>
                                <m:rPr>
                                  <m:sty m:val="p"/>
                                  <m:brk m:alnAt="7"/>
                                </m:rPr>
                                <a:rPr lang="en-GB" sz="1400">
                                  <a:latin typeface="Cambria Math" panose="02040503050406030204" pitchFamily="18" charset="0"/>
                                </a:rPr>
                                <m:t>o</m:t>
                              </m:r>
                              <m:r>
                                <m:rPr>
                                  <m:sty m:val="p"/>
                                  <m:brk m:alnAt="7"/>
                                </m:rPr>
                                <a:rPr lang="en-GB" sz="1400">
                                  <a:latin typeface="Cambria Math" panose="02040503050406030204" pitchFamily="18" charset="0"/>
                                </a:rPr>
                                <m:t>u</m:t>
                              </m:r>
                              <m:r>
                                <m:rPr>
                                  <m:sty m:val="p"/>
                                  <m:brk m:alnAt="7"/>
                                </m:rPr>
                                <a:rPr lang="en-GB" sz="1400"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  <m:r>
                                <m:rPr>
                                  <m:sty m:val="p"/>
                                  <m:brk m:alnAt="7"/>
                                </m:rPr>
                                <a:rPr lang="en-GB" sz="1400">
                                  <a:latin typeface="Cambria Math" panose="02040503050406030204" pitchFamily="18" charset="0"/>
                                </a:rPr>
                                <m:t>d</m:t>
                              </m:r>
                              <m:r>
                                <m:rPr>
                                  <m:brk m:alnAt="7"/>
                                </m:rPr>
                                <a:rPr lang="en-GB" sz="1400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m:rPr>
                                  <m:brk m:alnAt="7"/>
                                </m:rP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</m:mr>
                          <m:mr>
                            <m:e>
                              <m:r>
                                <a:rPr lang="en-GB" sz="1400">
                                  <a:latin typeface="Cambria Math" panose="02040503050406030204" pitchFamily="18" charset="0"/>
                                </a:rPr>
                                <m:t>#</m:t>
                              </m:r>
                              <m:r>
                                <m:rPr>
                                  <m:sty m:val="p"/>
                                </m:rPr>
                                <a:rPr lang="en-GB" sz="1400">
                                  <a:latin typeface="Cambria Math" panose="02040503050406030204" pitchFamily="18" charset="0"/>
                                </a:rPr>
                                <m:t>length</m:t>
                              </m:r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m:rPr>
                                  <m:sty m:val="p"/>
                                </m:rPr>
                                <a:rPr lang="en-GB" sz="1400" i="1">
                                  <a:latin typeface="Cambria Math" panose="02040503050406030204" pitchFamily="18" charset="0"/>
                                </a:rPr>
                                <m:t>ℓ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1400" dirty="0">
                    <a:latin typeface="Garamond" panose="02020404030301010803" pitchFamily="18" charset="0"/>
                  </a:rPr>
                  <a:t> </a:t>
                </a:r>
                <a:r>
                  <a:rPr lang="en-GB" dirty="0">
                    <a:latin typeface="Garamond" panose="02020404030301010803" pitchFamily="18" charset="0"/>
                  </a:rPr>
                  <a:t>computation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GB" dirty="0">
                    <a:latin typeface="Garamond" panose="02020404030301010803" pitchFamily="18" charset="0"/>
                  </a:rPr>
                  <a:t>:</a:t>
                </a:r>
                <a:br>
                  <a:rPr lang="en-GB" dirty="0">
                    <a:latin typeface="Garamond" panose="02020404030301010803" pitchFamily="18" charset="0"/>
                  </a:rPr>
                </a:br>
                <a:r>
                  <a:rPr lang="en-GB" dirty="0">
                    <a:latin typeface="Garamond" panose="02020404030301010803" pitchFamily="18" charset="0"/>
                  </a:rPr>
                  <a:t>any satisfying assignment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sub>
                    </m:sSub>
                  </m:oMath>
                </a14:m>
                <a:r>
                  <a:rPr lang="en-GB" dirty="0">
                    <a:latin typeface="Garamond" panose="02020404030301010803" pitchFamily="18" charset="0"/>
                  </a:rPr>
                  <a:t> with the smallest length-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acc>
                    <m:d>
                      <m:d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</m:d>
                  </m:oMath>
                </a14:m>
                <a:r>
                  <a:rPr lang="en-GB" dirty="0">
                    <a:latin typeface="Garamond" panose="02020404030301010803" pitchFamily="18" charset="0"/>
                  </a:rPr>
                  <a:t> prefix.</a:t>
                </a:r>
              </a:p>
            </p:txBody>
          </p:sp>
        </mc:Choice>
        <mc:Fallback xmlns="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210CD252-8E9B-AD92-02E9-BC31B585D6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5457" y="2209505"/>
                <a:ext cx="6373908" cy="77752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8A2C76DF-32CE-12C6-0DCD-CFEFF69C501B}"/>
                  </a:ext>
                </a:extLst>
              </p:cNvPr>
              <p:cNvSpPr txBox="1"/>
              <p:nvPr/>
            </p:nvSpPr>
            <p:spPr>
              <a:xfrm>
                <a:off x="5396753" y="4112769"/>
                <a:ext cx="6557682" cy="1331005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</a:rPr>
                      <m:t>pfx</m:t>
                    </m:r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←</m:t>
                    </m:r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 </a:t>
                </a:r>
              </a:p>
              <a:p>
                <a:r>
                  <a:rPr lang="en-GB" sz="2000" dirty="0">
                    <a:latin typeface="Garamond" panose="02020404030301010803" pitchFamily="18" charset="0"/>
                  </a:rPr>
                  <a:t>For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←1…</m:t>
                    </m:r>
                    <m:acc>
                      <m:accPr>
                        <m:chr m:val="̃"/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acc>
                    <m:d>
                      <m:d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</m:d>
                  </m:oMath>
                </a14:m>
                <a:endParaRPr lang="en-GB" sz="2000" dirty="0">
                  <a:latin typeface="Garamond" panose="02020404030301010803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2000" dirty="0">
                    <a:latin typeface="Garamond" panose="02020404030301010803" pitchFamily="18" charset="0"/>
                  </a:rPr>
                  <a:t>Test if there’s a satisfying assignment with “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</a:rPr>
                      <m:t>pfx</m:t>
                    </m:r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 0</m:t>
                    </m:r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” as a prefix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2000" dirty="0">
                    <a:latin typeface="Garamond" panose="02020404030301010803" pitchFamily="18" charset="0"/>
                  </a:rPr>
                  <a:t>If yes,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</a:rPr>
                      <m:t>pfx</m:t>
                    </m:r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←</m:t>
                    </m:r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</a:rPr>
                      <m:t>pfx</m:t>
                    </m:r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 0</m:t>
                    </m:r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; otherwise,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</a:rPr>
                      <m:t>pfx</m:t>
                    </m:r>
                    <m:r>
                      <a:rPr lang="en-GB" sz="2000" b="0" i="0" smtClean="0">
                        <a:latin typeface="Cambria Math" panose="02040503050406030204" pitchFamily="18" charset="0"/>
                      </a:rPr>
                      <m:t>←</m:t>
                    </m:r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</a:rPr>
                      <m:t>pfx</m:t>
                    </m:r>
                    <m:r>
                      <a:rPr lang="en-GB" sz="2000" b="0" i="0" smtClean="0">
                        <a:latin typeface="Cambria Math" panose="02040503050406030204" pitchFamily="18" charset="0"/>
                      </a:rPr>
                      <m:t> 1</m:t>
                    </m:r>
                  </m:oMath>
                </a14:m>
                <a:endParaRPr lang="en-GB" sz="2000" dirty="0">
                  <a:latin typeface="Garamond" panose="02020404030301010803" pitchFamily="18" charset="0"/>
                </a:endParaRPr>
              </a:p>
            </p:txBody>
          </p:sp>
        </mc:Choice>
        <mc:Fallback xmlns="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8A2C76DF-32CE-12C6-0DCD-CFEFF69C50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6753" y="4112769"/>
                <a:ext cx="6557682" cy="133100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对话气泡: 圆角矩形 2">
                <a:extLst>
                  <a:ext uri="{FF2B5EF4-FFF2-40B4-BE49-F238E27FC236}">
                    <a16:creationId xmlns:a16="http://schemas.microsoft.com/office/drawing/2014/main" id="{3CFD052C-7BA0-0666-0380-ABB2A247DD9E}"/>
                  </a:ext>
                </a:extLst>
              </p:cNvPr>
              <p:cNvSpPr/>
              <p:nvPr/>
            </p:nvSpPr>
            <p:spPr>
              <a:xfrm>
                <a:off x="495860" y="5174952"/>
                <a:ext cx="4352364" cy="1385262"/>
              </a:xfrm>
              <a:prstGeom prst="wedgeRoundRectCallout">
                <a:avLst>
                  <a:gd name="adj1" fmla="val 62845"/>
                  <a:gd name="adj2" fmla="val -69607"/>
                  <a:gd name="adj3" fmla="val 16667"/>
                </a:avLst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B" sz="2000" dirty="0">
                    <a:latin typeface="Garamond" panose="02020404030301010803" pitchFamily="18" charset="0"/>
                  </a:rPr>
                  <a:t>This is a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</a:rPr>
                      <m:t>pr</m:t>
                    </m:r>
                    <m:r>
                      <a:rPr lang="en-GB" sz="2000" b="1" i="0" smtClean="0">
                        <a:latin typeface="Cambria Math" panose="02040503050406030204" pitchFamily="18" charset="0"/>
                      </a:rPr>
                      <m:t>𝐌𝐀</m:t>
                    </m:r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 query:</a:t>
                </a:r>
              </a:p>
              <a:p>
                <a:pPr algn="ctr"/>
                <a:r>
                  <a:rPr lang="en-GB" sz="2000" dirty="0">
                    <a:latin typeface="Garamond" panose="02020404030301010803" pitchFamily="18" charset="0"/>
                  </a:rPr>
                  <a:t>Is there a size-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 circuit whose truth table passes a random PCP test and has a particular length-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acc>
                    <m:d>
                      <m:dPr>
                        <m:ctrlPr>
                          <a:rPr lang="en-GB" sz="20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000" b="0" i="1" dirty="0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</m:d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 prefix?</a:t>
                </a:r>
              </a:p>
            </p:txBody>
          </p:sp>
        </mc:Choice>
        <mc:Fallback xmlns="">
          <p:sp>
            <p:nvSpPr>
              <p:cNvPr id="3" name="对话气泡: 圆角矩形 2">
                <a:extLst>
                  <a:ext uri="{FF2B5EF4-FFF2-40B4-BE49-F238E27FC236}">
                    <a16:creationId xmlns:a16="http://schemas.microsoft.com/office/drawing/2014/main" id="{3CFD052C-7BA0-0666-0380-ABB2A247DD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860" y="5174952"/>
                <a:ext cx="4352364" cy="1385262"/>
              </a:xfrm>
              <a:prstGeom prst="wedgeRoundRectCallout">
                <a:avLst>
                  <a:gd name="adj1" fmla="val 62845"/>
                  <a:gd name="adj2" fmla="val -69607"/>
                  <a:gd name="adj3" fmla="val 16667"/>
                </a:avLst>
              </a:prstGeom>
              <a:blipFill>
                <a:blip r:embed="rId5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组合 3">
            <a:extLst>
              <a:ext uri="{FF2B5EF4-FFF2-40B4-BE49-F238E27FC236}">
                <a16:creationId xmlns:a16="http://schemas.microsoft.com/office/drawing/2014/main" id="{441CA60A-CBE9-7417-8464-93D8A08DCF97}"/>
              </a:ext>
            </a:extLst>
          </p:cNvPr>
          <p:cNvGrpSpPr/>
          <p:nvPr/>
        </p:nvGrpSpPr>
        <p:grpSpPr>
          <a:xfrm>
            <a:off x="838200" y="2449144"/>
            <a:ext cx="3110753" cy="1347976"/>
            <a:chOff x="838200" y="2449144"/>
            <a:chExt cx="3110753" cy="1347976"/>
          </a:xfrm>
        </p:grpSpPr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id="{3147CE3A-841A-C8C1-2300-77CBD0C1B696}"/>
                </a:ext>
              </a:extLst>
            </p:cNvPr>
            <p:cNvGrpSpPr/>
            <p:nvPr/>
          </p:nvGrpSpPr>
          <p:grpSpPr>
            <a:xfrm>
              <a:off x="838200" y="2449144"/>
              <a:ext cx="3110753" cy="1075764"/>
              <a:chOff x="878541" y="2196353"/>
              <a:chExt cx="3110753" cy="1075764"/>
            </a:xfrm>
          </p:grpSpPr>
          <p:sp>
            <p:nvSpPr>
              <p:cNvPr id="10" name="等腰三角形 9">
                <a:extLst>
                  <a:ext uri="{FF2B5EF4-FFF2-40B4-BE49-F238E27FC236}">
                    <a16:creationId xmlns:a16="http://schemas.microsoft.com/office/drawing/2014/main" id="{04054CB5-E53F-3BB4-5A3C-670C6A5802EE}"/>
                  </a:ext>
                </a:extLst>
              </p:cNvPr>
              <p:cNvSpPr/>
              <p:nvPr/>
            </p:nvSpPr>
            <p:spPr>
              <a:xfrm>
                <a:off x="878541" y="2196353"/>
                <a:ext cx="3110753" cy="1075764"/>
              </a:xfrm>
              <a:prstGeom prst="triangle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" name="文本框 13">
                    <a:extLst>
                      <a:ext uri="{FF2B5EF4-FFF2-40B4-BE49-F238E27FC236}">
                        <a16:creationId xmlns:a16="http://schemas.microsoft.com/office/drawing/2014/main" id="{FD2E94F1-EC66-36A7-558B-A87F8739F2BD}"/>
                      </a:ext>
                    </a:extLst>
                  </p:cNvPr>
                  <p:cNvSpPr txBox="1"/>
                  <p:nvPr/>
                </p:nvSpPr>
                <p:spPr>
                  <a:xfrm>
                    <a:off x="2030505" y="2608731"/>
                    <a:ext cx="806824" cy="52322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oMath>
                      </m:oMathPara>
                    </a14:m>
                    <a:endParaRPr lang="en-GB" sz="2800" dirty="0"/>
                  </a:p>
                </p:txBody>
              </p:sp>
            </mc:Choice>
            <mc:Fallback xmlns="">
              <p:sp>
                <p:nvSpPr>
                  <p:cNvPr id="14" name="文本框 13">
                    <a:extLst>
                      <a:ext uri="{FF2B5EF4-FFF2-40B4-BE49-F238E27FC236}">
                        <a16:creationId xmlns:a16="http://schemas.microsoft.com/office/drawing/2014/main" id="{FD2E94F1-EC66-36A7-558B-A87F8739F2B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030505" y="2608731"/>
                    <a:ext cx="806824" cy="523220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38ACED90-E685-546A-C541-733DCD658693}"/>
                </a:ext>
              </a:extLst>
            </p:cNvPr>
            <p:cNvSpPr/>
            <p:nvPr/>
          </p:nvSpPr>
          <p:spPr>
            <a:xfrm>
              <a:off x="838200" y="3631081"/>
              <a:ext cx="3110753" cy="166039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accent5">
                    <a:lumMod val="60000"/>
                    <a:lumOff val="40000"/>
                  </a:schemeClr>
                </a:gs>
                <a:gs pos="25000">
                  <a:schemeClr val="accent6">
                    <a:lumMod val="60000"/>
                    <a:lumOff val="40000"/>
                  </a:schemeClr>
                </a:gs>
                <a:gs pos="75000">
                  <a:schemeClr val="accent1">
                    <a:lumMod val="60000"/>
                    <a:lumOff val="40000"/>
                  </a:schemeClr>
                </a:gs>
                <a:gs pos="100000">
                  <a:schemeClr val="tx2">
                    <a:lumMod val="60000"/>
                    <a:lumOff val="40000"/>
                  </a:schemeClr>
                </a:gs>
              </a:gsLst>
              <a:lin ang="0" scaled="0"/>
            </a:gra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0000"/>
                </a:solidFill>
              </a:endParaRPr>
            </a:p>
          </p:txBody>
        </p:sp>
      </p:grpSp>
      <p:sp>
        <p:nvSpPr>
          <p:cNvPr id="16" name="左大括号 15">
            <a:extLst>
              <a:ext uri="{FF2B5EF4-FFF2-40B4-BE49-F238E27FC236}">
                <a16:creationId xmlns:a16="http://schemas.microsoft.com/office/drawing/2014/main" id="{1CF0E5F3-06DB-9456-95E1-B9E9B3486B60}"/>
              </a:ext>
            </a:extLst>
          </p:cNvPr>
          <p:cNvSpPr/>
          <p:nvPr/>
        </p:nvSpPr>
        <p:spPr>
          <a:xfrm rot="16200000">
            <a:off x="2259849" y="2441971"/>
            <a:ext cx="267458" cy="3110755"/>
          </a:xfrm>
          <a:prstGeom prst="leftBrace">
            <a:avLst>
              <a:gd name="adj1" fmla="val 31796"/>
              <a:gd name="adj2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7E3D98FC-6D11-9F21-740A-E757284C40C2}"/>
                  </a:ext>
                </a:extLst>
              </p:cNvPr>
              <p:cNvSpPr txBox="1"/>
              <p:nvPr/>
            </p:nvSpPr>
            <p:spPr>
              <a:xfrm>
                <a:off x="487456" y="4171415"/>
                <a:ext cx="381223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GB" sz="1600" b="0" dirty="0">
                  <a:latin typeface="Garamond" panose="02020404030301010803" pitchFamily="18" charset="0"/>
                </a:endParaRPr>
              </a:p>
              <a:p>
                <a:pPr algn="ctr"/>
                <a:r>
                  <a:rPr lang="en-GB" sz="1600" dirty="0">
                    <a:latin typeface="Garamond" panose="02020404030301010803" pitchFamily="18" charset="0"/>
                  </a:rPr>
                  <a:t>(think of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1600" b="0" i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600" b="0" i="0" smtClean="0">
                            <a:latin typeface="Cambria Math" panose="02040503050406030204" pitchFamily="18" charset="0"/>
                          </a:rPr>
                          <m:t>exp</m:t>
                        </m:r>
                      </m:fName>
                      <m:e>
                        <m:d>
                          <m:d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d>
                      </m:e>
                    </m:func>
                  </m:oMath>
                </a14:m>
                <a:r>
                  <a:rPr lang="en-GB" sz="1600" dirty="0">
                    <a:latin typeface="Garamond" panose="02020404030301010803" pitchFamily="18" charset="0"/>
                  </a:rPr>
                  <a:t>, but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GB" sz="1600" b="0" i="0" smtClean="0">
                        <a:latin typeface="Cambria Math" panose="02040503050406030204" pitchFamily="18" charset="0"/>
                      </a:rPr>
                      <m:t>poly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</m:oMath>
                </a14:m>
                <a:r>
                  <a:rPr lang="en-GB" sz="1600" dirty="0">
                    <a:latin typeface="Garamond" panose="02020404030301010803" pitchFamily="18" charset="0"/>
                  </a:rPr>
                  <a:t>)</a:t>
                </a:r>
              </a:p>
            </p:txBody>
          </p:sp>
        </mc:Choice>
        <mc:Fallback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7E3D98FC-6D11-9F21-740A-E757284C40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456" y="4171415"/>
                <a:ext cx="3812239" cy="584775"/>
              </a:xfrm>
              <a:prstGeom prst="rect">
                <a:avLst/>
              </a:prstGeom>
              <a:blipFill>
                <a:blip r:embed="rId7"/>
                <a:stretch>
                  <a:fillRect b="-1354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C1C3CF1F-1D6F-26A4-A8FD-72108F1CC3BA}"/>
                  </a:ext>
                </a:extLst>
              </p:cNvPr>
              <p:cNvSpPr txBox="1"/>
              <p:nvPr/>
            </p:nvSpPr>
            <p:spPr>
              <a:xfrm>
                <a:off x="5396753" y="3150789"/>
                <a:ext cx="4141694" cy="714042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2000" dirty="0">
                    <a:latin typeface="Garamond" panose="02020404030301010803" pitchFamily="18" charset="0"/>
                  </a:rPr>
                  <a:t>Goal: If the history has size-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 circuits, compute it in </a:t>
                </a:r>
                <a14:m>
                  <m:oMath xmlns:m="http://schemas.openxmlformats.org/officeDocument/2006/math">
                    <m:r>
                      <a:rPr lang="en-GB" sz="2000" b="1" i="0" smtClean="0">
                        <a:latin typeface="Cambria Math" panose="02040503050406030204" pitchFamily="18" charset="0"/>
                      </a:rPr>
                      <m:t>𝐓𝐈𝐌𝐄</m:t>
                    </m:r>
                    <m:sSup>
                      <m:sSup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GB" sz="2000" b="0" i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GB" sz="2000" b="0" i="0" smtClean="0">
                                <a:latin typeface="Cambria Math" panose="02040503050406030204" pitchFamily="18" charset="0"/>
                              </a:rPr>
                              <m:t>poly</m:t>
                            </m:r>
                            <m:d>
                              <m:dPr>
                                <m:ctrlPr>
                                  <a:rPr lang="en-GB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GB" sz="2000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r>
                                  <a:rPr lang="en-GB" sz="20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GB" sz="2000" b="0" i="1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</m:d>
                          </m:e>
                        </m:d>
                      </m:e>
                      <m:sup>
                        <m:r>
                          <m:rPr>
                            <m:sty m:val="p"/>
                          </m:rPr>
                          <a:rPr lang="en-GB" sz="2000" b="0" i="0" smtClean="0">
                            <a:latin typeface="Cambria Math" panose="02040503050406030204" pitchFamily="18" charset="0"/>
                          </a:rPr>
                          <m:t>pr</m:t>
                        </m:r>
                        <m:r>
                          <a:rPr lang="en-GB" sz="2000" b="1" i="0" smtClean="0">
                            <a:latin typeface="Cambria Math" panose="02040503050406030204" pitchFamily="18" charset="0"/>
                          </a:rPr>
                          <m:t>𝐌𝐀</m:t>
                        </m:r>
                      </m:sup>
                    </m:sSup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C1C3CF1F-1D6F-26A4-A8FD-72108F1CC3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6753" y="3150789"/>
                <a:ext cx="4141694" cy="71404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矩形 7">
            <a:extLst>
              <a:ext uri="{FF2B5EF4-FFF2-40B4-BE49-F238E27FC236}">
                <a16:creationId xmlns:a16="http://schemas.microsoft.com/office/drawing/2014/main" id="{F4E55BD3-E085-1191-B9C7-E1A5E21807AC}"/>
              </a:ext>
            </a:extLst>
          </p:cNvPr>
          <p:cNvSpPr/>
          <p:nvPr/>
        </p:nvSpPr>
        <p:spPr>
          <a:xfrm>
            <a:off x="422736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1C5E6B6D-E07C-830D-7099-775C2219F417}"/>
              </a:ext>
            </a:extLst>
          </p:cNvPr>
          <p:cNvSpPr/>
          <p:nvPr/>
        </p:nvSpPr>
        <p:spPr>
          <a:xfrm>
            <a:off x="437515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0D0EEE18-2651-9FD5-BF6A-B9B31AB61A9C}"/>
              </a:ext>
            </a:extLst>
          </p:cNvPr>
          <p:cNvSpPr/>
          <p:nvPr/>
        </p:nvSpPr>
        <p:spPr>
          <a:xfrm>
            <a:off x="452293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D8797036-1F3E-693F-5279-BD5B6B65B003}"/>
              </a:ext>
            </a:extLst>
          </p:cNvPr>
          <p:cNvSpPr/>
          <p:nvPr/>
        </p:nvSpPr>
        <p:spPr>
          <a:xfrm>
            <a:off x="467071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6CF9462A-2791-4AAF-26F3-36088FCB6140}"/>
              </a:ext>
            </a:extLst>
          </p:cNvPr>
          <p:cNvSpPr/>
          <p:nvPr/>
        </p:nvSpPr>
        <p:spPr>
          <a:xfrm>
            <a:off x="481849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D5688973-BF71-FC8C-D9E9-DE19FB355856}"/>
              </a:ext>
            </a:extLst>
          </p:cNvPr>
          <p:cNvSpPr/>
          <p:nvPr/>
        </p:nvSpPr>
        <p:spPr>
          <a:xfrm>
            <a:off x="496627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A7CF7050-4821-9B06-EE6F-3DC71B22E438}"/>
              </a:ext>
            </a:extLst>
          </p:cNvPr>
          <p:cNvSpPr/>
          <p:nvPr/>
        </p:nvSpPr>
        <p:spPr>
          <a:xfrm>
            <a:off x="511406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597BEB38-7357-5625-819A-E80F76C472A0}"/>
              </a:ext>
            </a:extLst>
          </p:cNvPr>
          <p:cNvSpPr/>
          <p:nvPr/>
        </p:nvSpPr>
        <p:spPr>
          <a:xfrm>
            <a:off x="526184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3DA1492D-564D-8ED8-49AD-DEBB2F13E746}"/>
              </a:ext>
            </a:extLst>
          </p:cNvPr>
          <p:cNvSpPr/>
          <p:nvPr/>
        </p:nvSpPr>
        <p:spPr>
          <a:xfrm>
            <a:off x="540962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B41CEBDC-B05D-5EA4-659F-173C68B58AED}"/>
              </a:ext>
            </a:extLst>
          </p:cNvPr>
          <p:cNvSpPr/>
          <p:nvPr/>
        </p:nvSpPr>
        <p:spPr>
          <a:xfrm>
            <a:off x="555740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95B75C67-A42C-394C-1B9E-202E1D3888A9}"/>
              </a:ext>
            </a:extLst>
          </p:cNvPr>
          <p:cNvSpPr/>
          <p:nvPr/>
        </p:nvSpPr>
        <p:spPr>
          <a:xfrm>
            <a:off x="570518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366B3632-2BD2-8400-3F63-B11B55ADB08F}"/>
              </a:ext>
            </a:extLst>
          </p:cNvPr>
          <p:cNvSpPr/>
          <p:nvPr/>
        </p:nvSpPr>
        <p:spPr>
          <a:xfrm>
            <a:off x="585297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47BE1569-7D98-50A8-3F8B-3C6C7034ED9F}"/>
              </a:ext>
            </a:extLst>
          </p:cNvPr>
          <p:cNvSpPr/>
          <p:nvPr/>
        </p:nvSpPr>
        <p:spPr>
          <a:xfrm>
            <a:off x="600075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4ACE3758-4640-146F-8A1B-A976539ED7D8}"/>
              </a:ext>
            </a:extLst>
          </p:cNvPr>
          <p:cNvSpPr/>
          <p:nvPr/>
        </p:nvSpPr>
        <p:spPr>
          <a:xfrm>
            <a:off x="614853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F9BDC87A-6AD1-576F-5E06-F00CB5208C16}"/>
              </a:ext>
            </a:extLst>
          </p:cNvPr>
          <p:cNvSpPr/>
          <p:nvPr/>
        </p:nvSpPr>
        <p:spPr>
          <a:xfrm>
            <a:off x="629631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235ECB27-155F-3D9E-9075-B808EFB36527}"/>
              </a:ext>
            </a:extLst>
          </p:cNvPr>
          <p:cNvSpPr/>
          <p:nvPr/>
        </p:nvSpPr>
        <p:spPr>
          <a:xfrm>
            <a:off x="644409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7C1C0CA3-E41A-D124-3E37-E1579086968E}"/>
              </a:ext>
            </a:extLst>
          </p:cNvPr>
          <p:cNvSpPr/>
          <p:nvPr/>
        </p:nvSpPr>
        <p:spPr>
          <a:xfrm>
            <a:off x="659188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FEB0B564-A5A2-1B9A-C401-90E1C6B5C2E1}"/>
              </a:ext>
            </a:extLst>
          </p:cNvPr>
          <p:cNvSpPr/>
          <p:nvPr/>
        </p:nvSpPr>
        <p:spPr>
          <a:xfrm>
            <a:off x="673966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3AD62B58-0B63-261A-9C04-EB0BB2915034}"/>
              </a:ext>
            </a:extLst>
          </p:cNvPr>
          <p:cNvSpPr/>
          <p:nvPr/>
        </p:nvSpPr>
        <p:spPr>
          <a:xfrm>
            <a:off x="688744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5850FD71-DADB-15A9-BD20-D9C57A8523E6}"/>
              </a:ext>
            </a:extLst>
          </p:cNvPr>
          <p:cNvSpPr/>
          <p:nvPr/>
        </p:nvSpPr>
        <p:spPr>
          <a:xfrm>
            <a:off x="703522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矩形 54">
            <a:extLst>
              <a:ext uri="{FF2B5EF4-FFF2-40B4-BE49-F238E27FC236}">
                <a16:creationId xmlns:a16="http://schemas.microsoft.com/office/drawing/2014/main" id="{D8A6D66E-5298-1F64-B6D8-F1321DB6FF49}"/>
              </a:ext>
            </a:extLst>
          </p:cNvPr>
          <p:cNvSpPr/>
          <p:nvPr/>
        </p:nvSpPr>
        <p:spPr>
          <a:xfrm>
            <a:off x="718300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ED6C049C-612E-67D5-3B3D-81B57BF72BAA}"/>
              </a:ext>
            </a:extLst>
          </p:cNvPr>
          <p:cNvSpPr/>
          <p:nvPr/>
        </p:nvSpPr>
        <p:spPr>
          <a:xfrm>
            <a:off x="733079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8AD126CD-27AF-BA78-6EB2-FC0ED8A7781D}"/>
              </a:ext>
            </a:extLst>
          </p:cNvPr>
          <p:cNvSpPr/>
          <p:nvPr/>
        </p:nvSpPr>
        <p:spPr>
          <a:xfrm>
            <a:off x="747857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DD2A1967-0312-92D4-DC1F-D8C7FA2DDF94}"/>
              </a:ext>
            </a:extLst>
          </p:cNvPr>
          <p:cNvSpPr/>
          <p:nvPr/>
        </p:nvSpPr>
        <p:spPr>
          <a:xfrm>
            <a:off x="762635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909D6208-B78D-410B-9515-8EA2C8E73948}"/>
              </a:ext>
            </a:extLst>
          </p:cNvPr>
          <p:cNvSpPr/>
          <p:nvPr/>
        </p:nvSpPr>
        <p:spPr>
          <a:xfrm>
            <a:off x="777413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矩形 64">
            <a:extLst>
              <a:ext uri="{FF2B5EF4-FFF2-40B4-BE49-F238E27FC236}">
                <a16:creationId xmlns:a16="http://schemas.microsoft.com/office/drawing/2014/main" id="{054A473A-060D-A3CE-A8CA-1989048E3E07}"/>
              </a:ext>
            </a:extLst>
          </p:cNvPr>
          <p:cNvSpPr/>
          <p:nvPr/>
        </p:nvSpPr>
        <p:spPr>
          <a:xfrm>
            <a:off x="792191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矩形 66">
            <a:extLst>
              <a:ext uri="{FF2B5EF4-FFF2-40B4-BE49-F238E27FC236}">
                <a16:creationId xmlns:a16="http://schemas.microsoft.com/office/drawing/2014/main" id="{A710CDFB-4EC7-61AC-F199-D4080626C5EB}"/>
              </a:ext>
            </a:extLst>
          </p:cNvPr>
          <p:cNvSpPr/>
          <p:nvPr/>
        </p:nvSpPr>
        <p:spPr>
          <a:xfrm>
            <a:off x="806970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" name="矩形 68">
            <a:extLst>
              <a:ext uri="{FF2B5EF4-FFF2-40B4-BE49-F238E27FC236}">
                <a16:creationId xmlns:a16="http://schemas.microsoft.com/office/drawing/2014/main" id="{4871822F-84F5-F4A5-4B75-FFA6371361C9}"/>
              </a:ext>
            </a:extLst>
          </p:cNvPr>
          <p:cNvSpPr/>
          <p:nvPr/>
        </p:nvSpPr>
        <p:spPr>
          <a:xfrm>
            <a:off x="821748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1" name="矩形 70">
            <a:extLst>
              <a:ext uri="{FF2B5EF4-FFF2-40B4-BE49-F238E27FC236}">
                <a16:creationId xmlns:a16="http://schemas.microsoft.com/office/drawing/2014/main" id="{683DD3B7-3E3B-FE75-81FF-2EC1CDB077F0}"/>
              </a:ext>
            </a:extLst>
          </p:cNvPr>
          <p:cNvSpPr/>
          <p:nvPr/>
        </p:nvSpPr>
        <p:spPr>
          <a:xfrm>
            <a:off x="836526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3" name="文本框 72">
            <a:extLst>
              <a:ext uri="{FF2B5EF4-FFF2-40B4-BE49-F238E27FC236}">
                <a16:creationId xmlns:a16="http://schemas.microsoft.com/office/drawing/2014/main" id="{6A8C8DF0-DBE5-11DD-34DE-589D06678C72}"/>
              </a:ext>
            </a:extLst>
          </p:cNvPr>
          <p:cNvSpPr txBox="1"/>
          <p:nvPr/>
        </p:nvSpPr>
        <p:spPr>
          <a:xfrm>
            <a:off x="3220605" y="-33662"/>
            <a:ext cx="101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Progress: </a:t>
            </a:r>
            <a:endParaRPr lang="en-GB" dirty="0">
              <a:solidFill>
                <a:schemeClr val="bg1">
                  <a:lumMod val="50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99598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6" grpId="0" animBg="1"/>
      <p:bldP spid="18" grpId="0"/>
      <p:bldP spid="1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6B2319-F852-41BF-B4D4-2909FCEAD1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标题 1">
                <a:extLst>
                  <a:ext uri="{FF2B5EF4-FFF2-40B4-BE49-F238E27FC236}">
                    <a16:creationId xmlns:a16="http://schemas.microsoft.com/office/drawing/2014/main" id="{2691D71A-B674-998C-D19A-988F9E03C9C4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365125"/>
                <a:ext cx="10515600" cy="1325563"/>
              </a:xfr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>
                <a:normAutofit/>
              </a:bodyPr>
              <a:lstStyle/>
              <a:p>
                <a:pPr algn="ctr"/>
                <a:r>
                  <a:rPr lang="en-GB" altLang="zh-CN" sz="4000" b="1" dirty="0">
                    <a:latin typeface="Garamond" panose="02020404030301010803" pitchFamily="18" charset="0"/>
                    <a:cs typeface="Arial" panose="020B0604020202020204" pitchFamily="34" charset="0"/>
                  </a:rPr>
                  <a:t>An Exponential Lower Bound for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altLang="zh-CN" sz="40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GB" altLang="zh-CN" sz="40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𝐄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GB" altLang="zh-CN" sz="40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pr</m:t>
                        </m:r>
                        <m:r>
                          <a:rPr lang="en-GB" altLang="zh-CN" sz="40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𝐌𝐀</m:t>
                        </m:r>
                      </m:sup>
                    </m:sSup>
                    <m:sSub>
                      <m:sSubPr>
                        <m:ctrlPr>
                          <a:rPr lang="en-GB" altLang="zh-CN" sz="40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GB" altLang="zh-CN" sz="40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/</m:t>
                        </m:r>
                      </m:e>
                      <m:sub>
                        <m:r>
                          <a:rPr lang="en-GB" altLang="zh-CN" sz="40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endParaRPr lang="zh-CN" altLang="en-US" sz="4000" b="1" dirty="0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标题 1">
                <a:extLst>
                  <a:ext uri="{FF2B5EF4-FFF2-40B4-BE49-F238E27FC236}">
                    <a16:creationId xmlns:a16="http://schemas.microsoft.com/office/drawing/2014/main" id="{2691D71A-B674-998C-D19A-988F9E03C9C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365125"/>
                <a:ext cx="10515600" cy="1325563"/>
              </a:xfrm>
              <a:blipFill>
                <a:blip r:embed="rId3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对话气泡: 圆角矩形 13">
                <a:extLst>
                  <a:ext uri="{FF2B5EF4-FFF2-40B4-BE49-F238E27FC236}">
                    <a16:creationId xmlns:a16="http://schemas.microsoft.com/office/drawing/2014/main" id="{EA904F7C-5AB9-7BE4-BB3F-7211477DDD42}"/>
                  </a:ext>
                </a:extLst>
              </p:cNvPr>
              <p:cNvSpPr/>
              <p:nvPr/>
            </p:nvSpPr>
            <p:spPr>
              <a:xfrm>
                <a:off x="2979780" y="5069963"/>
                <a:ext cx="3033093" cy="802718"/>
              </a:xfrm>
              <a:prstGeom prst="wedgeRoundRectCallout">
                <a:avLst>
                  <a:gd name="adj1" fmla="val -65261"/>
                  <a:gd name="adj2" fmla="val -11265"/>
                  <a:gd name="adj3" fmla="val 16667"/>
                </a:avLst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1" i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1" i="0">
                            <a:latin typeface="Cambria Math" panose="02040503050406030204" pitchFamily="18" charset="0"/>
                          </a:rPr>
                          <m:t>𝐁</m:t>
                        </m:r>
                        <m:r>
                          <a:rPr lang="en-GB" sz="2000" b="1" i="0" smtClean="0">
                            <a:latin typeface="Cambria Math" panose="02040503050406030204" pitchFamily="18" charset="0"/>
                          </a:rPr>
                          <m:t>𝐅</m:t>
                        </m:r>
                      </m:e>
                      <m:sub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GB" sz="2000" dirty="0">
                    <a:latin typeface="Garamond" panose="02020404030301010803" pitchFamily="18" charset="0"/>
                    <a:cs typeface="Arial" panose="020B0604020202020204" pitchFamily="34" charset="0"/>
                  </a:rPr>
                  <a:t>: Solve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</a:rPr>
                      <m:t>Avoid</m:t>
                    </m:r>
                  </m:oMath>
                </a14:m>
                <a:r>
                  <a:rPr lang="en-GB" sz="2000" dirty="0">
                    <a:latin typeface="Garamond" panose="02020404030301010803" pitchFamily="18" charset="0"/>
                    <a:cs typeface="Arial" panose="020B0604020202020204" pitchFamily="34" charset="0"/>
                  </a:rPr>
                  <a:t>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GB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GB" sz="2000" dirty="0">
                    <a:latin typeface="Garamond" panose="02020404030301010803" pitchFamily="18" charset="0"/>
                    <a:cs typeface="Arial" panose="020B0604020202020204" pitchFamily="34" charset="0"/>
                  </a:rPr>
                  <a:t>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6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GB" sz="16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𝐓𝐈𝐌𝐄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GB" sz="16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GB" sz="16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𝐍𝐏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GB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GB" sz="1600" b="0" i="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#</m:t>
                              </m:r>
                              <m:r>
                                <m:rPr>
                                  <m:sty m:val="p"/>
                                  <m:brk m:alnAt="7"/>
                                </m:rPr>
                                <a:rPr lang="en-GB" sz="1600" b="0" i="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r</m:t>
                              </m:r>
                              <m:r>
                                <m:rPr>
                                  <m:sty m:val="p"/>
                                  <m:brk m:alnAt="7"/>
                                </m:rPr>
                                <a:rPr lang="en-GB" sz="1600" b="0" i="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o</m:t>
                              </m:r>
                              <m:r>
                                <m:rPr>
                                  <m:sty m:val="p"/>
                                  <m:brk m:alnAt="7"/>
                                </m:rPr>
                                <a:rPr lang="en-GB" sz="1600" b="0" i="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u</m:t>
                              </m:r>
                              <m:r>
                                <m:rPr>
                                  <m:sty m:val="p"/>
                                  <m:brk m:alnAt="7"/>
                                </m:rPr>
                                <a:rPr lang="en-GB" sz="1600" b="0" i="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n</m:t>
                              </m:r>
                              <m:r>
                                <m:rPr>
                                  <m:sty m:val="p"/>
                                  <m:brk m:alnAt="7"/>
                                </m:rPr>
                                <a:rPr lang="en-GB" sz="1600" b="0" i="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d</m:t>
                              </m:r>
                              <m:r>
                                <m:rPr>
                                  <m:sty m:val="p"/>
                                  <m:brk m:alnAt="7"/>
                                </m:rPr>
                                <a:rPr lang="en-GB" sz="1600" b="0" i="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s</m:t>
                              </m:r>
                              <m:r>
                                <m:rPr>
                                  <m:brk m:alnAt="7"/>
                                </m:rPr>
                                <a:rPr lang="en-GB" sz="16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GB" sz="16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m:rPr>
                                  <m:sty m:val="p"/>
                                </m:rPr>
                                <a:rPr lang="en-GB" sz="1600" b="0" i="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length</m:t>
                              </m:r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16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ℓ</m:t>
                                  </m:r>
                                </m:e>
                                <m:sub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endParaRPr lang="en-GB" sz="2000" dirty="0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对话气泡: 圆角矩形 13">
                <a:extLst>
                  <a:ext uri="{FF2B5EF4-FFF2-40B4-BE49-F238E27FC236}">
                    <a16:creationId xmlns:a16="http://schemas.microsoft.com/office/drawing/2014/main" id="{EA904F7C-5AB9-7BE4-BB3F-7211477DDD4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9780" y="5069963"/>
                <a:ext cx="3033093" cy="802718"/>
              </a:xfrm>
              <a:prstGeom prst="wedgeRoundRectCallout">
                <a:avLst>
                  <a:gd name="adj1" fmla="val -65261"/>
                  <a:gd name="adj2" fmla="val -11265"/>
                  <a:gd name="adj3" fmla="val 16667"/>
                </a:avLst>
              </a:prstGeom>
              <a:blipFill>
                <a:blip r:embed="rId4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文本框 53">
                <a:extLst>
                  <a:ext uri="{FF2B5EF4-FFF2-40B4-BE49-F238E27FC236}">
                    <a16:creationId xmlns:a16="http://schemas.microsoft.com/office/drawing/2014/main" id="{D5FF22F9-F175-A4FA-CEA1-25C38EA64474}"/>
                  </a:ext>
                </a:extLst>
              </p:cNvPr>
              <p:cNvSpPr txBox="1"/>
              <p:nvPr/>
            </p:nvSpPr>
            <p:spPr>
              <a:xfrm>
                <a:off x="7893384" y="4299968"/>
                <a:ext cx="3428800" cy="1268552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altLang="zh-CN" sz="2400" dirty="0">
                    <a:latin typeface="Garamond" panose="02020404030301010803" pitchFamily="18" charset="0"/>
                    <a:cs typeface="Arial" panose="020B0604020202020204" pitchFamily="34" charset="0"/>
                  </a:rPr>
                  <a:t>Guess-and-check this size-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  <m:sub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+1</m:t>
                        </m:r>
                      </m:sub>
                      <m:sup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sup>
                    </m:sSubSup>
                  </m:oMath>
                </a14:m>
                <a:r>
                  <a:rPr lang="zh-CN" altLang="en-US" sz="2400" dirty="0">
                    <a:latin typeface="Garamond" panose="02020404030301010803" pitchFamily="18" charset="0"/>
                    <a:cs typeface="Arial" panose="020B0604020202020204" pitchFamily="34" charset="0"/>
                  </a:rPr>
                  <a:t> </a:t>
                </a:r>
                <a:r>
                  <a:rPr lang="en-GB" altLang="zh-CN" sz="2400" dirty="0">
                    <a:latin typeface="Garamond" panose="02020404030301010803" pitchFamily="18" charset="0"/>
                    <a:cs typeface="Arial" panose="020B0604020202020204" pitchFamily="34" charset="0"/>
                  </a:rPr>
                  <a:t>circuit. Solve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zh-CN" altLang="en-US" sz="2400" dirty="0">
                    <a:latin typeface="Garamond" panose="02020404030301010803" pitchFamily="18" charset="0"/>
                    <a:cs typeface="Arial" panose="020B0604020202020204" pitchFamily="34" charset="0"/>
                  </a:rPr>
                  <a:t> </a:t>
                </a:r>
                <a:r>
                  <a:rPr lang="en-GB" altLang="zh-CN" sz="2400" dirty="0">
                    <a:latin typeface="Garamond" panose="02020404030301010803" pitchFamily="18" charset="0"/>
                    <a:cs typeface="Arial" panose="020B0604020202020204" pitchFamily="34" charset="0"/>
                  </a:rPr>
                  <a:t>in smart </a:t>
                </a:r>
                <a14:m>
                  <m:oMath xmlns:m="http://schemas.openxmlformats.org/officeDocument/2006/math">
                    <m:r>
                      <a:rPr lang="en-GB" altLang="zh-CN" sz="20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𝐓𝐈𝐌𝐄</m:t>
                    </m:r>
                    <m:sSup>
                      <m:sSupPr>
                        <m:ctrlPr>
                          <a:rPr lang="en-GB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GB" altLang="zh-CN" sz="2000" b="0" i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GB" altLang="zh-CN" sz="2000" b="0" i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poly</m:t>
                            </m:r>
                            <m:d>
                              <m:dPr>
                                <m:ctrlPr>
                                  <a:rPr lang="en-GB" altLang="zh-CN" sz="2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GB" altLang="zh-CN" sz="2000" b="0" i="1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altLang="zh-CN" sz="2000" b="0" i="1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𝑁</m:t>
                                    </m:r>
                                  </m:e>
                                  <m:sub>
                                    <m:r>
                                      <a:rPr lang="en-GB" altLang="zh-CN" sz="2000" b="0" i="1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d>
                          </m:e>
                        </m:d>
                      </m:e>
                      <m:sup>
                        <m:r>
                          <m:rPr>
                            <m:sty m:val="p"/>
                          </m:rPr>
                          <a:rPr lang="en-GB" altLang="zh-CN" sz="20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pr</m:t>
                        </m:r>
                        <m:r>
                          <a:rPr lang="en-GB" altLang="zh-CN" sz="20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𝐌𝐀</m:t>
                        </m:r>
                      </m:sup>
                    </m:sSup>
                  </m:oMath>
                </a14:m>
                <a:r>
                  <a:rPr lang="en-GB" altLang="zh-CN" sz="2000" dirty="0">
                    <a:latin typeface="Garamond" panose="02020404030301010803" pitchFamily="18" charset="0"/>
                    <a:cs typeface="Arial" panose="020B0604020202020204" pitchFamily="34" charset="0"/>
                  </a:rPr>
                  <a:t>.</a:t>
                </a:r>
                <a:endParaRPr lang="zh-CN" altLang="en-US" sz="2400" dirty="0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4" name="文本框 53">
                <a:extLst>
                  <a:ext uri="{FF2B5EF4-FFF2-40B4-BE49-F238E27FC236}">
                    <a16:creationId xmlns:a16="http://schemas.microsoft.com/office/drawing/2014/main" id="{D5FF22F9-F175-A4FA-CEA1-25C38EA644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3384" y="4299968"/>
                <a:ext cx="3428800" cy="126855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5" name="组合 54">
            <a:extLst>
              <a:ext uri="{FF2B5EF4-FFF2-40B4-BE49-F238E27FC236}">
                <a16:creationId xmlns:a16="http://schemas.microsoft.com/office/drawing/2014/main" id="{8899FC7B-3B40-E333-2840-815FE8DDB999}"/>
              </a:ext>
            </a:extLst>
          </p:cNvPr>
          <p:cNvGrpSpPr/>
          <p:nvPr/>
        </p:nvGrpSpPr>
        <p:grpSpPr>
          <a:xfrm rot="2842339">
            <a:off x="6637464" y="4316635"/>
            <a:ext cx="1217623" cy="507607"/>
            <a:chOff x="3465141" y="3674068"/>
            <a:chExt cx="1217623" cy="507607"/>
          </a:xfrm>
        </p:grpSpPr>
        <p:sp>
          <p:nvSpPr>
            <p:cNvPr id="56" name="箭头: 右 55">
              <a:extLst>
                <a:ext uri="{FF2B5EF4-FFF2-40B4-BE49-F238E27FC236}">
                  <a16:creationId xmlns:a16="http://schemas.microsoft.com/office/drawing/2014/main" id="{E77B91D7-4F46-8046-0BA3-AC0D7C0F92D9}"/>
                </a:ext>
              </a:extLst>
            </p:cNvPr>
            <p:cNvSpPr/>
            <p:nvPr/>
          </p:nvSpPr>
          <p:spPr>
            <a:xfrm rot="20233981">
              <a:off x="3465141" y="3674068"/>
              <a:ext cx="1217623" cy="504141"/>
            </a:xfrm>
            <a:prstGeom prst="rightArrow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Garamond" panose="02020404030301010803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文本框 56">
                  <a:extLst>
                    <a:ext uri="{FF2B5EF4-FFF2-40B4-BE49-F238E27FC236}">
                      <a16:creationId xmlns:a16="http://schemas.microsoft.com/office/drawing/2014/main" id="{F79302FB-C72D-689D-FFB2-9B693392A1E8}"/>
                    </a:ext>
                  </a:extLst>
                </p:cNvPr>
                <p:cNvSpPr txBox="1"/>
                <p:nvPr/>
              </p:nvSpPr>
              <p:spPr>
                <a:xfrm rot="20132043">
                  <a:off x="3559721" y="3762971"/>
                  <a:ext cx="916036" cy="4187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GB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≤</m:t>
                        </m:r>
                        <m:sSubSup>
                          <m:sSubSupPr>
                            <m:ctrlPr>
                              <a:rPr lang="en-GB" altLang="zh-CN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GB" altLang="zh-CN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GB" altLang="zh-CN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𝑖</m:t>
                            </m:r>
                            <m:r>
                              <a:rPr lang="en-GB" altLang="zh-CN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+1</m:t>
                            </m:r>
                          </m:sub>
                          <m:sup>
                            <m:r>
                              <a:rPr lang="en-GB" altLang="zh-CN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sup>
                        </m:sSubSup>
                      </m:oMath>
                    </m:oMathPara>
                  </a14:m>
                  <a:endParaRPr lang="zh-CN" altLang="en-US" sz="2000" dirty="0">
                    <a:latin typeface="Garamond" panose="02020404030301010803" pitchFamily="18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57" name="文本框 56">
                  <a:extLst>
                    <a:ext uri="{FF2B5EF4-FFF2-40B4-BE49-F238E27FC236}">
                      <a16:creationId xmlns:a16="http://schemas.microsoft.com/office/drawing/2014/main" id="{F79302FB-C72D-689D-FFB2-9B693392A1E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20132043">
                  <a:off x="3559721" y="3762971"/>
                  <a:ext cx="916036" cy="418704"/>
                </a:xfrm>
                <a:prstGeom prst="rect">
                  <a:avLst/>
                </a:prstGeom>
                <a:blipFill>
                  <a:blip r:embed="rId6"/>
                  <a:stretch>
                    <a:fillRect l="-3012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8" name="组合 57">
            <a:extLst>
              <a:ext uri="{FF2B5EF4-FFF2-40B4-BE49-F238E27FC236}">
                <a16:creationId xmlns:a16="http://schemas.microsoft.com/office/drawing/2014/main" id="{00FA0A40-B45B-D2A6-C174-2606B957827B}"/>
              </a:ext>
            </a:extLst>
          </p:cNvPr>
          <p:cNvGrpSpPr/>
          <p:nvPr/>
        </p:nvGrpSpPr>
        <p:grpSpPr>
          <a:xfrm rot="18617925">
            <a:off x="6629241" y="3206317"/>
            <a:ext cx="1260867" cy="504141"/>
            <a:chOff x="7908832" y="3723108"/>
            <a:chExt cx="1260867" cy="504141"/>
          </a:xfrm>
        </p:grpSpPr>
        <p:sp>
          <p:nvSpPr>
            <p:cNvPr id="59" name="箭头: 右 58">
              <a:extLst>
                <a:ext uri="{FF2B5EF4-FFF2-40B4-BE49-F238E27FC236}">
                  <a16:creationId xmlns:a16="http://schemas.microsoft.com/office/drawing/2014/main" id="{F37A9A13-42C1-5DC9-623C-7648C537817F}"/>
                </a:ext>
              </a:extLst>
            </p:cNvPr>
            <p:cNvSpPr/>
            <p:nvPr/>
          </p:nvSpPr>
          <p:spPr>
            <a:xfrm rot="1582885">
              <a:off x="7908832" y="3723108"/>
              <a:ext cx="1260867" cy="504141"/>
            </a:xfrm>
            <a:prstGeom prst="rightArrow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Garamond" panose="02020404030301010803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文本框 59">
                  <a:extLst>
                    <a:ext uri="{FF2B5EF4-FFF2-40B4-BE49-F238E27FC236}">
                      <a16:creationId xmlns:a16="http://schemas.microsoft.com/office/drawing/2014/main" id="{0D89835B-1BCC-63AA-082B-A473001F001A}"/>
                    </a:ext>
                  </a:extLst>
                </p:cNvPr>
                <p:cNvSpPr txBox="1"/>
                <p:nvPr/>
              </p:nvSpPr>
              <p:spPr>
                <a:xfrm rot="1607805">
                  <a:off x="8099778" y="3738932"/>
                  <a:ext cx="787665" cy="4187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GB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&gt;</m:t>
                        </m:r>
                        <m:sSubSup>
                          <m:sSubSupPr>
                            <m:ctrlPr>
                              <a:rPr lang="en-GB" altLang="zh-CN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GB" altLang="zh-CN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GB" altLang="zh-CN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𝑖</m:t>
                            </m:r>
                            <m:r>
                              <a:rPr lang="en-GB" altLang="zh-CN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+1</m:t>
                            </m:r>
                          </m:sub>
                          <m:sup>
                            <m:r>
                              <a:rPr lang="en-GB" altLang="zh-CN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sup>
                        </m:sSubSup>
                      </m:oMath>
                    </m:oMathPara>
                  </a14:m>
                  <a:endParaRPr lang="zh-CN" altLang="en-US" sz="2000" dirty="0">
                    <a:latin typeface="Garamond" panose="02020404030301010803" pitchFamily="18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60" name="文本框 59">
                  <a:extLst>
                    <a:ext uri="{FF2B5EF4-FFF2-40B4-BE49-F238E27FC236}">
                      <a16:creationId xmlns:a16="http://schemas.microsoft.com/office/drawing/2014/main" id="{0D89835B-1BCC-63AA-082B-A473001F001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607805">
                  <a:off x="8099778" y="3738932"/>
                  <a:ext cx="787665" cy="418704"/>
                </a:xfrm>
                <a:prstGeom prst="rect">
                  <a:avLst/>
                </a:prstGeom>
                <a:blipFill>
                  <a:blip r:embed="rId7"/>
                  <a:stretch>
                    <a:fillRect l="-4082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文本框 60">
                <a:extLst>
                  <a:ext uri="{FF2B5EF4-FFF2-40B4-BE49-F238E27FC236}">
                    <a16:creationId xmlns:a16="http://schemas.microsoft.com/office/drawing/2014/main" id="{EBBF27AE-6E8F-A1DB-39D0-C5EB8FCFC3FD}"/>
                  </a:ext>
                </a:extLst>
              </p:cNvPr>
              <p:cNvSpPr txBox="1"/>
              <p:nvPr/>
            </p:nvSpPr>
            <p:spPr>
              <a:xfrm>
                <a:off x="7893385" y="2758679"/>
                <a:ext cx="3428800" cy="135985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altLang="zh-CN" sz="2400" dirty="0"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rPr>
                  <a:t>Plugging </a:t>
                </a:r>
                <a14:m>
                  <m:oMath xmlns:m="http://schemas.openxmlformats.org/officeDocument/2006/math">
                    <m:r>
                      <a:rPr lang="en-GB" altLang="zh-CN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ℎ𝑖</m:t>
                    </m:r>
                    <m:sSub>
                      <m:sSubPr>
                        <m:ctrlPr>
                          <a:rPr lang="en-GB" altLang="zh-CN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GB" altLang="zh-CN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𝑠𝑡</m:t>
                        </m:r>
                      </m:e>
                      <m:sub>
                        <m:r>
                          <a:rPr lang="en-GB" altLang="zh-CN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zh-CN" sz="2400" dirty="0"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rPr>
                  <a:t> into </a:t>
                </a:r>
                <a:r>
                  <a:rPr lang="en-US" altLang="zh-CN" sz="2400" dirty="0" err="1"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rPr>
                  <a:t>HvR</a:t>
                </a:r>
                <a:r>
                  <a:rPr lang="en-US" altLang="zh-CN" sz="2400" dirty="0"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rPr>
                  <a:t> and solve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GB" altLang="zh-CN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GB" altLang="zh-CN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  <m:r>
                          <a:rPr lang="en-GB" altLang="zh-CN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+1</m:t>
                        </m:r>
                      </m:sub>
                    </m:sSub>
                  </m:oMath>
                </a14:m>
                <a:r>
                  <a:rPr lang="en-US" altLang="zh-CN" sz="2400" dirty="0"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rPr>
                  <a:t> in </a:t>
                </a:r>
                <a14:m>
                  <m:oMath xmlns:m="http://schemas.openxmlformats.org/officeDocument/2006/math">
                    <m:r>
                      <a:rPr lang="en-GB" altLang="zh-CN" b="1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𝐓𝐈𝐌𝐄</m:t>
                    </m:r>
                    <m:sSup>
                      <m:sSupPr>
                        <m:ctrlPr>
                          <a:rPr lang="en-GB" altLang="zh-CN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GB" altLang="zh-CN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GB" altLang="zh-CN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GB" altLang="zh-CN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GB" altLang="zh-CN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𝑖</m:t>
                                </m:r>
                                <m:r>
                                  <a:rPr lang="en-GB" altLang="zh-CN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+1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GB" altLang="zh-CN" b="1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𝐍𝐏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GB" altLang="zh-CN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altLang="zh-CN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GB" altLang="zh-CN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#</m:t>
                              </m:r>
                              <m:r>
                                <m:rPr>
                                  <m:sty m:val="p"/>
                                  <m:brk m:alnAt="7"/>
                                </m:rPr>
                                <a:rPr lang="en-GB" altLang="zh-CN" b="0" i="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r</m:t>
                              </m:r>
                              <m:r>
                                <m:rPr>
                                  <m:sty m:val="p"/>
                                  <m:brk m:alnAt="7"/>
                                </m:rPr>
                                <a:rPr lang="en-GB" altLang="zh-CN" b="0" i="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o</m:t>
                              </m:r>
                              <m:r>
                                <m:rPr>
                                  <m:sty m:val="p"/>
                                  <m:brk m:alnAt="7"/>
                                </m:rPr>
                                <a:rPr lang="en-GB" altLang="zh-CN" b="0" i="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u</m:t>
                              </m:r>
                              <m:r>
                                <m:rPr>
                                  <m:sty m:val="p"/>
                                  <m:brk m:alnAt="7"/>
                                </m:rPr>
                                <a:rPr lang="en-GB" altLang="zh-CN" b="0" i="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n</m:t>
                              </m:r>
                              <m:r>
                                <m:rPr>
                                  <m:sty m:val="p"/>
                                  <m:brk m:alnAt="7"/>
                                </m:rPr>
                                <a:rPr lang="en-GB" altLang="zh-CN" b="0" i="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d</m:t>
                              </m:r>
                              <m:r>
                                <m:rPr>
                                  <m:sty m:val="p"/>
                                  <m:brk m:alnAt="7"/>
                                </m:rPr>
                                <a:rPr lang="en-GB" altLang="zh-CN" b="0" i="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s</m:t>
                              </m:r>
                              <m:r>
                                <m:rPr>
                                  <m:brk m:alnAt="7"/>
                                </m:rPr>
                                <a:rPr lang="en-GB" altLang="zh-CN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n-GB" altLang="zh-CN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GB" altLang="zh-CN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GB" altLang="zh-CN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𝑖</m:t>
                                  </m:r>
                                  <m:r>
                                    <m:rPr>
                                      <m:brk m:alnAt="7"/>
                                    </m:rPr>
                                    <a:rPr lang="en-GB" altLang="zh-CN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+</m:t>
                                  </m:r>
                                  <m:r>
                                    <m:rPr>
                                      <m:brk m:alnAt="7"/>
                                    </m:rPr>
                                    <a:rPr lang="en-GB" altLang="zh-CN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m:rPr>
                                  <m:sty m:val="p"/>
                                </m:rPr>
                                <a:rPr lang="en-GB" altLang="zh-CN" b="0" i="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length</m:t>
                              </m:r>
                              <m:r>
                                <a:rPr lang="en-GB" altLang="zh-CN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n-GB" altLang="zh-CN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altLang="zh-CN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ℓ</m:t>
                                  </m:r>
                                </m:e>
                                <m:sub>
                                  <m:r>
                                    <a:rPr lang="en-GB" altLang="zh-CN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𝑖</m:t>
                                  </m:r>
                                  <m:r>
                                    <a:rPr lang="en-GB" altLang="zh-CN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+1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r>
                  <a:rPr lang="en-US" altLang="zh-CN" sz="2400" dirty="0"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61" name="文本框 60">
                <a:extLst>
                  <a:ext uri="{FF2B5EF4-FFF2-40B4-BE49-F238E27FC236}">
                    <a16:creationId xmlns:a16="http://schemas.microsoft.com/office/drawing/2014/main" id="{EBBF27AE-6E8F-A1DB-39D0-C5EB8FCFC3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3385" y="2758679"/>
                <a:ext cx="3428800" cy="135985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3" name="组合 62">
            <a:extLst>
              <a:ext uri="{FF2B5EF4-FFF2-40B4-BE49-F238E27FC236}">
                <a16:creationId xmlns:a16="http://schemas.microsoft.com/office/drawing/2014/main" id="{C7790B2E-793D-3F8D-2E64-7CB617F8F637}"/>
              </a:ext>
            </a:extLst>
          </p:cNvPr>
          <p:cNvGrpSpPr/>
          <p:nvPr/>
        </p:nvGrpSpPr>
        <p:grpSpPr>
          <a:xfrm>
            <a:off x="2858677" y="3481991"/>
            <a:ext cx="4120031" cy="931240"/>
            <a:chOff x="4148957" y="3128660"/>
            <a:chExt cx="4376786" cy="876436"/>
          </a:xfrm>
        </p:grpSpPr>
        <p:sp>
          <p:nvSpPr>
            <p:cNvPr id="66" name="流程图: 决策 65">
              <a:extLst>
                <a:ext uri="{FF2B5EF4-FFF2-40B4-BE49-F238E27FC236}">
                  <a16:creationId xmlns:a16="http://schemas.microsoft.com/office/drawing/2014/main" id="{188B60F3-3F64-7803-BF4A-1F469B16B0E2}"/>
                </a:ext>
              </a:extLst>
            </p:cNvPr>
            <p:cNvSpPr/>
            <p:nvPr/>
          </p:nvSpPr>
          <p:spPr>
            <a:xfrm>
              <a:off x="4148957" y="3128660"/>
              <a:ext cx="4376786" cy="876436"/>
            </a:xfrm>
            <a:prstGeom prst="flowChartDecision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Garamond" panose="02020404030301010803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7" name="文本框 66">
                  <a:extLst>
                    <a:ext uri="{FF2B5EF4-FFF2-40B4-BE49-F238E27FC236}">
                      <a16:creationId xmlns:a16="http://schemas.microsoft.com/office/drawing/2014/main" id="{67E804F3-B679-1E42-ED6B-0411A6A60423}"/>
                    </a:ext>
                  </a:extLst>
                </p:cNvPr>
                <p:cNvSpPr txBox="1"/>
                <p:nvPr/>
              </p:nvSpPr>
              <p:spPr>
                <a:xfrm>
                  <a:off x="4480189" y="3163367"/>
                  <a:ext cx="3714320" cy="78209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GB" altLang="zh-CN" sz="2400" dirty="0">
                      <a:latin typeface="Garamond" panose="02020404030301010803" pitchFamily="18" charset="0"/>
                      <a:cs typeface="Arial" panose="020B0604020202020204" pitchFamily="34" charset="0"/>
                    </a:rPr>
                    <a:t>What’s the </a:t>
                  </a:r>
                  <a:r>
                    <a:rPr lang="en-GB" altLang="zh-CN" sz="2400" dirty="0">
                      <a:solidFill>
                        <a:srgbClr val="FF3300"/>
                      </a:solidFill>
                      <a:latin typeface="Garamond" panose="02020404030301010803" pitchFamily="18" charset="0"/>
                      <a:cs typeface="Arial" panose="020B0604020202020204" pitchFamily="34" charset="0"/>
                    </a:rPr>
                    <a:t>circuit complexity</a:t>
                  </a:r>
                  <a:r>
                    <a:rPr lang="en-GB" altLang="zh-CN" sz="2400" dirty="0">
                      <a:latin typeface="Garamond" panose="02020404030301010803" pitchFamily="18" charset="0"/>
                      <a:cs typeface="Arial" panose="020B0604020202020204" pitchFamily="34" charset="0"/>
                    </a:rPr>
                    <a:t> of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GB" altLang="zh-CN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GB" altLang="zh-CN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ℎ𝑖</m:t>
                          </m:r>
                          <m:r>
                            <a:rPr lang="en-GB" altLang="zh-CN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𝑠𝑡</m:t>
                          </m:r>
                        </m:e>
                        <m:sub>
                          <m:r>
                            <a:rPr lang="en-GB" altLang="zh-CN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𝑖</m:t>
                          </m:r>
                        </m:sub>
                      </m:sSub>
                    </m:oMath>
                  </a14:m>
                  <a:r>
                    <a:rPr lang="en-GB" altLang="zh-CN" sz="2400" dirty="0">
                      <a:latin typeface="Garamond" panose="02020404030301010803" pitchFamily="18" charset="0"/>
                      <a:cs typeface="Arial" panose="020B0604020202020204" pitchFamily="34" charset="0"/>
                    </a:rPr>
                    <a:t>?</a:t>
                  </a:r>
                  <a:endParaRPr lang="zh-CN" altLang="en-US" sz="2400" dirty="0">
                    <a:latin typeface="Garamond" panose="02020404030301010803" pitchFamily="18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67" name="文本框 66">
                  <a:extLst>
                    <a:ext uri="{FF2B5EF4-FFF2-40B4-BE49-F238E27FC236}">
                      <a16:creationId xmlns:a16="http://schemas.microsoft.com/office/drawing/2014/main" id="{67E804F3-B679-1E42-ED6B-0411A6A6042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80189" y="3163367"/>
                  <a:ext cx="3714320" cy="782092"/>
                </a:xfrm>
                <a:prstGeom prst="rect">
                  <a:avLst/>
                </a:prstGeom>
                <a:blipFill>
                  <a:blip r:embed="rId9"/>
                  <a:stretch>
                    <a:fillRect t="-5839" b="-15328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1F663CF3-C692-57F2-DE3A-000C8E5FDECD}"/>
                  </a:ext>
                </a:extLst>
              </p:cNvPr>
              <p:cNvSpPr txBox="1"/>
              <p:nvPr/>
            </p:nvSpPr>
            <p:spPr>
              <a:xfrm>
                <a:off x="2580115" y="2457913"/>
                <a:ext cx="357125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dirty="0">
                    <a:latin typeface="Garamond" panose="02020404030301010803" pitchFamily="18" charset="0"/>
                  </a:rPr>
                  <a:t>Goal: solve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</a:rPr>
                      <m:t>poly</m:t>
                    </m:r>
                    <m:d>
                      <m:d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 time.</a:t>
                </a: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1F663CF3-C692-57F2-DE3A-000C8E5FDE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0115" y="2457913"/>
                <a:ext cx="3571258" cy="400110"/>
              </a:xfrm>
              <a:prstGeom prst="rect">
                <a:avLst/>
              </a:prstGeom>
              <a:blipFill>
                <a:blip r:embed="rId10"/>
                <a:stretch>
                  <a:fillRect l="-1706" t="-6061" b="-2727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668B9213-1B1F-E6FB-550D-3AB4BB638A0E}"/>
                  </a:ext>
                </a:extLst>
              </p:cNvPr>
              <p:cNvSpPr txBox="1"/>
              <p:nvPr/>
            </p:nvSpPr>
            <p:spPr>
              <a:xfrm>
                <a:off x="3571299" y="5890256"/>
                <a:ext cx="318444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Garamond" panose="02020404030301010803" pitchFamily="18" charset="0"/>
                  </a:rPr>
                  <a:t>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GB" dirty="0">
                    <a:latin typeface="Garamond" panose="02020404030301010803" pitchFamily="18" charset="0"/>
                  </a:rPr>
                  <a:t> may be exponential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GB" dirty="0">
                    <a:latin typeface="Garamond" panose="02020404030301010803" pitchFamily="18" charset="0"/>
                  </a:rPr>
                  <a:t>, but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GB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poly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endParaRPr lang="en-GB" dirty="0">
                  <a:latin typeface="Garamond" panose="02020404030301010803" pitchFamily="18" charset="0"/>
                </a:endParaRP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668B9213-1B1F-E6FB-550D-3AB4BB638A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1299" y="5890256"/>
                <a:ext cx="3184442" cy="646331"/>
              </a:xfrm>
              <a:prstGeom prst="rect">
                <a:avLst/>
              </a:prstGeom>
              <a:blipFill>
                <a:blip r:embed="rId11"/>
                <a:stretch>
                  <a:fillRect l="-1724" t="-3774" r="-2682" b="-150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445C0AD3-A906-7CA8-59C7-5F99057D3E02}"/>
                  </a:ext>
                </a:extLst>
              </p:cNvPr>
              <p:cNvSpPr/>
              <p:nvPr/>
            </p:nvSpPr>
            <p:spPr>
              <a:xfrm>
                <a:off x="6406443" y="6384422"/>
                <a:ext cx="3485330" cy="215023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50000">
                    <a:schemeClr val="accent5">
                      <a:lumMod val="60000"/>
                      <a:lumOff val="40000"/>
                    </a:schemeClr>
                  </a:gs>
                  <a:gs pos="25000">
                    <a:schemeClr val="accent6">
                      <a:lumMod val="60000"/>
                      <a:lumOff val="40000"/>
                    </a:schemeClr>
                  </a:gs>
                  <a:gs pos="75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tx2">
                      <a:lumMod val="60000"/>
                      <a:lumOff val="40000"/>
                    </a:schemeClr>
                  </a:gs>
                </a:gsLst>
                <a:lin ang="0" scaled="0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GB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ℎ𝑖</m:t>
                      </m:r>
                      <m:sSub>
                        <m:sSubPr>
                          <m:ctrlPr>
                            <a:rPr lang="en-GB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𝑠𝑡</m:t>
                          </m:r>
                        </m:e>
                        <m:sub>
                          <m:r>
                            <a:rPr lang="en-GB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GB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445C0AD3-A906-7CA8-59C7-5F99057D3E0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6443" y="6384422"/>
                <a:ext cx="3485330" cy="21502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组合 9">
            <a:extLst>
              <a:ext uri="{FF2B5EF4-FFF2-40B4-BE49-F238E27FC236}">
                <a16:creationId xmlns:a16="http://schemas.microsoft.com/office/drawing/2014/main" id="{DB80804A-6C74-155B-6FD5-19F1A1C520FE}"/>
              </a:ext>
            </a:extLst>
          </p:cNvPr>
          <p:cNvGrpSpPr/>
          <p:nvPr/>
        </p:nvGrpSpPr>
        <p:grpSpPr>
          <a:xfrm>
            <a:off x="0" y="2193691"/>
            <a:ext cx="2647166" cy="4490462"/>
            <a:chOff x="0" y="2193691"/>
            <a:chExt cx="2647166" cy="449046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文本框 37">
                  <a:extLst>
                    <a:ext uri="{FF2B5EF4-FFF2-40B4-BE49-F238E27FC236}">
                      <a16:creationId xmlns:a16="http://schemas.microsoft.com/office/drawing/2014/main" id="{14880A9F-7EBE-A378-9D93-8FC7889EC521}"/>
                    </a:ext>
                  </a:extLst>
                </p:cNvPr>
                <p:cNvSpPr txBox="1"/>
                <p:nvPr/>
              </p:nvSpPr>
              <p:spPr>
                <a:xfrm>
                  <a:off x="1031788" y="4726119"/>
                  <a:ext cx="615553" cy="734304"/>
                </a:xfrm>
                <a:prstGeom prst="rect">
                  <a:avLst/>
                </a:prstGeom>
                <a:noFill/>
              </p:spPr>
              <p:txBody>
                <a:bodyPr vert="eaVert"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…</m:t>
                        </m:r>
                      </m:oMath>
                    </m:oMathPara>
                  </a14:m>
                  <a:endParaRPr lang="zh-CN" altLang="en-US" sz="2800" dirty="0">
                    <a:latin typeface="Garamond" panose="02020404030301010803" pitchFamily="18" charset="0"/>
                  </a:endParaRPr>
                </a:p>
              </p:txBody>
            </p:sp>
          </mc:Choice>
          <mc:Fallback xmlns="">
            <p:sp>
              <p:nvSpPr>
                <p:cNvPr id="38" name="文本框 37">
                  <a:extLst>
                    <a:ext uri="{FF2B5EF4-FFF2-40B4-BE49-F238E27FC236}">
                      <a16:creationId xmlns:a16="http://schemas.microsoft.com/office/drawing/2014/main" id="{14880A9F-7EBE-A378-9D93-8FC7889EC52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1788" y="4726119"/>
                  <a:ext cx="615553" cy="734304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文本框 39">
                  <a:extLst>
                    <a:ext uri="{FF2B5EF4-FFF2-40B4-BE49-F238E27FC236}">
                      <a16:creationId xmlns:a16="http://schemas.microsoft.com/office/drawing/2014/main" id="{8EB24FE2-6B51-217A-3723-BF127F010A7B}"/>
                    </a:ext>
                  </a:extLst>
                </p:cNvPr>
                <p:cNvSpPr txBox="1"/>
                <p:nvPr/>
              </p:nvSpPr>
              <p:spPr>
                <a:xfrm>
                  <a:off x="1031789" y="2849754"/>
                  <a:ext cx="615553" cy="734304"/>
                </a:xfrm>
                <a:prstGeom prst="rect">
                  <a:avLst/>
                </a:prstGeom>
                <a:noFill/>
              </p:spPr>
              <p:txBody>
                <a:bodyPr vert="eaVert"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…</m:t>
                        </m:r>
                      </m:oMath>
                    </m:oMathPara>
                  </a14:m>
                  <a:endParaRPr lang="zh-CN" altLang="en-US" sz="2800" dirty="0">
                    <a:latin typeface="Garamond" panose="02020404030301010803" pitchFamily="18" charset="0"/>
                  </a:endParaRPr>
                </a:p>
              </p:txBody>
            </p:sp>
          </mc:Choice>
          <mc:Fallback xmlns="">
            <p:sp>
              <p:nvSpPr>
                <p:cNvPr id="40" name="文本框 39">
                  <a:extLst>
                    <a:ext uri="{FF2B5EF4-FFF2-40B4-BE49-F238E27FC236}">
                      <a16:creationId xmlns:a16="http://schemas.microsoft.com/office/drawing/2014/main" id="{8EB24FE2-6B51-217A-3723-BF127F010A7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1789" y="2849754"/>
                  <a:ext cx="615553" cy="734304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文本框 40">
                  <a:extLst>
                    <a:ext uri="{FF2B5EF4-FFF2-40B4-BE49-F238E27FC236}">
                      <a16:creationId xmlns:a16="http://schemas.microsoft.com/office/drawing/2014/main" id="{6246E6FB-B62A-6FFC-2F7A-184F30B48220}"/>
                    </a:ext>
                  </a:extLst>
                </p:cNvPr>
                <p:cNvSpPr txBox="1"/>
                <p:nvPr/>
              </p:nvSpPr>
              <p:spPr>
                <a:xfrm>
                  <a:off x="1026512" y="5949849"/>
                  <a:ext cx="615553" cy="734304"/>
                </a:xfrm>
                <a:prstGeom prst="rect">
                  <a:avLst/>
                </a:prstGeom>
                <a:noFill/>
              </p:spPr>
              <p:txBody>
                <a:bodyPr vert="eaVert"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…</m:t>
                        </m:r>
                      </m:oMath>
                    </m:oMathPara>
                  </a14:m>
                  <a:endParaRPr lang="zh-CN" altLang="en-US" sz="2800" dirty="0">
                    <a:latin typeface="Garamond" panose="02020404030301010803" pitchFamily="18" charset="0"/>
                  </a:endParaRPr>
                </a:p>
              </p:txBody>
            </p:sp>
          </mc:Choice>
          <mc:Fallback xmlns="">
            <p:sp>
              <p:nvSpPr>
                <p:cNvPr id="41" name="文本框 40">
                  <a:extLst>
                    <a:ext uri="{FF2B5EF4-FFF2-40B4-BE49-F238E27FC236}">
                      <a16:creationId xmlns:a16="http://schemas.microsoft.com/office/drawing/2014/main" id="{6246E6FB-B62A-6FFC-2F7A-184F30B4822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26512" y="5949849"/>
                  <a:ext cx="615553" cy="734304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文本框 41">
                  <a:extLst>
                    <a:ext uri="{FF2B5EF4-FFF2-40B4-BE49-F238E27FC236}">
                      <a16:creationId xmlns:a16="http://schemas.microsoft.com/office/drawing/2014/main" id="{11C2A048-8493-73CF-C556-7C7F21A8282E}"/>
                    </a:ext>
                  </a:extLst>
                </p:cNvPr>
                <p:cNvSpPr txBox="1"/>
                <p:nvPr/>
              </p:nvSpPr>
              <p:spPr>
                <a:xfrm>
                  <a:off x="0" y="2193691"/>
                  <a:ext cx="2429093" cy="78803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z="2400" i="1" smtClean="0">
                          <a:latin typeface="Cambria Math" panose="02040503050406030204" pitchFamily="18" charset="0"/>
                        </a:rPr>
                        <m:t>Avoid</m:t>
                      </m:r>
                    </m:oMath>
                  </a14:m>
                  <a:r>
                    <a:rPr lang="en-GB" sz="2400" dirty="0">
                      <a:latin typeface="Garamond" panose="02020404030301010803" pitchFamily="18" charset="0"/>
                      <a:cs typeface="Arial" panose="020B0604020202020204" pitchFamily="34" charset="0"/>
                    </a:rPr>
                    <a:t> instances</a:t>
                  </a:r>
                </a:p>
                <a:p>
                  <a:pPr algn="ctr"/>
                  <a:r>
                    <a:rPr lang="en-GB" sz="2000" dirty="0">
                      <a:latin typeface="Garamond" panose="02020404030301010803" pitchFamily="18" charset="0"/>
                      <a:cs typeface="Arial" panose="020B0604020202020204" pitchFamily="34" charset="0"/>
                    </a:rPr>
                    <a:t>(set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GB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𝑁</m:t>
                          </m:r>
                        </m:e>
                        <m:sub>
                          <m:r>
                            <a:rPr lang="en-GB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𝑖</m:t>
                          </m:r>
                          <m:r>
                            <a:rPr lang="en-GB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+1</m:t>
                          </m:r>
                        </m:sub>
                      </m:sSub>
                      <m:r>
                        <a:rPr lang="en-GB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Sup>
                        <m:sSubSupPr>
                          <m:ctrlPr>
                            <a:rPr lang="en-GB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𝑁</m:t>
                          </m:r>
                        </m:e>
                        <m:sub>
                          <m:r>
                            <a:rPr lang="en-GB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𝑖</m:t>
                          </m:r>
                        </m:sub>
                        <m:sup>
                          <m:r>
                            <a:rPr lang="en-GB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10</m:t>
                          </m:r>
                        </m:sup>
                      </m:sSubSup>
                    </m:oMath>
                  </a14:m>
                  <a:r>
                    <a:rPr lang="en-GB" sz="2000" dirty="0">
                      <a:latin typeface="Garamond" panose="02020404030301010803" pitchFamily="18" charset="0"/>
                      <a:cs typeface="Arial" panose="020B0604020202020204" pitchFamily="34" charset="0"/>
                    </a:rPr>
                    <a:t>)</a:t>
                  </a:r>
                </a:p>
              </p:txBody>
            </p:sp>
          </mc:Choice>
          <mc:Fallback xmlns="">
            <p:sp>
              <p:nvSpPr>
                <p:cNvPr id="42" name="文本框 41">
                  <a:extLst>
                    <a:ext uri="{FF2B5EF4-FFF2-40B4-BE49-F238E27FC236}">
                      <a16:creationId xmlns:a16="http://schemas.microsoft.com/office/drawing/2014/main" id="{11C2A048-8493-73CF-C556-7C7F21A8282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2193691"/>
                  <a:ext cx="2429093" cy="788036"/>
                </a:xfrm>
                <a:prstGeom prst="rect">
                  <a:avLst/>
                </a:prstGeom>
                <a:blipFill>
                  <a:blip r:embed="rId16"/>
                  <a:stretch>
                    <a:fillRect t="-6202" b="-13953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文本框 42">
                  <a:extLst>
                    <a:ext uri="{FF2B5EF4-FFF2-40B4-BE49-F238E27FC236}">
                      <a16:creationId xmlns:a16="http://schemas.microsoft.com/office/drawing/2014/main" id="{CF7E7287-CE29-86AB-8B0B-99D16DAF0237}"/>
                    </a:ext>
                  </a:extLst>
                </p:cNvPr>
                <p:cNvSpPr txBox="1"/>
                <p:nvPr/>
              </p:nvSpPr>
              <p:spPr>
                <a:xfrm>
                  <a:off x="1688985" y="5169468"/>
                  <a:ext cx="78983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oMath>
                    </m:oMathPara>
                  </a14:m>
                  <a:endParaRPr lang="en-GB" dirty="0">
                    <a:latin typeface="Garamond" panose="02020404030301010803" pitchFamily="18" charset="0"/>
                  </a:endParaRPr>
                </a:p>
              </p:txBody>
            </p:sp>
          </mc:Choice>
          <mc:Fallback xmlns="">
            <p:sp>
              <p:nvSpPr>
                <p:cNvPr id="43" name="文本框 42">
                  <a:extLst>
                    <a:ext uri="{FF2B5EF4-FFF2-40B4-BE49-F238E27FC236}">
                      <a16:creationId xmlns:a16="http://schemas.microsoft.com/office/drawing/2014/main" id="{CF7E7287-CE29-86AB-8B0B-99D16DAF023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88985" y="5169468"/>
                  <a:ext cx="789836" cy="369332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文本框 43">
                  <a:extLst>
                    <a:ext uri="{FF2B5EF4-FFF2-40B4-BE49-F238E27FC236}">
                      <a16:creationId xmlns:a16="http://schemas.microsoft.com/office/drawing/2014/main" id="{89BD969C-76A6-9450-4FC9-B658F459B016}"/>
                    </a:ext>
                  </a:extLst>
                </p:cNvPr>
                <p:cNvSpPr txBox="1"/>
                <p:nvPr/>
              </p:nvSpPr>
              <p:spPr>
                <a:xfrm>
                  <a:off x="1433881" y="5833625"/>
                  <a:ext cx="1044939" cy="37651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oMath>
                    </m:oMathPara>
                  </a14:m>
                  <a:endParaRPr lang="en-GB" dirty="0">
                    <a:latin typeface="Garamond" panose="02020404030301010803" pitchFamily="18" charset="0"/>
                  </a:endParaRPr>
                </a:p>
              </p:txBody>
            </p:sp>
          </mc:Choice>
          <mc:Fallback xmlns="">
            <p:sp>
              <p:nvSpPr>
                <p:cNvPr id="44" name="文本框 43">
                  <a:extLst>
                    <a:ext uri="{FF2B5EF4-FFF2-40B4-BE49-F238E27FC236}">
                      <a16:creationId xmlns:a16="http://schemas.microsoft.com/office/drawing/2014/main" id="{89BD969C-76A6-9450-4FC9-B658F459B01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33881" y="5833625"/>
                  <a:ext cx="1044939" cy="376513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5" name="组合 44">
              <a:extLst>
                <a:ext uri="{FF2B5EF4-FFF2-40B4-BE49-F238E27FC236}">
                  <a16:creationId xmlns:a16="http://schemas.microsoft.com/office/drawing/2014/main" id="{DA71E578-D487-E783-B195-C205159283B4}"/>
                </a:ext>
              </a:extLst>
            </p:cNvPr>
            <p:cNvGrpSpPr/>
            <p:nvPr/>
          </p:nvGrpSpPr>
          <p:grpSpPr>
            <a:xfrm>
              <a:off x="595335" y="5488892"/>
              <a:ext cx="1233465" cy="432488"/>
              <a:chOff x="595335" y="5488892"/>
              <a:chExt cx="1233465" cy="432488"/>
            </a:xfrm>
          </p:grpSpPr>
          <p:sp>
            <p:nvSpPr>
              <p:cNvPr id="46" name="梯形 45">
                <a:extLst>
                  <a:ext uri="{FF2B5EF4-FFF2-40B4-BE49-F238E27FC236}">
                    <a16:creationId xmlns:a16="http://schemas.microsoft.com/office/drawing/2014/main" id="{5C3B9D06-2612-7E40-D5B4-6FA4FD5E96ED}"/>
                  </a:ext>
                </a:extLst>
              </p:cNvPr>
              <p:cNvSpPr/>
              <p:nvPr/>
            </p:nvSpPr>
            <p:spPr>
              <a:xfrm rot="10800000">
                <a:off x="595335" y="5488892"/>
                <a:ext cx="1233465" cy="432488"/>
              </a:xfrm>
              <a:prstGeom prst="trapezoid">
                <a:avLst>
                  <a:gd name="adj" fmla="val 31896"/>
                </a:avLst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Garamond" panose="02020404030301010803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7" name="文本框 46">
                    <a:extLst>
                      <a:ext uri="{FF2B5EF4-FFF2-40B4-BE49-F238E27FC236}">
                        <a16:creationId xmlns:a16="http://schemas.microsoft.com/office/drawing/2014/main" id="{EE76D9AA-75FF-1225-4EEE-45A4E856A2E5}"/>
                      </a:ext>
                    </a:extLst>
                  </p:cNvPr>
                  <p:cNvSpPr txBox="1"/>
                  <p:nvPr/>
                </p:nvSpPr>
                <p:spPr>
                  <a:xfrm>
                    <a:off x="974742" y="5520924"/>
                    <a:ext cx="474651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oMath>
                      </m:oMathPara>
                    </a14:m>
                    <a:endParaRPr lang="en-GB" dirty="0">
                      <a:latin typeface="Garamond" panose="02020404030301010803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47" name="文本框 46">
                    <a:extLst>
                      <a:ext uri="{FF2B5EF4-FFF2-40B4-BE49-F238E27FC236}">
                        <a16:creationId xmlns:a16="http://schemas.microsoft.com/office/drawing/2014/main" id="{EE76D9AA-75FF-1225-4EEE-45A4E856A2E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74742" y="5520924"/>
                    <a:ext cx="474651" cy="369332"/>
                  </a:xfrm>
                  <a:prstGeom prst="rect">
                    <a:avLst/>
                  </a:prstGeom>
                  <a:blipFill>
                    <a:blip r:embed="rId1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48" name="组合 47">
              <a:extLst>
                <a:ext uri="{FF2B5EF4-FFF2-40B4-BE49-F238E27FC236}">
                  <a16:creationId xmlns:a16="http://schemas.microsoft.com/office/drawing/2014/main" id="{13F2BBEE-3804-F79F-7BD2-27EA66E21F73}"/>
                </a:ext>
              </a:extLst>
            </p:cNvPr>
            <p:cNvGrpSpPr/>
            <p:nvPr/>
          </p:nvGrpSpPr>
          <p:grpSpPr>
            <a:xfrm>
              <a:off x="205082" y="3697041"/>
              <a:ext cx="2161079" cy="757736"/>
              <a:chOff x="595335" y="5488892"/>
              <a:chExt cx="1233465" cy="432488"/>
            </a:xfrm>
          </p:grpSpPr>
          <p:sp>
            <p:nvSpPr>
              <p:cNvPr id="49" name="梯形 48">
                <a:extLst>
                  <a:ext uri="{FF2B5EF4-FFF2-40B4-BE49-F238E27FC236}">
                    <a16:creationId xmlns:a16="http://schemas.microsoft.com/office/drawing/2014/main" id="{BD26D9AF-CE80-9435-12F7-A87CA9104629}"/>
                  </a:ext>
                </a:extLst>
              </p:cNvPr>
              <p:cNvSpPr/>
              <p:nvPr/>
            </p:nvSpPr>
            <p:spPr>
              <a:xfrm rot="10800000">
                <a:off x="595335" y="5488892"/>
                <a:ext cx="1233465" cy="432488"/>
              </a:xfrm>
              <a:prstGeom prst="trapezoid">
                <a:avLst>
                  <a:gd name="adj" fmla="val 35960"/>
                </a:avLst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Garamond" panose="02020404030301010803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0" name="文本框 49">
                    <a:extLst>
                      <a:ext uri="{FF2B5EF4-FFF2-40B4-BE49-F238E27FC236}">
                        <a16:creationId xmlns:a16="http://schemas.microsoft.com/office/drawing/2014/main" id="{9FBD96C4-F301-F640-F65D-1B7FFAD3D043}"/>
                      </a:ext>
                    </a:extLst>
                  </p:cNvPr>
                  <p:cNvSpPr txBox="1"/>
                  <p:nvPr/>
                </p:nvSpPr>
                <p:spPr>
                  <a:xfrm>
                    <a:off x="974741" y="5587832"/>
                    <a:ext cx="474651" cy="26350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sSub>
                            <m:sSub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</m:oMath>
                      </m:oMathPara>
                    </a14:m>
                    <a:endParaRPr lang="en-GB" sz="2400" dirty="0">
                      <a:latin typeface="Garamond" panose="02020404030301010803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50" name="文本框 49">
                    <a:extLst>
                      <a:ext uri="{FF2B5EF4-FFF2-40B4-BE49-F238E27FC236}">
                        <a16:creationId xmlns:a16="http://schemas.microsoft.com/office/drawing/2014/main" id="{9FBD96C4-F301-F640-F65D-1B7FFAD3D043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74741" y="5587832"/>
                    <a:ext cx="474651" cy="263501"/>
                  </a:xfrm>
                  <a:prstGeom prst="rect">
                    <a:avLst/>
                  </a:prstGeom>
                  <a:blipFill>
                    <a:blip r:embed="rId20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文本框 50">
                  <a:extLst>
                    <a:ext uri="{FF2B5EF4-FFF2-40B4-BE49-F238E27FC236}">
                      <a16:creationId xmlns:a16="http://schemas.microsoft.com/office/drawing/2014/main" id="{35848138-4118-B9E7-4845-8800ACCD43A5}"/>
                    </a:ext>
                  </a:extLst>
                </p:cNvPr>
                <p:cNvSpPr txBox="1"/>
                <p:nvPr/>
              </p:nvSpPr>
              <p:spPr>
                <a:xfrm>
                  <a:off x="1562192" y="4422359"/>
                  <a:ext cx="1084974" cy="3742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oMath>
                    </m:oMathPara>
                  </a14:m>
                  <a:endParaRPr lang="en-GB" dirty="0">
                    <a:latin typeface="Garamond" panose="02020404030301010803" pitchFamily="18" charset="0"/>
                  </a:endParaRPr>
                </a:p>
              </p:txBody>
            </p:sp>
          </mc:Choice>
          <mc:Fallback xmlns="">
            <p:sp>
              <p:nvSpPr>
                <p:cNvPr id="51" name="文本框 50">
                  <a:extLst>
                    <a:ext uri="{FF2B5EF4-FFF2-40B4-BE49-F238E27FC236}">
                      <a16:creationId xmlns:a16="http://schemas.microsoft.com/office/drawing/2014/main" id="{35848138-4118-B9E7-4845-8800ACCD43A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62192" y="4422359"/>
                  <a:ext cx="1084974" cy="374205"/>
                </a:xfrm>
                <a:prstGeom prst="rect">
                  <a:avLst/>
                </a:prstGeom>
                <a:blipFill>
                  <a:blip r:embed="rId2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文本框 51">
                  <a:extLst>
                    <a:ext uri="{FF2B5EF4-FFF2-40B4-BE49-F238E27FC236}">
                      <a16:creationId xmlns:a16="http://schemas.microsoft.com/office/drawing/2014/main" id="{3341E799-44CB-4844-065E-48520BC9C4A4}"/>
                    </a:ext>
                  </a:extLst>
                </p:cNvPr>
                <p:cNvSpPr txBox="1"/>
                <p:nvPr/>
              </p:nvSpPr>
              <p:spPr>
                <a:xfrm>
                  <a:off x="1950509" y="3288464"/>
                  <a:ext cx="682963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oMath>
                    </m:oMathPara>
                  </a14:m>
                  <a:endParaRPr lang="en-GB" dirty="0">
                    <a:latin typeface="Garamond" panose="02020404030301010803" pitchFamily="18" charset="0"/>
                  </a:endParaRPr>
                </a:p>
              </p:txBody>
            </p:sp>
          </mc:Choice>
          <mc:Fallback xmlns="">
            <p:sp>
              <p:nvSpPr>
                <p:cNvPr id="52" name="文本框 51">
                  <a:extLst>
                    <a:ext uri="{FF2B5EF4-FFF2-40B4-BE49-F238E27FC236}">
                      <a16:creationId xmlns:a16="http://schemas.microsoft.com/office/drawing/2014/main" id="{3341E799-44CB-4844-065E-48520BC9C4A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50509" y="3288464"/>
                  <a:ext cx="682963" cy="369332"/>
                </a:xfrm>
                <a:prstGeom prst="rect">
                  <a:avLst/>
                </a:prstGeom>
                <a:blipFill>
                  <a:blip r:embed="rId22"/>
                  <a:stretch>
                    <a:fillRect r="-3571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9656A85B-7AD2-FB06-FE95-98372552BD15}"/>
                  </a:ext>
                </a:extLst>
              </p:cNvPr>
              <p:cNvSpPr txBox="1"/>
              <p:nvPr/>
            </p:nvSpPr>
            <p:spPr>
              <a:xfrm>
                <a:off x="8848166" y="2141054"/>
                <a:ext cx="257287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>
                    <a:latin typeface="Garamond" panose="02020404030301010803" pitchFamily="18" charset="0"/>
                  </a:rPr>
                  <a:t>Can achieve: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m:rPr>
                        <m:sty m:val="p"/>
                      </m:rPr>
                      <a:rPr lang="en-GB" sz="1600" b="0" i="0" smtClean="0">
                        <a:latin typeface="Cambria Math" panose="02040503050406030204" pitchFamily="18" charset="0"/>
                      </a:rPr>
                      <m:t>poly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e>
                    </m:d>
                  </m:oMath>
                </a14:m>
                <a:r>
                  <a:rPr lang="en-GB" sz="1600" dirty="0">
                    <a:latin typeface="Garamond" panose="02020404030301010803" pitchFamily="18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m:rPr>
                        <m:sty m:val="p"/>
                      </m:rPr>
                      <a:rPr lang="en-GB" sz="1600" b="0" i="0" smtClean="0">
                        <a:latin typeface="Cambria Math" panose="02040503050406030204" pitchFamily="18" charset="0"/>
                      </a:rPr>
                      <m:t>poly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endParaRPr lang="en-GB" sz="1600" dirty="0">
                  <a:latin typeface="Garamond" panose="02020404030301010803" pitchFamily="18" charset="0"/>
                </a:endParaRPr>
              </a:p>
            </p:txBody>
          </p:sp>
        </mc:Choice>
        <mc:Fallback xmlns="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9656A85B-7AD2-FB06-FE95-98372552BD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8166" y="2141054"/>
                <a:ext cx="2572870" cy="584775"/>
              </a:xfrm>
              <a:prstGeom prst="rect">
                <a:avLst/>
              </a:prstGeom>
              <a:blipFill>
                <a:blip r:embed="rId23"/>
                <a:stretch>
                  <a:fillRect l="-1182" t="-2083" b="-1354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矩形 4">
            <a:extLst>
              <a:ext uri="{FF2B5EF4-FFF2-40B4-BE49-F238E27FC236}">
                <a16:creationId xmlns:a16="http://schemas.microsoft.com/office/drawing/2014/main" id="{DA850744-576E-A941-2341-3F5A14024B53}"/>
              </a:ext>
            </a:extLst>
          </p:cNvPr>
          <p:cNvSpPr/>
          <p:nvPr/>
        </p:nvSpPr>
        <p:spPr>
          <a:xfrm>
            <a:off x="422736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D8F51A10-2C1D-89F6-A702-346144A8E8FD}"/>
              </a:ext>
            </a:extLst>
          </p:cNvPr>
          <p:cNvSpPr/>
          <p:nvPr/>
        </p:nvSpPr>
        <p:spPr>
          <a:xfrm>
            <a:off x="437515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108B38AF-1976-AE9D-2FF2-84B25E20272B}"/>
              </a:ext>
            </a:extLst>
          </p:cNvPr>
          <p:cNvSpPr/>
          <p:nvPr/>
        </p:nvSpPr>
        <p:spPr>
          <a:xfrm>
            <a:off x="452293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4ED4B30A-8B5D-43C9-05E6-082495BD45E0}"/>
              </a:ext>
            </a:extLst>
          </p:cNvPr>
          <p:cNvSpPr/>
          <p:nvPr/>
        </p:nvSpPr>
        <p:spPr>
          <a:xfrm>
            <a:off x="467071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472E2509-F165-7F1A-E18D-E0FD06FFE72C}"/>
              </a:ext>
            </a:extLst>
          </p:cNvPr>
          <p:cNvSpPr/>
          <p:nvPr/>
        </p:nvSpPr>
        <p:spPr>
          <a:xfrm>
            <a:off x="481849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4E1ECD99-018B-4D77-B7C3-E60E30EFA63B}"/>
              </a:ext>
            </a:extLst>
          </p:cNvPr>
          <p:cNvSpPr/>
          <p:nvPr/>
        </p:nvSpPr>
        <p:spPr>
          <a:xfrm>
            <a:off x="496627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858A761A-18BE-9CB9-FB93-74936B757592}"/>
              </a:ext>
            </a:extLst>
          </p:cNvPr>
          <p:cNvSpPr/>
          <p:nvPr/>
        </p:nvSpPr>
        <p:spPr>
          <a:xfrm>
            <a:off x="511406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3C56D2BF-38D7-FE4C-BC09-0636768C74AF}"/>
              </a:ext>
            </a:extLst>
          </p:cNvPr>
          <p:cNvSpPr/>
          <p:nvPr/>
        </p:nvSpPr>
        <p:spPr>
          <a:xfrm>
            <a:off x="526184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42C46721-BC22-73B1-C2C0-59860F45F6F5}"/>
              </a:ext>
            </a:extLst>
          </p:cNvPr>
          <p:cNvSpPr/>
          <p:nvPr/>
        </p:nvSpPr>
        <p:spPr>
          <a:xfrm>
            <a:off x="540962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DE3B57E3-0ACB-61D7-3D99-D35130669852}"/>
              </a:ext>
            </a:extLst>
          </p:cNvPr>
          <p:cNvSpPr/>
          <p:nvPr/>
        </p:nvSpPr>
        <p:spPr>
          <a:xfrm>
            <a:off x="555740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1A2153D5-4B92-3A99-AD94-D0532603FC90}"/>
              </a:ext>
            </a:extLst>
          </p:cNvPr>
          <p:cNvSpPr/>
          <p:nvPr/>
        </p:nvSpPr>
        <p:spPr>
          <a:xfrm>
            <a:off x="570518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6E7F59E5-E758-7A44-23C1-376477E7BD22}"/>
              </a:ext>
            </a:extLst>
          </p:cNvPr>
          <p:cNvSpPr/>
          <p:nvPr/>
        </p:nvSpPr>
        <p:spPr>
          <a:xfrm>
            <a:off x="585297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A865F52A-EEDC-8C4C-7E96-B98DC7F9322E}"/>
              </a:ext>
            </a:extLst>
          </p:cNvPr>
          <p:cNvSpPr/>
          <p:nvPr/>
        </p:nvSpPr>
        <p:spPr>
          <a:xfrm>
            <a:off x="600075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4B2F3DA5-554E-14B3-6B6D-FEBCA1A0BCDB}"/>
              </a:ext>
            </a:extLst>
          </p:cNvPr>
          <p:cNvSpPr/>
          <p:nvPr/>
        </p:nvSpPr>
        <p:spPr>
          <a:xfrm>
            <a:off x="614853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F912C54D-5A77-D358-1686-39DD58A08F74}"/>
              </a:ext>
            </a:extLst>
          </p:cNvPr>
          <p:cNvSpPr/>
          <p:nvPr/>
        </p:nvSpPr>
        <p:spPr>
          <a:xfrm>
            <a:off x="629631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4938A963-52A8-96A3-F079-296AB32ED357}"/>
              </a:ext>
            </a:extLst>
          </p:cNvPr>
          <p:cNvSpPr/>
          <p:nvPr/>
        </p:nvSpPr>
        <p:spPr>
          <a:xfrm>
            <a:off x="644409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矩形 64">
            <a:extLst>
              <a:ext uri="{FF2B5EF4-FFF2-40B4-BE49-F238E27FC236}">
                <a16:creationId xmlns:a16="http://schemas.microsoft.com/office/drawing/2014/main" id="{D832B7B3-8374-F3CC-603F-27844C118C5A}"/>
              </a:ext>
            </a:extLst>
          </p:cNvPr>
          <p:cNvSpPr/>
          <p:nvPr/>
        </p:nvSpPr>
        <p:spPr>
          <a:xfrm>
            <a:off x="659188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" name="矩形 68">
            <a:extLst>
              <a:ext uri="{FF2B5EF4-FFF2-40B4-BE49-F238E27FC236}">
                <a16:creationId xmlns:a16="http://schemas.microsoft.com/office/drawing/2014/main" id="{470741D7-C02B-C054-D160-58257C3AE207}"/>
              </a:ext>
            </a:extLst>
          </p:cNvPr>
          <p:cNvSpPr/>
          <p:nvPr/>
        </p:nvSpPr>
        <p:spPr>
          <a:xfrm>
            <a:off x="673966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1" name="矩形 70">
            <a:extLst>
              <a:ext uri="{FF2B5EF4-FFF2-40B4-BE49-F238E27FC236}">
                <a16:creationId xmlns:a16="http://schemas.microsoft.com/office/drawing/2014/main" id="{A18DAF59-D263-273A-1529-E16F58F509C7}"/>
              </a:ext>
            </a:extLst>
          </p:cNvPr>
          <p:cNvSpPr/>
          <p:nvPr/>
        </p:nvSpPr>
        <p:spPr>
          <a:xfrm>
            <a:off x="688744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3" name="矩形 72">
            <a:extLst>
              <a:ext uri="{FF2B5EF4-FFF2-40B4-BE49-F238E27FC236}">
                <a16:creationId xmlns:a16="http://schemas.microsoft.com/office/drawing/2014/main" id="{14AB856E-ABA0-04EC-8AF1-8DEA11920D2D}"/>
              </a:ext>
            </a:extLst>
          </p:cNvPr>
          <p:cNvSpPr/>
          <p:nvPr/>
        </p:nvSpPr>
        <p:spPr>
          <a:xfrm>
            <a:off x="703522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5" name="矩形 74">
            <a:extLst>
              <a:ext uri="{FF2B5EF4-FFF2-40B4-BE49-F238E27FC236}">
                <a16:creationId xmlns:a16="http://schemas.microsoft.com/office/drawing/2014/main" id="{41A6A18A-AEA0-E0F0-3CDB-0A59BFEE32DB}"/>
              </a:ext>
            </a:extLst>
          </p:cNvPr>
          <p:cNvSpPr/>
          <p:nvPr/>
        </p:nvSpPr>
        <p:spPr>
          <a:xfrm>
            <a:off x="718300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7" name="矩形 76">
            <a:extLst>
              <a:ext uri="{FF2B5EF4-FFF2-40B4-BE49-F238E27FC236}">
                <a16:creationId xmlns:a16="http://schemas.microsoft.com/office/drawing/2014/main" id="{7C4A8CAC-AD91-7801-5108-2E89A71C6789}"/>
              </a:ext>
            </a:extLst>
          </p:cNvPr>
          <p:cNvSpPr/>
          <p:nvPr/>
        </p:nvSpPr>
        <p:spPr>
          <a:xfrm>
            <a:off x="733079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9" name="矩形 78">
            <a:extLst>
              <a:ext uri="{FF2B5EF4-FFF2-40B4-BE49-F238E27FC236}">
                <a16:creationId xmlns:a16="http://schemas.microsoft.com/office/drawing/2014/main" id="{3FE6643C-5B47-D94B-F465-FB02A1D4AFDD}"/>
              </a:ext>
            </a:extLst>
          </p:cNvPr>
          <p:cNvSpPr/>
          <p:nvPr/>
        </p:nvSpPr>
        <p:spPr>
          <a:xfrm>
            <a:off x="747857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1" name="矩形 80">
            <a:extLst>
              <a:ext uri="{FF2B5EF4-FFF2-40B4-BE49-F238E27FC236}">
                <a16:creationId xmlns:a16="http://schemas.microsoft.com/office/drawing/2014/main" id="{E6CEE22C-DFF5-DD2B-405B-8769A785A620}"/>
              </a:ext>
            </a:extLst>
          </p:cNvPr>
          <p:cNvSpPr/>
          <p:nvPr/>
        </p:nvSpPr>
        <p:spPr>
          <a:xfrm>
            <a:off x="762635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3" name="矩形 82">
            <a:extLst>
              <a:ext uri="{FF2B5EF4-FFF2-40B4-BE49-F238E27FC236}">
                <a16:creationId xmlns:a16="http://schemas.microsoft.com/office/drawing/2014/main" id="{D4D36484-2B0C-B11F-2C15-98025DC6EDF6}"/>
              </a:ext>
            </a:extLst>
          </p:cNvPr>
          <p:cNvSpPr/>
          <p:nvPr/>
        </p:nvSpPr>
        <p:spPr>
          <a:xfrm>
            <a:off x="777413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5" name="矩形 84">
            <a:extLst>
              <a:ext uri="{FF2B5EF4-FFF2-40B4-BE49-F238E27FC236}">
                <a16:creationId xmlns:a16="http://schemas.microsoft.com/office/drawing/2014/main" id="{B1BD4E3F-A3EC-C6A9-DBED-A996B5EA6DE9}"/>
              </a:ext>
            </a:extLst>
          </p:cNvPr>
          <p:cNvSpPr/>
          <p:nvPr/>
        </p:nvSpPr>
        <p:spPr>
          <a:xfrm>
            <a:off x="792191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7" name="矩形 86">
            <a:extLst>
              <a:ext uri="{FF2B5EF4-FFF2-40B4-BE49-F238E27FC236}">
                <a16:creationId xmlns:a16="http://schemas.microsoft.com/office/drawing/2014/main" id="{F1772338-3BC9-C6D0-2D52-2A261CF4DEFB}"/>
              </a:ext>
            </a:extLst>
          </p:cNvPr>
          <p:cNvSpPr/>
          <p:nvPr/>
        </p:nvSpPr>
        <p:spPr>
          <a:xfrm>
            <a:off x="806970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9" name="矩形 88">
            <a:extLst>
              <a:ext uri="{FF2B5EF4-FFF2-40B4-BE49-F238E27FC236}">
                <a16:creationId xmlns:a16="http://schemas.microsoft.com/office/drawing/2014/main" id="{25226554-4296-A63B-11AE-0693A6C4658A}"/>
              </a:ext>
            </a:extLst>
          </p:cNvPr>
          <p:cNvSpPr/>
          <p:nvPr/>
        </p:nvSpPr>
        <p:spPr>
          <a:xfrm>
            <a:off x="821748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1" name="矩形 90">
            <a:extLst>
              <a:ext uri="{FF2B5EF4-FFF2-40B4-BE49-F238E27FC236}">
                <a16:creationId xmlns:a16="http://schemas.microsoft.com/office/drawing/2014/main" id="{B918F9D5-AC30-8F3D-D803-628DB6242FC5}"/>
              </a:ext>
            </a:extLst>
          </p:cNvPr>
          <p:cNvSpPr/>
          <p:nvPr/>
        </p:nvSpPr>
        <p:spPr>
          <a:xfrm>
            <a:off x="836526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3" name="文本框 92">
            <a:extLst>
              <a:ext uri="{FF2B5EF4-FFF2-40B4-BE49-F238E27FC236}">
                <a16:creationId xmlns:a16="http://schemas.microsoft.com/office/drawing/2014/main" id="{C68EFF10-6A73-92A1-8F24-706ADBBB14A0}"/>
              </a:ext>
            </a:extLst>
          </p:cNvPr>
          <p:cNvSpPr txBox="1"/>
          <p:nvPr/>
        </p:nvSpPr>
        <p:spPr>
          <a:xfrm>
            <a:off x="3220605" y="-33662"/>
            <a:ext cx="101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Progress: </a:t>
            </a:r>
            <a:endParaRPr lang="en-GB" dirty="0">
              <a:solidFill>
                <a:schemeClr val="bg1">
                  <a:lumMod val="50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0193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54" grpId="0" animBg="1"/>
      <p:bldP spid="61" grpId="0" animBg="1"/>
      <p:bldP spid="6" grpId="0"/>
      <p:bldP spid="8" grpId="0" animBg="1"/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0FDC81-45F2-D922-80B6-3E09CF4B0C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图片 59" descr="Crying Face emoji">
            <a:extLst>
              <a:ext uri="{FF2B5EF4-FFF2-40B4-BE49-F238E27FC236}">
                <a16:creationId xmlns:a16="http://schemas.microsoft.com/office/drawing/2014/main" id="{C82F64F7-7A16-48CC-43D5-AF88C99E42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2538" y="4159825"/>
            <a:ext cx="1014189" cy="10141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标题 1">
                <a:extLst>
                  <a:ext uri="{FF2B5EF4-FFF2-40B4-BE49-F238E27FC236}">
                    <a16:creationId xmlns:a16="http://schemas.microsoft.com/office/drawing/2014/main" id="{4E86777E-30FB-9857-299C-5CCB687AD876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365125"/>
                <a:ext cx="10515600" cy="1325563"/>
              </a:xfr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>
                <a:normAutofit/>
              </a:bodyPr>
              <a:lstStyle/>
              <a:p>
                <a:pPr algn="ctr"/>
                <a:r>
                  <a:rPr lang="en-GB" altLang="zh-CN" sz="4000" b="1" dirty="0">
                    <a:latin typeface="Garamond" panose="02020404030301010803" pitchFamily="18" charset="0"/>
                    <a:cs typeface="Arial" panose="020B0604020202020204" pitchFamily="34" charset="0"/>
                  </a:rPr>
                  <a:t>Prospective: Better </a:t>
                </a:r>
                <a:r>
                  <a:rPr lang="en-GB" altLang="zh-CN" sz="4000" b="1" dirty="0" err="1">
                    <a:latin typeface="Garamond" panose="02020404030301010803" pitchFamily="18" charset="0"/>
                    <a:cs typeface="Arial" panose="020B0604020202020204" pitchFamily="34" charset="0"/>
                  </a:rPr>
                  <a:t>HvR</a:t>
                </a:r>
                <a:r>
                  <a:rPr lang="en-GB" altLang="zh-CN" sz="4000" b="1" dirty="0">
                    <a:latin typeface="Garamond" panose="02020404030301010803" pitchFamily="18" charset="0"/>
                    <a:cs typeface="Arial" panose="020B0604020202020204" pitchFamily="34" charset="0"/>
                  </a:rPr>
                  <a:t> for </a:t>
                </a:r>
                <a14:m>
                  <m:oMath xmlns:m="http://schemas.openxmlformats.org/officeDocument/2006/math">
                    <m:r>
                      <a:rPr lang="en-GB" altLang="zh-CN" sz="40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𝐀𝐯𝐨𝐢𝐝</m:t>
                    </m:r>
                  </m:oMath>
                </a14:m>
                <a:r>
                  <a:rPr lang="en-GB" altLang="zh-CN" sz="4000" b="1" dirty="0">
                    <a:latin typeface="Garamond" panose="02020404030301010803" pitchFamily="18" charset="0"/>
                    <a:cs typeface="Arial" panose="020B0604020202020204" pitchFamily="34" charset="0"/>
                  </a:rPr>
                  <a:t>?</a:t>
                </a:r>
                <a:endParaRPr lang="zh-CN" altLang="en-US" sz="4000" b="1" dirty="0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标题 1">
                <a:extLst>
                  <a:ext uri="{FF2B5EF4-FFF2-40B4-BE49-F238E27FC236}">
                    <a16:creationId xmlns:a16="http://schemas.microsoft.com/office/drawing/2014/main" id="{4E86777E-30FB-9857-299C-5CCB687AD87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365125"/>
                <a:ext cx="10515600" cy="1325563"/>
              </a:xfrm>
              <a:blipFill>
                <a:blip r:embed="rId4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文本框 50">
                <a:extLst>
                  <a:ext uri="{FF2B5EF4-FFF2-40B4-BE49-F238E27FC236}">
                    <a16:creationId xmlns:a16="http://schemas.microsoft.com/office/drawing/2014/main" id="{A2CC26DE-2913-CC3C-BD8F-700B08DE5857}"/>
                  </a:ext>
                </a:extLst>
              </p:cNvPr>
              <p:cNvSpPr txBox="1"/>
              <p:nvPr/>
            </p:nvSpPr>
            <p:spPr>
              <a:xfrm>
                <a:off x="838200" y="2050174"/>
                <a:ext cx="6513945" cy="169257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b="1" dirty="0">
                    <a:latin typeface="Garamond" panose="02020404030301010803" pitchFamily="18" charset="0"/>
                  </a:rPr>
                  <a:t>Hardness-vs-Randomness for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400" b="0" i="0" smtClean="0">
                        <a:latin typeface="Cambria Math" panose="02040503050406030204" pitchFamily="18" charset="0"/>
                      </a:rPr>
                      <m:t>Avoid</m:t>
                    </m:r>
                  </m:oMath>
                </a14:m>
                <a:endParaRPr lang="en-GB" sz="2400" dirty="0">
                  <a:latin typeface="Garamond" panose="02020404030301010803" pitchFamily="18" charset="0"/>
                </a:endParaRPr>
              </a:p>
              <a:p>
                <a:r>
                  <a:rPr lang="en-GB" sz="2000" b="1" u="sng" dirty="0">
                    <a:latin typeface="Garamond" panose="02020404030301010803" pitchFamily="18" charset="0"/>
                  </a:rPr>
                  <a:t>Given:</a:t>
                </a:r>
                <a:r>
                  <a:rPr lang="en-GB" sz="2000" dirty="0">
                    <a:latin typeface="Garamond" panose="02020404030301010803" pitchFamily="18" charset="0"/>
                  </a:rPr>
                  <a:t> length-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 truth table with circuit complexity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</a:rPr>
                      <m:t>poly</m:t>
                    </m:r>
                    <m:d>
                      <m:d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</m:oMath>
                </a14:m>
                <a:endParaRPr lang="en-GB" sz="2000" dirty="0">
                  <a:latin typeface="Garamond" panose="02020404030301010803" pitchFamily="18" charset="0"/>
                </a:endParaRPr>
              </a:p>
              <a:p>
                <a:r>
                  <a:rPr lang="en-GB" sz="2000" b="1" u="sng" dirty="0">
                    <a:latin typeface="Garamond" panose="02020404030301010803" pitchFamily="18" charset="0"/>
                  </a:rPr>
                  <a:t>Solve:</a:t>
                </a:r>
                <a:r>
                  <a:rPr lang="en-GB" sz="2000" dirty="0">
                    <a:latin typeface="Garamond" panose="02020404030301010803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</a:rPr>
                      <m:t>Avoid</m:t>
                    </m:r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 for size-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 instances in deterministic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</a:rPr>
                      <m:t>poly</m:t>
                    </m:r>
                    <m:d>
                      <m:d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 time</a:t>
                </a:r>
              </a:p>
              <a:p>
                <a:r>
                  <a:rPr lang="en-GB" sz="2000" b="1" u="sng" dirty="0">
                    <a:latin typeface="Garamond" panose="02020404030301010803" pitchFamily="18" charset="0"/>
                  </a:rPr>
                  <a:t>Complexity:</a:t>
                </a:r>
                <a:r>
                  <a:rPr lang="en-GB" sz="2000" dirty="0">
                    <a:latin typeface="Garamond" panose="02020404030301010803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000" b="1" i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000" b="1" i="0" smtClean="0">
                            <a:latin typeface="Cambria Math" panose="02040503050406030204" pitchFamily="18" charset="0"/>
                          </a:rPr>
                          <m:t>𝐏</m:t>
                        </m:r>
                      </m:e>
                      <m:sup>
                        <m:r>
                          <a:rPr lang="en-GB" sz="2000" b="1" i="0" smtClean="0">
                            <a:latin typeface="Cambria Math" panose="02040503050406030204" pitchFamily="18" charset="0"/>
                          </a:rPr>
                          <m:t>𝐍𝐏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#</m:t>
                              </m:r>
                              <m:r>
                                <m:rPr>
                                  <m:sty m:val="p"/>
                                  <m:brk m:alnAt="7"/>
                                </m:rPr>
                                <a:rPr lang="en-GB" sz="2000" b="0" i="0" smtClean="0">
                                  <a:latin typeface="Cambria Math" panose="02040503050406030204" pitchFamily="18" charset="0"/>
                                </a:rPr>
                                <m:t>r</m:t>
                              </m:r>
                              <m:r>
                                <m:rPr>
                                  <m:sty m:val="p"/>
                                  <m:brk m:alnAt="7"/>
                                </m:rPr>
                                <a:rPr lang="en-GB" sz="2000" b="0" i="0" smtClean="0">
                                  <a:latin typeface="Cambria Math" panose="02040503050406030204" pitchFamily="18" charset="0"/>
                                </a:rPr>
                                <m:t>o</m:t>
                              </m:r>
                              <m:r>
                                <m:rPr>
                                  <m:sty m:val="p"/>
                                  <m:brk m:alnAt="7"/>
                                </m:rPr>
                                <a:rPr lang="en-GB" sz="2000" b="0" i="0" smtClean="0">
                                  <a:latin typeface="Cambria Math" panose="02040503050406030204" pitchFamily="18" charset="0"/>
                                </a:rPr>
                                <m:t>u</m:t>
                              </m:r>
                              <m:r>
                                <m:rPr>
                                  <m:sty m:val="p"/>
                                  <m:brk m:alnAt="7"/>
                                </m:rPr>
                                <a:rPr lang="en-GB" sz="2000" b="0" i="0" smtClean="0"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  <m:r>
                                <m:rPr>
                                  <m:sty m:val="p"/>
                                  <m:brk m:alnAt="7"/>
                                </m:rPr>
                                <a:rPr lang="en-GB" sz="2000" b="0" i="0" smtClean="0">
                                  <a:latin typeface="Cambria Math" panose="02040503050406030204" pitchFamily="18" charset="0"/>
                                </a:rPr>
                                <m:t>d</m:t>
                              </m:r>
                              <m:r>
                                <m:rPr>
                                  <m:sty m:val="p"/>
                                  <m:brk m:alnAt="7"/>
                                </m:rPr>
                                <a:rPr lang="en-GB" sz="2000" b="0" i="0" smtClean="0">
                                  <a:latin typeface="Cambria Math" panose="02040503050406030204" pitchFamily="18" charset="0"/>
                                </a:rPr>
                                <m:t>s</m:t>
                              </m:r>
                              <m:r>
                                <m:rPr>
                                  <m:brk m:alnAt="7"/>
                                </m:rP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m:rPr>
                                  <m:sty m:val="p"/>
                                  <m:brk m:alnAt="7"/>
                                </m:rPr>
                                <a:rPr lang="en-GB" sz="2000" b="0" i="0" smtClean="0"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  <m:r>
                                <m:rPr>
                                  <m:sty m:val="p"/>
                                  <m:brk m:alnAt="7"/>
                                </m:rPr>
                                <a:rPr lang="en-GB" sz="2000" b="0" i="0" smtClean="0">
                                  <a:latin typeface="Cambria Math" panose="02040503050406030204" pitchFamily="18" charset="0"/>
                                </a:rPr>
                                <m:t>o</m:t>
                              </m:r>
                              <m:r>
                                <m:rPr>
                                  <m:sty m:val="p"/>
                                  <m:brk m:alnAt="7"/>
                                </m:rPr>
                                <a:rPr lang="en-GB" sz="2000" b="0" i="0" smtClean="0">
                                  <a:latin typeface="Cambria Math" panose="02040503050406030204" pitchFamily="18" charset="0"/>
                                </a:rPr>
                                <m:t>l</m:t>
                              </m:r>
                              <m:r>
                                <m:rPr>
                                  <m:sty m:val="p"/>
                                  <m:brk m:alnAt="7"/>
                                </m:rPr>
                                <a:rPr lang="en-GB" sz="2000" b="0" i="0" smtClean="0">
                                  <a:latin typeface="Cambria Math" panose="02040503050406030204" pitchFamily="18" charset="0"/>
                                </a:rPr>
                                <m:t>y</m:t>
                              </m:r>
                              <m:d>
                                <m:dPr>
                                  <m:ctrlP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m:rPr>
                                      <m:brk m:alnAt="7"/>
                                    </m:rP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func>
                                    <m:funcPr>
                                      <m:ctrlPr>
                                        <a:rPr lang="en-GB" sz="2000" b="0" i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  <m:brk m:alnAt="7"/>
                                        </m:rPr>
                                        <a:rPr lang="en-GB" sz="2000" b="0" i="0" smtClean="0">
                                          <a:latin typeface="Cambria Math" panose="02040503050406030204" pitchFamily="18" charset="0"/>
                                        </a:rPr>
                                        <m:t>l</m:t>
                                      </m:r>
                                      <m:r>
                                        <m:rPr>
                                          <m:sty m:val="p"/>
                                          <m:brk m:alnAt="7"/>
                                        </m:rPr>
                                        <a:rPr lang="en-GB" sz="2000" b="0" i="0" smtClean="0">
                                          <a:latin typeface="Cambria Math" panose="02040503050406030204" pitchFamily="18" charset="0"/>
                                        </a:rPr>
                                        <m:t>o</m:t>
                                      </m:r>
                                      <m:r>
                                        <m:rPr>
                                          <m:sty m:val="p"/>
                                          <m:brk m:alnAt="7"/>
                                        </m:rPr>
                                        <a:rPr lang="en-GB" sz="2000" b="0" i="0" smtClean="0">
                                          <a:latin typeface="Cambria Math" panose="02040503050406030204" pitchFamily="18" charset="0"/>
                                        </a:rPr>
                                        <m:t>g</m:t>
                                      </m:r>
                                    </m:fName>
                                    <m:e>
                                      <m:r>
                                        <a:rPr lang="en-GB" sz="2000" b="0" i="1" smtClean="0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</m:func>
                                </m:e>
                              </m:d>
                            </m:e>
                          </m:mr>
                          <m:mr>
                            <m:e>
                              <m:r>
                                <m:rPr>
                                  <m:sty m:val="p"/>
                                </m:rPr>
                                <a:rPr lang="en-GB" sz="2000" b="0" i="0" smtClean="0">
                                  <a:latin typeface="Cambria Math" panose="02040503050406030204" pitchFamily="18" charset="0"/>
                                </a:rPr>
                                <m:t>length</m:t>
                              </m:r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𝑂</m:t>
                              </m:r>
                              <m:d>
                                <m:dPr>
                                  <m:ctrlP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</m:d>
                            </m:e>
                          </m:mr>
                        </m:m>
                      </m:e>
                    </m:d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51" name="文本框 50">
                <a:extLst>
                  <a:ext uri="{FF2B5EF4-FFF2-40B4-BE49-F238E27FC236}">
                    <a16:creationId xmlns:a16="http://schemas.microsoft.com/office/drawing/2014/main" id="{A2CC26DE-2913-CC3C-BD8F-700B08DE58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2050174"/>
                <a:ext cx="6513945" cy="169257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矩形: 圆角 51">
            <a:extLst>
              <a:ext uri="{FF2B5EF4-FFF2-40B4-BE49-F238E27FC236}">
                <a16:creationId xmlns:a16="http://schemas.microsoft.com/office/drawing/2014/main" id="{D7AD0D2D-1A2B-00CF-550F-993A85891499}"/>
              </a:ext>
            </a:extLst>
          </p:cNvPr>
          <p:cNvSpPr/>
          <p:nvPr/>
        </p:nvSpPr>
        <p:spPr>
          <a:xfrm>
            <a:off x="4069976" y="3065929"/>
            <a:ext cx="1524000" cy="295836"/>
          </a:xfrm>
          <a:custGeom>
            <a:avLst/>
            <a:gdLst>
              <a:gd name="csX0" fmla="*/ 0 w 1524000"/>
              <a:gd name="csY0" fmla="*/ 49307 h 295836"/>
              <a:gd name="csX1" fmla="*/ 49307 w 1524000"/>
              <a:gd name="csY1" fmla="*/ 0 h 295836"/>
              <a:gd name="csX2" fmla="*/ 510182 w 1524000"/>
              <a:gd name="csY2" fmla="*/ 0 h 295836"/>
              <a:gd name="csX3" fmla="*/ 985310 w 1524000"/>
              <a:gd name="csY3" fmla="*/ 0 h 295836"/>
              <a:gd name="csX4" fmla="*/ 1474693 w 1524000"/>
              <a:gd name="csY4" fmla="*/ 0 h 295836"/>
              <a:gd name="csX5" fmla="*/ 1524000 w 1524000"/>
              <a:gd name="csY5" fmla="*/ 49307 h 295836"/>
              <a:gd name="csX6" fmla="*/ 1524000 w 1524000"/>
              <a:gd name="csY6" fmla="*/ 246529 h 295836"/>
              <a:gd name="csX7" fmla="*/ 1474693 w 1524000"/>
              <a:gd name="csY7" fmla="*/ 295836 h 295836"/>
              <a:gd name="csX8" fmla="*/ 1013818 w 1524000"/>
              <a:gd name="csY8" fmla="*/ 295836 h 295836"/>
              <a:gd name="csX9" fmla="*/ 581451 w 1524000"/>
              <a:gd name="csY9" fmla="*/ 295836 h 295836"/>
              <a:gd name="csX10" fmla="*/ 49307 w 1524000"/>
              <a:gd name="csY10" fmla="*/ 295836 h 295836"/>
              <a:gd name="csX11" fmla="*/ 0 w 1524000"/>
              <a:gd name="csY11" fmla="*/ 246529 h 295836"/>
              <a:gd name="csX12" fmla="*/ 0 w 1524000"/>
              <a:gd name="csY12" fmla="*/ 49307 h 29583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524000" h="295836" extrusionOk="0">
                <a:moveTo>
                  <a:pt x="0" y="49307"/>
                </a:moveTo>
                <a:cubicBezTo>
                  <a:pt x="1870" y="19827"/>
                  <a:pt x="14458" y="-1137"/>
                  <a:pt x="49307" y="0"/>
                </a:cubicBezTo>
                <a:cubicBezTo>
                  <a:pt x="279596" y="-38719"/>
                  <a:pt x="318134" y="3234"/>
                  <a:pt x="510182" y="0"/>
                </a:cubicBezTo>
                <a:cubicBezTo>
                  <a:pt x="702231" y="-3234"/>
                  <a:pt x="821914" y="17279"/>
                  <a:pt x="985310" y="0"/>
                </a:cubicBezTo>
                <a:cubicBezTo>
                  <a:pt x="1148706" y="-17279"/>
                  <a:pt x="1248215" y="49770"/>
                  <a:pt x="1474693" y="0"/>
                </a:cubicBezTo>
                <a:cubicBezTo>
                  <a:pt x="1500692" y="1240"/>
                  <a:pt x="1521705" y="21126"/>
                  <a:pt x="1524000" y="49307"/>
                </a:cubicBezTo>
                <a:cubicBezTo>
                  <a:pt x="1531845" y="142883"/>
                  <a:pt x="1514219" y="204022"/>
                  <a:pt x="1524000" y="246529"/>
                </a:cubicBezTo>
                <a:cubicBezTo>
                  <a:pt x="1518911" y="277082"/>
                  <a:pt x="1503699" y="295594"/>
                  <a:pt x="1474693" y="295836"/>
                </a:cubicBezTo>
                <a:cubicBezTo>
                  <a:pt x="1333824" y="325394"/>
                  <a:pt x="1185031" y="276124"/>
                  <a:pt x="1013818" y="295836"/>
                </a:cubicBezTo>
                <a:cubicBezTo>
                  <a:pt x="842605" y="315548"/>
                  <a:pt x="702201" y="272807"/>
                  <a:pt x="581451" y="295836"/>
                </a:cubicBezTo>
                <a:cubicBezTo>
                  <a:pt x="460701" y="318865"/>
                  <a:pt x="275453" y="292615"/>
                  <a:pt x="49307" y="295836"/>
                </a:cubicBezTo>
                <a:cubicBezTo>
                  <a:pt x="15164" y="299100"/>
                  <a:pt x="-5474" y="274647"/>
                  <a:pt x="0" y="246529"/>
                </a:cubicBezTo>
                <a:cubicBezTo>
                  <a:pt x="-3137" y="202836"/>
                  <a:pt x="509" y="132356"/>
                  <a:pt x="0" y="49307"/>
                </a:cubicBezTo>
                <a:close/>
              </a:path>
            </a:pathLst>
          </a:custGeom>
          <a:noFill/>
          <a:ln w="1905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1486689867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对话气泡: 圆角矩形 52">
                <a:extLst>
                  <a:ext uri="{FF2B5EF4-FFF2-40B4-BE49-F238E27FC236}">
                    <a16:creationId xmlns:a16="http://schemas.microsoft.com/office/drawing/2014/main" id="{D6346A5A-2096-3CB2-FDA4-4D5AAEDD1932}"/>
                  </a:ext>
                </a:extLst>
              </p:cNvPr>
              <p:cNvSpPr/>
              <p:nvPr/>
            </p:nvSpPr>
            <p:spPr>
              <a:xfrm>
                <a:off x="7839633" y="2896463"/>
                <a:ext cx="3357283" cy="1094145"/>
              </a:xfrm>
              <a:prstGeom prst="wedgeRoundRectCallout">
                <a:avLst>
                  <a:gd name="adj1" fmla="val -105279"/>
                  <a:gd name="adj2" fmla="val -15660"/>
                  <a:gd name="adj3" fmla="val 16667"/>
                </a:avLst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B" dirty="0">
                    <a:latin typeface="Garamond" panose="02020404030301010803" pitchFamily="18" charset="0"/>
                  </a:rPr>
                  <a:t>This is so annoying! Maybe we only need </a:t>
                </a:r>
                <a14:m>
                  <m:oMath xmlns:m="http://schemas.openxmlformats.org/officeDocument/2006/math">
                    <m:r>
                      <a:rPr lang="en-GB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GB" dirty="0">
                    <a:solidFill>
                      <a:srgbClr val="FF0000"/>
                    </a:solidFill>
                    <a:latin typeface="Garamond" panose="02020404030301010803" pitchFamily="18" charset="0"/>
                  </a:rPr>
                  <a:t> round </a:t>
                </a:r>
                <a:r>
                  <a:rPr lang="en-GB" dirty="0">
                    <a:latin typeface="Garamond" panose="02020404030301010803" pitchFamily="18" charset="0"/>
                  </a:rPr>
                  <a:t>of </a:t>
                </a:r>
                <a14:m>
                  <m:oMath xmlns:m="http://schemas.openxmlformats.org/officeDocument/2006/math">
                    <m:r>
                      <a:rPr lang="en-GB" b="1" i="0" smtClean="0">
                        <a:latin typeface="Cambria Math" panose="02040503050406030204" pitchFamily="18" charset="0"/>
                      </a:rPr>
                      <m:t>𝐍𝐏</m:t>
                    </m:r>
                  </m:oMath>
                </a14:m>
                <a:r>
                  <a:rPr lang="en-GB" dirty="0">
                    <a:latin typeface="Garamond" panose="02020404030301010803" pitchFamily="18" charset="0"/>
                  </a:rPr>
                  <a:t> oracle to solve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Avoid</m:t>
                    </m:r>
                  </m:oMath>
                </a14:m>
                <a:r>
                  <a:rPr lang="en-GB" dirty="0">
                    <a:latin typeface="Garamond" panose="02020404030301010803" pitchFamily="18" charset="0"/>
                  </a:rPr>
                  <a:t> (in “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GB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𝐏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tt</m:t>
                        </m:r>
                      </m:sub>
                      <m:sup>
                        <m:r>
                          <a:rPr lang="en-GB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𝐍𝐏</m:t>
                        </m:r>
                      </m:sup>
                    </m:sSubSup>
                  </m:oMath>
                </a14:m>
                <a:r>
                  <a:rPr lang="en-GB" dirty="0">
                    <a:latin typeface="Garamond" panose="02020404030301010803" pitchFamily="18" charset="0"/>
                  </a:rPr>
                  <a:t>”)?</a:t>
                </a:r>
              </a:p>
            </p:txBody>
          </p:sp>
        </mc:Choice>
        <mc:Fallback xmlns="">
          <p:sp>
            <p:nvSpPr>
              <p:cNvPr id="53" name="对话气泡: 圆角矩形 52">
                <a:extLst>
                  <a:ext uri="{FF2B5EF4-FFF2-40B4-BE49-F238E27FC236}">
                    <a16:creationId xmlns:a16="http://schemas.microsoft.com/office/drawing/2014/main" id="{D6346A5A-2096-3CB2-FDA4-4D5AAEDD193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9633" y="2896463"/>
                <a:ext cx="3357283" cy="1094145"/>
              </a:xfrm>
              <a:prstGeom prst="wedgeRoundRectCallout">
                <a:avLst>
                  <a:gd name="adj1" fmla="val -105279"/>
                  <a:gd name="adj2" fmla="val -15660"/>
                  <a:gd name="adj3" fmla="val 16667"/>
                </a:avLst>
              </a:prstGeom>
              <a:blipFill>
                <a:blip r:embed="rId6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文本框 53">
                <a:extLst>
                  <a:ext uri="{FF2B5EF4-FFF2-40B4-BE49-F238E27FC236}">
                    <a16:creationId xmlns:a16="http://schemas.microsoft.com/office/drawing/2014/main" id="{3E4EF91F-09FE-8E37-6A95-1E2D1456A334}"/>
                  </a:ext>
                </a:extLst>
              </p:cNvPr>
              <p:cNvSpPr txBox="1"/>
              <p:nvPr/>
            </p:nvSpPr>
            <p:spPr>
              <a:xfrm>
                <a:off x="968187" y="4102239"/>
                <a:ext cx="6051177" cy="1094146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2400" b="1" u="sng" dirty="0">
                    <a:latin typeface="Garamond" panose="02020404030301010803" pitchFamily="18" charset="0"/>
                  </a:rPr>
                  <a:t>Theorem</a:t>
                </a:r>
                <a:r>
                  <a:rPr lang="en-GB" sz="1600" dirty="0">
                    <a:latin typeface="Garamond" panose="02020404030301010803" pitchFamily="18" charset="0"/>
                  </a:rPr>
                  <a:t> (</a:t>
                </a:r>
                <a:r>
                  <a:rPr lang="en-GB" sz="1600" dirty="0" err="1">
                    <a:latin typeface="Garamond" panose="02020404030301010803" pitchFamily="18" charset="0"/>
                  </a:rPr>
                  <a:t>Klivans</a:t>
                </a:r>
                <a:r>
                  <a:rPr lang="en-GB" sz="1600" dirty="0">
                    <a:latin typeface="Garamond" panose="02020404030301010803" pitchFamily="18" charset="0"/>
                  </a:rPr>
                  <a:t>-van </a:t>
                </a:r>
                <a:r>
                  <a:rPr lang="en-GB" sz="1600" dirty="0" err="1">
                    <a:latin typeface="Garamond" panose="02020404030301010803" pitchFamily="18" charset="0"/>
                  </a:rPr>
                  <a:t>Melkebeek</a:t>
                </a:r>
                <a:r>
                  <a:rPr lang="en-GB" sz="1600" dirty="0">
                    <a:latin typeface="Garamond" panose="02020404030301010803" pitchFamily="18" charset="0"/>
                  </a:rPr>
                  <a:t>; Miltersen-</a:t>
                </a:r>
                <a:r>
                  <a:rPr lang="en-GB" sz="1600" dirty="0" err="1">
                    <a:latin typeface="Garamond" panose="02020404030301010803" pitchFamily="18" charset="0"/>
                  </a:rPr>
                  <a:t>Vinodchandran</a:t>
                </a:r>
                <a:r>
                  <a:rPr lang="en-GB" sz="1600" dirty="0">
                    <a:latin typeface="Garamond" panose="02020404030301010803" pitchFamily="18" charset="0"/>
                  </a:rPr>
                  <a:t>; …)</a:t>
                </a:r>
              </a:p>
              <a:p>
                <a:r>
                  <a:rPr lang="en-GB" sz="2000" dirty="0">
                    <a:latin typeface="Garamond" panose="02020404030301010803" pitchFamily="18" charset="0"/>
                  </a:rPr>
                  <a:t>If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GB" sz="2000" b="1" i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sz="2000" b="1" i="0" smtClean="0">
                            <a:latin typeface="Cambria Math" panose="02040503050406030204" pitchFamily="18" charset="0"/>
                          </a:rPr>
                          <m:t>𝐄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sz="2000" b="0" i="0" smtClean="0">
                            <a:latin typeface="Cambria Math" panose="02040503050406030204" pitchFamily="18" charset="0"/>
                          </a:rPr>
                          <m:t>tt</m:t>
                        </m:r>
                      </m:sub>
                      <m:sup>
                        <m:r>
                          <a:rPr lang="en-GB" sz="2000" b="1" i="0" smtClean="0">
                            <a:latin typeface="Cambria Math" panose="02040503050406030204" pitchFamily="18" charset="0"/>
                          </a:rPr>
                          <m:t>𝐍𝐏</m:t>
                        </m:r>
                      </m:sup>
                    </m:sSubSup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 requires exponential size </a:t>
                </a:r>
                <a:r>
                  <a:rPr lang="en-GB" sz="2000" dirty="0">
                    <a:solidFill>
                      <a:srgbClr val="FF0000"/>
                    </a:solidFill>
                    <a:latin typeface="Garamond" panose="02020404030301010803" pitchFamily="18" charset="0"/>
                  </a:rPr>
                  <a:t>single-valued nondeterministic (SVN)</a:t>
                </a:r>
                <a:r>
                  <a:rPr lang="en-GB" sz="2000" dirty="0">
                    <a:latin typeface="Garamond" panose="02020404030301010803" pitchFamily="18" charset="0"/>
                  </a:rPr>
                  <a:t> circuits, then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</a:rPr>
                      <m:t>Avoid</m:t>
                    </m:r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∈</m:t>
                    </m:r>
                    <m:sSubSup>
                      <m:sSubSupPr>
                        <m:ctrlPr>
                          <a:rPr lang="en-GB" sz="2000" b="1" i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sz="2000" b="1" i="0">
                            <a:latin typeface="Cambria Math" panose="02040503050406030204" pitchFamily="18" charset="0"/>
                          </a:rPr>
                          <m:t>𝐅</m:t>
                        </m:r>
                        <m:r>
                          <a:rPr lang="en-GB" sz="2000" b="1" i="0" smtClean="0">
                            <a:latin typeface="Cambria Math" panose="02040503050406030204" pitchFamily="18" charset="0"/>
                          </a:rPr>
                          <m:t>𝐏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sz="2000" b="0" i="0" smtClean="0">
                            <a:latin typeface="Cambria Math" panose="02040503050406030204" pitchFamily="18" charset="0"/>
                          </a:rPr>
                          <m:t>tt</m:t>
                        </m:r>
                      </m:sub>
                      <m:sup>
                        <m:r>
                          <a:rPr lang="en-GB" sz="2000" b="1" i="0" smtClean="0">
                            <a:latin typeface="Cambria Math" panose="02040503050406030204" pitchFamily="18" charset="0"/>
                          </a:rPr>
                          <m:t>𝐍𝐏</m:t>
                        </m:r>
                      </m:sup>
                    </m:sSubSup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54" name="文本框 53">
                <a:extLst>
                  <a:ext uri="{FF2B5EF4-FFF2-40B4-BE49-F238E27FC236}">
                    <a16:creationId xmlns:a16="http://schemas.microsoft.com/office/drawing/2014/main" id="{3E4EF91F-09FE-8E37-6A95-1E2D1456A3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187" y="4102239"/>
                <a:ext cx="6051177" cy="109414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对话气泡: 圆角矩形 54">
                <a:extLst>
                  <a:ext uri="{FF2B5EF4-FFF2-40B4-BE49-F238E27FC236}">
                    <a16:creationId xmlns:a16="http://schemas.microsoft.com/office/drawing/2014/main" id="{F326DD3C-CB7A-E738-BF90-A74EAAFCD975}"/>
                  </a:ext>
                </a:extLst>
              </p:cNvPr>
              <p:cNvSpPr/>
              <p:nvPr/>
            </p:nvSpPr>
            <p:spPr>
              <a:xfrm>
                <a:off x="8691282" y="4168369"/>
                <a:ext cx="2805953" cy="1094145"/>
              </a:xfrm>
              <a:prstGeom prst="wedgeRoundRectCallout">
                <a:avLst>
                  <a:gd name="adj1" fmla="val -68350"/>
                  <a:gd name="adj2" fmla="val -19192"/>
                  <a:gd name="adj3" fmla="val 16667"/>
                </a:avLst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B" sz="2000" dirty="0">
                    <a:latin typeface="Garamond" panose="02020404030301010803" pitchFamily="18" charset="0"/>
                  </a:rPr>
                  <a:t>However, we don’t know how to guess-and-check SVN circuits in </a:t>
                </a:r>
                <a14:m>
                  <m:oMath xmlns:m="http://schemas.openxmlformats.org/officeDocument/2006/math">
                    <m:r>
                      <a:rPr lang="en-GB" sz="2000" b="1" i="0" smtClean="0">
                        <a:latin typeface="Cambria Math" panose="02040503050406030204" pitchFamily="18" charset="0"/>
                      </a:rPr>
                      <m:t>𝐌𝐀</m:t>
                    </m:r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55" name="对话气泡: 圆角矩形 54">
                <a:extLst>
                  <a:ext uri="{FF2B5EF4-FFF2-40B4-BE49-F238E27FC236}">
                    <a16:creationId xmlns:a16="http://schemas.microsoft.com/office/drawing/2014/main" id="{F326DD3C-CB7A-E738-BF90-A74EAAFCD97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1282" y="4168369"/>
                <a:ext cx="2805953" cy="1094145"/>
              </a:xfrm>
              <a:prstGeom prst="wedgeRoundRectCallout">
                <a:avLst>
                  <a:gd name="adj1" fmla="val -68350"/>
                  <a:gd name="adj2" fmla="val -19192"/>
                  <a:gd name="adj3" fmla="val 16667"/>
                </a:avLst>
              </a:prstGeom>
              <a:blipFill>
                <a:blip r:embed="rId8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文本框 55">
                <a:extLst>
                  <a:ext uri="{FF2B5EF4-FFF2-40B4-BE49-F238E27FC236}">
                    <a16:creationId xmlns:a16="http://schemas.microsoft.com/office/drawing/2014/main" id="{DAC529D6-FEC3-CBDB-A92B-E385192571E0}"/>
                  </a:ext>
                </a:extLst>
              </p:cNvPr>
              <p:cNvSpPr txBox="1"/>
              <p:nvPr/>
            </p:nvSpPr>
            <p:spPr>
              <a:xfrm>
                <a:off x="9144002" y="5262514"/>
                <a:ext cx="2805954" cy="9634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Garamond" panose="02020404030301010803" pitchFamily="18" charset="0"/>
                  </a:rPr>
                  <a:t>You can do it in </a:t>
                </a:r>
                <a14:m>
                  <m:oMath xmlns:m="http://schemas.openxmlformats.org/officeDocument/2006/math">
                    <m:r>
                      <a:rPr lang="en-GB" b="1" i="0" smtClean="0">
                        <a:latin typeface="Cambria Math" panose="02040503050406030204" pitchFamily="18" charset="0"/>
                      </a:rPr>
                      <m:t>𝐀𝐌</m:t>
                    </m:r>
                  </m:oMath>
                </a14:m>
                <a:r>
                  <a:rPr lang="en-GB" dirty="0">
                    <a:latin typeface="Garamond" panose="02020404030301010803" pitchFamily="18" charset="0"/>
                  </a:rPr>
                  <a:t>! Leads to near-max lower bounds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1" i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1" i="0">
                            <a:latin typeface="Cambria Math" panose="02040503050406030204" pitchFamily="18" charset="0"/>
                          </a:rPr>
                          <m:t>𝐀</m:t>
                        </m:r>
                        <m:r>
                          <a:rPr lang="en-GB" b="1" i="0" smtClean="0">
                            <a:latin typeface="Cambria Math" panose="02040503050406030204" pitchFamily="18" charset="0"/>
                          </a:rPr>
                          <m:t>𝐌</m:t>
                        </m:r>
                      </m:e>
                      <m:sub>
                        <m:r>
                          <a:rPr lang="en-GB" b="1" i="0" smtClean="0">
                            <a:latin typeface="Cambria Math" panose="02040503050406030204" pitchFamily="18" charset="0"/>
                          </a:rPr>
                          <m:t>𝐄𝐗𝐏</m:t>
                        </m:r>
                      </m:sub>
                    </m:sSub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/</m:t>
                        </m:r>
                      </m:e>
                      <m:sub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sSup>
                              <m:sSup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  <m:sup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𝜀</m:t>
                                </m:r>
                              </m:sup>
                            </m:sSup>
                          </m:sup>
                        </m:sSup>
                      </m:sub>
                    </m:sSub>
                  </m:oMath>
                </a14:m>
                <a:r>
                  <a:rPr lang="en-GB" dirty="0">
                    <a:latin typeface="Garamond" panose="02020404030301010803" pitchFamily="18" charset="0"/>
                  </a:rPr>
                  <a:t> </a:t>
                </a:r>
                <a:r>
                  <a:rPr lang="en-GB" sz="1400" dirty="0">
                    <a:latin typeface="Garamond" panose="02020404030301010803" pitchFamily="18" charset="0"/>
                  </a:rPr>
                  <a:t>(CLL25)</a:t>
                </a:r>
                <a:endParaRPr lang="en-GB" dirty="0">
                  <a:latin typeface="Garamond" panose="02020404030301010803" pitchFamily="18" charset="0"/>
                </a:endParaRPr>
              </a:p>
            </p:txBody>
          </p:sp>
        </mc:Choice>
        <mc:Fallback xmlns="">
          <p:sp>
            <p:nvSpPr>
              <p:cNvPr id="56" name="文本框 55">
                <a:extLst>
                  <a:ext uri="{FF2B5EF4-FFF2-40B4-BE49-F238E27FC236}">
                    <a16:creationId xmlns:a16="http://schemas.microsoft.com/office/drawing/2014/main" id="{DAC529D6-FEC3-CBDB-A92B-E385192571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02" y="5262514"/>
                <a:ext cx="2805954" cy="963405"/>
              </a:xfrm>
              <a:prstGeom prst="rect">
                <a:avLst/>
              </a:prstGeom>
              <a:blipFill>
                <a:blip r:embed="rId9"/>
                <a:stretch>
                  <a:fillRect l="-1739" t="-2532" b="-63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文本框 56">
                <a:extLst>
                  <a:ext uri="{FF2B5EF4-FFF2-40B4-BE49-F238E27FC236}">
                    <a16:creationId xmlns:a16="http://schemas.microsoft.com/office/drawing/2014/main" id="{7E634F2E-7123-CDA7-BB95-A28B0644F18E}"/>
                  </a:ext>
                </a:extLst>
              </p:cNvPr>
              <p:cNvSpPr txBox="1"/>
              <p:nvPr/>
            </p:nvSpPr>
            <p:spPr>
              <a:xfrm>
                <a:off x="936812" y="5606534"/>
                <a:ext cx="2922494" cy="830997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Garamond" panose="02020404030301010803" pitchFamily="18" charset="0"/>
                  </a:rPr>
                  <a:t>Q1: Can we find better </a:t>
                </a:r>
                <a:r>
                  <a:rPr lang="en-GB" sz="2400" dirty="0" err="1">
                    <a:latin typeface="Garamond" panose="02020404030301010803" pitchFamily="18" charset="0"/>
                  </a:rPr>
                  <a:t>HvR</a:t>
                </a:r>
                <a:r>
                  <a:rPr lang="en-GB" sz="2400" dirty="0">
                    <a:latin typeface="Garamond" panose="02020404030301010803" pitchFamily="18" charset="0"/>
                  </a:rPr>
                  <a:t> for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400" b="0" i="0" smtClean="0">
                        <a:latin typeface="Cambria Math" panose="02040503050406030204" pitchFamily="18" charset="0"/>
                      </a:rPr>
                      <m:t>Avoid</m:t>
                    </m:r>
                  </m:oMath>
                </a14:m>
                <a:r>
                  <a:rPr lang="en-GB" sz="2400" dirty="0">
                    <a:latin typeface="Garamond" panose="02020404030301010803" pitchFamily="18" charset="0"/>
                  </a:rPr>
                  <a:t>?</a:t>
                </a:r>
              </a:p>
            </p:txBody>
          </p:sp>
        </mc:Choice>
        <mc:Fallback xmlns="">
          <p:sp>
            <p:nvSpPr>
              <p:cNvPr id="57" name="文本框 56">
                <a:extLst>
                  <a:ext uri="{FF2B5EF4-FFF2-40B4-BE49-F238E27FC236}">
                    <a16:creationId xmlns:a16="http://schemas.microsoft.com/office/drawing/2014/main" id="{7E634F2E-7123-CDA7-BB95-A28B0644F1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812" y="5606534"/>
                <a:ext cx="2922494" cy="83099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文本框 58">
                <a:extLst>
                  <a:ext uri="{FF2B5EF4-FFF2-40B4-BE49-F238E27FC236}">
                    <a16:creationId xmlns:a16="http://schemas.microsoft.com/office/drawing/2014/main" id="{09C8ECA4-0218-C7E6-6920-E218C55F0392}"/>
                  </a:ext>
                </a:extLst>
              </p:cNvPr>
              <p:cNvSpPr txBox="1"/>
              <p:nvPr/>
            </p:nvSpPr>
            <p:spPr>
              <a:xfrm>
                <a:off x="4572002" y="5421869"/>
                <a:ext cx="3953434" cy="120032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Garamond" panose="02020404030301010803" pitchFamily="18" charset="0"/>
                  </a:rPr>
                  <a:t>Q2: Can we use better </a:t>
                </a:r>
                <a:r>
                  <a:rPr lang="en-GB" sz="2400" dirty="0" err="1">
                    <a:latin typeface="Garamond" panose="02020404030301010803" pitchFamily="18" charset="0"/>
                  </a:rPr>
                  <a:t>HvR</a:t>
                </a:r>
                <a:r>
                  <a:rPr lang="en-GB" sz="2400" dirty="0">
                    <a:latin typeface="Garamond" panose="02020404030301010803" pitchFamily="18" charset="0"/>
                  </a:rPr>
                  <a:t> for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400" b="0" i="0" smtClean="0">
                        <a:latin typeface="Cambria Math" panose="02040503050406030204" pitchFamily="18" charset="0"/>
                      </a:rPr>
                      <m:t>Avoid</m:t>
                    </m:r>
                  </m:oMath>
                </a14:m>
                <a:r>
                  <a:rPr lang="en-GB" sz="2400" dirty="0">
                    <a:latin typeface="Garamond" panose="02020404030301010803" pitchFamily="18" charset="0"/>
                  </a:rPr>
                  <a:t> to obtain better near-max lower bounds?</a:t>
                </a:r>
              </a:p>
            </p:txBody>
          </p:sp>
        </mc:Choice>
        <mc:Fallback xmlns="">
          <p:sp>
            <p:nvSpPr>
              <p:cNvPr id="59" name="文本框 58">
                <a:extLst>
                  <a:ext uri="{FF2B5EF4-FFF2-40B4-BE49-F238E27FC236}">
                    <a16:creationId xmlns:a16="http://schemas.microsoft.com/office/drawing/2014/main" id="{09C8ECA4-0218-C7E6-6920-E218C55F03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2" y="5421869"/>
                <a:ext cx="3953434" cy="120032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矩形 2">
            <a:extLst>
              <a:ext uri="{FF2B5EF4-FFF2-40B4-BE49-F238E27FC236}">
                <a16:creationId xmlns:a16="http://schemas.microsoft.com/office/drawing/2014/main" id="{3507A96F-7800-E70F-0235-91B924B5D857}"/>
              </a:ext>
            </a:extLst>
          </p:cNvPr>
          <p:cNvSpPr/>
          <p:nvPr/>
        </p:nvSpPr>
        <p:spPr>
          <a:xfrm>
            <a:off x="422736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45DD69D9-9F27-81BA-B0D2-8E9F0C3C569B}"/>
              </a:ext>
            </a:extLst>
          </p:cNvPr>
          <p:cNvSpPr/>
          <p:nvPr/>
        </p:nvSpPr>
        <p:spPr>
          <a:xfrm>
            <a:off x="437515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6B063ABE-E338-BB63-82D8-840CD5DC675B}"/>
              </a:ext>
            </a:extLst>
          </p:cNvPr>
          <p:cNvSpPr/>
          <p:nvPr/>
        </p:nvSpPr>
        <p:spPr>
          <a:xfrm>
            <a:off x="452293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F2FE1681-B9DA-8D0B-0885-84F8CBD99507}"/>
              </a:ext>
            </a:extLst>
          </p:cNvPr>
          <p:cNvSpPr/>
          <p:nvPr/>
        </p:nvSpPr>
        <p:spPr>
          <a:xfrm>
            <a:off x="467071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58BC8109-A527-703D-7BC1-5C5C232F60CB}"/>
              </a:ext>
            </a:extLst>
          </p:cNvPr>
          <p:cNvSpPr/>
          <p:nvPr/>
        </p:nvSpPr>
        <p:spPr>
          <a:xfrm>
            <a:off x="481849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112A72A2-6C41-D776-F907-B3C59D755058}"/>
              </a:ext>
            </a:extLst>
          </p:cNvPr>
          <p:cNvSpPr/>
          <p:nvPr/>
        </p:nvSpPr>
        <p:spPr>
          <a:xfrm>
            <a:off x="496627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E427E5EB-A6B5-390E-2CDB-13C34D4628CB}"/>
              </a:ext>
            </a:extLst>
          </p:cNvPr>
          <p:cNvSpPr/>
          <p:nvPr/>
        </p:nvSpPr>
        <p:spPr>
          <a:xfrm>
            <a:off x="511406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BD85E3B0-B291-89F0-ABC0-BC196F3A2DDA}"/>
              </a:ext>
            </a:extLst>
          </p:cNvPr>
          <p:cNvSpPr/>
          <p:nvPr/>
        </p:nvSpPr>
        <p:spPr>
          <a:xfrm>
            <a:off x="526184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CE48214E-3654-8C87-2A17-5D417C57E7A0}"/>
              </a:ext>
            </a:extLst>
          </p:cNvPr>
          <p:cNvSpPr/>
          <p:nvPr/>
        </p:nvSpPr>
        <p:spPr>
          <a:xfrm>
            <a:off x="540962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31612212-5EA8-A1CB-3899-5365651AB3F7}"/>
              </a:ext>
            </a:extLst>
          </p:cNvPr>
          <p:cNvSpPr/>
          <p:nvPr/>
        </p:nvSpPr>
        <p:spPr>
          <a:xfrm>
            <a:off x="555740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5A6AE7AB-1142-84FE-5AE5-3EF0D051603F}"/>
              </a:ext>
            </a:extLst>
          </p:cNvPr>
          <p:cNvSpPr/>
          <p:nvPr/>
        </p:nvSpPr>
        <p:spPr>
          <a:xfrm>
            <a:off x="570518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1A8282EA-C184-111C-D845-D41F12AA98E7}"/>
              </a:ext>
            </a:extLst>
          </p:cNvPr>
          <p:cNvSpPr/>
          <p:nvPr/>
        </p:nvSpPr>
        <p:spPr>
          <a:xfrm>
            <a:off x="585297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6B3E690B-2C32-C11C-3C3B-ADA46E633595}"/>
              </a:ext>
            </a:extLst>
          </p:cNvPr>
          <p:cNvSpPr/>
          <p:nvPr/>
        </p:nvSpPr>
        <p:spPr>
          <a:xfrm>
            <a:off x="600075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ABA4A9EA-3F77-A65D-7D1A-930D1E7ECA7F}"/>
              </a:ext>
            </a:extLst>
          </p:cNvPr>
          <p:cNvSpPr/>
          <p:nvPr/>
        </p:nvSpPr>
        <p:spPr>
          <a:xfrm>
            <a:off x="614853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7E494C1C-E477-13CE-437D-F55B8D1C03DE}"/>
              </a:ext>
            </a:extLst>
          </p:cNvPr>
          <p:cNvSpPr/>
          <p:nvPr/>
        </p:nvSpPr>
        <p:spPr>
          <a:xfrm>
            <a:off x="629631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BA62752F-5C48-FC12-56F3-36B83A77661A}"/>
              </a:ext>
            </a:extLst>
          </p:cNvPr>
          <p:cNvSpPr/>
          <p:nvPr/>
        </p:nvSpPr>
        <p:spPr>
          <a:xfrm>
            <a:off x="644409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6A0C6D87-4623-00FD-6351-E65AE6E9F588}"/>
              </a:ext>
            </a:extLst>
          </p:cNvPr>
          <p:cNvSpPr/>
          <p:nvPr/>
        </p:nvSpPr>
        <p:spPr>
          <a:xfrm>
            <a:off x="659188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FECB696A-BDEE-168C-C8F7-23E40F59F7CC}"/>
              </a:ext>
            </a:extLst>
          </p:cNvPr>
          <p:cNvSpPr/>
          <p:nvPr/>
        </p:nvSpPr>
        <p:spPr>
          <a:xfrm>
            <a:off x="673966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C420D97C-CC88-9ECB-8305-1E78560AEB29}"/>
              </a:ext>
            </a:extLst>
          </p:cNvPr>
          <p:cNvSpPr/>
          <p:nvPr/>
        </p:nvSpPr>
        <p:spPr>
          <a:xfrm>
            <a:off x="688744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45215C09-BD0A-C949-449E-6F1236194793}"/>
              </a:ext>
            </a:extLst>
          </p:cNvPr>
          <p:cNvSpPr/>
          <p:nvPr/>
        </p:nvSpPr>
        <p:spPr>
          <a:xfrm>
            <a:off x="703522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A8D1BAFC-7740-0B8F-EDDE-C54CA118ABE0}"/>
              </a:ext>
            </a:extLst>
          </p:cNvPr>
          <p:cNvSpPr/>
          <p:nvPr/>
        </p:nvSpPr>
        <p:spPr>
          <a:xfrm>
            <a:off x="718300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056F9FB4-B034-4BD6-407D-5B8860D9230B}"/>
              </a:ext>
            </a:extLst>
          </p:cNvPr>
          <p:cNvSpPr/>
          <p:nvPr/>
        </p:nvSpPr>
        <p:spPr>
          <a:xfrm>
            <a:off x="733079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2B39B8B1-140C-5CBD-1D38-B5C599074BA5}"/>
              </a:ext>
            </a:extLst>
          </p:cNvPr>
          <p:cNvSpPr/>
          <p:nvPr/>
        </p:nvSpPr>
        <p:spPr>
          <a:xfrm>
            <a:off x="747857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7E474A31-16A5-4DE7-BCF9-5BACDD7F1B17}"/>
              </a:ext>
            </a:extLst>
          </p:cNvPr>
          <p:cNvSpPr/>
          <p:nvPr/>
        </p:nvSpPr>
        <p:spPr>
          <a:xfrm>
            <a:off x="762635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C5D2B103-A8C9-C13E-93D9-03F7ACA19A12}"/>
              </a:ext>
            </a:extLst>
          </p:cNvPr>
          <p:cNvSpPr/>
          <p:nvPr/>
        </p:nvSpPr>
        <p:spPr>
          <a:xfrm>
            <a:off x="777413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ED01DFF8-D421-70C2-60E8-8AE7AC860E91}"/>
              </a:ext>
            </a:extLst>
          </p:cNvPr>
          <p:cNvSpPr/>
          <p:nvPr/>
        </p:nvSpPr>
        <p:spPr>
          <a:xfrm>
            <a:off x="792191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矩形 64">
            <a:extLst>
              <a:ext uri="{FF2B5EF4-FFF2-40B4-BE49-F238E27FC236}">
                <a16:creationId xmlns:a16="http://schemas.microsoft.com/office/drawing/2014/main" id="{97F17BCD-D8B6-4575-B72D-999198158624}"/>
              </a:ext>
            </a:extLst>
          </p:cNvPr>
          <p:cNvSpPr/>
          <p:nvPr/>
        </p:nvSpPr>
        <p:spPr>
          <a:xfrm>
            <a:off x="806970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矩形 66">
            <a:extLst>
              <a:ext uri="{FF2B5EF4-FFF2-40B4-BE49-F238E27FC236}">
                <a16:creationId xmlns:a16="http://schemas.microsoft.com/office/drawing/2014/main" id="{55CB77A3-0A35-D3B1-992E-9CF2C4348589}"/>
              </a:ext>
            </a:extLst>
          </p:cNvPr>
          <p:cNvSpPr/>
          <p:nvPr/>
        </p:nvSpPr>
        <p:spPr>
          <a:xfrm>
            <a:off x="821748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" name="矩形 68">
            <a:extLst>
              <a:ext uri="{FF2B5EF4-FFF2-40B4-BE49-F238E27FC236}">
                <a16:creationId xmlns:a16="http://schemas.microsoft.com/office/drawing/2014/main" id="{CEDD4987-7421-3783-B4E3-C9CD26703AB5}"/>
              </a:ext>
            </a:extLst>
          </p:cNvPr>
          <p:cNvSpPr/>
          <p:nvPr/>
        </p:nvSpPr>
        <p:spPr>
          <a:xfrm>
            <a:off x="836526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1" name="文本框 70">
            <a:extLst>
              <a:ext uri="{FF2B5EF4-FFF2-40B4-BE49-F238E27FC236}">
                <a16:creationId xmlns:a16="http://schemas.microsoft.com/office/drawing/2014/main" id="{F99AE641-02F9-B680-F6F4-45B5F9B3352D}"/>
              </a:ext>
            </a:extLst>
          </p:cNvPr>
          <p:cNvSpPr txBox="1"/>
          <p:nvPr/>
        </p:nvSpPr>
        <p:spPr>
          <a:xfrm>
            <a:off x="3220605" y="-33662"/>
            <a:ext cx="101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Progress: </a:t>
            </a:r>
            <a:endParaRPr lang="en-GB" dirty="0">
              <a:solidFill>
                <a:schemeClr val="bg1">
                  <a:lumMod val="50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1237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3" grpId="0" animBg="1"/>
      <p:bldP spid="54" grpId="0" animBg="1"/>
      <p:bldP spid="55" grpId="0" animBg="1"/>
      <p:bldP spid="56" grpId="0"/>
      <p:bldP spid="57" grpId="0" animBg="1"/>
      <p:bldP spid="5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090BC-B736-0BD0-EA6E-6494D71F8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标题 1">
                <a:extLst>
                  <a:ext uri="{FF2B5EF4-FFF2-40B4-BE49-F238E27FC236}">
                    <a16:creationId xmlns:a16="http://schemas.microsoft.com/office/drawing/2014/main" id="{EB2A2D9D-0FC5-53B2-7A3C-4C8A31752D96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365125"/>
                <a:ext cx="10515600" cy="1325563"/>
              </a:xfr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>
                <a:normAutofit/>
              </a:bodyPr>
              <a:lstStyle/>
              <a:p>
                <a:pPr algn="ctr"/>
                <a:r>
                  <a:rPr lang="en-GB" altLang="zh-CN" sz="4000" b="1" dirty="0">
                    <a:latin typeface="Garamond" panose="02020404030301010803" pitchFamily="18" charset="0"/>
                    <a:cs typeface="Arial" panose="020B0604020202020204" pitchFamily="34" charset="0"/>
                  </a:rPr>
                  <a:t>Prospective: Better </a:t>
                </a:r>
                <a:r>
                  <a:rPr lang="en-GB" altLang="zh-CN" sz="4000" b="1" dirty="0" err="1">
                    <a:latin typeface="Garamond" panose="02020404030301010803" pitchFamily="18" charset="0"/>
                    <a:cs typeface="Arial" panose="020B0604020202020204" pitchFamily="34" charset="0"/>
                  </a:rPr>
                  <a:t>HvR</a:t>
                </a:r>
                <a:r>
                  <a:rPr lang="en-GB" altLang="zh-CN" sz="4000" b="1" dirty="0">
                    <a:latin typeface="Garamond" panose="02020404030301010803" pitchFamily="18" charset="0"/>
                    <a:cs typeface="Arial" panose="020B0604020202020204" pitchFamily="34" charset="0"/>
                  </a:rPr>
                  <a:t> for </a:t>
                </a:r>
                <a14:m>
                  <m:oMath xmlns:m="http://schemas.openxmlformats.org/officeDocument/2006/math">
                    <m:r>
                      <a:rPr lang="en-GB" altLang="zh-CN" sz="40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𝐬𝐞𝐚𝐫𝐜𝐡𝐒𝐀𝐓</m:t>
                    </m:r>
                  </m:oMath>
                </a14:m>
                <a:r>
                  <a:rPr lang="en-GB" altLang="zh-CN" sz="4000" b="1" dirty="0">
                    <a:latin typeface="Garamond" panose="02020404030301010803" pitchFamily="18" charset="0"/>
                    <a:cs typeface="Arial" panose="020B0604020202020204" pitchFamily="34" charset="0"/>
                  </a:rPr>
                  <a:t>?</a:t>
                </a:r>
                <a:endParaRPr lang="zh-CN" altLang="en-US" sz="4000" b="1" dirty="0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标题 1">
                <a:extLst>
                  <a:ext uri="{FF2B5EF4-FFF2-40B4-BE49-F238E27FC236}">
                    <a16:creationId xmlns:a16="http://schemas.microsoft.com/office/drawing/2014/main" id="{EB2A2D9D-0FC5-53B2-7A3C-4C8A31752D9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365125"/>
                <a:ext cx="10515600" cy="1325563"/>
              </a:xfrm>
              <a:blipFill>
                <a:blip r:embed="rId3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文本框 50">
                <a:extLst>
                  <a:ext uri="{FF2B5EF4-FFF2-40B4-BE49-F238E27FC236}">
                    <a16:creationId xmlns:a16="http://schemas.microsoft.com/office/drawing/2014/main" id="{502B375C-1949-CE43-4F9C-0AF24721913C}"/>
                  </a:ext>
                </a:extLst>
              </p:cNvPr>
              <p:cNvSpPr txBox="1"/>
              <p:nvPr/>
            </p:nvSpPr>
            <p:spPr>
              <a:xfrm>
                <a:off x="838200" y="2050174"/>
                <a:ext cx="6513945" cy="169257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b="1" dirty="0">
                    <a:latin typeface="Garamond" panose="02020404030301010803" pitchFamily="18" charset="0"/>
                  </a:rPr>
                  <a:t>Hardness-vs-Randomness for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400" b="0" i="0" smtClean="0">
                        <a:latin typeface="Cambria Math" panose="02040503050406030204" pitchFamily="18" charset="0"/>
                      </a:rPr>
                      <m:t>Avoid</m:t>
                    </m:r>
                  </m:oMath>
                </a14:m>
                <a:endParaRPr lang="en-GB" sz="2400" dirty="0">
                  <a:latin typeface="Garamond" panose="02020404030301010803" pitchFamily="18" charset="0"/>
                </a:endParaRPr>
              </a:p>
              <a:p>
                <a:r>
                  <a:rPr lang="en-GB" sz="2000" b="1" u="sng" dirty="0">
                    <a:latin typeface="Garamond" panose="02020404030301010803" pitchFamily="18" charset="0"/>
                  </a:rPr>
                  <a:t>Given:</a:t>
                </a:r>
                <a:r>
                  <a:rPr lang="en-GB" sz="2000" dirty="0">
                    <a:latin typeface="Garamond" panose="02020404030301010803" pitchFamily="18" charset="0"/>
                  </a:rPr>
                  <a:t> length-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 truth table with circuit complexity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</a:rPr>
                      <m:t>poly</m:t>
                    </m:r>
                    <m:d>
                      <m:d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</m:oMath>
                </a14:m>
                <a:endParaRPr lang="en-GB" sz="2000" dirty="0">
                  <a:latin typeface="Garamond" panose="02020404030301010803" pitchFamily="18" charset="0"/>
                </a:endParaRPr>
              </a:p>
              <a:p>
                <a:r>
                  <a:rPr lang="en-GB" sz="2000" b="1" u="sng" dirty="0">
                    <a:latin typeface="Garamond" panose="02020404030301010803" pitchFamily="18" charset="0"/>
                  </a:rPr>
                  <a:t>Solve:</a:t>
                </a:r>
                <a:r>
                  <a:rPr lang="en-GB" sz="2000" dirty="0">
                    <a:latin typeface="Garamond" panose="02020404030301010803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</a:rPr>
                      <m:t>Avoid</m:t>
                    </m:r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 for size-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 instances in deterministic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</a:rPr>
                      <m:t>poly</m:t>
                    </m:r>
                    <m:d>
                      <m:d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 time</a:t>
                </a:r>
              </a:p>
              <a:p>
                <a:r>
                  <a:rPr lang="en-GB" sz="2000" b="1" u="sng" dirty="0">
                    <a:latin typeface="Garamond" panose="02020404030301010803" pitchFamily="18" charset="0"/>
                  </a:rPr>
                  <a:t>Complexity:</a:t>
                </a:r>
                <a:r>
                  <a:rPr lang="en-GB" sz="2000" dirty="0">
                    <a:latin typeface="Garamond" panose="02020404030301010803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000" b="1" i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000" b="1" i="0" smtClean="0">
                            <a:latin typeface="Cambria Math" panose="02040503050406030204" pitchFamily="18" charset="0"/>
                          </a:rPr>
                          <m:t>𝐏</m:t>
                        </m:r>
                      </m:e>
                      <m:sup>
                        <m:r>
                          <a:rPr lang="en-GB" sz="2000" b="1" i="0" smtClean="0">
                            <a:latin typeface="Cambria Math" panose="02040503050406030204" pitchFamily="18" charset="0"/>
                          </a:rPr>
                          <m:t>𝐍𝐏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#</m:t>
                              </m:r>
                              <m:r>
                                <m:rPr>
                                  <m:sty m:val="p"/>
                                  <m:brk m:alnAt="7"/>
                                </m:rPr>
                                <a:rPr lang="en-GB" sz="2000" b="0" i="0" smtClean="0">
                                  <a:latin typeface="Cambria Math" panose="02040503050406030204" pitchFamily="18" charset="0"/>
                                </a:rPr>
                                <m:t>r</m:t>
                              </m:r>
                              <m:r>
                                <m:rPr>
                                  <m:sty m:val="p"/>
                                  <m:brk m:alnAt="7"/>
                                </m:rPr>
                                <a:rPr lang="en-GB" sz="2000" b="0" i="0" smtClean="0">
                                  <a:latin typeface="Cambria Math" panose="02040503050406030204" pitchFamily="18" charset="0"/>
                                </a:rPr>
                                <m:t>o</m:t>
                              </m:r>
                              <m:r>
                                <m:rPr>
                                  <m:sty m:val="p"/>
                                  <m:brk m:alnAt="7"/>
                                </m:rPr>
                                <a:rPr lang="en-GB" sz="2000" b="0" i="0" smtClean="0">
                                  <a:latin typeface="Cambria Math" panose="02040503050406030204" pitchFamily="18" charset="0"/>
                                </a:rPr>
                                <m:t>u</m:t>
                              </m:r>
                              <m:r>
                                <m:rPr>
                                  <m:sty m:val="p"/>
                                  <m:brk m:alnAt="7"/>
                                </m:rPr>
                                <a:rPr lang="en-GB" sz="2000" b="0" i="0" smtClean="0"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  <m:r>
                                <m:rPr>
                                  <m:sty m:val="p"/>
                                  <m:brk m:alnAt="7"/>
                                </m:rPr>
                                <a:rPr lang="en-GB" sz="2000" b="0" i="0" smtClean="0">
                                  <a:latin typeface="Cambria Math" panose="02040503050406030204" pitchFamily="18" charset="0"/>
                                </a:rPr>
                                <m:t>d</m:t>
                              </m:r>
                              <m:r>
                                <m:rPr>
                                  <m:sty m:val="p"/>
                                  <m:brk m:alnAt="7"/>
                                </m:rPr>
                                <a:rPr lang="en-GB" sz="2000" b="0" i="0" smtClean="0">
                                  <a:latin typeface="Cambria Math" panose="02040503050406030204" pitchFamily="18" charset="0"/>
                                </a:rPr>
                                <m:t>s</m:t>
                              </m:r>
                              <m:r>
                                <m:rPr>
                                  <m:brk m:alnAt="7"/>
                                </m:rP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m:rPr>
                                  <m:sty m:val="p"/>
                                  <m:brk m:alnAt="7"/>
                                </m:rPr>
                                <a:rPr lang="en-GB" sz="2000" b="0" i="0" smtClean="0"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  <m:r>
                                <m:rPr>
                                  <m:sty m:val="p"/>
                                  <m:brk m:alnAt="7"/>
                                </m:rPr>
                                <a:rPr lang="en-GB" sz="2000" b="0" i="0" smtClean="0">
                                  <a:latin typeface="Cambria Math" panose="02040503050406030204" pitchFamily="18" charset="0"/>
                                </a:rPr>
                                <m:t>o</m:t>
                              </m:r>
                              <m:r>
                                <m:rPr>
                                  <m:sty m:val="p"/>
                                  <m:brk m:alnAt="7"/>
                                </m:rPr>
                                <a:rPr lang="en-GB" sz="2000" b="0" i="0" smtClean="0">
                                  <a:latin typeface="Cambria Math" panose="02040503050406030204" pitchFamily="18" charset="0"/>
                                </a:rPr>
                                <m:t>l</m:t>
                              </m:r>
                              <m:r>
                                <m:rPr>
                                  <m:sty m:val="p"/>
                                  <m:brk m:alnAt="7"/>
                                </m:rPr>
                                <a:rPr lang="en-GB" sz="2000" b="0" i="0" smtClean="0">
                                  <a:latin typeface="Cambria Math" panose="02040503050406030204" pitchFamily="18" charset="0"/>
                                </a:rPr>
                                <m:t>y</m:t>
                              </m:r>
                              <m:d>
                                <m:dPr>
                                  <m:ctrlP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m:rPr>
                                      <m:brk m:alnAt="7"/>
                                    </m:rP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func>
                                    <m:funcPr>
                                      <m:ctrlPr>
                                        <a:rPr lang="en-GB" sz="2000" b="0" i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  <m:brk m:alnAt="7"/>
                                        </m:rPr>
                                        <a:rPr lang="en-GB" sz="2000" b="0" i="0" smtClean="0">
                                          <a:latin typeface="Cambria Math" panose="02040503050406030204" pitchFamily="18" charset="0"/>
                                        </a:rPr>
                                        <m:t>l</m:t>
                                      </m:r>
                                      <m:r>
                                        <m:rPr>
                                          <m:sty m:val="p"/>
                                          <m:brk m:alnAt="7"/>
                                        </m:rPr>
                                        <a:rPr lang="en-GB" sz="2000" b="0" i="0" smtClean="0">
                                          <a:latin typeface="Cambria Math" panose="02040503050406030204" pitchFamily="18" charset="0"/>
                                        </a:rPr>
                                        <m:t>o</m:t>
                                      </m:r>
                                      <m:r>
                                        <m:rPr>
                                          <m:sty m:val="p"/>
                                          <m:brk m:alnAt="7"/>
                                        </m:rPr>
                                        <a:rPr lang="en-GB" sz="2000" b="0" i="0" smtClean="0">
                                          <a:latin typeface="Cambria Math" panose="02040503050406030204" pitchFamily="18" charset="0"/>
                                        </a:rPr>
                                        <m:t>g</m:t>
                                      </m:r>
                                    </m:fName>
                                    <m:e>
                                      <m:r>
                                        <a:rPr lang="en-GB" sz="2000" b="0" i="1" smtClean="0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</m:func>
                                </m:e>
                              </m:d>
                            </m:e>
                          </m:mr>
                          <m:mr>
                            <m:e>
                              <m:r>
                                <m:rPr>
                                  <m:sty m:val="p"/>
                                </m:rPr>
                                <a:rPr lang="en-GB" sz="2000" b="0" i="0" smtClean="0">
                                  <a:latin typeface="Cambria Math" panose="02040503050406030204" pitchFamily="18" charset="0"/>
                                </a:rPr>
                                <m:t>length</m:t>
                              </m:r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𝑂</m:t>
                              </m:r>
                              <m:d>
                                <m:dPr>
                                  <m:ctrlP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</m:d>
                            </m:e>
                          </m:mr>
                        </m:m>
                      </m:e>
                    </m:d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51" name="文本框 50">
                <a:extLst>
                  <a:ext uri="{FF2B5EF4-FFF2-40B4-BE49-F238E27FC236}">
                    <a16:creationId xmlns:a16="http://schemas.microsoft.com/office/drawing/2014/main" id="{502B375C-1949-CE43-4F9C-0AF2472191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2050174"/>
                <a:ext cx="6513945" cy="169257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文本框 53">
                <a:extLst>
                  <a:ext uri="{FF2B5EF4-FFF2-40B4-BE49-F238E27FC236}">
                    <a16:creationId xmlns:a16="http://schemas.microsoft.com/office/drawing/2014/main" id="{586CF8CE-1E95-1725-09C3-568D83D8D909}"/>
                  </a:ext>
                </a:extLst>
              </p:cNvPr>
              <p:cNvSpPr txBox="1"/>
              <p:nvPr/>
            </p:nvSpPr>
            <p:spPr>
              <a:xfrm>
                <a:off x="968187" y="3940875"/>
                <a:ext cx="6104965" cy="1094146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2400" b="1" u="sng" dirty="0">
                    <a:latin typeface="Garamond" panose="02020404030301010803" pitchFamily="18" charset="0"/>
                  </a:rPr>
                  <a:t>Theorem</a:t>
                </a:r>
                <a:r>
                  <a:rPr lang="en-GB" sz="1600" dirty="0">
                    <a:latin typeface="Garamond" panose="02020404030301010803" pitchFamily="18" charset="0"/>
                  </a:rPr>
                  <a:t> (</a:t>
                </a:r>
                <a:r>
                  <a:rPr lang="en-GB" sz="1600" dirty="0" err="1">
                    <a:latin typeface="Garamond" panose="02020404030301010803" pitchFamily="18" charset="0"/>
                  </a:rPr>
                  <a:t>Klivans</a:t>
                </a:r>
                <a:r>
                  <a:rPr lang="en-GB" sz="1600" dirty="0">
                    <a:latin typeface="Garamond" panose="02020404030301010803" pitchFamily="18" charset="0"/>
                  </a:rPr>
                  <a:t>-van </a:t>
                </a:r>
                <a:r>
                  <a:rPr lang="en-GB" sz="1600" dirty="0" err="1">
                    <a:latin typeface="Garamond" panose="02020404030301010803" pitchFamily="18" charset="0"/>
                  </a:rPr>
                  <a:t>Melkebeek</a:t>
                </a:r>
                <a:r>
                  <a:rPr lang="en-GB" sz="1600" dirty="0">
                    <a:latin typeface="Garamond" panose="02020404030301010803" pitchFamily="18" charset="0"/>
                  </a:rPr>
                  <a:t>; Miltersen-</a:t>
                </a:r>
                <a:r>
                  <a:rPr lang="en-GB" sz="1600" dirty="0" err="1">
                    <a:latin typeface="Garamond" panose="02020404030301010803" pitchFamily="18" charset="0"/>
                  </a:rPr>
                  <a:t>Vinodchandran</a:t>
                </a:r>
                <a:r>
                  <a:rPr lang="en-GB" sz="1600" dirty="0">
                    <a:latin typeface="Garamond" panose="02020404030301010803" pitchFamily="18" charset="0"/>
                  </a:rPr>
                  <a:t>; …)</a:t>
                </a:r>
              </a:p>
              <a:p>
                <a:r>
                  <a:rPr lang="en-GB" sz="2000" dirty="0">
                    <a:latin typeface="Garamond" panose="02020404030301010803" pitchFamily="18" charset="0"/>
                  </a:rPr>
                  <a:t>If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GB" sz="2000" b="1" i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sz="2000" b="1" i="0" smtClean="0">
                            <a:latin typeface="Cambria Math" panose="02040503050406030204" pitchFamily="18" charset="0"/>
                          </a:rPr>
                          <m:t>𝐄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sz="2000" b="0" i="0" smtClean="0">
                            <a:latin typeface="Cambria Math" panose="02040503050406030204" pitchFamily="18" charset="0"/>
                          </a:rPr>
                          <m:t>tt</m:t>
                        </m:r>
                      </m:sub>
                      <m:sup>
                        <m:r>
                          <a:rPr lang="en-GB" sz="2000" b="1" i="0" smtClean="0">
                            <a:latin typeface="Cambria Math" panose="02040503050406030204" pitchFamily="18" charset="0"/>
                          </a:rPr>
                          <m:t>𝐍𝐏</m:t>
                        </m:r>
                      </m:sup>
                    </m:sSubSup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 requires exponential size </a:t>
                </a:r>
                <a:r>
                  <a:rPr lang="en-GB" sz="2000" dirty="0">
                    <a:solidFill>
                      <a:srgbClr val="FF0000"/>
                    </a:solidFill>
                    <a:latin typeface="Garamond" panose="02020404030301010803" pitchFamily="18" charset="0"/>
                  </a:rPr>
                  <a:t>single-valued nondeterministic (SVN)</a:t>
                </a:r>
                <a:r>
                  <a:rPr lang="en-GB" sz="2000" dirty="0">
                    <a:latin typeface="Garamond" panose="02020404030301010803" pitchFamily="18" charset="0"/>
                  </a:rPr>
                  <a:t> circuits, then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000" b="0" i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searchSAT</m:t>
                    </m:r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∈</m:t>
                    </m:r>
                    <m:sSubSup>
                      <m:sSubSupPr>
                        <m:ctrlPr>
                          <a:rPr lang="en-GB" sz="2000" b="1" i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sz="2000" b="1" i="0">
                            <a:latin typeface="Cambria Math" panose="02040503050406030204" pitchFamily="18" charset="0"/>
                          </a:rPr>
                          <m:t>𝐅</m:t>
                        </m:r>
                        <m:r>
                          <a:rPr lang="en-GB" sz="2000" b="1" i="0" smtClean="0">
                            <a:latin typeface="Cambria Math" panose="02040503050406030204" pitchFamily="18" charset="0"/>
                          </a:rPr>
                          <m:t>𝐏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sz="2000" b="0" i="0" smtClean="0">
                            <a:latin typeface="Cambria Math" panose="02040503050406030204" pitchFamily="18" charset="0"/>
                          </a:rPr>
                          <m:t>tt</m:t>
                        </m:r>
                      </m:sub>
                      <m:sup>
                        <m:r>
                          <a:rPr lang="en-GB" sz="2000" b="1" i="0" smtClean="0">
                            <a:latin typeface="Cambria Math" panose="02040503050406030204" pitchFamily="18" charset="0"/>
                          </a:rPr>
                          <m:t>𝐍𝐏</m:t>
                        </m:r>
                      </m:sup>
                    </m:sSubSup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54" name="文本框 53">
                <a:extLst>
                  <a:ext uri="{FF2B5EF4-FFF2-40B4-BE49-F238E27FC236}">
                    <a16:creationId xmlns:a16="http://schemas.microsoft.com/office/drawing/2014/main" id="{586CF8CE-1E95-1725-09C3-568D83D8D9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187" y="3940875"/>
                <a:ext cx="6104965" cy="109414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文本框 56">
                <a:extLst>
                  <a:ext uri="{FF2B5EF4-FFF2-40B4-BE49-F238E27FC236}">
                    <a16:creationId xmlns:a16="http://schemas.microsoft.com/office/drawing/2014/main" id="{C305CC4A-30D9-1816-3686-FD20900F87EB}"/>
                  </a:ext>
                </a:extLst>
              </p:cNvPr>
              <p:cNvSpPr txBox="1"/>
              <p:nvPr/>
            </p:nvSpPr>
            <p:spPr>
              <a:xfrm>
                <a:off x="478284" y="5503704"/>
                <a:ext cx="2922494" cy="830997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Garamond" panose="02020404030301010803" pitchFamily="18" charset="0"/>
                  </a:rPr>
                  <a:t>Q1: Can we find better </a:t>
                </a:r>
                <a:r>
                  <a:rPr lang="en-GB" sz="2400" dirty="0" err="1">
                    <a:latin typeface="Garamond" panose="02020404030301010803" pitchFamily="18" charset="0"/>
                  </a:rPr>
                  <a:t>HvR</a:t>
                </a:r>
                <a:r>
                  <a:rPr lang="en-GB" sz="2400" dirty="0">
                    <a:latin typeface="Garamond" panose="02020404030301010803" pitchFamily="18" charset="0"/>
                  </a:rPr>
                  <a:t> for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400" b="0" i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searchSAT</m:t>
                    </m:r>
                  </m:oMath>
                </a14:m>
                <a:r>
                  <a:rPr lang="en-GB" sz="2400" dirty="0">
                    <a:latin typeface="Garamond" panose="02020404030301010803" pitchFamily="18" charset="0"/>
                  </a:rPr>
                  <a:t>?</a:t>
                </a:r>
              </a:p>
            </p:txBody>
          </p:sp>
        </mc:Choice>
        <mc:Fallback xmlns="">
          <p:sp>
            <p:nvSpPr>
              <p:cNvPr id="57" name="文本框 56">
                <a:extLst>
                  <a:ext uri="{FF2B5EF4-FFF2-40B4-BE49-F238E27FC236}">
                    <a16:creationId xmlns:a16="http://schemas.microsoft.com/office/drawing/2014/main" id="{C305CC4A-30D9-1816-3686-FD20900F87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284" y="5503704"/>
                <a:ext cx="2922494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文本框 58">
                <a:extLst>
                  <a:ext uri="{FF2B5EF4-FFF2-40B4-BE49-F238E27FC236}">
                    <a16:creationId xmlns:a16="http://schemas.microsoft.com/office/drawing/2014/main" id="{80F97E36-C9A7-468D-92A7-7C74CBA25E3D}"/>
                  </a:ext>
                </a:extLst>
              </p:cNvPr>
              <p:cNvSpPr txBox="1"/>
              <p:nvPr/>
            </p:nvSpPr>
            <p:spPr>
              <a:xfrm>
                <a:off x="3627611" y="5200461"/>
                <a:ext cx="3951577" cy="120032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Garamond" panose="02020404030301010803" pitchFamily="18" charset="0"/>
                  </a:rPr>
                  <a:t>Q2: Can we use better </a:t>
                </a:r>
                <a:r>
                  <a:rPr lang="en-GB" sz="2400" dirty="0" err="1">
                    <a:latin typeface="Garamond" panose="02020404030301010803" pitchFamily="18" charset="0"/>
                  </a:rPr>
                  <a:t>HvR</a:t>
                </a:r>
                <a:r>
                  <a:rPr lang="en-GB" sz="2400" dirty="0">
                    <a:latin typeface="Garamond" panose="02020404030301010803" pitchFamily="18" charset="0"/>
                  </a:rPr>
                  <a:t> for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400" b="0" i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searchSAT</m:t>
                    </m:r>
                  </m:oMath>
                </a14:m>
                <a:r>
                  <a:rPr lang="en-GB" sz="2400" dirty="0">
                    <a:latin typeface="Garamond" panose="02020404030301010803" pitchFamily="18" charset="0"/>
                  </a:rPr>
                  <a:t> to obtain better near-max lower bounds?</a:t>
                </a:r>
              </a:p>
            </p:txBody>
          </p:sp>
        </mc:Choice>
        <mc:Fallback xmlns="">
          <p:sp>
            <p:nvSpPr>
              <p:cNvPr id="59" name="文本框 58">
                <a:extLst>
                  <a:ext uri="{FF2B5EF4-FFF2-40B4-BE49-F238E27FC236}">
                    <a16:creationId xmlns:a16="http://schemas.microsoft.com/office/drawing/2014/main" id="{80F97E36-C9A7-468D-92A7-7C74CBA25E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7611" y="5200461"/>
                <a:ext cx="3951577" cy="120032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组合 1">
            <a:extLst>
              <a:ext uri="{FF2B5EF4-FFF2-40B4-BE49-F238E27FC236}">
                <a16:creationId xmlns:a16="http://schemas.microsoft.com/office/drawing/2014/main" id="{35F6D75A-2B09-8812-A613-EE7E9CA66528}"/>
              </a:ext>
            </a:extLst>
          </p:cNvPr>
          <p:cNvGrpSpPr/>
          <p:nvPr/>
        </p:nvGrpSpPr>
        <p:grpSpPr>
          <a:xfrm>
            <a:off x="7768123" y="2442789"/>
            <a:ext cx="3958456" cy="688347"/>
            <a:chOff x="1455901" y="2361292"/>
            <a:chExt cx="3958456" cy="688347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12DBCF2A-18BD-0C3F-DA49-376ECD2933F6}"/>
                </a:ext>
              </a:extLst>
            </p:cNvPr>
            <p:cNvSpPr/>
            <p:nvPr/>
          </p:nvSpPr>
          <p:spPr>
            <a:xfrm>
              <a:off x="1455901" y="2361292"/>
              <a:ext cx="291937" cy="5711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  <p:cxnSp>
          <p:nvCxnSpPr>
            <p:cNvPr id="4" name="直接连接符 3">
              <a:extLst>
                <a:ext uri="{FF2B5EF4-FFF2-40B4-BE49-F238E27FC236}">
                  <a16:creationId xmlns:a16="http://schemas.microsoft.com/office/drawing/2014/main" id="{558C7B98-5DA5-7288-B342-87D7CD092FC5}"/>
                </a:ext>
              </a:extLst>
            </p:cNvPr>
            <p:cNvCxnSpPr>
              <a:cxnSpLocks/>
              <a:stCxn id="3" idx="2"/>
              <a:endCxn id="5" idx="0"/>
            </p:cNvCxnSpPr>
            <p:nvPr/>
          </p:nvCxnSpPr>
          <p:spPr>
            <a:xfrm>
              <a:off x="1601870" y="2418410"/>
              <a:ext cx="232406" cy="151836"/>
            </a:xfrm>
            <a:prstGeom prst="line">
              <a:avLst/>
            </a:prstGeom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9D4FA859-29EE-9DD1-10D1-3B3F96D2816C}"/>
                </a:ext>
              </a:extLst>
            </p:cNvPr>
            <p:cNvSpPr/>
            <p:nvPr/>
          </p:nvSpPr>
          <p:spPr>
            <a:xfrm>
              <a:off x="1688307" y="2570246"/>
              <a:ext cx="291937" cy="5711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98EDF29A-A1E8-B44C-7929-CE7344347FB4}"/>
                </a:ext>
              </a:extLst>
            </p:cNvPr>
            <p:cNvSpPr/>
            <p:nvPr/>
          </p:nvSpPr>
          <p:spPr>
            <a:xfrm>
              <a:off x="1980244" y="2361292"/>
              <a:ext cx="291937" cy="5711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  <p:cxnSp>
          <p:nvCxnSpPr>
            <p:cNvPr id="7" name="直接连接符 6">
              <a:extLst>
                <a:ext uri="{FF2B5EF4-FFF2-40B4-BE49-F238E27FC236}">
                  <a16:creationId xmlns:a16="http://schemas.microsoft.com/office/drawing/2014/main" id="{CA70A85F-6ED4-BE4E-B7AF-3667A0C9FDD6}"/>
                </a:ext>
              </a:extLst>
            </p:cNvPr>
            <p:cNvCxnSpPr>
              <a:cxnSpLocks/>
              <a:stCxn id="6" idx="2"/>
              <a:endCxn id="5" idx="0"/>
            </p:cNvCxnSpPr>
            <p:nvPr/>
          </p:nvCxnSpPr>
          <p:spPr>
            <a:xfrm flipH="1">
              <a:off x="1834276" y="2418410"/>
              <a:ext cx="291937" cy="151836"/>
            </a:xfrm>
            <a:prstGeom prst="line">
              <a:avLst/>
            </a:prstGeom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EE628736-90BC-F197-4E1D-CC953E0EB77C}"/>
                </a:ext>
              </a:extLst>
            </p:cNvPr>
            <p:cNvSpPr/>
            <p:nvPr/>
          </p:nvSpPr>
          <p:spPr>
            <a:xfrm>
              <a:off x="2503293" y="2361292"/>
              <a:ext cx="291937" cy="5711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  <p:cxnSp>
          <p:nvCxnSpPr>
            <p:cNvPr id="9" name="直接连接符 8">
              <a:extLst>
                <a:ext uri="{FF2B5EF4-FFF2-40B4-BE49-F238E27FC236}">
                  <a16:creationId xmlns:a16="http://schemas.microsoft.com/office/drawing/2014/main" id="{40817F15-C83E-76A5-A475-824606CFB19C}"/>
                </a:ext>
              </a:extLst>
            </p:cNvPr>
            <p:cNvCxnSpPr>
              <a:cxnSpLocks/>
              <a:stCxn id="8" idx="2"/>
              <a:endCxn id="10" idx="0"/>
            </p:cNvCxnSpPr>
            <p:nvPr/>
          </p:nvCxnSpPr>
          <p:spPr>
            <a:xfrm>
              <a:off x="2649262" y="2418410"/>
              <a:ext cx="232406" cy="151836"/>
            </a:xfrm>
            <a:prstGeom prst="line">
              <a:avLst/>
            </a:prstGeom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8C999741-8EF7-6CA8-AC2B-E4CF4BA95F48}"/>
                </a:ext>
              </a:extLst>
            </p:cNvPr>
            <p:cNvSpPr/>
            <p:nvPr/>
          </p:nvSpPr>
          <p:spPr>
            <a:xfrm>
              <a:off x="2735699" y="2570246"/>
              <a:ext cx="291937" cy="5711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D326FD69-D59E-6CEF-17D8-28413553D057}"/>
                </a:ext>
              </a:extLst>
            </p:cNvPr>
            <p:cNvSpPr/>
            <p:nvPr/>
          </p:nvSpPr>
          <p:spPr>
            <a:xfrm>
              <a:off x="3027636" y="2361292"/>
              <a:ext cx="291937" cy="5711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  <p:cxnSp>
          <p:nvCxnSpPr>
            <p:cNvPr id="12" name="直接连接符 11">
              <a:extLst>
                <a:ext uri="{FF2B5EF4-FFF2-40B4-BE49-F238E27FC236}">
                  <a16:creationId xmlns:a16="http://schemas.microsoft.com/office/drawing/2014/main" id="{AFA9D6FE-9B0B-0529-CB7B-CD0D6939685B}"/>
                </a:ext>
              </a:extLst>
            </p:cNvPr>
            <p:cNvCxnSpPr>
              <a:cxnSpLocks/>
              <a:stCxn id="11" idx="2"/>
              <a:endCxn id="10" idx="0"/>
            </p:cNvCxnSpPr>
            <p:nvPr/>
          </p:nvCxnSpPr>
          <p:spPr>
            <a:xfrm flipH="1">
              <a:off x="2881668" y="2418410"/>
              <a:ext cx="291937" cy="151836"/>
            </a:xfrm>
            <a:prstGeom prst="line">
              <a:avLst/>
            </a:prstGeom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46BC4CE0-6192-06F9-6B4D-FE9654F396EE}"/>
                </a:ext>
              </a:extLst>
            </p:cNvPr>
            <p:cNvSpPr/>
            <p:nvPr/>
          </p:nvSpPr>
          <p:spPr>
            <a:xfrm>
              <a:off x="3550685" y="2361292"/>
              <a:ext cx="291937" cy="5711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  <p:cxnSp>
          <p:nvCxnSpPr>
            <p:cNvPr id="14" name="直接连接符 13">
              <a:extLst>
                <a:ext uri="{FF2B5EF4-FFF2-40B4-BE49-F238E27FC236}">
                  <a16:creationId xmlns:a16="http://schemas.microsoft.com/office/drawing/2014/main" id="{7D8DFC67-9BE9-E0C2-F95E-0DEBCB0ADF18}"/>
                </a:ext>
              </a:extLst>
            </p:cNvPr>
            <p:cNvCxnSpPr>
              <a:cxnSpLocks/>
              <a:stCxn id="13" idx="2"/>
              <a:endCxn id="15" idx="0"/>
            </p:cNvCxnSpPr>
            <p:nvPr/>
          </p:nvCxnSpPr>
          <p:spPr>
            <a:xfrm>
              <a:off x="3696654" y="2418410"/>
              <a:ext cx="232406" cy="151836"/>
            </a:xfrm>
            <a:prstGeom prst="line">
              <a:avLst/>
            </a:prstGeom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ED94EA55-8F67-1C06-24FC-849BB75529B5}"/>
                </a:ext>
              </a:extLst>
            </p:cNvPr>
            <p:cNvSpPr/>
            <p:nvPr/>
          </p:nvSpPr>
          <p:spPr>
            <a:xfrm>
              <a:off x="3783091" y="2570246"/>
              <a:ext cx="291937" cy="5711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2109D5C4-5FBE-7387-345F-31D2AB07926A}"/>
                </a:ext>
              </a:extLst>
            </p:cNvPr>
            <p:cNvSpPr/>
            <p:nvPr/>
          </p:nvSpPr>
          <p:spPr>
            <a:xfrm>
              <a:off x="4075028" y="2361292"/>
              <a:ext cx="291937" cy="5711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  <p:cxnSp>
          <p:nvCxnSpPr>
            <p:cNvPr id="17" name="直接连接符 16">
              <a:extLst>
                <a:ext uri="{FF2B5EF4-FFF2-40B4-BE49-F238E27FC236}">
                  <a16:creationId xmlns:a16="http://schemas.microsoft.com/office/drawing/2014/main" id="{064B389B-F845-2739-3682-907F7FC871EB}"/>
                </a:ext>
              </a:extLst>
            </p:cNvPr>
            <p:cNvCxnSpPr>
              <a:cxnSpLocks/>
              <a:stCxn id="16" idx="2"/>
              <a:endCxn id="15" idx="0"/>
            </p:cNvCxnSpPr>
            <p:nvPr/>
          </p:nvCxnSpPr>
          <p:spPr>
            <a:xfrm flipH="1">
              <a:off x="3929060" y="2418410"/>
              <a:ext cx="291937" cy="151836"/>
            </a:xfrm>
            <a:prstGeom prst="line">
              <a:avLst/>
            </a:prstGeom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E24035F1-41F8-C08E-FE6C-601248BC41CC}"/>
                </a:ext>
              </a:extLst>
            </p:cNvPr>
            <p:cNvSpPr/>
            <p:nvPr/>
          </p:nvSpPr>
          <p:spPr>
            <a:xfrm>
              <a:off x="4598077" y="2361292"/>
              <a:ext cx="291937" cy="5711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  <p:cxnSp>
          <p:nvCxnSpPr>
            <p:cNvPr id="19" name="直接连接符 18">
              <a:extLst>
                <a:ext uri="{FF2B5EF4-FFF2-40B4-BE49-F238E27FC236}">
                  <a16:creationId xmlns:a16="http://schemas.microsoft.com/office/drawing/2014/main" id="{F3983EFD-6781-F267-A216-3CEAEC37AF7A}"/>
                </a:ext>
              </a:extLst>
            </p:cNvPr>
            <p:cNvCxnSpPr>
              <a:cxnSpLocks/>
              <a:stCxn id="18" idx="2"/>
              <a:endCxn id="20" idx="0"/>
            </p:cNvCxnSpPr>
            <p:nvPr/>
          </p:nvCxnSpPr>
          <p:spPr>
            <a:xfrm>
              <a:off x="4744046" y="2418410"/>
              <a:ext cx="232406" cy="151836"/>
            </a:xfrm>
            <a:prstGeom prst="line">
              <a:avLst/>
            </a:prstGeom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6EC2547B-E3AC-D3AD-4257-42F328048D2B}"/>
                </a:ext>
              </a:extLst>
            </p:cNvPr>
            <p:cNvSpPr/>
            <p:nvPr/>
          </p:nvSpPr>
          <p:spPr>
            <a:xfrm>
              <a:off x="4830483" y="2570246"/>
              <a:ext cx="291937" cy="5711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DD40D512-2ADF-4484-118A-41F66C90D758}"/>
                </a:ext>
              </a:extLst>
            </p:cNvPr>
            <p:cNvSpPr/>
            <p:nvPr/>
          </p:nvSpPr>
          <p:spPr>
            <a:xfrm>
              <a:off x="5122420" y="2361292"/>
              <a:ext cx="291937" cy="5711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  <p:cxnSp>
          <p:nvCxnSpPr>
            <p:cNvPr id="22" name="直接连接符 21">
              <a:extLst>
                <a:ext uri="{FF2B5EF4-FFF2-40B4-BE49-F238E27FC236}">
                  <a16:creationId xmlns:a16="http://schemas.microsoft.com/office/drawing/2014/main" id="{B1663F4E-9307-A71E-00A6-61DB7EC48FD6}"/>
                </a:ext>
              </a:extLst>
            </p:cNvPr>
            <p:cNvCxnSpPr>
              <a:cxnSpLocks/>
              <a:stCxn id="21" idx="2"/>
              <a:endCxn id="20" idx="0"/>
            </p:cNvCxnSpPr>
            <p:nvPr/>
          </p:nvCxnSpPr>
          <p:spPr>
            <a:xfrm flipH="1">
              <a:off x="4976452" y="2418410"/>
              <a:ext cx="291937" cy="151836"/>
            </a:xfrm>
            <a:prstGeom prst="line">
              <a:avLst/>
            </a:prstGeom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B9747BDA-B168-9254-E61E-04D926CFFD9C}"/>
                </a:ext>
              </a:extLst>
            </p:cNvPr>
            <p:cNvSpPr/>
            <p:nvPr/>
          </p:nvSpPr>
          <p:spPr>
            <a:xfrm>
              <a:off x="2211356" y="2802021"/>
              <a:ext cx="291937" cy="5711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  <p:cxnSp>
          <p:nvCxnSpPr>
            <p:cNvPr id="25" name="直接连接符 24">
              <a:extLst>
                <a:ext uri="{FF2B5EF4-FFF2-40B4-BE49-F238E27FC236}">
                  <a16:creationId xmlns:a16="http://schemas.microsoft.com/office/drawing/2014/main" id="{3748ECFD-8A1D-4867-18CB-2B115D2BC4D1}"/>
                </a:ext>
              </a:extLst>
            </p:cNvPr>
            <p:cNvCxnSpPr>
              <a:cxnSpLocks/>
              <a:stCxn id="5" idx="2"/>
              <a:endCxn id="24" idx="0"/>
            </p:cNvCxnSpPr>
            <p:nvPr/>
          </p:nvCxnSpPr>
          <p:spPr>
            <a:xfrm>
              <a:off x="1834276" y="2627364"/>
              <a:ext cx="523049" cy="174657"/>
            </a:xfrm>
            <a:prstGeom prst="line">
              <a:avLst/>
            </a:prstGeom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>
              <a:extLst>
                <a:ext uri="{FF2B5EF4-FFF2-40B4-BE49-F238E27FC236}">
                  <a16:creationId xmlns:a16="http://schemas.microsoft.com/office/drawing/2014/main" id="{2F4BB58D-C448-7713-BE94-FC2DAD7BED02}"/>
                </a:ext>
              </a:extLst>
            </p:cNvPr>
            <p:cNvCxnSpPr>
              <a:cxnSpLocks/>
              <a:stCxn id="10" idx="2"/>
              <a:endCxn id="24" idx="0"/>
            </p:cNvCxnSpPr>
            <p:nvPr/>
          </p:nvCxnSpPr>
          <p:spPr>
            <a:xfrm flipH="1">
              <a:off x="2357325" y="2627364"/>
              <a:ext cx="524343" cy="174657"/>
            </a:xfrm>
            <a:prstGeom prst="line">
              <a:avLst/>
            </a:prstGeom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D2D3D69F-4C3C-FE99-3A7F-CC3BCADAF760}"/>
                </a:ext>
              </a:extLst>
            </p:cNvPr>
            <p:cNvSpPr/>
            <p:nvPr/>
          </p:nvSpPr>
          <p:spPr>
            <a:xfrm>
              <a:off x="4366965" y="2802021"/>
              <a:ext cx="291937" cy="5711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  <p:cxnSp>
          <p:nvCxnSpPr>
            <p:cNvPr id="28" name="直接连接符 27">
              <a:extLst>
                <a:ext uri="{FF2B5EF4-FFF2-40B4-BE49-F238E27FC236}">
                  <a16:creationId xmlns:a16="http://schemas.microsoft.com/office/drawing/2014/main" id="{2C57BE64-7D8A-955F-7B68-DD8766B65978}"/>
                </a:ext>
              </a:extLst>
            </p:cNvPr>
            <p:cNvCxnSpPr>
              <a:cxnSpLocks/>
              <a:stCxn id="15" idx="2"/>
              <a:endCxn id="27" idx="0"/>
            </p:cNvCxnSpPr>
            <p:nvPr/>
          </p:nvCxnSpPr>
          <p:spPr>
            <a:xfrm>
              <a:off x="3929060" y="2627364"/>
              <a:ext cx="583874" cy="174657"/>
            </a:xfrm>
            <a:prstGeom prst="line">
              <a:avLst/>
            </a:prstGeom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连接符 28">
              <a:extLst>
                <a:ext uri="{FF2B5EF4-FFF2-40B4-BE49-F238E27FC236}">
                  <a16:creationId xmlns:a16="http://schemas.microsoft.com/office/drawing/2014/main" id="{6577FE98-3588-1624-E8C3-BB169E7C1ECE}"/>
                </a:ext>
              </a:extLst>
            </p:cNvPr>
            <p:cNvCxnSpPr>
              <a:cxnSpLocks/>
              <a:stCxn id="20" idx="2"/>
              <a:endCxn id="27" idx="0"/>
            </p:cNvCxnSpPr>
            <p:nvPr/>
          </p:nvCxnSpPr>
          <p:spPr>
            <a:xfrm flipH="1">
              <a:off x="4512934" y="2627364"/>
              <a:ext cx="463518" cy="174657"/>
            </a:xfrm>
            <a:prstGeom prst="line">
              <a:avLst/>
            </a:prstGeom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704764B5-F6A0-5A48-4810-DBC3C60D0D04}"/>
                </a:ext>
              </a:extLst>
            </p:cNvPr>
            <p:cNvSpPr/>
            <p:nvPr/>
          </p:nvSpPr>
          <p:spPr>
            <a:xfrm>
              <a:off x="3294031" y="2992521"/>
              <a:ext cx="291937" cy="5711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Garamond" panose="02020404030301010803" pitchFamily="18" charset="0"/>
              </a:endParaRPr>
            </a:p>
          </p:txBody>
        </p:sp>
        <p:cxnSp>
          <p:nvCxnSpPr>
            <p:cNvPr id="31" name="直接连接符 30">
              <a:extLst>
                <a:ext uri="{FF2B5EF4-FFF2-40B4-BE49-F238E27FC236}">
                  <a16:creationId xmlns:a16="http://schemas.microsoft.com/office/drawing/2014/main" id="{99BA6CB8-830A-7710-DCA5-4BE6A08D24A8}"/>
                </a:ext>
              </a:extLst>
            </p:cNvPr>
            <p:cNvCxnSpPr>
              <a:cxnSpLocks/>
              <a:stCxn id="24" idx="2"/>
              <a:endCxn id="30" idx="0"/>
            </p:cNvCxnSpPr>
            <p:nvPr/>
          </p:nvCxnSpPr>
          <p:spPr>
            <a:xfrm>
              <a:off x="2357325" y="2859139"/>
              <a:ext cx="1082675" cy="133382"/>
            </a:xfrm>
            <a:prstGeom prst="line">
              <a:avLst/>
            </a:prstGeom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>
              <a:extLst>
                <a:ext uri="{FF2B5EF4-FFF2-40B4-BE49-F238E27FC236}">
                  <a16:creationId xmlns:a16="http://schemas.microsoft.com/office/drawing/2014/main" id="{C8A37114-B0FB-6EEF-BEB7-36C9D60DD69C}"/>
                </a:ext>
              </a:extLst>
            </p:cNvPr>
            <p:cNvCxnSpPr>
              <a:cxnSpLocks/>
              <a:stCxn id="27" idx="2"/>
              <a:endCxn id="30" idx="0"/>
            </p:cNvCxnSpPr>
            <p:nvPr/>
          </p:nvCxnSpPr>
          <p:spPr>
            <a:xfrm flipH="1">
              <a:off x="3440000" y="2859139"/>
              <a:ext cx="1072934" cy="133382"/>
            </a:xfrm>
            <a:prstGeom prst="line">
              <a:avLst/>
            </a:prstGeom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矩形 32">
                <a:extLst>
                  <a:ext uri="{FF2B5EF4-FFF2-40B4-BE49-F238E27FC236}">
                    <a16:creationId xmlns:a16="http://schemas.microsoft.com/office/drawing/2014/main" id="{1DC96309-7A9E-373C-5D01-6F34E83631D2}"/>
                  </a:ext>
                </a:extLst>
              </p:cNvPr>
              <p:cNvSpPr/>
              <p:nvPr/>
            </p:nvSpPr>
            <p:spPr>
              <a:xfrm>
                <a:off x="7768123" y="2150815"/>
                <a:ext cx="3958456" cy="166039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50000">
                    <a:schemeClr val="accent5">
                      <a:lumMod val="60000"/>
                      <a:lumOff val="40000"/>
                    </a:schemeClr>
                  </a:gs>
                  <a:gs pos="25000">
                    <a:schemeClr val="accent6">
                      <a:lumMod val="60000"/>
                      <a:lumOff val="40000"/>
                    </a:schemeClr>
                  </a:gs>
                  <a:gs pos="75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tx2">
                      <a:lumMod val="60000"/>
                      <a:lumOff val="40000"/>
                    </a:schemeClr>
                  </a:gs>
                </a:gsLst>
                <a:lin ang="0" scaled="0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GB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</m:oMath>
                  </m:oMathPara>
                </a14:m>
                <a:endParaRPr lang="en-GB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3" name="矩形 32">
                <a:extLst>
                  <a:ext uri="{FF2B5EF4-FFF2-40B4-BE49-F238E27FC236}">
                    <a16:creationId xmlns:a16="http://schemas.microsoft.com/office/drawing/2014/main" id="{1DC96309-7A9E-373C-5D01-6F34E83631D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8123" y="2150815"/>
                <a:ext cx="3958456" cy="16603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十字形 33">
            <a:extLst>
              <a:ext uri="{FF2B5EF4-FFF2-40B4-BE49-F238E27FC236}">
                <a16:creationId xmlns:a16="http://schemas.microsoft.com/office/drawing/2014/main" id="{95E82E9F-8AB3-5E76-53E2-4872E9B87EE0}"/>
              </a:ext>
            </a:extLst>
          </p:cNvPr>
          <p:cNvSpPr/>
          <p:nvPr/>
        </p:nvSpPr>
        <p:spPr>
          <a:xfrm rot="18817718">
            <a:off x="4580594" y="3066341"/>
            <a:ext cx="350267" cy="350267"/>
          </a:xfrm>
          <a:prstGeom prst="plus">
            <a:avLst>
              <a:gd name="adj" fmla="val 39035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9" name="组合 38">
            <a:extLst>
              <a:ext uri="{FF2B5EF4-FFF2-40B4-BE49-F238E27FC236}">
                <a16:creationId xmlns:a16="http://schemas.microsoft.com/office/drawing/2014/main" id="{5CC753BE-5E73-DE9D-08A9-54EDA1AC480A}"/>
              </a:ext>
            </a:extLst>
          </p:cNvPr>
          <p:cNvGrpSpPr/>
          <p:nvPr/>
        </p:nvGrpSpPr>
        <p:grpSpPr>
          <a:xfrm>
            <a:off x="8060060" y="3241474"/>
            <a:ext cx="3666519" cy="1264349"/>
            <a:chOff x="8060060" y="3241474"/>
            <a:chExt cx="3666519" cy="1264349"/>
          </a:xfrm>
        </p:grpSpPr>
        <p:sp>
          <p:nvSpPr>
            <p:cNvPr id="37" name="思想气泡: 云 36">
              <a:extLst>
                <a:ext uri="{FF2B5EF4-FFF2-40B4-BE49-F238E27FC236}">
                  <a16:creationId xmlns:a16="http://schemas.microsoft.com/office/drawing/2014/main" id="{CF20B3D8-3440-9A7A-4AFD-98D9451DD8B5}"/>
                </a:ext>
              </a:extLst>
            </p:cNvPr>
            <p:cNvSpPr/>
            <p:nvPr/>
          </p:nvSpPr>
          <p:spPr>
            <a:xfrm>
              <a:off x="8060060" y="3241474"/>
              <a:ext cx="3666519" cy="1264349"/>
            </a:xfrm>
            <a:prstGeom prst="cloudCallout">
              <a:avLst>
                <a:gd name="adj1" fmla="val -63132"/>
                <a:gd name="adj2" fmla="val -50946"/>
              </a:avLst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文本框 34">
                  <a:extLst>
                    <a:ext uri="{FF2B5EF4-FFF2-40B4-BE49-F238E27FC236}">
                      <a16:creationId xmlns:a16="http://schemas.microsoft.com/office/drawing/2014/main" id="{0FCE9EFE-1F4E-C648-7E56-B480BCE1C0F6}"/>
                    </a:ext>
                  </a:extLst>
                </p:cNvPr>
                <p:cNvSpPr txBox="1"/>
                <p:nvPr/>
              </p:nvSpPr>
              <p:spPr>
                <a:xfrm>
                  <a:off x="8349730" y="3412145"/>
                  <a:ext cx="3375173" cy="9375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dirty="0">
                      <a:latin typeface="Garamond" panose="02020404030301010803" pitchFamily="18" charset="0"/>
                    </a:rPr>
                    <a:t>If </a:t>
                  </a: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searchSAT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∈</m:t>
                      </m:r>
                      <m:sSubSup>
                        <m:sSubSupPr>
                          <m:ctrlPr>
                            <a:rPr lang="en-GB" b="1" i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b="1" i="0">
                              <a:latin typeface="Cambria Math" panose="02040503050406030204" pitchFamily="18" charset="0"/>
                            </a:rPr>
                            <m:t>𝐅</m:t>
                          </m:r>
                          <m:r>
                            <a:rPr lang="en-GB" b="1" i="0" smtClean="0">
                              <a:latin typeface="Cambria Math" panose="02040503050406030204" pitchFamily="18" charset="0"/>
                            </a:rPr>
                            <m:t>𝐏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tt</m:t>
                          </m:r>
                        </m:sub>
                        <m:sup>
                          <m:r>
                            <a:rPr lang="en-GB" b="1" i="0" smtClean="0">
                              <a:latin typeface="Cambria Math" panose="02040503050406030204" pitchFamily="18" charset="0"/>
                            </a:rPr>
                            <m:t>𝐍𝐏</m:t>
                          </m:r>
                        </m:sup>
                      </m:sSubSup>
                    </m:oMath>
                  </a14:m>
                  <a:r>
                    <a:rPr lang="en-GB" dirty="0">
                      <a:latin typeface="Garamond" panose="02020404030301010803" pitchFamily="18" charset="0"/>
                    </a:rPr>
                    <a:t>, we can get rid of this </a:t>
                  </a:r>
                  <a14:m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𝑛</m:t>
                      </m:r>
                    </m:oMath>
                  </a14:m>
                  <a:r>
                    <a:rPr lang="en-GB" dirty="0">
                      <a:latin typeface="Garamond" panose="02020404030301010803" pitchFamily="18" charset="0"/>
                    </a:rPr>
                    <a:t> factor in the current Jeřábek-Korten reduction .</a:t>
                  </a:r>
                </a:p>
              </p:txBody>
            </p:sp>
          </mc:Choice>
          <mc:Fallback xmlns="">
            <p:sp>
              <p:nvSpPr>
                <p:cNvPr id="35" name="文本框 34">
                  <a:extLst>
                    <a:ext uri="{FF2B5EF4-FFF2-40B4-BE49-F238E27FC236}">
                      <a16:creationId xmlns:a16="http://schemas.microsoft.com/office/drawing/2014/main" id="{0FCE9EFE-1F4E-C648-7E56-B480BCE1C0F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9730" y="3412145"/>
                  <a:ext cx="3375173" cy="937549"/>
                </a:xfrm>
                <a:prstGeom prst="rect">
                  <a:avLst/>
                </a:prstGeom>
                <a:blipFill>
                  <a:blip r:embed="rId9"/>
                  <a:stretch>
                    <a:fillRect l="-1627" t="-2597" r="-181" b="-9091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6" name="文本框 35">
            <a:extLst>
              <a:ext uri="{FF2B5EF4-FFF2-40B4-BE49-F238E27FC236}">
                <a16:creationId xmlns:a16="http://schemas.microsoft.com/office/drawing/2014/main" id="{6FDFC00D-F187-F33C-96F6-BAC83A949AB5}"/>
              </a:ext>
            </a:extLst>
          </p:cNvPr>
          <p:cNvSpPr txBox="1"/>
          <p:nvPr/>
        </p:nvSpPr>
        <p:spPr>
          <a:xfrm>
            <a:off x="7203791" y="4709616"/>
            <a:ext cx="254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Garamond" panose="02020404030301010803" pitchFamily="18" charset="0"/>
              </a:rPr>
              <a:t>Hint: the isolation lemma.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文本框 37">
                <a:extLst>
                  <a:ext uri="{FF2B5EF4-FFF2-40B4-BE49-F238E27FC236}">
                    <a16:creationId xmlns:a16="http://schemas.microsoft.com/office/drawing/2014/main" id="{71773951-0A15-A0ED-1C0A-0489FB2D691D}"/>
                  </a:ext>
                </a:extLst>
              </p:cNvPr>
              <p:cNvSpPr txBox="1"/>
              <p:nvPr/>
            </p:nvSpPr>
            <p:spPr>
              <a:xfrm>
                <a:off x="8030295" y="5105324"/>
                <a:ext cx="3951577" cy="1085682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Garamond" panose="02020404030301010803" pitchFamily="18" charset="0"/>
                  </a:rPr>
                  <a:t>Q3: What does “</a:t>
                </a:r>
                <a:r>
                  <a:rPr lang="en-GB" sz="2400" dirty="0">
                    <a:solidFill>
                      <a:srgbClr val="FF0000"/>
                    </a:solidFill>
                    <a:latin typeface="Garamond" panose="02020404030301010803" pitchFamily="18" charset="0"/>
                  </a:rPr>
                  <a:t>better</a:t>
                </a:r>
                <a:r>
                  <a:rPr lang="en-GB" sz="2400" dirty="0">
                    <a:latin typeface="Garamond" panose="02020404030301010803" pitchFamily="18" charset="0"/>
                  </a:rPr>
                  <a:t>” mean?</a:t>
                </a:r>
                <a:br>
                  <a:rPr lang="en-GB" sz="2400" dirty="0">
                    <a:latin typeface="Garamond" panose="02020404030301010803" pitchFamily="18" charset="0"/>
                  </a:rPr>
                </a:br>
                <a:r>
                  <a:rPr lang="en-GB" sz="2000" dirty="0">
                    <a:latin typeface="Garamond" panose="02020404030301010803" pitchFamily="18" charset="0"/>
                  </a:rPr>
                  <a:t>Putting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</a:rPr>
                      <m:t>Avoid</m:t>
                    </m:r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 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</a:rPr>
                      <m:t>searchSAT</m:t>
                    </m:r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 into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GB" sz="2000" b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sz="2000" b="1">
                            <a:latin typeface="Cambria Math" panose="02040503050406030204" pitchFamily="18" charset="0"/>
                          </a:rPr>
                          <m:t>𝐅𝐏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sz="2000">
                            <a:latin typeface="Cambria Math" panose="02040503050406030204" pitchFamily="18" charset="0"/>
                          </a:rPr>
                          <m:t>tt</m:t>
                        </m:r>
                      </m:sub>
                      <m:sup>
                        <m:r>
                          <a:rPr lang="en-GB" sz="2000" b="1">
                            <a:latin typeface="Cambria Math" panose="02040503050406030204" pitchFamily="18" charset="0"/>
                          </a:rPr>
                          <m:t>𝐍𝐏</m:t>
                        </m:r>
                      </m:sup>
                    </m:sSubSup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 under minimal assumptions?</a:t>
                </a:r>
              </a:p>
            </p:txBody>
          </p:sp>
        </mc:Choice>
        <mc:Fallback xmlns="">
          <p:sp>
            <p:nvSpPr>
              <p:cNvPr id="38" name="文本框 37">
                <a:extLst>
                  <a:ext uri="{FF2B5EF4-FFF2-40B4-BE49-F238E27FC236}">
                    <a16:creationId xmlns:a16="http://schemas.microsoft.com/office/drawing/2014/main" id="{71773951-0A15-A0ED-1C0A-0489FB2D69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0295" y="5105324"/>
                <a:ext cx="3951577" cy="108568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文本框 39">
                <a:extLst>
                  <a:ext uri="{FF2B5EF4-FFF2-40B4-BE49-F238E27FC236}">
                    <a16:creationId xmlns:a16="http://schemas.microsoft.com/office/drawing/2014/main" id="{088611D5-699F-BF8E-5C5C-D6A2821DF0B3}"/>
                  </a:ext>
                </a:extLst>
              </p:cNvPr>
              <p:cNvSpPr txBox="1"/>
              <p:nvPr/>
            </p:nvSpPr>
            <p:spPr>
              <a:xfrm>
                <a:off x="3972447" y="6413609"/>
                <a:ext cx="6201409" cy="3768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Garamond" panose="02020404030301010803" pitchFamily="18" charset="0"/>
                  </a:rPr>
                  <a:t>Corollary: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searchSAT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∈</m:t>
                    </m:r>
                    <m:sSubSup>
                      <m:sSubSupPr>
                        <m:ctrlPr>
                          <a:rPr lang="en-GB" b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b="1">
                            <a:latin typeface="Cambria Math" panose="02040503050406030204" pitchFamily="18" charset="0"/>
                          </a:rPr>
                          <m:t>𝐅𝐏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tt</m:t>
                        </m:r>
                      </m:sub>
                      <m:sup>
                        <m:r>
                          <a:rPr lang="en-GB" b="1">
                            <a:latin typeface="Cambria Math" panose="02040503050406030204" pitchFamily="18" charset="0"/>
                          </a:rPr>
                          <m:t>𝐍𝐏</m:t>
                        </m:r>
                      </m:sup>
                    </m:sSubSup>
                    <m:r>
                      <a:rPr lang="en-GB" b="0" i="1" smtClean="0">
                        <a:latin typeface="Cambria Math" panose="02040503050406030204" pitchFamily="18" charset="0"/>
                      </a:rPr>
                      <m:t>⟹</m:t>
                    </m:r>
                    <m:sSub>
                      <m:sSubPr>
                        <m:ctrlPr>
                          <a:rPr lang="en-GB" b="1" i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1" i="0">
                            <a:latin typeface="Cambria Math" panose="02040503050406030204" pitchFamily="18" charset="0"/>
                          </a:rPr>
                          <m:t>𝐌</m:t>
                        </m:r>
                        <m:r>
                          <a:rPr lang="en-GB" b="1" i="0" smtClean="0">
                            <a:latin typeface="Cambria Math" panose="02040503050406030204" pitchFamily="18" charset="0"/>
                          </a:rPr>
                          <m:t>𝐀</m:t>
                        </m:r>
                      </m:e>
                      <m:sub>
                        <m:r>
                          <a:rPr lang="en-GB" b="1" i="0" smtClean="0">
                            <a:latin typeface="Cambria Math" panose="02040503050406030204" pitchFamily="18" charset="0"/>
                          </a:rPr>
                          <m:t>𝐄</m:t>
                        </m:r>
                      </m:sub>
                    </m:sSub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/</m:t>
                        </m:r>
                      </m:e>
                      <m:sub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𝜀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⊈</m:t>
                    </m:r>
                    <m:r>
                      <a:rPr lang="en-GB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𝐒𝐈𝐙𝐄</m:t>
                    </m:r>
                    <m:d>
                      <m:dPr>
                        <m:begChr m:val="["/>
                        <m:endChr m:val="]"/>
                        <m:ctrlP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/2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e>
                    </m:d>
                  </m:oMath>
                </a14:m>
                <a:r>
                  <a:rPr lang="en-GB" dirty="0">
                    <a:latin typeface="Garamond" panose="02020404030301010803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0" name="文本框 39">
                <a:extLst>
                  <a:ext uri="{FF2B5EF4-FFF2-40B4-BE49-F238E27FC236}">
                    <a16:creationId xmlns:a16="http://schemas.microsoft.com/office/drawing/2014/main" id="{088611D5-699F-BF8E-5C5C-D6A2821DF0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2447" y="6413609"/>
                <a:ext cx="6201409" cy="376898"/>
              </a:xfrm>
              <a:prstGeom prst="rect">
                <a:avLst/>
              </a:prstGeom>
              <a:blipFill>
                <a:blip r:embed="rId11"/>
                <a:stretch>
                  <a:fillRect l="-885" t="-4839" b="-258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矩形 41">
            <a:extLst>
              <a:ext uri="{FF2B5EF4-FFF2-40B4-BE49-F238E27FC236}">
                <a16:creationId xmlns:a16="http://schemas.microsoft.com/office/drawing/2014/main" id="{DFDEC13A-D049-6BB4-2838-95B972CA180A}"/>
              </a:ext>
            </a:extLst>
          </p:cNvPr>
          <p:cNvSpPr/>
          <p:nvPr/>
        </p:nvSpPr>
        <p:spPr>
          <a:xfrm>
            <a:off x="422736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40031CD3-6E31-EBF7-F566-784C241600CF}"/>
              </a:ext>
            </a:extLst>
          </p:cNvPr>
          <p:cNvSpPr/>
          <p:nvPr/>
        </p:nvSpPr>
        <p:spPr>
          <a:xfrm>
            <a:off x="437515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D1FDD820-609C-B8AE-B8FF-C48F67C2EAF4}"/>
              </a:ext>
            </a:extLst>
          </p:cNvPr>
          <p:cNvSpPr/>
          <p:nvPr/>
        </p:nvSpPr>
        <p:spPr>
          <a:xfrm>
            <a:off x="452293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314D61AF-A54C-8DB3-5F4C-8C1E287B1F9A}"/>
              </a:ext>
            </a:extLst>
          </p:cNvPr>
          <p:cNvSpPr/>
          <p:nvPr/>
        </p:nvSpPr>
        <p:spPr>
          <a:xfrm>
            <a:off x="467071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2F70D2B9-3FD6-60D5-293C-0D0FBB7196DC}"/>
              </a:ext>
            </a:extLst>
          </p:cNvPr>
          <p:cNvSpPr/>
          <p:nvPr/>
        </p:nvSpPr>
        <p:spPr>
          <a:xfrm>
            <a:off x="481849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CA44AAE8-164A-B244-6D68-88AA20340835}"/>
              </a:ext>
            </a:extLst>
          </p:cNvPr>
          <p:cNvSpPr/>
          <p:nvPr/>
        </p:nvSpPr>
        <p:spPr>
          <a:xfrm>
            <a:off x="496627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688F127D-664A-BE5E-99F9-1D429399BAC5}"/>
              </a:ext>
            </a:extLst>
          </p:cNvPr>
          <p:cNvSpPr/>
          <p:nvPr/>
        </p:nvSpPr>
        <p:spPr>
          <a:xfrm>
            <a:off x="511406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4A029543-2BCF-5CF2-1C7F-2F21C9AF8668}"/>
              </a:ext>
            </a:extLst>
          </p:cNvPr>
          <p:cNvSpPr/>
          <p:nvPr/>
        </p:nvSpPr>
        <p:spPr>
          <a:xfrm>
            <a:off x="526184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4645BD4D-3A6D-20C8-04F8-15BA77A1A3EC}"/>
              </a:ext>
            </a:extLst>
          </p:cNvPr>
          <p:cNvSpPr/>
          <p:nvPr/>
        </p:nvSpPr>
        <p:spPr>
          <a:xfrm>
            <a:off x="540962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" name="矩形 63">
            <a:extLst>
              <a:ext uri="{FF2B5EF4-FFF2-40B4-BE49-F238E27FC236}">
                <a16:creationId xmlns:a16="http://schemas.microsoft.com/office/drawing/2014/main" id="{63582F41-E00F-C67A-ACC5-DF1ED16EBE5C}"/>
              </a:ext>
            </a:extLst>
          </p:cNvPr>
          <p:cNvSpPr/>
          <p:nvPr/>
        </p:nvSpPr>
        <p:spPr>
          <a:xfrm>
            <a:off x="555740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矩形 65">
            <a:extLst>
              <a:ext uri="{FF2B5EF4-FFF2-40B4-BE49-F238E27FC236}">
                <a16:creationId xmlns:a16="http://schemas.microsoft.com/office/drawing/2014/main" id="{F8DA4271-7208-B380-BE7C-95727E50C96A}"/>
              </a:ext>
            </a:extLst>
          </p:cNvPr>
          <p:cNvSpPr/>
          <p:nvPr/>
        </p:nvSpPr>
        <p:spPr>
          <a:xfrm>
            <a:off x="570518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矩形 67">
            <a:extLst>
              <a:ext uri="{FF2B5EF4-FFF2-40B4-BE49-F238E27FC236}">
                <a16:creationId xmlns:a16="http://schemas.microsoft.com/office/drawing/2014/main" id="{C7057968-5B59-BC95-6DB8-51EADC762476}"/>
              </a:ext>
            </a:extLst>
          </p:cNvPr>
          <p:cNvSpPr/>
          <p:nvPr/>
        </p:nvSpPr>
        <p:spPr>
          <a:xfrm>
            <a:off x="585297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0" name="矩形 69">
            <a:extLst>
              <a:ext uri="{FF2B5EF4-FFF2-40B4-BE49-F238E27FC236}">
                <a16:creationId xmlns:a16="http://schemas.microsoft.com/office/drawing/2014/main" id="{D9EAC14F-9990-16E2-9B47-1AD18283B98E}"/>
              </a:ext>
            </a:extLst>
          </p:cNvPr>
          <p:cNvSpPr/>
          <p:nvPr/>
        </p:nvSpPr>
        <p:spPr>
          <a:xfrm>
            <a:off x="600075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" name="矩形 71">
            <a:extLst>
              <a:ext uri="{FF2B5EF4-FFF2-40B4-BE49-F238E27FC236}">
                <a16:creationId xmlns:a16="http://schemas.microsoft.com/office/drawing/2014/main" id="{3672BBFE-DD89-B2DA-317B-9D26F9B596E9}"/>
              </a:ext>
            </a:extLst>
          </p:cNvPr>
          <p:cNvSpPr/>
          <p:nvPr/>
        </p:nvSpPr>
        <p:spPr>
          <a:xfrm>
            <a:off x="614853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4" name="矩形 73">
            <a:extLst>
              <a:ext uri="{FF2B5EF4-FFF2-40B4-BE49-F238E27FC236}">
                <a16:creationId xmlns:a16="http://schemas.microsoft.com/office/drawing/2014/main" id="{AA1C0EA1-DAF7-6C89-F161-2390FCCA35E2}"/>
              </a:ext>
            </a:extLst>
          </p:cNvPr>
          <p:cNvSpPr/>
          <p:nvPr/>
        </p:nvSpPr>
        <p:spPr>
          <a:xfrm>
            <a:off x="629631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6" name="矩形 75">
            <a:extLst>
              <a:ext uri="{FF2B5EF4-FFF2-40B4-BE49-F238E27FC236}">
                <a16:creationId xmlns:a16="http://schemas.microsoft.com/office/drawing/2014/main" id="{D09BD9EB-341C-2257-B2F4-BDBC88B0538C}"/>
              </a:ext>
            </a:extLst>
          </p:cNvPr>
          <p:cNvSpPr/>
          <p:nvPr/>
        </p:nvSpPr>
        <p:spPr>
          <a:xfrm>
            <a:off x="644409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8" name="矩形 77">
            <a:extLst>
              <a:ext uri="{FF2B5EF4-FFF2-40B4-BE49-F238E27FC236}">
                <a16:creationId xmlns:a16="http://schemas.microsoft.com/office/drawing/2014/main" id="{D28F2DE8-11D4-70E3-55DF-AC1C9298B929}"/>
              </a:ext>
            </a:extLst>
          </p:cNvPr>
          <p:cNvSpPr/>
          <p:nvPr/>
        </p:nvSpPr>
        <p:spPr>
          <a:xfrm>
            <a:off x="659188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0" name="矩形 79">
            <a:extLst>
              <a:ext uri="{FF2B5EF4-FFF2-40B4-BE49-F238E27FC236}">
                <a16:creationId xmlns:a16="http://schemas.microsoft.com/office/drawing/2014/main" id="{BB1AA29C-57A8-D9AF-55D6-31F099E60E4F}"/>
              </a:ext>
            </a:extLst>
          </p:cNvPr>
          <p:cNvSpPr/>
          <p:nvPr/>
        </p:nvSpPr>
        <p:spPr>
          <a:xfrm>
            <a:off x="673966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2" name="矩形 81">
            <a:extLst>
              <a:ext uri="{FF2B5EF4-FFF2-40B4-BE49-F238E27FC236}">
                <a16:creationId xmlns:a16="http://schemas.microsoft.com/office/drawing/2014/main" id="{DDE278C4-2DF8-081A-7154-8E3EA39704F0}"/>
              </a:ext>
            </a:extLst>
          </p:cNvPr>
          <p:cNvSpPr/>
          <p:nvPr/>
        </p:nvSpPr>
        <p:spPr>
          <a:xfrm>
            <a:off x="688744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4" name="矩形 83">
            <a:extLst>
              <a:ext uri="{FF2B5EF4-FFF2-40B4-BE49-F238E27FC236}">
                <a16:creationId xmlns:a16="http://schemas.microsoft.com/office/drawing/2014/main" id="{98649836-CBD5-9746-01B5-36206A4549EC}"/>
              </a:ext>
            </a:extLst>
          </p:cNvPr>
          <p:cNvSpPr/>
          <p:nvPr/>
        </p:nvSpPr>
        <p:spPr>
          <a:xfrm>
            <a:off x="703522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" name="矩形 85">
            <a:extLst>
              <a:ext uri="{FF2B5EF4-FFF2-40B4-BE49-F238E27FC236}">
                <a16:creationId xmlns:a16="http://schemas.microsoft.com/office/drawing/2014/main" id="{AAE97E0B-10A4-33BA-CFA5-897BF1E25A06}"/>
              </a:ext>
            </a:extLst>
          </p:cNvPr>
          <p:cNvSpPr/>
          <p:nvPr/>
        </p:nvSpPr>
        <p:spPr>
          <a:xfrm>
            <a:off x="718300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8" name="矩形 87">
            <a:extLst>
              <a:ext uri="{FF2B5EF4-FFF2-40B4-BE49-F238E27FC236}">
                <a16:creationId xmlns:a16="http://schemas.microsoft.com/office/drawing/2014/main" id="{18DA74CA-6906-E5FD-21BC-1FDC2CF44969}"/>
              </a:ext>
            </a:extLst>
          </p:cNvPr>
          <p:cNvSpPr/>
          <p:nvPr/>
        </p:nvSpPr>
        <p:spPr>
          <a:xfrm>
            <a:off x="733079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0" name="矩形 89">
            <a:extLst>
              <a:ext uri="{FF2B5EF4-FFF2-40B4-BE49-F238E27FC236}">
                <a16:creationId xmlns:a16="http://schemas.microsoft.com/office/drawing/2014/main" id="{F5400F16-B809-B53D-A20C-FDA80B01E21C}"/>
              </a:ext>
            </a:extLst>
          </p:cNvPr>
          <p:cNvSpPr/>
          <p:nvPr/>
        </p:nvSpPr>
        <p:spPr>
          <a:xfrm>
            <a:off x="747857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2" name="矩形 91">
            <a:extLst>
              <a:ext uri="{FF2B5EF4-FFF2-40B4-BE49-F238E27FC236}">
                <a16:creationId xmlns:a16="http://schemas.microsoft.com/office/drawing/2014/main" id="{4722002A-A95C-6C01-4929-93D34067990D}"/>
              </a:ext>
            </a:extLst>
          </p:cNvPr>
          <p:cNvSpPr/>
          <p:nvPr/>
        </p:nvSpPr>
        <p:spPr>
          <a:xfrm>
            <a:off x="762635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4" name="矩形 93">
            <a:extLst>
              <a:ext uri="{FF2B5EF4-FFF2-40B4-BE49-F238E27FC236}">
                <a16:creationId xmlns:a16="http://schemas.microsoft.com/office/drawing/2014/main" id="{E066A5C1-44D9-FE35-4F91-41EDB0F145F4}"/>
              </a:ext>
            </a:extLst>
          </p:cNvPr>
          <p:cNvSpPr/>
          <p:nvPr/>
        </p:nvSpPr>
        <p:spPr>
          <a:xfrm>
            <a:off x="777413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6" name="矩形 95">
            <a:extLst>
              <a:ext uri="{FF2B5EF4-FFF2-40B4-BE49-F238E27FC236}">
                <a16:creationId xmlns:a16="http://schemas.microsoft.com/office/drawing/2014/main" id="{FFDB13E8-F10E-B2BB-D4AC-2F7A0EE485F6}"/>
              </a:ext>
            </a:extLst>
          </p:cNvPr>
          <p:cNvSpPr/>
          <p:nvPr/>
        </p:nvSpPr>
        <p:spPr>
          <a:xfrm>
            <a:off x="792191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8" name="矩形 97">
            <a:extLst>
              <a:ext uri="{FF2B5EF4-FFF2-40B4-BE49-F238E27FC236}">
                <a16:creationId xmlns:a16="http://schemas.microsoft.com/office/drawing/2014/main" id="{4FBCFDC8-95E5-59EE-29CF-068A8846E4F9}"/>
              </a:ext>
            </a:extLst>
          </p:cNvPr>
          <p:cNvSpPr/>
          <p:nvPr/>
        </p:nvSpPr>
        <p:spPr>
          <a:xfrm>
            <a:off x="806970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0" name="矩形 99">
            <a:extLst>
              <a:ext uri="{FF2B5EF4-FFF2-40B4-BE49-F238E27FC236}">
                <a16:creationId xmlns:a16="http://schemas.microsoft.com/office/drawing/2014/main" id="{CF025122-6260-ECB9-51DE-F92FF5B39BC8}"/>
              </a:ext>
            </a:extLst>
          </p:cNvPr>
          <p:cNvSpPr/>
          <p:nvPr/>
        </p:nvSpPr>
        <p:spPr>
          <a:xfrm>
            <a:off x="821748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2" name="矩形 101">
            <a:extLst>
              <a:ext uri="{FF2B5EF4-FFF2-40B4-BE49-F238E27FC236}">
                <a16:creationId xmlns:a16="http://schemas.microsoft.com/office/drawing/2014/main" id="{708C854D-ABB6-6574-2E08-1F319C5EF548}"/>
              </a:ext>
            </a:extLst>
          </p:cNvPr>
          <p:cNvSpPr/>
          <p:nvPr/>
        </p:nvSpPr>
        <p:spPr>
          <a:xfrm>
            <a:off x="836526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4" name="文本框 103">
            <a:extLst>
              <a:ext uri="{FF2B5EF4-FFF2-40B4-BE49-F238E27FC236}">
                <a16:creationId xmlns:a16="http://schemas.microsoft.com/office/drawing/2014/main" id="{54F3B66C-591D-B9FE-FEBC-0B746CD127C8}"/>
              </a:ext>
            </a:extLst>
          </p:cNvPr>
          <p:cNvSpPr txBox="1"/>
          <p:nvPr/>
        </p:nvSpPr>
        <p:spPr>
          <a:xfrm>
            <a:off x="3220605" y="-33662"/>
            <a:ext cx="101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Progress: </a:t>
            </a:r>
            <a:endParaRPr lang="en-GB" dirty="0">
              <a:solidFill>
                <a:schemeClr val="bg1">
                  <a:lumMod val="50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2599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7" grpId="0" animBg="1"/>
      <p:bldP spid="59" grpId="0" animBg="1"/>
      <p:bldP spid="33" grpId="0" animBg="1"/>
      <p:bldP spid="34" grpId="0" animBg="1"/>
      <p:bldP spid="36" grpId="0"/>
      <p:bldP spid="38" grpId="0" animBg="1"/>
      <p:bldP spid="4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97AA16-2CD1-853D-7D2C-0108DD6F5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组合 44">
            <a:extLst>
              <a:ext uri="{FF2B5EF4-FFF2-40B4-BE49-F238E27FC236}">
                <a16:creationId xmlns:a16="http://schemas.microsoft.com/office/drawing/2014/main" id="{3ED6EDC0-2FD8-DE1A-408F-DF69D23CB765}"/>
              </a:ext>
            </a:extLst>
          </p:cNvPr>
          <p:cNvGrpSpPr/>
          <p:nvPr/>
        </p:nvGrpSpPr>
        <p:grpSpPr>
          <a:xfrm>
            <a:off x="472744" y="3671881"/>
            <a:ext cx="10403055" cy="1815042"/>
            <a:chOff x="472744" y="3671881"/>
            <a:chExt cx="10403055" cy="181504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文本框 10">
                  <a:extLst>
                    <a:ext uri="{FF2B5EF4-FFF2-40B4-BE49-F238E27FC236}">
                      <a16:creationId xmlns:a16="http://schemas.microsoft.com/office/drawing/2014/main" id="{DF100B72-7B23-C7EC-2550-8246C71C9549}"/>
                    </a:ext>
                  </a:extLst>
                </p:cNvPr>
                <p:cNvSpPr txBox="1"/>
                <p:nvPr/>
              </p:nvSpPr>
              <p:spPr>
                <a:xfrm>
                  <a:off x="472744" y="4466322"/>
                  <a:ext cx="676789" cy="369332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1" i="0" smtClean="0">
                            <a:latin typeface="Cambria Math" panose="02040503050406030204" pitchFamily="18" charset="0"/>
                          </a:rPr>
                          <m:t>𝐄</m:t>
                        </m:r>
                      </m:oMath>
                    </m:oMathPara>
                  </a14:m>
                  <a:endParaRPr lang="zh-CN" altLang="en-US" b="1" dirty="0"/>
                </a:p>
              </p:txBody>
            </p:sp>
          </mc:Choice>
          <mc:Fallback xmlns="">
            <p:sp>
              <p:nvSpPr>
                <p:cNvPr id="11" name="文本框 10">
                  <a:extLst>
                    <a:ext uri="{FF2B5EF4-FFF2-40B4-BE49-F238E27FC236}">
                      <a16:creationId xmlns:a16="http://schemas.microsoft.com/office/drawing/2014/main" id="{DF100B72-7B23-C7EC-2550-8246C71C954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2744" y="4466322"/>
                  <a:ext cx="676789" cy="36933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文本框 12">
                  <a:extLst>
                    <a:ext uri="{FF2B5EF4-FFF2-40B4-BE49-F238E27FC236}">
                      <a16:creationId xmlns:a16="http://schemas.microsoft.com/office/drawing/2014/main" id="{5B3A5591-1FC5-4400-21B1-72A99FDD3BCC}"/>
                    </a:ext>
                  </a:extLst>
                </p:cNvPr>
                <p:cNvSpPr txBox="1"/>
                <p:nvPr/>
              </p:nvSpPr>
              <p:spPr>
                <a:xfrm>
                  <a:off x="1536457" y="4041213"/>
                  <a:ext cx="840450" cy="369332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1" i="0" smtClean="0">
                            <a:latin typeface="Cambria Math" panose="02040503050406030204" pitchFamily="18" charset="0"/>
                          </a:rPr>
                          <m:t>𝐍𝐄</m:t>
                        </m:r>
                      </m:oMath>
                    </m:oMathPara>
                  </a14:m>
                  <a:endParaRPr lang="zh-CN" altLang="en-US" b="1" dirty="0"/>
                </a:p>
              </p:txBody>
            </p:sp>
          </mc:Choice>
          <mc:Fallback xmlns="">
            <p:sp>
              <p:nvSpPr>
                <p:cNvPr id="13" name="文本框 12">
                  <a:extLst>
                    <a:ext uri="{FF2B5EF4-FFF2-40B4-BE49-F238E27FC236}">
                      <a16:creationId xmlns:a16="http://schemas.microsoft.com/office/drawing/2014/main" id="{5B3A5591-1FC5-4400-21B1-72A99FDD3BC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36457" y="4041213"/>
                  <a:ext cx="840450" cy="36933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文本框 13">
                  <a:extLst>
                    <a:ext uri="{FF2B5EF4-FFF2-40B4-BE49-F238E27FC236}">
                      <a16:creationId xmlns:a16="http://schemas.microsoft.com/office/drawing/2014/main" id="{0489AC9C-647C-25B1-70B7-254D170D2081}"/>
                    </a:ext>
                  </a:extLst>
                </p:cNvPr>
                <p:cNvSpPr txBox="1"/>
                <p:nvPr/>
              </p:nvSpPr>
              <p:spPr>
                <a:xfrm>
                  <a:off x="1420901" y="4835654"/>
                  <a:ext cx="1071562" cy="369332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1" i="0" smtClean="0">
                            <a:latin typeface="Cambria Math" panose="02040503050406030204" pitchFamily="18" charset="0"/>
                          </a:rPr>
                          <m:t>𝐜𝐨𝐍𝐄</m:t>
                        </m:r>
                      </m:oMath>
                    </m:oMathPara>
                  </a14:m>
                  <a:endParaRPr lang="zh-CN" altLang="en-US" b="1" dirty="0"/>
                </a:p>
              </p:txBody>
            </p:sp>
          </mc:Choice>
          <mc:Fallback xmlns="">
            <p:sp>
              <p:nvSpPr>
                <p:cNvPr id="14" name="文本框 13">
                  <a:extLst>
                    <a:ext uri="{FF2B5EF4-FFF2-40B4-BE49-F238E27FC236}">
                      <a16:creationId xmlns:a16="http://schemas.microsoft.com/office/drawing/2014/main" id="{0489AC9C-647C-25B1-70B7-254D170D208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20901" y="4835654"/>
                  <a:ext cx="1071562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文本框 14">
                  <a:extLst>
                    <a:ext uri="{FF2B5EF4-FFF2-40B4-BE49-F238E27FC236}">
                      <a16:creationId xmlns:a16="http://schemas.microsoft.com/office/drawing/2014/main" id="{FF65C2D1-66C6-5E76-18AE-FA847388803B}"/>
                    </a:ext>
                  </a:extLst>
                </p:cNvPr>
                <p:cNvSpPr txBox="1"/>
                <p:nvPr/>
              </p:nvSpPr>
              <p:spPr>
                <a:xfrm>
                  <a:off x="2781444" y="3671881"/>
                  <a:ext cx="1057497" cy="369332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1" i="0" smtClean="0">
                            <a:latin typeface="Cambria Math" panose="02040503050406030204" pitchFamily="18" charset="0"/>
                          </a:rPr>
                          <m:t>𝐌</m:t>
                        </m:r>
                        <m:sSub>
                          <m:sSubPr>
                            <m:ctrlPr>
                              <a:rPr lang="en-US" altLang="zh-CN" b="1" i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1" i="0" smtClean="0">
                                <a:latin typeface="Cambria Math" panose="02040503050406030204" pitchFamily="18" charset="0"/>
                              </a:rPr>
                              <m:t>𝐀</m:t>
                            </m:r>
                          </m:e>
                          <m:sub>
                            <m:r>
                              <a:rPr lang="en-US" altLang="zh-CN" b="1" i="0" smtClean="0">
                                <a:latin typeface="Cambria Math" panose="02040503050406030204" pitchFamily="18" charset="0"/>
                              </a:rPr>
                              <m:t>𝐄</m:t>
                            </m:r>
                          </m:sub>
                        </m:sSub>
                      </m:oMath>
                    </m:oMathPara>
                  </a14:m>
                  <a:endParaRPr lang="zh-CN" altLang="en-US" b="1" dirty="0"/>
                </a:p>
              </p:txBody>
            </p:sp>
          </mc:Choice>
          <mc:Fallback xmlns="">
            <p:sp>
              <p:nvSpPr>
                <p:cNvPr id="15" name="文本框 14">
                  <a:extLst>
                    <a:ext uri="{FF2B5EF4-FFF2-40B4-BE49-F238E27FC236}">
                      <a16:creationId xmlns:a16="http://schemas.microsoft.com/office/drawing/2014/main" id="{FF65C2D1-66C6-5E76-18AE-FA847388803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81444" y="3671881"/>
                  <a:ext cx="1057497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文本框 16">
                  <a:extLst>
                    <a:ext uri="{FF2B5EF4-FFF2-40B4-BE49-F238E27FC236}">
                      <a16:creationId xmlns:a16="http://schemas.microsoft.com/office/drawing/2014/main" id="{99BBBC3D-8697-30B4-EDCB-7BC08D3C0AA0}"/>
                    </a:ext>
                  </a:extLst>
                </p:cNvPr>
                <p:cNvSpPr txBox="1"/>
                <p:nvPr/>
              </p:nvSpPr>
              <p:spPr>
                <a:xfrm>
                  <a:off x="3188901" y="4466322"/>
                  <a:ext cx="1057497" cy="374270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p>
                          <m:sSupPr>
                            <m:ctrlPr>
                              <a:rPr lang="en-US" altLang="zh-CN" b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b="1">
                                <a:latin typeface="Cambria Math" panose="02040503050406030204" pitchFamily="18" charset="0"/>
                              </a:rPr>
                              <m:t>𝐄</m:t>
                            </m:r>
                          </m:e>
                          <m:sup>
                            <m:r>
                              <a:rPr lang="en-US" altLang="zh-CN" b="1" i="0" smtClean="0">
                                <a:latin typeface="Cambria Math" panose="02040503050406030204" pitchFamily="18" charset="0"/>
                              </a:rPr>
                              <m:t>𝐍𝐏</m:t>
                            </m:r>
                          </m:sup>
                        </m:sSup>
                      </m:oMath>
                    </m:oMathPara>
                  </a14:m>
                  <a:endParaRPr lang="zh-CN" altLang="en-US" b="1" dirty="0"/>
                </a:p>
              </p:txBody>
            </p:sp>
          </mc:Choice>
          <mc:Fallback xmlns="">
            <p:sp>
              <p:nvSpPr>
                <p:cNvPr id="17" name="文本框 16">
                  <a:extLst>
                    <a:ext uri="{FF2B5EF4-FFF2-40B4-BE49-F238E27FC236}">
                      <a16:creationId xmlns:a16="http://schemas.microsoft.com/office/drawing/2014/main" id="{99BBBC3D-8697-30B4-EDCB-7BC08D3C0AA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88901" y="4466322"/>
                  <a:ext cx="1057497" cy="374270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文本框 18">
                  <a:extLst>
                    <a:ext uri="{FF2B5EF4-FFF2-40B4-BE49-F238E27FC236}">
                      <a16:creationId xmlns:a16="http://schemas.microsoft.com/office/drawing/2014/main" id="{E8EBC479-8239-B0D6-1A99-9AE36F35C443}"/>
                    </a:ext>
                  </a:extLst>
                </p:cNvPr>
                <p:cNvSpPr txBox="1"/>
                <p:nvPr/>
              </p:nvSpPr>
              <p:spPr>
                <a:xfrm>
                  <a:off x="4608237" y="4231415"/>
                  <a:ext cx="1057497" cy="369332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altLang="zh-CN" b="1" i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1" i="0" smtClean="0">
                                <a:latin typeface="Cambria Math" panose="02040503050406030204" pitchFamily="18" charset="0"/>
                              </a:rPr>
                              <m:t>𝐒</m:t>
                            </m:r>
                          </m:e>
                          <m:sub>
                            <m:r>
                              <a:rPr lang="en-US" altLang="zh-CN" b="0" i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b="1" i="0" smtClean="0">
                            <a:latin typeface="Cambria Math" panose="02040503050406030204" pitchFamily="18" charset="0"/>
                          </a:rPr>
                          <m:t>𝐄</m:t>
                        </m:r>
                      </m:oMath>
                    </m:oMathPara>
                  </a14:m>
                  <a:endParaRPr lang="zh-CN" altLang="en-US" b="1" dirty="0"/>
                </a:p>
              </p:txBody>
            </p:sp>
          </mc:Choice>
          <mc:Fallback xmlns="">
            <p:sp>
              <p:nvSpPr>
                <p:cNvPr id="19" name="文本框 18">
                  <a:extLst>
                    <a:ext uri="{FF2B5EF4-FFF2-40B4-BE49-F238E27FC236}">
                      <a16:creationId xmlns:a16="http://schemas.microsoft.com/office/drawing/2014/main" id="{E8EBC479-8239-B0D6-1A99-9AE36F35C44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08237" y="4231415"/>
                  <a:ext cx="1057497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文本框 21">
                  <a:extLst>
                    <a:ext uri="{FF2B5EF4-FFF2-40B4-BE49-F238E27FC236}">
                      <a16:creationId xmlns:a16="http://schemas.microsoft.com/office/drawing/2014/main" id="{AE32DD37-BF8C-8346-B4CF-D7FCBEA603C6}"/>
                    </a:ext>
                  </a:extLst>
                </p:cNvPr>
                <p:cNvSpPr txBox="1"/>
                <p:nvPr/>
              </p:nvSpPr>
              <p:spPr>
                <a:xfrm>
                  <a:off x="6027574" y="4286767"/>
                  <a:ext cx="1057497" cy="374270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p>
                          <m:sSupPr>
                            <m:ctrlPr>
                              <a:rPr lang="en-US" altLang="zh-CN" b="1" i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b="1" i="0" smtClean="0">
                                <a:latin typeface="Cambria Math" panose="02040503050406030204" pitchFamily="18" charset="0"/>
                              </a:rPr>
                              <m:t>𝐙𝐏</m:t>
                            </m:r>
                            <m:r>
                              <a:rPr lang="en-US" altLang="zh-CN" b="1">
                                <a:latin typeface="Cambria Math" panose="02040503050406030204" pitchFamily="18" charset="0"/>
                              </a:rPr>
                              <m:t>𝐄</m:t>
                            </m:r>
                          </m:e>
                          <m:sup>
                            <m:r>
                              <a:rPr lang="en-US" altLang="zh-CN" b="1" i="0" smtClean="0">
                                <a:latin typeface="Cambria Math" panose="02040503050406030204" pitchFamily="18" charset="0"/>
                              </a:rPr>
                              <m:t>𝐍𝐏</m:t>
                            </m:r>
                          </m:sup>
                        </m:sSup>
                      </m:oMath>
                    </m:oMathPara>
                  </a14:m>
                  <a:endParaRPr lang="zh-CN" altLang="en-US" b="1" dirty="0"/>
                </a:p>
              </p:txBody>
            </p:sp>
          </mc:Choice>
          <mc:Fallback xmlns="">
            <p:sp>
              <p:nvSpPr>
                <p:cNvPr id="22" name="文本框 21">
                  <a:extLst>
                    <a:ext uri="{FF2B5EF4-FFF2-40B4-BE49-F238E27FC236}">
                      <a16:creationId xmlns:a16="http://schemas.microsoft.com/office/drawing/2014/main" id="{AE32DD37-BF8C-8346-B4CF-D7FCBEA603C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27574" y="4286767"/>
                  <a:ext cx="1057497" cy="374270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文本框 22">
                  <a:extLst>
                    <a:ext uri="{FF2B5EF4-FFF2-40B4-BE49-F238E27FC236}">
                      <a16:creationId xmlns:a16="http://schemas.microsoft.com/office/drawing/2014/main" id="{8FCDD7AA-962E-763B-24AE-50B4504854FF}"/>
                    </a:ext>
                  </a:extLst>
                </p:cNvPr>
                <p:cNvSpPr txBox="1"/>
                <p:nvPr/>
              </p:nvSpPr>
              <p:spPr>
                <a:xfrm>
                  <a:off x="7612106" y="3903173"/>
                  <a:ext cx="1369149" cy="651269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p>
                          <m:sSupPr>
                            <m:ctrlPr>
                              <a:rPr lang="en-US" altLang="zh-CN" b="1" i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b="1" i="0" smtClean="0">
                                <a:latin typeface="Cambria Math" panose="02040503050406030204" pitchFamily="18" charset="0"/>
                              </a:rPr>
                              <m:t>𝐍</m:t>
                            </m:r>
                            <m:r>
                              <a:rPr lang="en-US" altLang="zh-CN" b="1">
                                <a:latin typeface="Cambria Math" panose="02040503050406030204" pitchFamily="18" charset="0"/>
                              </a:rPr>
                              <m:t>𝐄</m:t>
                            </m:r>
                          </m:e>
                          <m:sup>
                            <m:r>
                              <a:rPr lang="en-US" altLang="zh-CN" b="1" i="0" smtClean="0">
                                <a:latin typeface="Cambria Math" panose="02040503050406030204" pitchFamily="18" charset="0"/>
                              </a:rPr>
                              <m:t>𝐍𝐏</m:t>
                            </m:r>
                          </m:sup>
                        </m:sSup>
                      </m:oMath>
                    </m:oMathPara>
                  </a14:m>
                  <a:endParaRPr lang="en-US" altLang="zh-CN" b="1" dirty="0"/>
                </a:p>
                <a:p>
                  <a:pPr/>
                  <a14:m>
                    <m:oMathPara xmlns:m="http://schemas.openxmlformats.org/officeDocument/2006/math">
                      <m:oMath>
                        <m:d>
                          <m:dPr>
                            <m:ctrlPr>
                              <a:rPr lang="en-US" altLang="zh-CN" b="1" i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b="1" i="0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n-US" altLang="zh-CN" b="1" i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b="1" i="0" smtClean="0">
                                    <a:latin typeface="Cambria Math" panose="02040503050406030204" pitchFamily="18" charset="0"/>
                                  </a:rPr>
                                  <m:t>𝚺</m:t>
                                </m:r>
                              </m:e>
                              <m:sub>
                                <m:r>
                                  <a:rPr lang="en-US" altLang="zh-CN" b="1" i="0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  <m:r>
                              <a:rPr lang="en-US" altLang="zh-CN" b="1" i="0" smtClean="0">
                                <a:latin typeface="Cambria Math" panose="02040503050406030204" pitchFamily="18" charset="0"/>
                              </a:rPr>
                              <m:t>𝐄</m:t>
                            </m:r>
                          </m:e>
                        </m:d>
                      </m:oMath>
                    </m:oMathPara>
                  </a14:m>
                  <a:endParaRPr lang="zh-CN" altLang="en-US" b="1" dirty="0"/>
                </a:p>
              </p:txBody>
            </p:sp>
          </mc:Choice>
          <mc:Fallback xmlns="">
            <p:sp>
              <p:nvSpPr>
                <p:cNvPr id="23" name="文本框 22">
                  <a:extLst>
                    <a:ext uri="{FF2B5EF4-FFF2-40B4-BE49-F238E27FC236}">
                      <a16:creationId xmlns:a16="http://schemas.microsoft.com/office/drawing/2014/main" id="{8FCDD7AA-962E-763B-24AE-50B4504854F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12106" y="3903173"/>
                  <a:ext cx="1369149" cy="651269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文本框 23">
                  <a:extLst>
                    <a:ext uri="{FF2B5EF4-FFF2-40B4-BE49-F238E27FC236}">
                      <a16:creationId xmlns:a16="http://schemas.microsoft.com/office/drawing/2014/main" id="{6FC26EC3-FEA0-371D-30EB-0B35AD1FE707}"/>
                    </a:ext>
                  </a:extLst>
                </p:cNvPr>
                <p:cNvSpPr txBox="1"/>
                <p:nvPr/>
              </p:nvSpPr>
              <p:spPr>
                <a:xfrm>
                  <a:off x="7612106" y="4835654"/>
                  <a:ext cx="1369149" cy="651269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p>
                          <m:sSupPr>
                            <m:ctrlPr>
                              <a:rPr lang="en-US" altLang="zh-CN" b="1" i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b="1" i="0" smtClean="0">
                                <a:latin typeface="Cambria Math" panose="02040503050406030204" pitchFamily="18" charset="0"/>
                              </a:rPr>
                              <m:t>𝐜𝐨𝐍</m:t>
                            </m:r>
                            <m:r>
                              <a:rPr lang="en-US" altLang="zh-CN" b="1">
                                <a:latin typeface="Cambria Math" panose="02040503050406030204" pitchFamily="18" charset="0"/>
                              </a:rPr>
                              <m:t>𝐄</m:t>
                            </m:r>
                          </m:e>
                          <m:sup>
                            <m:r>
                              <a:rPr lang="en-US" altLang="zh-CN" b="1" i="0" smtClean="0">
                                <a:latin typeface="Cambria Math" panose="02040503050406030204" pitchFamily="18" charset="0"/>
                              </a:rPr>
                              <m:t>𝐍𝐏</m:t>
                            </m:r>
                          </m:sup>
                        </m:sSup>
                      </m:oMath>
                    </m:oMathPara>
                  </a14:m>
                  <a:endParaRPr lang="en-US" altLang="zh-CN" b="1" dirty="0"/>
                </a:p>
                <a:p>
                  <a:pPr/>
                  <a14:m>
                    <m:oMathPara xmlns:m="http://schemas.openxmlformats.org/officeDocument/2006/math">
                      <m:oMath>
                        <m:d>
                          <m:dPr>
                            <m:ctrlPr>
                              <a:rPr lang="en-US" altLang="zh-CN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b="1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n-US" altLang="zh-CN" b="1" i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b="1" i="0" smtClean="0">
                                    <a:latin typeface="Cambria Math" panose="02040503050406030204" pitchFamily="18" charset="0"/>
                                  </a:rPr>
                                  <m:t>𝚷</m:t>
                                </m:r>
                              </m:e>
                              <m:sub>
                                <m:r>
                                  <a:rPr lang="en-US" altLang="zh-CN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  <m:r>
                              <a:rPr lang="en-US" altLang="zh-CN" b="1" i="0" smtClean="0">
                                <a:latin typeface="Cambria Math" panose="02040503050406030204" pitchFamily="18" charset="0"/>
                              </a:rPr>
                              <m:t>𝐄</m:t>
                            </m:r>
                          </m:e>
                        </m:d>
                      </m:oMath>
                    </m:oMathPara>
                  </a14:m>
                  <a:endParaRPr lang="zh-CN" altLang="en-US" b="1" dirty="0"/>
                </a:p>
              </p:txBody>
            </p:sp>
          </mc:Choice>
          <mc:Fallback xmlns="">
            <p:sp>
              <p:nvSpPr>
                <p:cNvPr id="24" name="文本框 23">
                  <a:extLst>
                    <a:ext uri="{FF2B5EF4-FFF2-40B4-BE49-F238E27FC236}">
                      <a16:creationId xmlns:a16="http://schemas.microsoft.com/office/drawing/2014/main" id="{6FC26EC3-FEA0-371D-30EB-0B35AD1FE70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12106" y="4835654"/>
                  <a:ext cx="1369149" cy="651269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文本框 24">
                  <a:extLst>
                    <a:ext uri="{FF2B5EF4-FFF2-40B4-BE49-F238E27FC236}">
                      <a16:creationId xmlns:a16="http://schemas.microsoft.com/office/drawing/2014/main" id="{AECE02BD-E66E-6305-16E1-4F7AE7FFA8DF}"/>
                    </a:ext>
                  </a:extLst>
                </p:cNvPr>
                <p:cNvSpPr txBox="1"/>
                <p:nvPr/>
              </p:nvSpPr>
              <p:spPr>
                <a:xfrm>
                  <a:off x="9506650" y="4419899"/>
                  <a:ext cx="1369149" cy="415755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p>
                          <m:sSupPr>
                            <m:ctrlPr>
                              <a:rPr lang="en-US" altLang="zh-CN" b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b="1">
                                <a:latin typeface="Cambria Math" panose="02040503050406030204" pitchFamily="18" charset="0"/>
                              </a:rPr>
                              <m:t>𝐄</m:t>
                            </m:r>
                          </m:e>
                          <m:sup>
                            <m:sSup>
                              <m:sSupPr>
                                <m:ctrlPr>
                                  <a:rPr lang="en-US" altLang="zh-CN" b="1" i="0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b="1" i="0" smtClean="0">
                                    <a:latin typeface="Cambria Math" panose="02040503050406030204" pitchFamily="18" charset="0"/>
                                  </a:rPr>
                                  <m:t>𝐍𝐏</m:t>
                                </m:r>
                              </m:e>
                              <m:sup>
                                <m:r>
                                  <a:rPr lang="en-US" altLang="zh-CN" b="1" i="0" smtClean="0">
                                    <a:latin typeface="Cambria Math" panose="02040503050406030204" pitchFamily="18" charset="0"/>
                                  </a:rPr>
                                  <m:t>𝐍𝐏</m:t>
                                </m:r>
                              </m:sup>
                            </m:sSup>
                          </m:sup>
                        </m:sSup>
                      </m:oMath>
                    </m:oMathPara>
                  </a14:m>
                  <a:endParaRPr lang="zh-CN" altLang="en-US" b="1" dirty="0"/>
                </a:p>
              </p:txBody>
            </p:sp>
          </mc:Choice>
          <mc:Fallback xmlns="">
            <p:sp>
              <p:nvSpPr>
                <p:cNvPr id="25" name="文本框 24">
                  <a:extLst>
                    <a:ext uri="{FF2B5EF4-FFF2-40B4-BE49-F238E27FC236}">
                      <a16:creationId xmlns:a16="http://schemas.microsoft.com/office/drawing/2014/main" id="{AECE02BD-E66E-6305-16E1-4F7AE7FFA8D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06650" y="4419899"/>
                  <a:ext cx="1369149" cy="415755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6" name="直接连接符 25">
              <a:extLst>
                <a:ext uri="{FF2B5EF4-FFF2-40B4-BE49-F238E27FC236}">
                  <a16:creationId xmlns:a16="http://schemas.microsoft.com/office/drawing/2014/main" id="{D5F9F578-3F12-7708-AC44-D1B98821A600}"/>
                </a:ext>
              </a:extLst>
            </p:cNvPr>
            <p:cNvCxnSpPr>
              <a:cxnSpLocks/>
              <a:stCxn id="11" idx="3"/>
              <a:endCxn id="13" idx="1"/>
            </p:cNvCxnSpPr>
            <p:nvPr/>
          </p:nvCxnSpPr>
          <p:spPr>
            <a:xfrm flipV="1">
              <a:off x="1149533" y="4225879"/>
              <a:ext cx="386924" cy="4251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直接连接符 26">
              <a:extLst>
                <a:ext uri="{FF2B5EF4-FFF2-40B4-BE49-F238E27FC236}">
                  <a16:creationId xmlns:a16="http://schemas.microsoft.com/office/drawing/2014/main" id="{BD1979CF-7FD2-6EF4-CBA0-0BBFBF3DB4BA}"/>
                </a:ext>
              </a:extLst>
            </p:cNvPr>
            <p:cNvCxnSpPr>
              <a:cxnSpLocks/>
              <a:stCxn id="11" idx="3"/>
              <a:endCxn id="14" idx="1"/>
            </p:cNvCxnSpPr>
            <p:nvPr/>
          </p:nvCxnSpPr>
          <p:spPr>
            <a:xfrm>
              <a:off x="1149533" y="4650988"/>
              <a:ext cx="271368" cy="36933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直接连接符 27">
              <a:extLst>
                <a:ext uri="{FF2B5EF4-FFF2-40B4-BE49-F238E27FC236}">
                  <a16:creationId xmlns:a16="http://schemas.microsoft.com/office/drawing/2014/main" id="{B3791E2F-9104-80AC-EABA-7AFC003EDB3B}"/>
                </a:ext>
              </a:extLst>
            </p:cNvPr>
            <p:cNvCxnSpPr>
              <a:cxnSpLocks/>
              <a:stCxn id="17" idx="1"/>
              <a:endCxn id="14" idx="3"/>
            </p:cNvCxnSpPr>
            <p:nvPr/>
          </p:nvCxnSpPr>
          <p:spPr>
            <a:xfrm flipH="1">
              <a:off x="2492463" y="4653457"/>
              <a:ext cx="696438" cy="36686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直接连接符 28">
              <a:extLst>
                <a:ext uri="{FF2B5EF4-FFF2-40B4-BE49-F238E27FC236}">
                  <a16:creationId xmlns:a16="http://schemas.microsoft.com/office/drawing/2014/main" id="{26091B9D-2DA0-F890-174C-1B429407787A}"/>
                </a:ext>
              </a:extLst>
            </p:cNvPr>
            <p:cNvCxnSpPr>
              <a:cxnSpLocks/>
              <a:stCxn id="13" idx="3"/>
              <a:endCxn id="17" idx="1"/>
            </p:cNvCxnSpPr>
            <p:nvPr/>
          </p:nvCxnSpPr>
          <p:spPr>
            <a:xfrm>
              <a:off x="2376907" y="4225879"/>
              <a:ext cx="811994" cy="4275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直接连接符 29">
              <a:extLst>
                <a:ext uri="{FF2B5EF4-FFF2-40B4-BE49-F238E27FC236}">
                  <a16:creationId xmlns:a16="http://schemas.microsoft.com/office/drawing/2014/main" id="{CC685B28-5435-56DB-53C9-46AEFC6C55E1}"/>
                </a:ext>
              </a:extLst>
            </p:cNvPr>
            <p:cNvCxnSpPr>
              <a:cxnSpLocks/>
              <a:stCxn id="13" idx="3"/>
              <a:endCxn id="15" idx="1"/>
            </p:cNvCxnSpPr>
            <p:nvPr/>
          </p:nvCxnSpPr>
          <p:spPr>
            <a:xfrm flipV="1">
              <a:off x="2376907" y="3856547"/>
              <a:ext cx="404537" cy="36933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直接连接符 30">
              <a:extLst>
                <a:ext uri="{FF2B5EF4-FFF2-40B4-BE49-F238E27FC236}">
                  <a16:creationId xmlns:a16="http://schemas.microsoft.com/office/drawing/2014/main" id="{133E0492-E956-3EB6-FA57-B96375D5D020}"/>
                </a:ext>
              </a:extLst>
            </p:cNvPr>
            <p:cNvCxnSpPr>
              <a:cxnSpLocks/>
              <a:stCxn id="15" idx="3"/>
              <a:endCxn id="19" idx="1"/>
            </p:cNvCxnSpPr>
            <p:nvPr/>
          </p:nvCxnSpPr>
          <p:spPr>
            <a:xfrm>
              <a:off x="3838941" y="3856547"/>
              <a:ext cx="769296" cy="55953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直接连接符 31">
              <a:extLst>
                <a:ext uri="{FF2B5EF4-FFF2-40B4-BE49-F238E27FC236}">
                  <a16:creationId xmlns:a16="http://schemas.microsoft.com/office/drawing/2014/main" id="{E1911E51-30E9-0689-74D6-2789D3CBD519}"/>
                </a:ext>
              </a:extLst>
            </p:cNvPr>
            <p:cNvCxnSpPr>
              <a:cxnSpLocks/>
              <a:stCxn id="17" idx="3"/>
              <a:endCxn id="19" idx="1"/>
            </p:cNvCxnSpPr>
            <p:nvPr/>
          </p:nvCxnSpPr>
          <p:spPr>
            <a:xfrm flipV="1">
              <a:off x="4246398" y="4416081"/>
              <a:ext cx="361839" cy="23737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直接连接符 32">
              <a:extLst>
                <a:ext uri="{FF2B5EF4-FFF2-40B4-BE49-F238E27FC236}">
                  <a16:creationId xmlns:a16="http://schemas.microsoft.com/office/drawing/2014/main" id="{A1CFC7F1-821A-8E01-7318-BC70A36183BA}"/>
                </a:ext>
              </a:extLst>
            </p:cNvPr>
            <p:cNvCxnSpPr>
              <a:cxnSpLocks/>
              <a:stCxn id="19" idx="3"/>
              <a:endCxn id="22" idx="1"/>
            </p:cNvCxnSpPr>
            <p:nvPr/>
          </p:nvCxnSpPr>
          <p:spPr>
            <a:xfrm>
              <a:off x="5665734" y="4416081"/>
              <a:ext cx="361840" cy="5782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直接连接符 33">
              <a:extLst>
                <a:ext uri="{FF2B5EF4-FFF2-40B4-BE49-F238E27FC236}">
                  <a16:creationId xmlns:a16="http://schemas.microsoft.com/office/drawing/2014/main" id="{6E32E864-5566-76CB-F7E5-CA43DD2BFAB3}"/>
                </a:ext>
              </a:extLst>
            </p:cNvPr>
            <p:cNvCxnSpPr>
              <a:cxnSpLocks/>
              <a:stCxn id="23" idx="1"/>
              <a:endCxn id="22" idx="3"/>
            </p:cNvCxnSpPr>
            <p:nvPr/>
          </p:nvCxnSpPr>
          <p:spPr>
            <a:xfrm flipH="1">
              <a:off x="7085071" y="4228808"/>
              <a:ext cx="527035" cy="24509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直接连接符 34">
              <a:extLst>
                <a:ext uri="{FF2B5EF4-FFF2-40B4-BE49-F238E27FC236}">
                  <a16:creationId xmlns:a16="http://schemas.microsoft.com/office/drawing/2014/main" id="{F4E331DC-88A9-CA67-BA0F-6AC1E8C08D6F}"/>
                </a:ext>
              </a:extLst>
            </p:cNvPr>
            <p:cNvCxnSpPr>
              <a:cxnSpLocks/>
              <a:stCxn id="24" idx="1"/>
              <a:endCxn id="22" idx="3"/>
            </p:cNvCxnSpPr>
            <p:nvPr/>
          </p:nvCxnSpPr>
          <p:spPr>
            <a:xfrm flipH="1" flipV="1">
              <a:off x="7085071" y="4473902"/>
              <a:ext cx="527035" cy="687387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直接连接符 35">
              <a:extLst>
                <a:ext uri="{FF2B5EF4-FFF2-40B4-BE49-F238E27FC236}">
                  <a16:creationId xmlns:a16="http://schemas.microsoft.com/office/drawing/2014/main" id="{5AF40D0B-B2C1-6F58-74F6-3E43D82D6965}"/>
                </a:ext>
              </a:extLst>
            </p:cNvPr>
            <p:cNvCxnSpPr>
              <a:cxnSpLocks/>
              <a:stCxn id="25" idx="1"/>
              <a:endCxn id="23" idx="3"/>
            </p:cNvCxnSpPr>
            <p:nvPr/>
          </p:nvCxnSpPr>
          <p:spPr>
            <a:xfrm flipH="1" flipV="1">
              <a:off x="8981255" y="4228808"/>
              <a:ext cx="525395" cy="39896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直接连接符 36">
              <a:extLst>
                <a:ext uri="{FF2B5EF4-FFF2-40B4-BE49-F238E27FC236}">
                  <a16:creationId xmlns:a16="http://schemas.microsoft.com/office/drawing/2014/main" id="{3E50E48A-0E78-3CEC-947F-03BFFFD4DCF4}"/>
                </a:ext>
              </a:extLst>
            </p:cNvPr>
            <p:cNvCxnSpPr>
              <a:cxnSpLocks/>
              <a:stCxn id="25" idx="1"/>
              <a:endCxn id="24" idx="3"/>
            </p:cNvCxnSpPr>
            <p:nvPr/>
          </p:nvCxnSpPr>
          <p:spPr>
            <a:xfrm flipH="1">
              <a:off x="8981255" y="4627777"/>
              <a:ext cx="525395" cy="53351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文本框 40">
                  <a:extLst>
                    <a:ext uri="{FF2B5EF4-FFF2-40B4-BE49-F238E27FC236}">
                      <a16:creationId xmlns:a16="http://schemas.microsoft.com/office/drawing/2014/main" id="{6AEFD902-3147-5011-A224-797296832ED9}"/>
                    </a:ext>
                  </a:extLst>
                </p:cNvPr>
                <p:cNvSpPr txBox="1"/>
                <p:nvPr/>
              </p:nvSpPr>
              <p:spPr>
                <a:xfrm>
                  <a:off x="5069701" y="5101752"/>
                  <a:ext cx="1057497" cy="369332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1" i="0" smtClean="0">
                            <a:latin typeface="Cambria Math" panose="02040503050406030204" pitchFamily="18" charset="0"/>
                          </a:rPr>
                          <m:t>𝐀</m:t>
                        </m:r>
                        <m:sSub>
                          <m:sSubPr>
                            <m:ctrlPr>
                              <a:rPr lang="en-GB" altLang="zh-CN" b="1" i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altLang="zh-CN" b="1" i="0" smtClean="0">
                                <a:latin typeface="Cambria Math" panose="02040503050406030204" pitchFamily="18" charset="0"/>
                              </a:rPr>
                              <m:t>𝐌</m:t>
                            </m:r>
                          </m:e>
                          <m:sub>
                            <m:r>
                              <a:rPr lang="en-US" altLang="zh-CN" b="1" i="0" smtClean="0">
                                <a:latin typeface="Cambria Math" panose="02040503050406030204" pitchFamily="18" charset="0"/>
                              </a:rPr>
                              <m:t>𝐄</m:t>
                            </m:r>
                          </m:sub>
                        </m:sSub>
                      </m:oMath>
                    </m:oMathPara>
                  </a14:m>
                  <a:endParaRPr lang="zh-CN" altLang="en-US" b="1" dirty="0"/>
                </a:p>
              </p:txBody>
            </p:sp>
          </mc:Choice>
          <mc:Fallback xmlns="">
            <p:sp>
              <p:nvSpPr>
                <p:cNvPr id="41" name="文本框 40">
                  <a:extLst>
                    <a:ext uri="{FF2B5EF4-FFF2-40B4-BE49-F238E27FC236}">
                      <a16:creationId xmlns:a16="http://schemas.microsoft.com/office/drawing/2014/main" id="{6AEFD902-3147-5011-A224-797296832ED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69701" y="5101752"/>
                  <a:ext cx="1057497" cy="369332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2" name="直接连接符 41">
              <a:extLst>
                <a:ext uri="{FF2B5EF4-FFF2-40B4-BE49-F238E27FC236}">
                  <a16:creationId xmlns:a16="http://schemas.microsoft.com/office/drawing/2014/main" id="{A056C4F8-1CEF-94EF-F5B4-4EEE0C79C6FE}"/>
                </a:ext>
              </a:extLst>
            </p:cNvPr>
            <p:cNvCxnSpPr>
              <a:cxnSpLocks/>
              <a:stCxn id="15" idx="3"/>
              <a:endCxn id="41" idx="1"/>
            </p:cNvCxnSpPr>
            <p:nvPr/>
          </p:nvCxnSpPr>
          <p:spPr>
            <a:xfrm>
              <a:off x="3838941" y="3856547"/>
              <a:ext cx="1230760" cy="142987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直接连接符 42">
              <a:extLst>
                <a:ext uri="{FF2B5EF4-FFF2-40B4-BE49-F238E27FC236}">
                  <a16:creationId xmlns:a16="http://schemas.microsoft.com/office/drawing/2014/main" id="{BBF49814-9F98-FF48-4FD2-352AC7255113}"/>
                </a:ext>
              </a:extLst>
            </p:cNvPr>
            <p:cNvCxnSpPr>
              <a:cxnSpLocks/>
              <a:stCxn id="41" idx="3"/>
              <a:endCxn id="24" idx="1"/>
            </p:cNvCxnSpPr>
            <p:nvPr/>
          </p:nvCxnSpPr>
          <p:spPr>
            <a:xfrm flipV="1">
              <a:off x="6127198" y="5161289"/>
              <a:ext cx="1484908" cy="12512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标题 1">
            <a:extLst>
              <a:ext uri="{FF2B5EF4-FFF2-40B4-BE49-F238E27FC236}">
                <a16:creationId xmlns:a16="http://schemas.microsoft.com/office/drawing/2014/main" id="{15AAA200-F2B5-F7B3-D559-8771D7DDA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GB" altLang="zh-CN" sz="4000" b="1" dirty="0">
                <a:latin typeface="Garamond" panose="02020404030301010803" pitchFamily="18" charset="0"/>
                <a:cs typeface="Arial" panose="020B0604020202020204" pitchFamily="34" charset="0"/>
              </a:rPr>
              <a:t>Circuit Lower Bounds</a:t>
            </a:r>
            <a:endParaRPr lang="zh-CN" altLang="en-US" sz="4000" b="1" dirty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4">
            <p14:nvContentPartPr>
              <p14:cNvPr id="2" name="墨迹 1">
                <a:extLst>
                  <a:ext uri="{FF2B5EF4-FFF2-40B4-BE49-F238E27FC236}">
                    <a16:creationId xmlns:a16="http://schemas.microsoft.com/office/drawing/2014/main" id="{F5EA3FEE-FC87-6387-8E01-AE12A17B4B84}"/>
                  </a:ext>
                </a:extLst>
              </p14:cNvPr>
              <p14:cNvContentPartPr/>
              <p14:nvPr/>
            </p14:nvContentPartPr>
            <p14:xfrm>
              <a:off x="2087129" y="3068621"/>
              <a:ext cx="2952720" cy="2993760"/>
            </p14:xfrm>
          </p:contentPart>
        </mc:Choice>
        <mc:Fallback xmlns="">
          <p:pic>
            <p:nvPicPr>
              <p:cNvPr id="2" name="墨迹 1">
                <a:extLst>
                  <a:ext uri="{FF2B5EF4-FFF2-40B4-BE49-F238E27FC236}">
                    <a16:creationId xmlns:a16="http://schemas.microsoft.com/office/drawing/2014/main" id="{7AF4C6AE-37BD-D2B6-2C61-0661B5CB38F1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069129" y="3050621"/>
                <a:ext cx="2988360" cy="3029400"/>
              </a:xfrm>
              <a:prstGeom prst="rect">
                <a:avLst/>
              </a:prstGeom>
            </p:spPr>
          </p:pic>
        </mc:Fallback>
      </mc:AlternateContent>
      <p:sp>
        <p:nvSpPr>
          <p:cNvPr id="46" name="文本框 45">
            <a:extLst>
              <a:ext uri="{FF2B5EF4-FFF2-40B4-BE49-F238E27FC236}">
                <a16:creationId xmlns:a16="http://schemas.microsoft.com/office/drawing/2014/main" id="{75F5ED83-BE80-5261-5E28-4059E4897D40}"/>
              </a:ext>
            </a:extLst>
          </p:cNvPr>
          <p:cNvSpPr txBox="1"/>
          <p:nvPr/>
        </p:nvSpPr>
        <p:spPr>
          <a:xfrm>
            <a:off x="4251863" y="3295788"/>
            <a:ext cx="340570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latin typeface="Garamond" panose="02020404030301010803" pitchFamily="18" charset="0"/>
                <a:cs typeface="Arial" panose="020B0604020202020204" pitchFamily="34" charset="0"/>
              </a:rPr>
              <a:t>Requires super-poly size circuits </a:t>
            </a:r>
            <a:r>
              <a:rPr lang="en-US" altLang="zh-CN" sz="1400" dirty="0">
                <a:latin typeface="Garamond" panose="02020404030301010803" pitchFamily="18" charset="0"/>
                <a:cs typeface="Arial" panose="020B0604020202020204" pitchFamily="34" charset="0"/>
              </a:rPr>
              <a:t>(Kannan, KW, BCGKT, CCHO, Cai, BFT)</a:t>
            </a:r>
            <a:endParaRPr lang="zh-CN" altLang="en-US" sz="2000" dirty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文本框 50">
                <a:extLst>
                  <a:ext uri="{FF2B5EF4-FFF2-40B4-BE49-F238E27FC236}">
                    <a16:creationId xmlns:a16="http://schemas.microsoft.com/office/drawing/2014/main" id="{D54214D5-5097-A967-1B48-44DE5376FBD0}"/>
                  </a:ext>
                </a:extLst>
              </p:cNvPr>
              <p:cNvSpPr txBox="1"/>
              <p:nvPr/>
            </p:nvSpPr>
            <p:spPr>
              <a:xfrm>
                <a:off x="9506650" y="4419899"/>
                <a:ext cx="1369149" cy="415755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US" altLang="zh-CN" b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1">
                              <a:latin typeface="Cambria Math" panose="02040503050406030204" pitchFamily="18" charset="0"/>
                            </a:rPr>
                            <m:t>𝐄</m:t>
                          </m:r>
                        </m:e>
                        <m:sup>
                          <m:sSup>
                            <m:sSupPr>
                              <m:ctrlPr>
                                <a:rPr lang="en-US" altLang="zh-CN" b="1" i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1" i="0" smtClean="0">
                                  <a:latin typeface="Cambria Math" panose="02040503050406030204" pitchFamily="18" charset="0"/>
                                </a:rPr>
                                <m:t>𝐍𝐏</m:t>
                              </m:r>
                            </m:e>
                            <m:sup>
                              <m:r>
                                <a:rPr lang="en-US" altLang="zh-CN" b="1" i="0" smtClean="0">
                                  <a:latin typeface="Cambria Math" panose="02040503050406030204" pitchFamily="18" charset="0"/>
                                </a:rPr>
                                <m:t>𝐍𝐏</m:t>
                              </m:r>
                            </m:sup>
                          </m:sSup>
                        </m:sup>
                      </m:sSup>
                    </m:oMath>
                  </m:oMathPara>
                </a14:m>
                <a:endParaRPr lang="zh-CN" altLang="en-US" b="1" dirty="0"/>
              </a:p>
            </p:txBody>
          </p:sp>
        </mc:Choice>
        <mc:Fallback xmlns="">
          <p:sp>
            <p:nvSpPr>
              <p:cNvPr id="51" name="文本框 50">
                <a:extLst>
                  <a:ext uri="{FF2B5EF4-FFF2-40B4-BE49-F238E27FC236}">
                    <a16:creationId xmlns:a16="http://schemas.microsoft.com/office/drawing/2014/main" id="{D54214D5-5097-A967-1B48-44DE5376FB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6650" y="4419899"/>
                <a:ext cx="1369149" cy="41575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对话气泡: 圆角矩形 52">
                <a:extLst>
                  <a:ext uri="{FF2B5EF4-FFF2-40B4-BE49-F238E27FC236}">
                    <a16:creationId xmlns:a16="http://schemas.microsoft.com/office/drawing/2014/main" id="{3ADDFF8B-30F1-974D-1DB6-AF91C2BD760D}"/>
                  </a:ext>
                </a:extLst>
              </p:cNvPr>
              <p:cNvSpPr/>
              <p:nvPr/>
            </p:nvSpPr>
            <p:spPr>
              <a:xfrm>
                <a:off x="8573301" y="5338384"/>
                <a:ext cx="3332371" cy="689268"/>
              </a:xfrm>
              <a:prstGeom prst="wedgeRoundRectCallout">
                <a:avLst>
                  <a:gd name="adj1" fmla="val -312"/>
                  <a:gd name="adj2" fmla="val -112696"/>
                  <a:gd name="adj3" fmla="val 16667"/>
                </a:avLst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B" dirty="0">
                    <a:latin typeface="Garamond" panose="02020404030301010803" pitchFamily="18" charset="0"/>
                    <a:cs typeface="Arial" panose="020B0604020202020204" pitchFamily="34" charset="0"/>
                  </a:rPr>
                  <a:t>Requires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GB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</m:oMath>
                </a14:m>
                <a:r>
                  <a:rPr lang="en-GB" dirty="0">
                    <a:latin typeface="Garamond" panose="02020404030301010803" pitchFamily="18" charset="0"/>
                    <a:cs typeface="Arial" panose="020B0604020202020204" pitchFamily="34" charset="0"/>
                  </a:rPr>
                  <a:t> circuit size. </a:t>
                </a:r>
                <a:r>
                  <a:rPr lang="en-GB" sz="1200" dirty="0">
                    <a:latin typeface="Garamond" panose="02020404030301010803" pitchFamily="18" charset="0"/>
                    <a:cs typeface="Arial" panose="020B0604020202020204" pitchFamily="34" charset="0"/>
                  </a:rPr>
                  <a:t>(MVW’99)</a:t>
                </a:r>
              </a:p>
              <a:p>
                <a:pPr algn="ctr"/>
                <a:r>
                  <a:rPr lang="en-GB" sz="1600" dirty="0">
                    <a:latin typeface="Garamond" panose="02020404030301010803" pitchFamily="18" charset="0"/>
                    <a:cs typeface="Arial" panose="020B0604020202020204" pitchFamily="34" charset="0"/>
                  </a:rPr>
                  <a:t>(“Lex-first hard function” sits here.)</a:t>
                </a:r>
              </a:p>
            </p:txBody>
          </p:sp>
        </mc:Choice>
        <mc:Fallback xmlns="">
          <p:sp>
            <p:nvSpPr>
              <p:cNvPr id="53" name="对话气泡: 圆角矩形 52">
                <a:extLst>
                  <a:ext uri="{FF2B5EF4-FFF2-40B4-BE49-F238E27FC236}">
                    <a16:creationId xmlns:a16="http://schemas.microsoft.com/office/drawing/2014/main" id="{3ADDFF8B-30F1-974D-1DB6-AF91C2BD76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3301" y="5338384"/>
                <a:ext cx="3332371" cy="689268"/>
              </a:xfrm>
              <a:prstGeom prst="wedgeRoundRectCallout">
                <a:avLst>
                  <a:gd name="adj1" fmla="val -312"/>
                  <a:gd name="adj2" fmla="val -112696"/>
                  <a:gd name="adj3" fmla="val 16667"/>
                </a:avLst>
              </a:prstGeom>
              <a:blipFill>
                <a:blip r:embed="rId17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对话气泡: 圆角矩形 3">
            <a:extLst>
              <a:ext uri="{FF2B5EF4-FFF2-40B4-BE49-F238E27FC236}">
                <a16:creationId xmlns:a16="http://schemas.microsoft.com/office/drawing/2014/main" id="{9EABB79A-6A32-A8DB-0E1F-1DAC360DDAC2}"/>
              </a:ext>
            </a:extLst>
          </p:cNvPr>
          <p:cNvSpPr/>
          <p:nvPr/>
        </p:nvSpPr>
        <p:spPr>
          <a:xfrm>
            <a:off x="5665734" y="1902740"/>
            <a:ext cx="4198702" cy="1097614"/>
          </a:xfrm>
          <a:prstGeom prst="wedgeRoundRectCallout">
            <a:avLst>
              <a:gd name="adj1" fmla="val -45868"/>
              <a:gd name="adj2" fmla="val 76413"/>
              <a:gd name="adj3" fmla="val 16667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Garamond" panose="02020404030301010803" pitchFamily="18" charset="0"/>
                <a:cs typeface="Arial" panose="020B0604020202020204" pitchFamily="34" charset="0"/>
              </a:rPr>
              <a:t>Proven by “win-win analysis”; stops at super-poly and doesn’t give you exponential lower bounds (will see it soon!)</a:t>
            </a:r>
            <a:endParaRPr lang="en-GB" sz="1600" dirty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对话气泡: 圆角矩形 4">
                <a:extLst>
                  <a:ext uri="{FF2B5EF4-FFF2-40B4-BE49-F238E27FC236}">
                    <a16:creationId xmlns:a16="http://schemas.microsoft.com/office/drawing/2014/main" id="{0A0406F0-8FF8-3A9F-F286-3DF2DD3A0EA0}"/>
                  </a:ext>
                </a:extLst>
              </p:cNvPr>
              <p:cNvSpPr/>
              <p:nvPr/>
            </p:nvSpPr>
            <p:spPr>
              <a:xfrm>
                <a:off x="2058945" y="5414208"/>
                <a:ext cx="2685700" cy="374270"/>
              </a:xfrm>
              <a:prstGeom prst="wedgeRoundRectCallout">
                <a:avLst>
                  <a:gd name="adj1" fmla="val -993"/>
                  <a:gd name="adj2" fmla="val -127355"/>
                  <a:gd name="adj3" fmla="val 16667"/>
                </a:avLst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B" dirty="0">
                    <a:latin typeface="Garamond" panose="02020404030301010803" pitchFamily="18" charset="0"/>
                    <a:cs typeface="Arial" panose="020B0604020202020204" pitchFamily="34" charset="0"/>
                  </a:rPr>
                  <a:t>Open: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GB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𝐄</m:t>
                        </m:r>
                      </m:e>
                      <m:sup>
                        <m:r>
                          <a:rPr lang="en-GB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𝐍𝐏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⊆</m:t>
                    </m:r>
                    <m:r>
                      <a:rPr lang="en-GB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𝐒𝐈𝐙𝐄</m:t>
                    </m:r>
                    <m:d>
                      <m:dPr>
                        <m:begChr m:val="["/>
                        <m:endChr m:val="]"/>
                        <m:ctrlPr>
                          <a:rPr lang="en-GB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e>
                    </m:d>
                  </m:oMath>
                </a14:m>
                <a:r>
                  <a:rPr lang="en-GB" sz="1600" dirty="0">
                    <a:latin typeface="Garamond" panose="02020404030301010803" pitchFamily="18" charset="0"/>
                    <a:cs typeface="Arial" panose="020B0604020202020204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5" name="对话气泡: 圆角矩形 4">
                <a:extLst>
                  <a:ext uri="{FF2B5EF4-FFF2-40B4-BE49-F238E27FC236}">
                    <a16:creationId xmlns:a16="http://schemas.microsoft.com/office/drawing/2014/main" id="{0A0406F0-8FF8-3A9F-F286-3DF2DD3A0E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8945" y="5414208"/>
                <a:ext cx="2685700" cy="374270"/>
              </a:xfrm>
              <a:prstGeom prst="wedgeRoundRectCallout">
                <a:avLst>
                  <a:gd name="adj1" fmla="val -993"/>
                  <a:gd name="adj2" fmla="val -127355"/>
                  <a:gd name="adj3" fmla="val 16667"/>
                </a:avLst>
              </a:prstGeom>
              <a:blipFill>
                <a:blip r:embed="rId18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矩形 6">
            <a:extLst>
              <a:ext uri="{FF2B5EF4-FFF2-40B4-BE49-F238E27FC236}">
                <a16:creationId xmlns:a16="http://schemas.microsoft.com/office/drawing/2014/main" id="{4FFD3C28-F7F4-B0FD-77BD-0E81186140E2}"/>
              </a:ext>
            </a:extLst>
          </p:cNvPr>
          <p:cNvSpPr/>
          <p:nvPr/>
        </p:nvSpPr>
        <p:spPr>
          <a:xfrm>
            <a:off x="422736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C4FC60DB-8270-5EE7-9E38-2345C053FE87}"/>
              </a:ext>
            </a:extLst>
          </p:cNvPr>
          <p:cNvSpPr/>
          <p:nvPr/>
        </p:nvSpPr>
        <p:spPr>
          <a:xfrm>
            <a:off x="437515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DCC30B83-014D-36C4-D52A-284542D9BB5D}"/>
              </a:ext>
            </a:extLst>
          </p:cNvPr>
          <p:cNvSpPr/>
          <p:nvPr/>
        </p:nvSpPr>
        <p:spPr>
          <a:xfrm>
            <a:off x="452293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CBBA76BE-0BCB-8A1B-0F42-8889739BC1F2}"/>
              </a:ext>
            </a:extLst>
          </p:cNvPr>
          <p:cNvSpPr/>
          <p:nvPr/>
        </p:nvSpPr>
        <p:spPr>
          <a:xfrm>
            <a:off x="467071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D0A77298-1F55-3A87-EBB1-8898C2107ECB}"/>
              </a:ext>
            </a:extLst>
          </p:cNvPr>
          <p:cNvSpPr/>
          <p:nvPr/>
        </p:nvSpPr>
        <p:spPr>
          <a:xfrm>
            <a:off x="481849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36302BF3-772E-4EBC-5037-D9C6E4B20542}"/>
              </a:ext>
            </a:extLst>
          </p:cNvPr>
          <p:cNvSpPr/>
          <p:nvPr/>
        </p:nvSpPr>
        <p:spPr>
          <a:xfrm>
            <a:off x="496627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5991B28F-E6B0-2CBD-2858-09E61884D3C3}"/>
              </a:ext>
            </a:extLst>
          </p:cNvPr>
          <p:cNvSpPr/>
          <p:nvPr/>
        </p:nvSpPr>
        <p:spPr>
          <a:xfrm>
            <a:off x="511406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B618E444-78A0-3BC5-8162-F4BC56863D28}"/>
              </a:ext>
            </a:extLst>
          </p:cNvPr>
          <p:cNvSpPr/>
          <p:nvPr/>
        </p:nvSpPr>
        <p:spPr>
          <a:xfrm>
            <a:off x="526184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DDE5EEDA-4576-707D-FC37-920D5DF350AF}"/>
              </a:ext>
            </a:extLst>
          </p:cNvPr>
          <p:cNvSpPr/>
          <p:nvPr/>
        </p:nvSpPr>
        <p:spPr>
          <a:xfrm>
            <a:off x="540962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矩形 54">
            <a:extLst>
              <a:ext uri="{FF2B5EF4-FFF2-40B4-BE49-F238E27FC236}">
                <a16:creationId xmlns:a16="http://schemas.microsoft.com/office/drawing/2014/main" id="{FB2BA1DF-0F6D-E893-A58B-8D556461B3D1}"/>
              </a:ext>
            </a:extLst>
          </p:cNvPr>
          <p:cNvSpPr/>
          <p:nvPr/>
        </p:nvSpPr>
        <p:spPr>
          <a:xfrm>
            <a:off x="555740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7A3AF875-8E61-96AF-9EF0-0BF593FED266}"/>
              </a:ext>
            </a:extLst>
          </p:cNvPr>
          <p:cNvSpPr/>
          <p:nvPr/>
        </p:nvSpPr>
        <p:spPr>
          <a:xfrm>
            <a:off x="570518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BFE1A60E-4796-32A1-CF2E-C59B2D971043}"/>
              </a:ext>
            </a:extLst>
          </p:cNvPr>
          <p:cNvSpPr/>
          <p:nvPr/>
        </p:nvSpPr>
        <p:spPr>
          <a:xfrm>
            <a:off x="585297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E21DFFE4-5B10-32BD-B609-261A50E99989}"/>
              </a:ext>
            </a:extLst>
          </p:cNvPr>
          <p:cNvSpPr/>
          <p:nvPr/>
        </p:nvSpPr>
        <p:spPr>
          <a:xfrm>
            <a:off x="600075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BCA948C0-6CF7-251C-01C3-5BF540029860}"/>
              </a:ext>
            </a:extLst>
          </p:cNvPr>
          <p:cNvSpPr/>
          <p:nvPr/>
        </p:nvSpPr>
        <p:spPr>
          <a:xfrm>
            <a:off x="614853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矩形 64">
            <a:extLst>
              <a:ext uri="{FF2B5EF4-FFF2-40B4-BE49-F238E27FC236}">
                <a16:creationId xmlns:a16="http://schemas.microsoft.com/office/drawing/2014/main" id="{D56EEA52-ECB1-8629-769F-E348DCA3FE5B}"/>
              </a:ext>
            </a:extLst>
          </p:cNvPr>
          <p:cNvSpPr/>
          <p:nvPr/>
        </p:nvSpPr>
        <p:spPr>
          <a:xfrm>
            <a:off x="629631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矩形 66">
            <a:extLst>
              <a:ext uri="{FF2B5EF4-FFF2-40B4-BE49-F238E27FC236}">
                <a16:creationId xmlns:a16="http://schemas.microsoft.com/office/drawing/2014/main" id="{70B31BCE-7A3E-E4DB-6A03-2EA115C885F6}"/>
              </a:ext>
            </a:extLst>
          </p:cNvPr>
          <p:cNvSpPr/>
          <p:nvPr/>
        </p:nvSpPr>
        <p:spPr>
          <a:xfrm>
            <a:off x="644409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" name="矩形 68">
            <a:extLst>
              <a:ext uri="{FF2B5EF4-FFF2-40B4-BE49-F238E27FC236}">
                <a16:creationId xmlns:a16="http://schemas.microsoft.com/office/drawing/2014/main" id="{CFFDFF6A-865B-B4ED-175C-1229608493EA}"/>
              </a:ext>
            </a:extLst>
          </p:cNvPr>
          <p:cNvSpPr/>
          <p:nvPr/>
        </p:nvSpPr>
        <p:spPr>
          <a:xfrm>
            <a:off x="659188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1" name="矩形 70">
            <a:extLst>
              <a:ext uri="{FF2B5EF4-FFF2-40B4-BE49-F238E27FC236}">
                <a16:creationId xmlns:a16="http://schemas.microsoft.com/office/drawing/2014/main" id="{AA9F5DF0-F0FF-A40D-ECD6-48317BE96638}"/>
              </a:ext>
            </a:extLst>
          </p:cNvPr>
          <p:cNvSpPr/>
          <p:nvPr/>
        </p:nvSpPr>
        <p:spPr>
          <a:xfrm>
            <a:off x="673966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3" name="矩形 72">
            <a:extLst>
              <a:ext uri="{FF2B5EF4-FFF2-40B4-BE49-F238E27FC236}">
                <a16:creationId xmlns:a16="http://schemas.microsoft.com/office/drawing/2014/main" id="{11818C5D-0AF4-627C-7DC4-7DF60DF6EE49}"/>
              </a:ext>
            </a:extLst>
          </p:cNvPr>
          <p:cNvSpPr/>
          <p:nvPr/>
        </p:nvSpPr>
        <p:spPr>
          <a:xfrm>
            <a:off x="688744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5" name="矩形 74">
            <a:extLst>
              <a:ext uri="{FF2B5EF4-FFF2-40B4-BE49-F238E27FC236}">
                <a16:creationId xmlns:a16="http://schemas.microsoft.com/office/drawing/2014/main" id="{391D0747-A57A-232F-9A65-A44B72ED831C}"/>
              </a:ext>
            </a:extLst>
          </p:cNvPr>
          <p:cNvSpPr/>
          <p:nvPr/>
        </p:nvSpPr>
        <p:spPr>
          <a:xfrm>
            <a:off x="703522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7" name="矩形 76">
            <a:extLst>
              <a:ext uri="{FF2B5EF4-FFF2-40B4-BE49-F238E27FC236}">
                <a16:creationId xmlns:a16="http://schemas.microsoft.com/office/drawing/2014/main" id="{A2E48FBD-145B-95EC-19C5-DD11818976DB}"/>
              </a:ext>
            </a:extLst>
          </p:cNvPr>
          <p:cNvSpPr/>
          <p:nvPr/>
        </p:nvSpPr>
        <p:spPr>
          <a:xfrm>
            <a:off x="718300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9" name="矩形 78">
            <a:extLst>
              <a:ext uri="{FF2B5EF4-FFF2-40B4-BE49-F238E27FC236}">
                <a16:creationId xmlns:a16="http://schemas.microsoft.com/office/drawing/2014/main" id="{AB1A30C3-74BD-7F5E-63D4-C517DA17F3A0}"/>
              </a:ext>
            </a:extLst>
          </p:cNvPr>
          <p:cNvSpPr/>
          <p:nvPr/>
        </p:nvSpPr>
        <p:spPr>
          <a:xfrm>
            <a:off x="733079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1" name="矩形 80">
            <a:extLst>
              <a:ext uri="{FF2B5EF4-FFF2-40B4-BE49-F238E27FC236}">
                <a16:creationId xmlns:a16="http://schemas.microsoft.com/office/drawing/2014/main" id="{625D40E5-223B-003E-8867-43A0F71A6E41}"/>
              </a:ext>
            </a:extLst>
          </p:cNvPr>
          <p:cNvSpPr/>
          <p:nvPr/>
        </p:nvSpPr>
        <p:spPr>
          <a:xfrm>
            <a:off x="747857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3" name="矩形 82">
            <a:extLst>
              <a:ext uri="{FF2B5EF4-FFF2-40B4-BE49-F238E27FC236}">
                <a16:creationId xmlns:a16="http://schemas.microsoft.com/office/drawing/2014/main" id="{C1608D1E-E6A4-1C51-2ABA-2FE9BFAA586B}"/>
              </a:ext>
            </a:extLst>
          </p:cNvPr>
          <p:cNvSpPr/>
          <p:nvPr/>
        </p:nvSpPr>
        <p:spPr>
          <a:xfrm>
            <a:off x="762635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5" name="矩形 84">
            <a:extLst>
              <a:ext uri="{FF2B5EF4-FFF2-40B4-BE49-F238E27FC236}">
                <a16:creationId xmlns:a16="http://schemas.microsoft.com/office/drawing/2014/main" id="{A3CFBCD5-3E12-0222-5E3E-BA855C7CD797}"/>
              </a:ext>
            </a:extLst>
          </p:cNvPr>
          <p:cNvSpPr/>
          <p:nvPr/>
        </p:nvSpPr>
        <p:spPr>
          <a:xfrm>
            <a:off x="777413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7" name="矩形 86">
            <a:extLst>
              <a:ext uri="{FF2B5EF4-FFF2-40B4-BE49-F238E27FC236}">
                <a16:creationId xmlns:a16="http://schemas.microsoft.com/office/drawing/2014/main" id="{A207B0F5-CD2F-FA44-AD64-65D753F9937C}"/>
              </a:ext>
            </a:extLst>
          </p:cNvPr>
          <p:cNvSpPr/>
          <p:nvPr/>
        </p:nvSpPr>
        <p:spPr>
          <a:xfrm>
            <a:off x="792191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9" name="矩形 88">
            <a:extLst>
              <a:ext uri="{FF2B5EF4-FFF2-40B4-BE49-F238E27FC236}">
                <a16:creationId xmlns:a16="http://schemas.microsoft.com/office/drawing/2014/main" id="{D3BFB1C0-2AD2-C8B7-6752-F34FB5D6FF0F}"/>
              </a:ext>
            </a:extLst>
          </p:cNvPr>
          <p:cNvSpPr/>
          <p:nvPr/>
        </p:nvSpPr>
        <p:spPr>
          <a:xfrm>
            <a:off x="806970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1" name="矩形 90">
            <a:extLst>
              <a:ext uri="{FF2B5EF4-FFF2-40B4-BE49-F238E27FC236}">
                <a16:creationId xmlns:a16="http://schemas.microsoft.com/office/drawing/2014/main" id="{FF43AE63-E713-16F8-5E7E-430533F2B393}"/>
              </a:ext>
            </a:extLst>
          </p:cNvPr>
          <p:cNvSpPr/>
          <p:nvPr/>
        </p:nvSpPr>
        <p:spPr>
          <a:xfrm>
            <a:off x="821748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3" name="矩形 92">
            <a:extLst>
              <a:ext uri="{FF2B5EF4-FFF2-40B4-BE49-F238E27FC236}">
                <a16:creationId xmlns:a16="http://schemas.microsoft.com/office/drawing/2014/main" id="{8ABD29CB-7859-7C60-A407-48FF03088C3B}"/>
              </a:ext>
            </a:extLst>
          </p:cNvPr>
          <p:cNvSpPr/>
          <p:nvPr/>
        </p:nvSpPr>
        <p:spPr>
          <a:xfrm>
            <a:off x="836526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5" name="文本框 94">
            <a:extLst>
              <a:ext uri="{FF2B5EF4-FFF2-40B4-BE49-F238E27FC236}">
                <a16:creationId xmlns:a16="http://schemas.microsoft.com/office/drawing/2014/main" id="{0C930035-5851-5BB2-6C08-300D40C887BA}"/>
              </a:ext>
            </a:extLst>
          </p:cNvPr>
          <p:cNvSpPr txBox="1"/>
          <p:nvPr/>
        </p:nvSpPr>
        <p:spPr>
          <a:xfrm>
            <a:off x="3220605" y="-33662"/>
            <a:ext cx="101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Progress: </a:t>
            </a:r>
            <a:endParaRPr lang="en-GB" dirty="0">
              <a:solidFill>
                <a:schemeClr val="bg1">
                  <a:lumMod val="50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3465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51" grpId="0" animBg="1"/>
      <p:bldP spid="53" grpId="0" animBg="1"/>
      <p:bldP spid="4" grpId="0" animBg="1"/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6CDC6-90F9-D262-DFBA-81349B532B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标题 1">
            <a:extLst>
              <a:ext uri="{FF2B5EF4-FFF2-40B4-BE49-F238E27FC236}">
                <a16:creationId xmlns:a16="http://schemas.microsoft.com/office/drawing/2014/main" id="{01FE6F7F-5368-A380-8A11-09AB0144B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GB" altLang="zh-CN" sz="4000" b="1" dirty="0">
                <a:latin typeface="Garamond" panose="02020404030301010803" pitchFamily="18" charset="0"/>
                <a:cs typeface="Arial" panose="020B0604020202020204" pitchFamily="34" charset="0"/>
              </a:rPr>
              <a:t>Summary</a:t>
            </a:r>
            <a:endParaRPr lang="zh-CN" altLang="en-US" sz="4000" b="1" dirty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grpSp>
        <p:nvGrpSpPr>
          <p:cNvPr id="50" name="组合 49">
            <a:extLst>
              <a:ext uri="{FF2B5EF4-FFF2-40B4-BE49-F238E27FC236}">
                <a16:creationId xmlns:a16="http://schemas.microsoft.com/office/drawing/2014/main" id="{8220D078-0FC2-E850-924D-04B3A4F44C45}"/>
              </a:ext>
            </a:extLst>
          </p:cNvPr>
          <p:cNvGrpSpPr/>
          <p:nvPr/>
        </p:nvGrpSpPr>
        <p:grpSpPr>
          <a:xfrm>
            <a:off x="604195" y="1873483"/>
            <a:ext cx="3030316" cy="4031437"/>
            <a:chOff x="649781" y="2067802"/>
            <a:chExt cx="3030316" cy="4031437"/>
          </a:xfrm>
        </p:grpSpPr>
        <p:pic>
          <p:nvPicPr>
            <p:cNvPr id="39" name="图片 38">
              <a:extLst>
                <a:ext uri="{FF2B5EF4-FFF2-40B4-BE49-F238E27FC236}">
                  <a16:creationId xmlns:a16="http://schemas.microsoft.com/office/drawing/2014/main" id="{266C72D8-8CA9-75A5-93CD-0CF416846A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9781" y="2067802"/>
              <a:ext cx="3030316" cy="403143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文本框 39">
                  <a:extLst>
                    <a:ext uri="{FF2B5EF4-FFF2-40B4-BE49-F238E27FC236}">
                      <a16:creationId xmlns:a16="http://schemas.microsoft.com/office/drawing/2014/main" id="{125B604E-2D65-83FC-301D-355811A3B82B}"/>
                    </a:ext>
                  </a:extLst>
                </p:cNvPr>
                <p:cNvSpPr txBox="1"/>
                <p:nvPr/>
              </p:nvSpPr>
              <p:spPr>
                <a:xfrm>
                  <a:off x="844886" y="3483355"/>
                  <a:ext cx="2640106" cy="12003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GB" sz="2400" dirty="0">
                      <a:solidFill>
                        <a:srgbClr val="FF0000"/>
                      </a:solidFill>
                      <a:latin typeface="Garamond" panose="02020404030301010803" pitchFamily="18" charset="0"/>
                    </a:rPr>
                    <a:t>Good Hardness-vs-Randomness </a:t>
                  </a:r>
                  <a:r>
                    <a:rPr lang="en-GB" sz="2400" dirty="0" err="1">
                      <a:solidFill>
                        <a:srgbClr val="FF0000"/>
                      </a:solidFill>
                      <a:latin typeface="Garamond" panose="02020404030301010803" pitchFamily="18" charset="0"/>
                    </a:rPr>
                    <a:t>Tradeoffs</a:t>
                  </a:r>
                  <a:r>
                    <a:rPr lang="en-GB" sz="2400" dirty="0">
                      <a:solidFill>
                        <a:srgbClr val="FF0000"/>
                      </a:solidFill>
                      <a:latin typeface="Garamond" panose="02020404030301010803" pitchFamily="18" charset="0"/>
                    </a:rPr>
                    <a:t> for </a:t>
                  </a: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Avoid</m:t>
                      </m:r>
                    </m:oMath>
                  </a14:m>
                  <a:endParaRPr lang="en-GB" sz="2400" dirty="0">
                    <a:solidFill>
                      <a:srgbClr val="FF0000"/>
                    </a:solidFill>
                    <a:latin typeface="Garamond" panose="02020404030301010803" pitchFamily="18" charset="0"/>
                  </a:endParaRPr>
                </a:p>
              </p:txBody>
            </p:sp>
          </mc:Choice>
          <mc:Fallback xmlns="">
            <p:sp>
              <p:nvSpPr>
                <p:cNvPr id="40" name="文本框 39">
                  <a:extLst>
                    <a:ext uri="{FF2B5EF4-FFF2-40B4-BE49-F238E27FC236}">
                      <a16:creationId xmlns:a16="http://schemas.microsoft.com/office/drawing/2014/main" id="{125B604E-2D65-83FC-301D-355811A3B82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4886" y="3483355"/>
                  <a:ext cx="2640106" cy="1200329"/>
                </a:xfrm>
                <a:prstGeom prst="rect">
                  <a:avLst/>
                </a:prstGeom>
                <a:blipFill>
                  <a:blip r:embed="rId4"/>
                  <a:stretch>
                    <a:fillRect l="-2540" t="-4082" r="-1386" b="-11224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5" name="组合 54">
            <a:extLst>
              <a:ext uri="{FF2B5EF4-FFF2-40B4-BE49-F238E27FC236}">
                <a16:creationId xmlns:a16="http://schemas.microsoft.com/office/drawing/2014/main" id="{BC9AA7B9-96D2-8A68-CCC8-3BB3B5C9F70C}"/>
              </a:ext>
            </a:extLst>
          </p:cNvPr>
          <p:cNvGrpSpPr/>
          <p:nvPr/>
        </p:nvGrpSpPr>
        <p:grpSpPr>
          <a:xfrm>
            <a:off x="3956327" y="1873483"/>
            <a:ext cx="8038450" cy="4748706"/>
            <a:chOff x="3956327" y="1873483"/>
            <a:chExt cx="8038450" cy="474870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文本框 41">
                  <a:extLst>
                    <a:ext uri="{FF2B5EF4-FFF2-40B4-BE49-F238E27FC236}">
                      <a16:creationId xmlns:a16="http://schemas.microsoft.com/office/drawing/2014/main" id="{7678048B-0F81-ADD1-2BDA-4FB6C8EF4AA3}"/>
                    </a:ext>
                  </a:extLst>
                </p:cNvPr>
                <p:cNvSpPr txBox="1"/>
                <p:nvPr/>
              </p:nvSpPr>
              <p:spPr>
                <a:xfrm>
                  <a:off x="4644750" y="1873483"/>
                  <a:ext cx="6513945" cy="1692579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GB" sz="2400" b="1" dirty="0">
                      <a:latin typeface="Garamond" panose="02020404030301010803" pitchFamily="18" charset="0"/>
                    </a:rPr>
                    <a:t>Hardness-vs-Randomness for </a:t>
                  </a: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400" b="0" i="0" smtClean="0">
                          <a:latin typeface="Cambria Math" panose="02040503050406030204" pitchFamily="18" charset="0"/>
                        </a:rPr>
                        <m:t>Avoid</m:t>
                      </m:r>
                    </m:oMath>
                  </a14:m>
                  <a:endParaRPr lang="en-GB" sz="2400" dirty="0">
                    <a:latin typeface="Garamond" panose="02020404030301010803" pitchFamily="18" charset="0"/>
                  </a:endParaRPr>
                </a:p>
                <a:p>
                  <a:r>
                    <a:rPr lang="en-GB" sz="2000" b="1" u="sng" dirty="0">
                      <a:latin typeface="Garamond" panose="02020404030301010803" pitchFamily="18" charset="0"/>
                    </a:rPr>
                    <a:t>Given:</a:t>
                  </a:r>
                  <a:r>
                    <a:rPr lang="en-GB" sz="2000" dirty="0">
                      <a:latin typeface="Garamond" panose="02020404030301010803" pitchFamily="18" charset="0"/>
                    </a:rPr>
                    <a:t> length-</a:t>
                  </a:r>
                  <a14:m>
                    <m:oMath xmlns:m="http://schemas.openxmlformats.org/officeDocument/2006/math"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𝑇</m:t>
                      </m:r>
                    </m:oMath>
                  </a14:m>
                  <a:r>
                    <a:rPr lang="en-GB" sz="2000" dirty="0">
                      <a:latin typeface="Garamond" panose="02020404030301010803" pitchFamily="18" charset="0"/>
                    </a:rPr>
                    <a:t> truth table with circuit complexity </a:t>
                  </a:r>
                  <a14:m>
                    <m:oMath xmlns:m="http://schemas.openxmlformats.org/officeDocument/2006/math"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&gt;</m:t>
                      </m:r>
                      <m:r>
                        <m:rPr>
                          <m:sty m:val="p"/>
                        </m:rPr>
                        <a:rPr lang="en-GB" sz="2000" b="0" i="0" smtClean="0">
                          <a:latin typeface="Cambria Math" panose="02040503050406030204" pitchFamily="18" charset="0"/>
                        </a:rPr>
                        <m:t>poly</m:t>
                      </m:r>
                      <m:d>
                        <m:d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</m:oMath>
                  </a14:m>
                  <a:endParaRPr lang="en-GB" sz="2000" dirty="0">
                    <a:latin typeface="Garamond" panose="02020404030301010803" pitchFamily="18" charset="0"/>
                  </a:endParaRPr>
                </a:p>
                <a:p>
                  <a:r>
                    <a:rPr lang="en-GB" sz="2000" b="1" u="sng" dirty="0">
                      <a:latin typeface="Garamond" panose="02020404030301010803" pitchFamily="18" charset="0"/>
                    </a:rPr>
                    <a:t>Solve:</a:t>
                  </a:r>
                  <a:r>
                    <a:rPr lang="en-GB" sz="2000" dirty="0">
                      <a:latin typeface="Garamond" panose="02020404030301010803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000" b="0" i="0" smtClean="0">
                          <a:latin typeface="Cambria Math" panose="02040503050406030204" pitchFamily="18" charset="0"/>
                        </a:rPr>
                        <m:t>Avoid</m:t>
                      </m:r>
                    </m:oMath>
                  </a14:m>
                  <a:r>
                    <a:rPr lang="en-GB" sz="2000" dirty="0">
                      <a:latin typeface="Garamond" panose="02020404030301010803" pitchFamily="18" charset="0"/>
                    </a:rPr>
                    <a:t> for size-</a:t>
                  </a:r>
                  <a14:m>
                    <m:oMath xmlns:m="http://schemas.openxmlformats.org/officeDocument/2006/math"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𝑠</m:t>
                      </m:r>
                    </m:oMath>
                  </a14:m>
                  <a:r>
                    <a:rPr lang="en-GB" sz="2000" dirty="0">
                      <a:latin typeface="Garamond" panose="02020404030301010803" pitchFamily="18" charset="0"/>
                    </a:rPr>
                    <a:t> instances in deterministic </a:t>
                  </a: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000" b="0" i="0" smtClean="0">
                          <a:latin typeface="Cambria Math" panose="02040503050406030204" pitchFamily="18" charset="0"/>
                        </a:rPr>
                        <m:t>poly</m:t>
                      </m:r>
                      <m:d>
                        <m:d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a14:m>
                  <a:r>
                    <a:rPr lang="en-GB" sz="2000" dirty="0">
                      <a:latin typeface="Garamond" panose="02020404030301010803" pitchFamily="18" charset="0"/>
                    </a:rPr>
                    <a:t> time</a:t>
                  </a:r>
                </a:p>
                <a:p>
                  <a:r>
                    <a:rPr lang="en-GB" sz="2000" b="1" u="sng" dirty="0">
                      <a:latin typeface="Garamond" panose="02020404030301010803" pitchFamily="18" charset="0"/>
                    </a:rPr>
                    <a:t>Complexity:</a:t>
                  </a:r>
                  <a:r>
                    <a:rPr lang="en-GB" sz="2000" dirty="0">
                      <a:latin typeface="Garamond" panose="02020404030301010803" pitchFamily="18" charset="0"/>
                    </a:rPr>
                    <a:t>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GB" sz="2000" b="1" i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000" b="1" i="0" smtClean="0">
                              <a:latin typeface="Cambria Math" panose="02040503050406030204" pitchFamily="18" charset="0"/>
                            </a:rPr>
                            <m:t>𝐏</m:t>
                          </m:r>
                        </m:e>
                        <m:sup>
                          <m:r>
                            <a:rPr lang="en-GB" sz="2000" b="1" i="0" smtClean="0">
                              <a:latin typeface="Cambria Math" panose="02040503050406030204" pitchFamily="18" charset="0"/>
                            </a:rPr>
                            <m:t>𝐍𝐏</m:t>
                          </m:r>
                        </m:sup>
                      </m:sSup>
                      <m:d>
                        <m:dPr>
                          <m:begChr m:val="["/>
                          <m:endChr m:val="]"/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GB" sz="2000" b="0" i="1" smtClean="0">
                                    <a:latin typeface="Cambria Math" panose="02040503050406030204" pitchFamily="18" charset="0"/>
                                  </a:rPr>
                                  <m:t>#</m:t>
                                </m:r>
                                <m:r>
                                  <m:rPr>
                                    <m:sty m:val="p"/>
                                    <m:brk m:alnAt="7"/>
                                  </m:rPr>
                                  <a:rPr lang="en-GB" sz="2000" b="0" i="0" smtClean="0">
                                    <a:latin typeface="Cambria Math" panose="02040503050406030204" pitchFamily="18" charset="0"/>
                                  </a:rPr>
                                  <m:t>r</m:t>
                                </m:r>
                                <m:r>
                                  <m:rPr>
                                    <m:sty m:val="p"/>
                                    <m:brk m:alnAt="7"/>
                                  </m:rPr>
                                  <a:rPr lang="en-GB" sz="2000" b="0" i="0" smtClean="0">
                                    <a:latin typeface="Cambria Math" panose="02040503050406030204" pitchFamily="18" charset="0"/>
                                  </a:rPr>
                                  <m:t>o</m:t>
                                </m:r>
                                <m:r>
                                  <m:rPr>
                                    <m:sty m:val="p"/>
                                    <m:brk m:alnAt="7"/>
                                  </m:rPr>
                                  <a:rPr lang="en-GB" sz="2000" b="0" i="0" smtClean="0">
                                    <a:latin typeface="Cambria Math" panose="02040503050406030204" pitchFamily="18" charset="0"/>
                                  </a:rPr>
                                  <m:t>u</m:t>
                                </m:r>
                                <m:r>
                                  <m:rPr>
                                    <m:sty m:val="p"/>
                                    <m:brk m:alnAt="7"/>
                                  </m:rPr>
                                  <a:rPr lang="en-GB" sz="2000" b="0" i="0" smtClean="0">
                                    <a:latin typeface="Cambria Math" panose="02040503050406030204" pitchFamily="18" charset="0"/>
                                  </a:rPr>
                                  <m:t>n</m:t>
                                </m:r>
                                <m:r>
                                  <m:rPr>
                                    <m:sty m:val="p"/>
                                    <m:brk m:alnAt="7"/>
                                  </m:rPr>
                                  <a:rPr lang="en-GB" sz="2000" b="0" i="0" smtClean="0">
                                    <a:latin typeface="Cambria Math" panose="02040503050406030204" pitchFamily="18" charset="0"/>
                                  </a:rPr>
                                  <m:t>d</m:t>
                                </m:r>
                                <m:r>
                                  <m:rPr>
                                    <m:sty m:val="p"/>
                                    <m:brk m:alnAt="7"/>
                                  </m:rPr>
                                  <a:rPr lang="en-GB" sz="2000" b="0" i="0" smtClean="0">
                                    <a:latin typeface="Cambria Math" panose="02040503050406030204" pitchFamily="18" charset="0"/>
                                  </a:rPr>
                                  <m:t>s</m:t>
                                </m:r>
                                <m:r>
                                  <m:rPr>
                                    <m:brk m:alnAt="7"/>
                                  </m:rPr>
                                  <a:rPr lang="en-GB" sz="20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m:rPr>
                                    <m:sty m:val="p"/>
                                    <m:brk m:alnAt="7"/>
                                  </m:rPr>
                                  <a:rPr lang="en-GB" sz="2000" b="0" i="0" smtClean="0">
                                    <a:latin typeface="Cambria Math" panose="02040503050406030204" pitchFamily="18" charset="0"/>
                                  </a:rPr>
                                  <m:t>p</m:t>
                                </m:r>
                                <m:r>
                                  <m:rPr>
                                    <m:sty m:val="p"/>
                                    <m:brk m:alnAt="7"/>
                                  </m:rPr>
                                  <a:rPr lang="en-GB" sz="2000" b="0" i="0" smtClean="0">
                                    <a:latin typeface="Cambria Math" panose="02040503050406030204" pitchFamily="18" charset="0"/>
                                  </a:rPr>
                                  <m:t>o</m:t>
                                </m:r>
                                <m:r>
                                  <m:rPr>
                                    <m:sty m:val="p"/>
                                    <m:brk m:alnAt="7"/>
                                  </m:rPr>
                                  <a:rPr lang="en-GB" sz="2000" b="0" i="0" smtClean="0">
                                    <a:latin typeface="Cambria Math" panose="02040503050406030204" pitchFamily="18" charset="0"/>
                                  </a:rPr>
                                  <m:t>l</m:t>
                                </m:r>
                                <m:r>
                                  <m:rPr>
                                    <m:sty m:val="p"/>
                                    <m:brk m:alnAt="7"/>
                                  </m:rPr>
                                  <a:rPr lang="en-GB" sz="2000" b="0" i="0" smtClean="0">
                                    <a:latin typeface="Cambria Math" panose="02040503050406030204" pitchFamily="18" charset="0"/>
                                  </a:rPr>
                                  <m:t>y</m:t>
                                </m:r>
                                <m:d>
                                  <m:dPr>
                                    <m:ctrlPr>
                                      <a:rPr lang="en-GB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GB" sz="20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m:rPr>
                                        <m:brk m:alnAt="7"/>
                                      </m:rPr>
                                      <a:rPr lang="en-GB" sz="2000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func>
                                      <m:funcPr>
                                        <m:ctrlPr>
                                          <a:rPr lang="en-GB" sz="2000" b="0" i="0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  <m:brk m:alnAt="7"/>
                                          </m:rPr>
                                          <a:rPr lang="en-GB" sz="2000" b="0" i="0" smtClean="0">
                                            <a:latin typeface="Cambria Math" panose="02040503050406030204" pitchFamily="18" charset="0"/>
                                          </a:rPr>
                                          <m:t>l</m:t>
                                        </m:r>
                                        <m:r>
                                          <m:rPr>
                                            <m:sty m:val="p"/>
                                            <m:brk m:alnAt="7"/>
                                          </m:rPr>
                                          <a:rPr lang="en-GB" sz="2000" b="0" i="0" smtClean="0">
                                            <a:latin typeface="Cambria Math" panose="02040503050406030204" pitchFamily="18" charset="0"/>
                                          </a:rPr>
                                          <m:t>o</m:t>
                                        </m:r>
                                        <m:r>
                                          <m:rPr>
                                            <m:sty m:val="p"/>
                                            <m:brk m:alnAt="7"/>
                                          </m:rPr>
                                          <a:rPr lang="en-GB" sz="2000" b="0" i="0" smtClean="0">
                                            <a:latin typeface="Cambria Math" panose="02040503050406030204" pitchFamily="18" charset="0"/>
                                          </a:rPr>
                                          <m:t>g</m:t>
                                        </m:r>
                                      </m:fName>
                                      <m:e>
                                        <m:r>
                                          <a:rPr lang="en-GB" sz="2000" b="0" i="1" smtClean="0">
                                            <a:latin typeface="Cambria Math" panose="02040503050406030204" pitchFamily="18" charset="0"/>
                                          </a:rPr>
                                          <m:t>𝑇</m:t>
                                        </m:r>
                                      </m:e>
                                    </m:func>
                                  </m:e>
                                </m:d>
                              </m:e>
                            </m:mr>
                            <m:mr>
                              <m:e>
                                <m:r>
                                  <m:rPr>
                                    <m:sty m:val="p"/>
                                  </m:rPr>
                                  <a:rPr lang="en-GB" sz="2000" b="0" i="0" smtClean="0">
                                    <a:latin typeface="Cambria Math" panose="02040503050406030204" pitchFamily="18" charset="0"/>
                                  </a:rPr>
                                  <m:t>length</m:t>
                                </m:r>
                                <m:r>
                                  <a:rPr lang="en-GB" sz="20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GB" sz="2000" b="0" i="1" smtClean="0"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d>
                                  <m:dPr>
                                    <m:ctrlPr>
                                      <a:rPr lang="en-GB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20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</m:d>
                              </m:e>
                            </m:mr>
                          </m:m>
                        </m:e>
                      </m:d>
                    </m:oMath>
                  </a14:m>
                  <a:r>
                    <a:rPr lang="en-GB" sz="2000" dirty="0">
                      <a:latin typeface="Garamond" panose="02020404030301010803" pitchFamily="18" charset="0"/>
                    </a:rPr>
                    <a:t>.</a:t>
                  </a:r>
                </a:p>
              </p:txBody>
            </p:sp>
          </mc:Choice>
          <mc:Fallback xmlns="">
            <p:sp>
              <p:nvSpPr>
                <p:cNvPr id="42" name="文本框 41">
                  <a:extLst>
                    <a:ext uri="{FF2B5EF4-FFF2-40B4-BE49-F238E27FC236}">
                      <a16:creationId xmlns:a16="http://schemas.microsoft.com/office/drawing/2014/main" id="{7678048B-0F81-ADD1-2BDA-4FB6C8EF4AA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44750" y="1873483"/>
                  <a:ext cx="6513945" cy="1692579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对话气泡: 圆角矩形 42">
                  <a:extLst>
                    <a:ext uri="{FF2B5EF4-FFF2-40B4-BE49-F238E27FC236}">
                      <a16:creationId xmlns:a16="http://schemas.microsoft.com/office/drawing/2014/main" id="{D715A12F-501C-1779-A10A-021344D9A24E}"/>
                    </a:ext>
                  </a:extLst>
                </p:cNvPr>
                <p:cNvSpPr/>
                <p:nvPr/>
              </p:nvSpPr>
              <p:spPr>
                <a:xfrm>
                  <a:off x="4100787" y="3769347"/>
                  <a:ext cx="4577980" cy="980717"/>
                </a:xfrm>
                <a:prstGeom prst="wedgeRoundRectCallout">
                  <a:avLst>
                    <a:gd name="adj1" fmla="val 23632"/>
                    <a:gd name="adj2" fmla="val 44573"/>
                    <a:gd name="adj3" fmla="val 16667"/>
                  </a:avLst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sz="2000" dirty="0">
                      <a:latin typeface="Garamond" panose="02020404030301010803" pitchFamily="18" charset="0"/>
                    </a:rPr>
                    <a:t>The “</a:t>
                  </a:r>
                  <a:r>
                    <a:rPr lang="en-GB" sz="2000" dirty="0">
                      <a:solidFill>
                        <a:schemeClr val="tx1"/>
                      </a:solidFill>
                      <a:latin typeface="Garamond" panose="02020404030301010803" pitchFamily="18" charset="0"/>
                    </a:rPr>
                    <a:t>encoded computational history</a:t>
                  </a:r>
                  <a:r>
                    <a:rPr lang="en-GB" sz="2000" dirty="0">
                      <a:latin typeface="Garamond" panose="02020404030301010803" pitchFamily="18" charset="0"/>
                    </a:rPr>
                    <a:t>” of a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GB" sz="1600" b="1" i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1" i="0" smtClean="0">
                              <a:latin typeface="Cambria Math" panose="02040503050406030204" pitchFamily="18" charset="0"/>
                            </a:rPr>
                            <m:t>𝐏</m:t>
                          </m:r>
                        </m:e>
                        <m:sup>
                          <m:r>
                            <a:rPr lang="en-GB" sz="1600" b="1" i="0" smtClean="0">
                              <a:latin typeface="Cambria Math" panose="02040503050406030204" pitchFamily="18" charset="0"/>
                            </a:rPr>
                            <m:t>𝐍𝐏</m:t>
                          </m:r>
                        </m:sup>
                      </m:sSup>
                      <m:d>
                        <m:dPr>
                          <m:begChr m:val="["/>
                          <m:endChr m:val="]"/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#</m:t>
                                </m:r>
                                <m:r>
                                  <m:rPr>
                                    <m:sty m:val="p"/>
                                    <m:brk m:alnAt="7"/>
                                  </m:rPr>
                                  <a:rPr lang="en-GB" sz="1600" b="0" i="0" smtClean="0">
                                    <a:latin typeface="Cambria Math" panose="02040503050406030204" pitchFamily="18" charset="0"/>
                                  </a:rPr>
                                  <m:t>r</m:t>
                                </m:r>
                                <m:r>
                                  <m:rPr>
                                    <m:sty m:val="p"/>
                                    <m:brk m:alnAt="7"/>
                                  </m:rPr>
                                  <a:rPr lang="en-GB" sz="1600" b="0" i="0" smtClean="0">
                                    <a:latin typeface="Cambria Math" panose="02040503050406030204" pitchFamily="18" charset="0"/>
                                  </a:rPr>
                                  <m:t>o</m:t>
                                </m:r>
                                <m:r>
                                  <m:rPr>
                                    <m:sty m:val="p"/>
                                    <m:brk m:alnAt="7"/>
                                  </m:rPr>
                                  <a:rPr lang="en-GB" sz="1600" b="0" i="0" smtClean="0">
                                    <a:latin typeface="Cambria Math" panose="02040503050406030204" pitchFamily="18" charset="0"/>
                                  </a:rPr>
                                  <m:t>u</m:t>
                                </m:r>
                                <m:r>
                                  <m:rPr>
                                    <m:sty m:val="p"/>
                                    <m:brk m:alnAt="7"/>
                                  </m:rPr>
                                  <a:rPr lang="en-GB" sz="1600" b="0" i="0" smtClean="0">
                                    <a:latin typeface="Cambria Math" panose="02040503050406030204" pitchFamily="18" charset="0"/>
                                  </a:rPr>
                                  <m:t>n</m:t>
                                </m:r>
                                <m:r>
                                  <m:rPr>
                                    <m:sty m:val="p"/>
                                    <m:brk m:alnAt="7"/>
                                  </m:rPr>
                                  <a:rPr lang="en-GB" sz="1600" b="0" i="0" smtClean="0">
                                    <a:latin typeface="Cambria Math" panose="02040503050406030204" pitchFamily="18" charset="0"/>
                                  </a:rPr>
                                  <m:t>d</m:t>
                                </m:r>
                                <m:r>
                                  <m:rPr>
                                    <m:sty m:val="p"/>
                                    <m:brk m:alnAt="7"/>
                                  </m:rPr>
                                  <a:rPr lang="en-GB" sz="1600" b="0" i="0" smtClean="0">
                                    <a:latin typeface="Cambria Math" panose="02040503050406030204" pitchFamily="18" charset="0"/>
                                  </a:rPr>
                                  <m:t>s</m:t>
                                </m:r>
                                <m:r>
                                  <m:rPr>
                                    <m:brk m:alnAt="7"/>
                                  </m:rP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m:rPr>
                                    <m:brk m:alnAt="7"/>
                                  </m:rP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d>
                                  <m:dPr>
                                    <m:ctrlPr>
                                      <a:rPr lang="en-GB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GB" sz="16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</m:d>
                              </m:e>
                            </m:mr>
                            <m:mr>
                              <m:e>
                                <m:r>
                                  <m:rPr>
                                    <m:sty m:val="p"/>
                                  </m:rPr>
                                  <a:rPr lang="en-GB" sz="1600" b="0" i="0" smtClean="0">
                                    <a:latin typeface="Cambria Math" panose="02040503050406030204" pitchFamily="18" charset="0"/>
                                  </a:rPr>
                                  <m:t>length</m:t>
                                </m:r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ℓ</m:t>
                                </m:r>
                                <m:d>
                                  <m:dPr>
                                    <m:ctrlPr>
                                      <a:rPr lang="en-GB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16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</m:d>
                              </m:e>
                            </m:mr>
                          </m:m>
                        </m:e>
                      </m:d>
                    </m:oMath>
                  </a14:m>
                  <a:r>
                    <a:rPr lang="en-GB" sz="1600" dirty="0">
                      <a:latin typeface="Garamond" panose="02020404030301010803" pitchFamily="18" charset="0"/>
                    </a:rPr>
                    <a:t> </a:t>
                  </a:r>
                  <a:r>
                    <a:rPr lang="en-GB" sz="2000" dirty="0">
                      <a:latin typeface="Garamond" panose="02020404030301010803" pitchFamily="18" charset="0"/>
                    </a:rPr>
                    <a:t>computation</a:t>
                  </a:r>
                </a:p>
              </p:txBody>
            </p:sp>
          </mc:Choice>
          <mc:Fallback xmlns="">
            <p:sp>
              <p:nvSpPr>
                <p:cNvPr id="43" name="对话气泡: 圆角矩形 42">
                  <a:extLst>
                    <a:ext uri="{FF2B5EF4-FFF2-40B4-BE49-F238E27FC236}">
                      <a16:creationId xmlns:a16="http://schemas.microsoft.com/office/drawing/2014/main" id="{D715A12F-501C-1779-A10A-021344D9A24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00787" y="3769347"/>
                  <a:ext cx="4577980" cy="980717"/>
                </a:xfrm>
                <a:prstGeom prst="wedgeRoundRectCallout">
                  <a:avLst>
                    <a:gd name="adj1" fmla="val 23632"/>
                    <a:gd name="adj2" fmla="val 44573"/>
                    <a:gd name="adj3" fmla="val 16667"/>
                  </a:avLst>
                </a:prstGeom>
                <a:blipFill>
                  <a:blip r:embed="rId6"/>
                  <a:stretch>
                    <a:fillRect/>
                  </a:stretch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对话气泡: 圆角矩形 43">
                  <a:extLst>
                    <a:ext uri="{FF2B5EF4-FFF2-40B4-BE49-F238E27FC236}">
                      <a16:creationId xmlns:a16="http://schemas.microsoft.com/office/drawing/2014/main" id="{F2E950D2-2204-5C77-0555-B4F0F9AF28C6}"/>
                    </a:ext>
                  </a:extLst>
                </p:cNvPr>
                <p:cNvSpPr/>
                <p:nvPr/>
              </p:nvSpPr>
              <p:spPr>
                <a:xfrm>
                  <a:off x="3956327" y="4911087"/>
                  <a:ext cx="4858518" cy="980717"/>
                </a:xfrm>
                <a:prstGeom prst="wedgeRoundRectCallout">
                  <a:avLst>
                    <a:gd name="adj1" fmla="val -10192"/>
                    <a:gd name="adj2" fmla="val -23391"/>
                    <a:gd name="adj3" fmla="val 16667"/>
                  </a:avLst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sz="2000" dirty="0">
                      <a:latin typeface="Garamond" panose="02020404030301010803" pitchFamily="18" charset="0"/>
                    </a:rPr>
                    <a:t>Guess-and-check the “encoded history” of a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GB" sz="1600" b="1" i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1" i="0" smtClean="0">
                              <a:latin typeface="Cambria Math" panose="02040503050406030204" pitchFamily="18" charset="0"/>
                            </a:rPr>
                            <m:t>𝐏</m:t>
                          </m:r>
                        </m:e>
                        <m:sup>
                          <m:r>
                            <a:rPr lang="en-GB" sz="1600" b="1" i="0" smtClean="0">
                              <a:latin typeface="Cambria Math" panose="02040503050406030204" pitchFamily="18" charset="0"/>
                            </a:rPr>
                            <m:t>𝐍𝐏</m:t>
                          </m:r>
                        </m:sup>
                      </m:sSup>
                      <m:d>
                        <m:dPr>
                          <m:begChr m:val="["/>
                          <m:endChr m:val="]"/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#</m:t>
                                </m:r>
                                <m:r>
                                  <m:rPr>
                                    <m:sty m:val="p"/>
                                    <m:brk m:alnAt="7"/>
                                  </m:rPr>
                                  <a:rPr lang="en-GB" sz="1600" b="0" i="0" smtClean="0">
                                    <a:latin typeface="Cambria Math" panose="02040503050406030204" pitchFamily="18" charset="0"/>
                                  </a:rPr>
                                  <m:t>r</m:t>
                                </m:r>
                                <m:r>
                                  <m:rPr>
                                    <m:sty m:val="p"/>
                                    <m:brk m:alnAt="7"/>
                                  </m:rPr>
                                  <a:rPr lang="en-GB" sz="1600" b="0" i="0" smtClean="0">
                                    <a:latin typeface="Cambria Math" panose="02040503050406030204" pitchFamily="18" charset="0"/>
                                  </a:rPr>
                                  <m:t>o</m:t>
                                </m:r>
                                <m:r>
                                  <m:rPr>
                                    <m:sty m:val="p"/>
                                    <m:brk m:alnAt="7"/>
                                  </m:rPr>
                                  <a:rPr lang="en-GB" sz="1600" b="0" i="0" smtClean="0">
                                    <a:latin typeface="Cambria Math" panose="02040503050406030204" pitchFamily="18" charset="0"/>
                                  </a:rPr>
                                  <m:t>u</m:t>
                                </m:r>
                                <m:r>
                                  <m:rPr>
                                    <m:sty m:val="p"/>
                                    <m:brk m:alnAt="7"/>
                                  </m:rPr>
                                  <a:rPr lang="en-GB" sz="1600" b="0" i="0" smtClean="0">
                                    <a:latin typeface="Cambria Math" panose="02040503050406030204" pitchFamily="18" charset="0"/>
                                  </a:rPr>
                                  <m:t>n</m:t>
                                </m:r>
                                <m:r>
                                  <m:rPr>
                                    <m:sty m:val="p"/>
                                    <m:brk m:alnAt="7"/>
                                  </m:rPr>
                                  <a:rPr lang="en-GB" sz="1600" b="0" i="0" smtClean="0">
                                    <a:latin typeface="Cambria Math" panose="02040503050406030204" pitchFamily="18" charset="0"/>
                                  </a:rPr>
                                  <m:t>d</m:t>
                                </m:r>
                                <m:r>
                                  <m:rPr>
                                    <m:sty m:val="p"/>
                                    <m:brk m:alnAt="7"/>
                                  </m:rPr>
                                  <a:rPr lang="en-GB" sz="1600" b="0" i="0" smtClean="0">
                                    <a:latin typeface="Cambria Math" panose="02040503050406030204" pitchFamily="18" charset="0"/>
                                  </a:rPr>
                                  <m:t>s</m:t>
                                </m:r>
                                <m:r>
                                  <m:rPr>
                                    <m:brk m:alnAt="7"/>
                                  </m:rP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m:rPr>
                                    <m:brk m:alnAt="7"/>
                                  </m:rP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d>
                                  <m:dPr>
                                    <m:ctrlPr>
                                      <a:rPr lang="en-GB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GB" sz="16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</m:d>
                              </m:e>
                            </m:mr>
                            <m:mr>
                              <m:e>
                                <m:r>
                                  <m:rPr>
                                    <m:sty m:val="p"/>
                                  </m:rPr>
                                  <a:rPr lang="en-GB" sz="1600" b="0" i="0" smtClean="0">
                                    <a:latin typeface="Cambria Math" panose="02040503050406030204" pitchFamily="18" charset="0"/>
                                  </a:rPr>
                                  <m:t>length</m:t>
                                </m:r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ℓ</m:t>
                                </m:r>
                                <m:d>
                                  <m:dPr>
                                    <m:ctrlPr>
                                      <a:rPr lang="en-GB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16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</m:d>
                              </m:e>
                            </m:mr>
                          </m:m>
                        </m:e>
                      </m:d>
                    </m:oMath>
                  </a14:m>
                  <a:r>
                    <a:rPr lang="en-GB" sz="1600" dirty="0">
                      <a:latin typeface="Garamond" panose="02020404030301010803" pitchFamily="18" charset="0"/>
                    </a:rPr>
                    <a:t> </a:t>
                  </a:r>
                  <a:r>
                    <a:rPr lang="en-GB" sz="2000" dirty="0">
                      <a:latin typeface="Garamond" panose="02020404030301010803" pitchFamily="18" charset="0"/>
                    </a:rPr>
                    <a:t>computation in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GB" sz="2000" b="1" i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000" b="1" i="0" smtClean="0">
                              <a:latin typeface="Cambria Math" panose="02040503050406030204" pitchFamily="18" charset="0"/>
                            </a:rPr>
                            <m:t>𝐏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GB" sz="2000" b="0" i="0" smtClean="0">
                              <a:latin typeface="Cambria Math" panose="02040503050406030204" pitchFamily="18" charset="0"/>
                            </a:rPr>
                            <m:t>pr</m:t>
                          </m:r>
                          <m:r>
                            <a:rPr lang="en-GB" sz="2000" b="1" i="0" smtClean="0">
                              <a:latin typeface="Cambria Math" panose="02040503050406030204" pitchFamily="18" charset="0"/>
                            </a:rPr>
                            <m:t>𝐌𝐀</m:t>
                          </m:r>
                        </m:sup>
                      </m:sSup>
                    </m:oMath>
                  </a14:m>
                  <a:endParaRPr lang="en-GB" sz="2000" b="1" dirty="0">
                    <a:latin typeface="Garamond" panose="02020404030301010803" pitchFamily="18" charset="0"/>
                  </a:endParaRPr>
                </a:p>
              </p:txBody>
            </p:sp>
          </mc:Choice>
          <mc:Fallback xmlns="">
            <p:sp>
              <p:nvSpPr>
                <p:cNvPr id="44" name="对话气泡: 圆角矩形 43">
                  <a:extLst>
                    <a:ext uri="{FF2B5EF4-FFF2-40B4-BE49-F238E27FC236}">
                      <a16:creationId xmlns:a16="http://schemas.microsoft.com/office/drawing/2014/main" id="{F2E950D2-2204-5C77-0555-B4F0F9AF28C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56327" y="4911087"/>
                  <a:ext cx="4858518" cy="980717"/>
                </a:xfrm>
                <a:prstGeom prst="wedgeRoundRectCallout">
                  <a:avLst>
                    <a:gd name="adj1" fmla="val -10192"/>
                    <a:gd name="adj2" fmla="val -23391"/>
                    <a:gd name="adj3" fmla="val 16667"/>
                  </a:avLst>
                </a:prstGeom>
                <a:blipFill>
                  <a:blip r:embed="rId7"/>
                  <a:stretch>
                    <a:fillRect/>
                  </a:stretch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5" name="箭头: 右 44">
              <a:extLst>
                <a:ext uri="{FF2B5EF4-FFF2-40B4-BE49-F238E27FC236}">
                  <a16:creationId xmlns:a16="http://schemas.microsoft.com/office/drawing/2014/main" id="{DE2241DD-3297-FBC7-4DA4-05C1F0FFD991}"/>
                </a:ext>
              </a:extLst>
            </p:cNvPr>
            <p:cNvSpPr/>
            <p:nvPr/>
          </p:nvSpPr>
          <p:spPr>
            <a:xfrm rot="19401837">
              <a:off x="8933270" y="4512123"/>
              <a:ext cx="636495" cy="266631"/>
            </a:xfrm>
            <a:prstGeom prst="rightArrow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文本框 45">
                  <a:extLst>
                    <a:ext uri="{FF2B5EF4-FFF2-40B4-BE49-F238E27FC236}">
                      <a16:creationId xmlns:a16="http://schemas.microsoft.com/office/drawing/2014/main" id="{C4A66B8A-53B5-0884-9278-B830A008D510}"/>
                    </a:ext>
                  </a:extLst>
                </p:cNvPr>
                <p:cNvSpPr txBox="1"/>
                <p:nvPr/>
              </p:nvSpPr>
              <p:spPr>
                <a:xfrm>
                  <a:off x="9781551" y="3779336"/>
                  <a:ext cx="2213226" cy="1059576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r>
                    <a:rPr lang="en-GB" sz="2000" dirty="0">
                      <a:latin typeface="Garamond" panose="02020404030301010803" pitchFamily="18" charset="0"/>
                    </a:rPr>
                    <a:t>An infinitely-often </a:t>
                  </a: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000" b="0" i="0" smtClean="0">
                          <a:latin typeface="Cambria Math" panose="02040503050406030204" pitchFamily="18" charset="0"/>
                        </a:rPr>
                        <m:t>smart</m:t>
                      </m:r>
                    </m:oMath>
                  </a14:m>
                  <a:r>
                    <a:rPr lang="en-GB" sz="2000" b="1" i="0" dirty="0">
                      <a:latin typeface="+mj-lt"/>
                    </a:rPr>
                    <a:t>-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GB" sz="2000" b="1" i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000" b="1" i="0" smtClean="0">
                              <a:latin typeface="Cambria Math" panose="02040503050406030204" pitchFamily="18" charset="0"/>
                            </a:rPr>
                            <m:t>𝐏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GB" sz="2000" b="0" i="0" smtClean="0">
                              <a:latin typeface="Cambria Math" panose="02040503050406030204" pitchFamily="18" charset="0"/>
                            </a:rPr>
                            <m:t>pr</m:t>
                          </m:r>
                          <m:r>
                            <a:rPr lang="en-GB" sz="2000" b="1" i="0" smtClean="0">
                              <a:latin typeface="Cambria Math" panose="02040503050406030204" pitchFamily="18" charset="0"/>
                            </a:rPr>
                            <m:t>𝐌𝐀</m:t>
                          </m:r>
                        </m:sup>
                      </m:sSup>
                      <m:sSub>
                        <m:sSub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/</m:t>
                          </m:r>
                        </m:e>
                        <m:sub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a14:m>
                  <a:r>
                    <a:rPr lang="en-GB" sz="2000" dirty="0">
                      <a:latin typeface="Garamond" panose="02020404030301010803" pitchFamily="18" charset="0"/>
                    </a:rPr>
                    <a:t> algorithm for </a:t>
                  </a: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000" b="0" i="0" smtClean="0">
                          <a:latin typeface="Cambria Math" panose="02040503050406030204" pitchFamily="18" charset="0"/>
                        </a:rPr>
                        <m:t>Avoid</m:t>
                      </m:r>
                    </m:oMath>
                  </a14:m>
                  <a:endParaRPr lang="en-GB" sz="2000" dirty="0">
                    <a:latin typeface="Garamond" panose="02020404030301010803" pitchFamily="18" charset="0"/>
                  </a:endParaRPr>
                </a:p>
              </p:txBody>
            </p:sp>
          </mc:Choice>
          <mc:Fallback xmlns="">
            <p:sp>
              <p:nvSpPr>
                <p:cNvPr id="46" name="文本框 45">
                  <a:extLst>
                    <a:ext uri="{FF2B5EF4-FFF2-40B4-BE49-F238E27FC236}">
                      <a16:creationId xmlns:a16="http://schemas.microsoft.com/office/drawing/2014/main" id="{C4A66B8A-53B5-0884-9278-B830A008D51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81551" y="3779336"/>
                  <a:ext cx="2213226" cy="1059576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8" name="箭头: 右 47">
              <a:extLst>
                <a:ext uri="{FF2B5EF4-FFF2-40B4-BE49-F238E27FC236}">
                  <a16:creationId xmlns:a16="http://schemas.microsoft.com/office/drawing/2014/main" id="{562B0075-8592-A50D-7489-0C86FB667278}"/>
                </a:ext>
              </a:extLst>
            </p:cNvPr>
            <p:cNvSpPr/>
            <p:nvPr/>
          </p:nvSpPr>
          <p:spPr>
            <a:xfrm rot="5400000">
              <a:off x="10569915" y="5086326"/>
              <a:ext cx="636495" cy="266631"/>
            </a:xfrm>
            <a:prstGeom prst="rightArrow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文本框 48">
                  <a:extLst>
                    <a:ext uri="{FF2B5EF4-FFF2-40B4-BE49-F238E27FC236}">
                      <a16:creationId xmlns:a16="http://schemas.microsoft.com/office/drawing/2014/main" id="{C914C498-277A-4A21-6CDE-ABCFD1EF5B48}"/>
                    </a:ext>
                  </a:extLst>
                </p:cNvPr>
                <p:cNvSpPr txBox="1"/>
                <p:nvPr/>
              </p:nvSpPr>
              <p:spPr>
                <a:xfrm>
                  <a:off x="9781551" y="5600371"/>
                  <a:ext cx="2213226" cy="1021818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r>
                    <a:rPr lang="en-GB" sz="2000" dirty="0">
                      <a:latin typeface="Garamond" panose="02020404030301010803" pitchFamily="18" charset="0"/>
                    </a:rPr>
                    <a:t>An exponential-size circuit lower bound for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GB" sz="2000" b="1" i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000" b="1" i="0" smtClean="0">
                              <a:latin typeface="Cambria Math" panose="02040503050406030204" pitchFamily="18" charset="0"/>
                            </a:rPr>
                            <m:t>𝐄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GB" sz="2000" b="0" i="0" smtClean="0">
                              <a:latin typeface="Cambria Math" panose="02040503050406030204" pitchFamily="18" charset="0"/>
                            </a:rPr>
                            <m:t>pr</m:t>
                          </m:r>
                          <m:r>
                            <a:rPr lang="en-GB" sz="2000" b="1" i="0" smtClean="0">
                              <a:latin typeface="Cambria Math" panose="02040503050406030204" pitchFamily="18" charset="0"/>
                            </a:rPr>
                            <m:t>𝐌𝐀</m:t>
                          </m:r>
                        </m:sup>
                      </m:sSup>
                      <m:sSub>
                        <m:sSub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/</m:t>
                          </m:r>
                        </m:e>
                        <m:sub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a14:m>
                  <a:r>
                    <a:rPr lang="en-GB" sz="2000" dirty="0">
                      <a:latin typeface="Garamond" panose="02020404030301010803" pitchFamily="18" charset="0"/>
                    </a:rPr>
                    <a:t>.</a:t>
                  </a:r>
                </a:p>
              </p:txBody>
            </p:sp>
          </mc:Choice>
          <mc:Fallback xmlns="">
            <p:sp>
              <p:nvSpPr>
                <p:cNvPr id="49" name="文本框 48">
                  <a:extLst>
                    <a:ext uri="{FF2B5EF4-FFF2-40B4-BE49-F238E27FC236}">
                      <a16:creationId xmlns:a16="http://schemas.microsoft.com/office/drawing/2014/main" id="{C914C498-277A-4A21-6CDE-ABCFD1EF5B4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81551" y="5600371"/>
                  <a:ext cx="2213226" cy="1021818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2" name="矩形 51">
            <a:extLst>
              <a:ext uri="{FF2B5EF4-FFF2-40B4-BE49-F238E27FC236}">
                <a16:creationId xmlns:a16="http://schemas.microsoft.com/office/drawing/2014/main" id="{A255182B-C0A5-D2FA-614B-DF0A52549167}"/>
              </a:ext>
            </a:extLst>
          </p:cNvPr>
          <p:cNvSpPr/>
          <p:nvPr/>
        </p:nvSpPr>
        <p:spPr>
          <a:xfrm>
            <a:off x="1821110" y="5997726"/>
            <a:ext cx="3626801" cy="83099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4800" b="1" cap="none" spc="0" dirty="0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Thank you!</a:t>
            </a:r>
            <a:endParaRPr lang="zh-CN" altLang="en-US" sz="4800" b="1" cap="none" spc="0" dirty="0">
              <a:ln w="10160">
                <a:solidFill>
                  <a:srgbClr val="FF0000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3" name="文本框 52">
            <a:extLst>
              <a:ext uri="{FF2B5EF4-FFF2-40B4-BE49-F238E27FC236}">
                <a16:creationId xmlns:a16="http://schemas.microsoft.com/office/drawing/2014/main" id="{536E2865-5C29-8BD3-E268-AE57CC6F632A}"/>
              </a:ext>
            </a:extLst>
          </p:cNvPr>
          <p:cNvSpPr txBox="1"/>
          <p:nvPr/>
        </p:nvSpPr>
        <p:spPr>
          <a:xfrm>
            <a:off x="5249205" y="6459391"/>
            <a:ext cx="2496301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Garamond" panose="02020404030301010803" pitchFamily="18" charset="0"/>
                <a:cs typeface="Arial" panose="020B0604020202020204" pitchFamily="34" charset="0"/>
              </a:rPr>
              <a:t>Questions are welcome!</a:t>
            </a:r>
            <a:endParaRPr lang="zh-CN" altLang="en-US" dirty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064E241F-6CE5-52EB-BCC0-44DA3F1610DF}"/>
              </a:ext>
            </a:extLst>
          </p:cNvPr>
          <p:cNvSpPr/>
          <p:nvPr/>
        </p:nvSpPr>
        <p:spPr>
          <a:xfrm>
            <a:off x="422736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B4FA31CD-D28F-4746-9671-24112A25D9CA}"/>
              </a:ext>
            </a:extLst>
          </p:cNvPr>
          <p:cNvSpPr/>
          <p:nvPr/>
        </p:nvSpPr>
        <p:spPr>
          <a:xfrm>
            <a:off x="437515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38CFEC45-D818-7198-B8BB-D5750E08707C}"/>
              </a:ext>
            </a:extLst>
          </p:cNvPr>
          <p:cNvSpPr/>
          <p:nvPr/>
        </p:nvSpPr>
        <p:spPr>
          <a:xfrm>
            <a:off x="452293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F63E0468-952E-403F-C3EA-73D434E141AD}"/>
              </a:ext>
            </a:extLst>
          </p:cNvPr>
          <p:cNvSpPr/>
          <p:nvPr/>
        </p:nvSpPr>
        <p:spPr>
          <a:xfrm>
            <a:off x="467071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177C0BFE-0FAF-7FE9-A11C-60B7E2726EE1}"/>
              </a:ext>
            </a:extLst>
          </p:cNvPr>
          <p:cNvSpPr/>
          <p:nvPr/>
        </p:nvSpPr>
        <p:spPr>
          <a:xfrm>
            <a:off x="481849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CE7CA756-1653-D447-327D-865E5F8F8FD4}"/>
              </a:ext>
            </a:extLst>
          </p:cNvPr>
          <p:cNvSpPr/>
          <p:nvPr/>
        </p:nvSpPr>
        <p:spPr>
          <a:xfrm>
            <a:off x="496627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2FA2C167-9982-B8B1-170D-CB896D971366}"/>
              </a:ext>
            </a:extLst>
          </p:cNvPr>
          <p:cNvSpPr/>
          <p:nvPr/>
        </p:nvSpPr>
        <p:spPr>
          <a:xfrm>
            <a:off x="511406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EC139A82-A28C-4F49-477B-4B8423AEEE74}"/>
              </a:ext>
            </a:extLst>
          </p:cNvPr>
          <p:cNvSpPr/>
          <p:nvPr/>
        </p:nvSpPr>
        <p:spPr>
          <a:xfrm>
            <a:off x="526184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C1EE509-022A-0911-F11B-B7688283127C}"/>
              </a:ext>
            </a:extLst>
          </p:cNvPr>
          <p:cNvSpPr/>
          <p:nvPr/>
        </p:nvSpPr>
        <p:spPr>
          <a:xfrm>
            <a:off x="540962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5362A162-B174-5DD4-F0AA-31C7B30670E6}"/>
              </a:ext>
            </a:extLst>
          </p:cNvPr>
          <p:cNvSpPr/>
          <p:nvPr/>
        </p:nvSpPr>
        <p:spPr>
          <a:xfrm>
            <a:off x="555740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0503453A-8794-A1C7-62B1-818D11FE3CFB}"/>
              </a:ext>
            </a:extLst>
          </p:cNvPr>
          <p:cNvSpPr/>
          <p:nvPr/>
        </p:nvSpPr>
        <p:spPr>
          <a:xfrm>
            <a:off x="570518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0CBBD410-0D01-1E7B-D4E5-CF9484B162F9}"/>
              </a:ext>
            </a:extLst>
          </p:cNvPr>
          <p:cNvSpPr/>
          <p:nvPr/>
        </p:nvSpPr>
        <p:spPr>
          <a:xfrm>
            <a:off x="585297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60F15960-9F65-4DBB-FDB9-8B50C0226814}"/>
              </a:ext>
            </a:extLst>
          </p:cNvPr>
          <p:cNvSpPr/>
          <p:nvPr/>
        </p:nvSpPr>
        <p:spPr>
          <a:xfrm>
            <a:off x="600075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F7868551-AEF5-02C8-99BE-3AE907E0C9E5}"/>
              </a:ext>
            </a:extLst>
          </p:cNvPr>
          <p:cNvSpPr/>
          <p:nvPr/>
        </p:nvSpPr>
        <p:spPr>
          <a:xfrm>
            <a:off x="614853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40537839-779A-A2B7-3B89-C6F9D3EE25F1}"/>
              </a:ext>
            </a:extLst>
          </p:cNvPr>
          <p:cNvSpPr/>
          <p:nvPr/>
        </p:nvSpPr>
        <p:spPr>
          <a:xfrm>
            <a:off x="629631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7BB1BEFA-BCA4-584A-7EDE-6C0B868E199B}"/>
              </a:ext>
            </a:extLst>
          </p:cNvPr>
          <p:cNvSpPr/>
          <p:nvPr/>
        </p:nvSpPr>
        <p:spPr>
          <a:xfrm>
            <a:off x="644409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977682BC-0A43-0528-C293-446E7D5B8F29}"/>
              </a:ext>
            </a:extLst>
          </p:cNvPr>
          <p:cNvSpPr/>
          <p:nvPr/>
        </p:nvSpPr>
        <p:spPr>
          <a:xfrm>
            <a:off x="659188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1D87E8DB-A1CC-FBFA-41B1-9662E09F4B7F}"/>
              </a:ext>
            </a:extLst>
          </p:cNvPr>
          <p:cNvSpPr/>
          <p:nvPr/>
        </p:nvSpPr>
        <p:spPr>
          <a:xfrm>
            <a:off x="673966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4A4177BB-6E51-2960-548B-FA580FB008B7}"/>
              </a:ext>
            </a:extLst>
          </p:cNvPr>
          <p:cNvSpPr/>
          <p:nvPr/>
        </p:nvSpPr>
        <p:spPr>
          <a:xfrm>
            <a:off x="688744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786BF4CA-59F4-56DE-ECDC-7311564C3A64}"/>
              </a:ext>
            </a:extLst>
          </p:cNvPr>
          <p:cNvSpPr/>
          <p:nvPr/>
        </p:nvSpPr>
        <p:spPr>
          <a:xfrm>
            <a:off x="703522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4DEF9091-54C5-750D-34DA-24764D4E9227}"/>
              </a:ext>
            </a:extLst>
          </p:cNvPr>
          <p:cNvSpPr/>
          <p:nvPr/>
        </p:nvSpPr>
        <p:spPr>
          <a:xfrm>
            <a:off x="718300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45BB728B-A615-394E-EB17-7612DDC9BA2D}"/>
              </a:ext>
            </a:extLst>
          </p:cNvPr>
          <p:cNvSpPr/>
          <p:nvPr/>
        </p:nvSpPr>
        <p:spPr>
          <a:xfrm>
            <a:off x="733079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6C6101E6-EB4E-5A0F-7B2B-3A35885AB87F}"/>
              </a:ext>
            </a:extLst>
          </p:cNvPr>
          <p:cNvSpPr/>
          <p:nvPr/>
        </p:nvSpPr>
        <p:spPr>
          <a:xfrm>
            <a:off x="747857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21A9443B-A499-466E-92D6-FAA4ACC615C8}"/>
              </a:ext>
            </a:extLst>
          </p:cNvPr>
          <p:cNvSpPr/>
          <p:nvPr/>
        </p:nvSpPr>
        <p:spPr>
          <a:xfrm>
            <a:off x="762635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矩形 64">
            <a:extLst>
              <a:ext uri="{FF2B5EF4-FFF2-40B4-BE49-F238E27FC236}">
                <a16:creationId xmlns:a16="http://schemas.microsoft.com/office/drawing/2014/main" id="{BD204BBB-D299-FAB4-CAE7-05C5388A14E5}"/>
              </a:ext>
            </a:extLst>
          </p:cNvPr>
          <p:cNvSpPr/>
          <p:nvPr/>
        </p:nvSpPr>
        <p:spPr>
          <a:xfrm>
            <a:off x="777413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矩形 66">
            <a:extLst>
              <a:ext uri="{FF2B5EF4-FFF2-40B4-BE49-F238E27FC236}">
                <a16:creationId xmlns:a16="http://schemas.microsoft.com/office/drawing/2014/main" id="{6A519AE2-A137-4EED-63EC-254C024685AA}"/>
              </a:ext>
            </a:extLst>
          </p:cNvPr>
          <p:cNvSpPr/>
          <p:nvPr/>
        </p:nvSpPr>
        <p:spPr>
          <a:xfrm>
            <a:off x="792191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" name="矩形 68">
            <a:extLst>
              <a:ext uri="{FF2B5EF4-FFF2-40B4-BE49-F238E27FC236}">
                <a16:creationId xmlns:a16="http://schemas.microsoft.com/office/drawing/2014/main" id="{346C7FB7-376C-7835-FBCD-60F60DBFCE72}"/>
              </a:ext>
            </a:extLst>
          </p:cNvPr>
          <p:cNvSpPr/>
          <p:nvPr/>
        </p:nvSpPr>
        <p:spPr>
          <a:xfrm>
            <a:off x="806970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1" name="矩形 70">
            <a:extLst>
              <a:ext uri="{FF2B5EF4-FFF2-40B4-BE49-F238E27FC236}">
                <a16:creationId xmlns:a16="http://schemas.microsoft.com/office/drawing/2014/main" id="{F7AEE4CA-C450-272F-7187-3725AB397D29}"/>
              </a:ext>
            </a:extLst>
          </p:cNvPr>
          <p:cNvSpPr/>
          <p:nvPr/>
        </p:nvSpPr>
        <p:spPr>
          <a:xfrm>
            <a:off x="821748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3" name="矩形 72">
            <a:extLst>
              <a:ext uri="{FF2B5EF4-FFF2-40B4-BE49-F238E27FC236}">
                <a16:creationId xmlns:a16="http://schemas.microsoft.com/office/drawing/2014/main" id="{3EBB08A7-BD7E-1393-8C5F-9085DC2529BC}"/>
              </a:ext>
            </a:extLst>
          </p:cNvPr>
          <p:cNvSpPr/>
          <p:nvPr/>
        </p:nvSpPr>
        <p:spPr>
          <a:xfrm>
            <a:off x="836526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5" name="文本框 74">
            <a:extLst>
              <a:ext uri="{FF2B5EF4-FFF2-40B4-BE49-F238E27FC236}">
                <a16:creationId xmlns:a16="http://schemas.microsoft.com/office/drawing/2014/main" id="{45237A24-1D79-476A-44BB-1DBA46E65906}"/>
              </a:ext>
            </a:extLst>
          </p:cNvPr>
          <p:cNvSpPr txBox="1"/>
          <p:nvPr/>
        </p:nvSpPr>
        <p:spPr>
          <a:xfrm>
            <a:off x="3220605" y="-33662"/>
            <a:ext cx="101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Progress: </a:t>
            </a:r>
            <a:endParaRPr lang="en-GB" dirty="0">
              <a:solidFill>
                <a:schemeClr val="bg1">
                  <a:lumMod val="50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8751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C2969C-CBCA-B960-95AD-B3D500501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组合 44">
            <a:extLst>
              <a:ext uri="{FF2B5EF4-FFF2-40B4-BE49-F238E27FC236}">
                <a16:creationId xmlns:a16="http://schemas.microsoft.com/office/drawing/2014/main" id="{927C381E-867E-C3BB-B32C-5EDD04D50174}"/>
              </a:ext>
            </a:extLst>
          </p:cNvPr>
          <p:cNvGrpSpPr/>
          <p:nvPr/>
        </p:nvGrpSpPr>
        <p:grpSpPr>
          <a:xfrm>
            <a:off x="472744" y="3671881"/>
            <a:ext cx="10403055" cy="1815042"/>
            <a:chOff x="472744" y="3671881"/>
            <a:chExt cx="10403055" cy="181504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文本框 10">
                  <a:extLst>
                    <a:ext uri="{FF2B5EF4-FFF2-40B4-BE49-F238E27FC236}">
                      <a16:creationId xmlns:a16="http://schemas.microsoft.com/office/drawing/2014/main" id="{0E0CEC77-EFC5-5A24-8DF2-DF02AC5237C6}"/>
                    </a:ext>
                  </a:extLst>
                </p:cNvPr>
                <p:cNvSpPr txBox="1"/>
                <p:nvPr/>
              </p:nvSpPr>
              <p:spPr>
                <a:xfrm>
                  <a:off x="472744" y="4466322"/>
                  <a:ext cx="676789" cy="369332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1" i="0" smtClean="0">
                            <a:latin typeface="Cambria Math" panose="02040503050406030204" pitchFamily="18" charset="0"/>
                          </a:rPr>
                          <m:t>𝐄</m:t>
                        </m:r>
                      </m:oMath>
                    </m:oMathPara>
                  </a14:m>
                  <a:endParaRPr lang="zh-CN" altLang="en-US" b="1" dirty="0"/>
                </a:p>
              </p:txBody>
            </p:sp>
          </mc:Choice>
          <mc:Fallback xmlns="">
            <p:sp>
              <p:nvSpPr>
                <p:cNvPr id="11" name="文本框 10">
                  <a:extLst>
                    <a:ext uri="{FF2B5EF4-FFF2-40B4-BE49-F238E27FC236}">
                      <a16:creationId xmlns:a16="http://schemas.microsoft.com/office/drawing/2014/main" id="{0E0CEC77-EFC5-5A24-8DF2-DF02AC5237C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2744" y="4466322"/>
                  <a:ext cx="676789" cy="36933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文本框 12">
                  <a:extLst>
                    <a:ext uri="{FF2B5EF4-FFF2-40B4-BE49-F238E27FC236}">
                      <a16:creationId xmlns:a16="http://schemas.microsoft.com/office/drawing/2014/main" id="{2316A07B-8FB2-23C4-F198-9A1EB02B2A1B}"/>
                    </a:ext>
                  </a:extLst>
                </p:cNvPr>
                <p:cNvSpPr txBox="1"/>
                <p:nvPr/>
              </p:nvSpPr>
              <p:spPr>
                <a:xfrm>
                  <a:off x="1536457" y="4041213"/>
                  <a:ext cx="840450" cy="369332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1" i="0" smtClean="0">
                            <a:latin typeface="Cambria Math" panose="02040503050406030204" pitchFamily="18" charset="0"/>
                          </a:rPr>
                          <m:t>𝐍𝐄</m:t>
                        </m:r>
                      </m:oMath>
                    </m:oMathPara>
                  </a14:m>
                  <a:endParaRPr lang="zh-CN" altLang="en-US" b="1" dirty="0"/>
                </a:p>
              </p:txBody>
            </p:sp>
          </mc:Choice>
          <mc:Fallback xmlns="">
            <p:sp>
              <p:nvSpPr>
                <p:cNvPr id="13" name="文本框 12">
                  <a:extLst>
                    <a:ext uri="{FF2B5EF4-FFF2-40B4-BE49-F238E27FC236}">
                      <a16:creationId xmlns:a16="http://schemas.microsoft.com/office/drawing/2014/main" id="{2316A07B-8FB2-23C4-F198-9A1EB02B2A1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36457" y="4041213"/>
                  <a:ext cx="840450" cy="36933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文本框 13">
                  <a:extLst>
                    <a:ext uri="{FF2B5EF4-FFF2-40B4-BE49-F238E27FC236}">
                      <a16:creationId xmlns:a16="http://schemas.microsoft.com/office/drawing/2014/main" id="{41257943-559E-7E20-607B-5DE2F4D00773}"/>
                    </a:ext>
                  </a:extLst>
                </p:cNvPr>
                <p:cNvSpPr txBox="1"/>
                <p:nvPr/>
              </p:nvSpPr>
              <p:spPr>
                <a:xfrm>
                  <a:off x="1420901" y="4835654"/>
                  <a:ext cx="1071562" cy="369332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1" i="0" smtClean="0">
                            <a:latin typeface="Cambria Math" panose="02040503050406030204" pitchFamily="18" charset="0"/>
                          </a:rPr>
                          <m:t>𝐜𝐨𝐍𝐄</m:t>
                        </m:r>
                      </m:oMath>
                    </m:oMathPara>
                  </a14:m>
                  <a:endParaRPr lang="zh-CN" altLang="en-US" b="1" dirty="0"/>
                </a:p>
              </p:txBody>
            </p:sp>
          </mc:Choice>
          <mc:Fallback xmlns="">
            <p:sp>
              <p:nvSpPr>
                <p:cNvPr id="14" name="文本框 13">
                  <a:extLst>
                    <a:ext uri="{FF2B5EF4-FFF2-40B4-BE49-F238E27FC236}">
                      <a16:creationId xmlns:a16="http://schemas.microsoft.com/office/drawing/2014/main" id="{41257943-559E-7E20-607B-5DE2F4D0077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20901" y="4835654"/>
                  <a:ext cx="1071562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文本框 14">
                  <a:extLst>
                    <a:ext uri="{FF2B5EF4-FFF2-40B4-BE49-F238E27FC236}">
                      <a16:creationId xmlns:a16="http://schemas.microsoft.com/office/drawing/2014/main" id="{0C3881C3-09D3-6610-5DE4-913B8DFBF9E0}"/>
                    </a:ext>
                  </a:extLst>
                </p:cNvPr>
                <p:cNvSpPr txBox="1"/>
                <p:nvPr/>
              </p:nvSpPr>
              <p:spPr>
                <a:xfrm>
                  <a:off x="2781444" y="3671881"/>
                  <a:ext cx="1057497" cy="369332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1" i="0" smtClean="0">
                            <a:latin typeface="Cambria Math" panose="02040503050406030204" pitchFamily="18" charset="0"/>
                          </a:rPr>
                          <m:t>𝐌</m:t>
                        </m:r>
                        <m:sSub>
                          <m:sSubPr>
                            <m:ctrlPr>
                              <a:rPr lang="en-US" altLang="zh-CN" b="1" i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1" i="0" smtClean="0">
                                <a:latin typeface="Cambria Math" panose="02040503050406030204" pitchFamily="18" charset="0"/>
                              </a:rPr>
                              <m:t>𝐀</m:t>
                            </m:r>
                          </m:e>
                          <m:sub>
                            <m:r>
                              <a:rPr lang="en-US" altLang="zh-CN" b="1" i="0" smtClean="0">
                                <a:latin typeface="Cambria Math" panose="02040503050406030204" pitchFamily="18" charset="0"/>
                              </a:rPr>
                              <m:t>𝐄</m:t>
                            </m:r>
                          </m:sub>
                        </m:sSub>
                      </m:oMath>
                    </m:oMathPara>
                  </a14:m>
                  <a:endParaRPr lang="zh-CN" altLang="en-US" b="1" dirty="0"/>
                </a:p>
              </p:txBody>
            </p:sp>
          </mc:Choice>
          <mc:Fallback xmlns="">
            <p:sp>
              <p:nvSpPr>
                <p:cNvPr id="15" name="文本框 14">
                  <a:extLst>
                    <a:ext uri="{FF2B5EF4-FFF2-40B4-BE49-F238E27FC236}">
                      <a16:creationId xmlns:a16="http://schemas.microsoft.com/office/drawing/2014/main" id="{0C3881C3-09D3-6610-5DE4-913B8DFBF9E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81444" y="3671881"/>
                  <a:ext cx="1057497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文本框 16">
                  <a:extLst>
                    <a:ext uri="{FF2B5EF4-FFF2-40B4-BE49-F238E27FC236}">
                      <a16:creationId xmlns:a16="http://schemas.microsoft.com/office/drawing/2014/main" id="{F5AB5DD3-3AB0-6C86-E207-6CA56379BC42}"/>
                    </a:ext>
                  </a:extLst>
                </p:cNvPr>
                <p:cNvSpPr txBox="1"/>
                <p:nvPr/>
              </p:nvSpPr>
              <p:spPr>
                <a:xfrm>
                  <a:off x="3188901" y="4466322"/>
                  <a:ext cx="1057497" cy="374270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p>
                          <m:sSupPr>
                            <m:ctrlPr>
                              <a:rPr lang="en-US" altLang="zh-CN" b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b="1">
                                <a:latin typeface="Cambria Math" panose="02040503050406030204" pitchFamily="18" charset="0"/>
                              </a:rPr>
                              <m:t>𝐄</m:t>
                            </m:r>
                          </m:e>
                          <m:sup>
                            <m:r>
                              <a:rPr lang="en-US" altLang="zh-CN" b="1" i="0" smtClean="0">
                                <a:latin typeface="Cambria Math" panose="02040503050406030204" pitchFamily="18" charset="0"/>
                              </a:rPr>
                              <m:t>𝐍𝐏</m:t>
                            </m:r>
                          </m:sup>
                        </m:sSup>
                      </m:oMath>
                    </m:oMathPara>
                  </a14:m>
                  <a:endParaRPr lang="zh-CN" altLang="en-US" b="1" dirty="0"/>
                </a:p>
              </p:txBody>
            </p:sp>
          </mc:Choice>
          <mc:Fallback xmlns="">
            <p:sp>
              <p:nvSpPr>
                <p:cNvPr id="17" name="文本框 16">
                  <a:extLst>
                    <a:ext uri="{FF2B5EF4-FFF2-40B4-BE49-F238E27FC236}">
                      <a16:creationId xmlns:a16="http://schemas.microsoft.com/office/drawing/2014/main" id="{F5AB5DD3-3AB0-6C86-E207-6CA56379BC4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88901" y="4466322"/>
                  <a:ext cx="1057497" cy="374270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文本框 18">
                  <a:extLst>
                    <a:ext uri="{FF2B5EF4-FFF2-40B4-BE49-F238E27FC236}">
                      <a16:creationId xmlns:a16="http://schemas.microsoft.com/office/drawing/2014/main" id="{EDB3FEB0-3DEB-9680-D8BB-66634275D4CC}"/>
                    </a:ext>
                  </a:extLst>
                </p:cNvPr>
                <p:cNvSpPr txBox="1"/>
                <p:nvPr/>
              </p:nvSpPr>
              <p:spPr>
                <a:xfrm>
                  <a:off x="4608237" y="4231415"/>
                  <a:ext cx="1057497" cy="369332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altLang="zh-CN" b="1" i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1" i="0" smtClean="0">
                                <a:latin typeface="Cambria Math" panose="02040503050406030204" pitchFamily="18" charset="0"/>
                              </a:rPr>
                              <m:t>𝐒</m:t>
                            </m:r>
                          </m:e>
                          <m:sub>
                            <m:r>
                              <a:rPr lang="en-US" altLang="zh-CN" b="0" i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b="1" i="0" smtClean="0">
                            <a:latin typeface="Cambria Math" panose="02040503050406030204" pitchFamily="18" charset="0"/>
                          </a:rPr>
                          <m:t>𝐄</m:t>
                        </m:r>
                      </m:oMath>
                    </m:oMathPara>
                  </a14:m>
                  <a:endParaRPr lang="zh-CN" altLang="en-US" b="1" dirty="0"/>
                </a:p>
              </p:txBody>
            </p:sp>
          </mc:Choice>
          <mc:Fallback xmlns="">
            <p:sp>
              <p:nvSpPr>
                <p:cNvPr id="19" name="文本框 18">
                  <a:extLst>
                    <a:ext uri="{FF2B5EF4-FFF2-40B4-BE49-F238E27FC236}">
                      <a16:creationId xmlns:a16="http://schemas.microsoft.com/office/drawing/2014/main" id="{EDB3FEB0-3DEB-9680-D8BB-66634275D4C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08237" y="4231415"/>
                  <a:ext cx="1057497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文本框 21">
                  <a:extLst>
                    <a:ext uri="{FF2B5EF4-FFF2-40B4-BE49-F238E27FC236}">
                      <a16:creationId xmlns:a16="http://schemas.microsoft.com/office/drawing/2014/main" id="{2EEEE637-634D-E238-C08E-B7B82E0DBB26}"/>
                    </a:ext>
                  </a:extLst>
                </p:cNvPr>
                <p:cNvSpPr txBox="1"/>
                <p:nvPr/>
              </p:nvSpPr>
              <p:spPr>
                <a:xfrm>
                  <a:off x="6027574" y="4286767"/>
                  <a:ext cx="1057497" cy="374270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p>
                          <m:sSupPr>
                            <m:ctrlPr>
                              <a:rPr lang="en-US" altLang="zh-CN" b="1" i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b="1" i="0" smtClean="0">
                                <a:latin typeface="Cambria Math" panose="02040503050406030204" pitchFamily="18" charset="0"/>
                              </a:rPr>
                              <m:t>𝐙𝐏</m:t>
                            </m:r>
                            <m:r>
                              <a:rPr lang="en-US" altLang="zh-CN" b="1">
                                <a:latin typeface="Cambria Math" panose="02040503050406030204" pitchFamily="18" charset="0"/>
                              </a:rPr>
                              <m:t>𝐄</m:t>
                            </m:r>
                          </m:e>
                          <m:sup>
                            <m:r>
                              <a:rPr lang="en-US" altLang="zh-CN" b="1" i="0" smtClean="0">
                                <a:latin typeface="Cambria Math" panose="02040503050406030204" pitchFamily="18" charset="0"/>
                              </a:rPr>
                              <m:t>𝐍𝐏</m:t>
                            </m:r>
                          </m:sup>
                        </m:sSup>
                      </m:oMath>
                    </m:oMathPara>
                  </a14:m>
                  <a:endParaRPr lang="zh-CN" altLang="en-US" b="1" dirty="0"/>
                </a:p>
              </p:txBody>
            </p:sp>
          </mc:Choice>
          <mc:Fallback xmlns="">
            <p:sp>
              <p:nvSpPr>
                <p:cNvPr id="22" name="文本框 21">
                  <a:extLst>
                    <a:ext uri="{FF2B5EF4-FFF2-40B4-BE49-F238E27FC236}">
                      <a16:creationId xmlns:a16="http://schemas.microsoft.com/office/drawing/2014/main" id="{2EEEE637-634D-E238-C08E-B7B82E0DBB2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27574" y="4286767"/>
                  <a:ext cx="1057497" cy="374270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文本框 22">
                  <a:extLst>
                    <a:ext uri="{FF2B5EF4-FFF2-40B4-BE49-F238E27FC236}">
                      <a16:creationId xmlns:a16="http://schemas.microsoft.com/office/drawing/2014/main" id="{03E2DEE1-BBF4-0DE4-694D-DFF7854C35B0}"/>
                    </a:ext>
                  </a:extLst>
                </p:cNvPr>
                <p:cNvSpPr txBox="1"/>
                <p:nvPr/>
              </p:nvSpPr>
              <p:spPr>
                <a:xfrm>
                  <a:off x="7612106" y="3903173"/>
                  <a:ext cx="1369149" cy="651269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p>
                          <m:sSupPr>
                            <m:ctrlPr>
                              <a:rPr lang="en-US" altLang="zh-CN" b="1" i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b="1" i="0" smtClean="0">
                                <a:latin typeface="Cambria Math" panose="02040503050406030204" pitchFamily="18" charset="0"/>
                              </a:rPr>
                              <m:t>𝐍</m:t>
                            </m:r>
                            <m:r>
                              <a:rPr lang="en-US" altLang="zh-CN" b="1">
                                <a:latin typeface="Cambria Math" panose="02040503050406030204" pitchFamily="18" charset="0"/>
                              </a:rPr>
                              <m:t>𝐄</m:t>
                            </m:r>
                          </m:e>
                          <m:sup>
                            <m:r>
                              <a:rPr lang="en-US" altLang="zh-CN" b="1" i="0" smtClean="0">
                                <a:latin typeface="Cambria Math" panose="02040503050406030204" pitchFamily="18" charset="0"/>
                              </a:rPr>
                              <m:t>𝐍𝐏</m:t>
                            </m:r>
                          </m:sup>
                        </m:sSup>
                      </m:oMath>
                    </m:oMathPara>
                  </a14:m>
                  <a:endParaRPr lang="en-US" altLang="zh-CN" b="1" dirty="0"/>
                </a:p>
                <a:p>
                  <a:pPr/>
                  <a14:m>
                    <m:oMathPara xmlns:m="http://schemas.openxmlformats.org/officeDocument/2006/math">
                      <m:oMath>
                        <m:d>
                          <m:dPr>
                            <m:ctrlPr>
                              <a:rPr lang="en-US" altLang="zh-CN" b="1" i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b="1" i="0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n-US" altLang="zh-CN" b="1" i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b="1" i="0" smtClean="0">
                                    <a:latin typeface="Cambria Math" panose="02040503050406030204" pitchFamily="18" charset="0"/>
                                  </a:rPr>
                                  <m:t>𝚺</m:t>
                                </m:r>
                              </m:e>
                              <m:sub>
                                <m:r>
                                  <a:rPr lang="en-US" altLang="zh-CN" b="1" i="0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  <m:r>
                              <a:rPr lang="en-US" altLang="zh-CN" b="1" i="0" smtClean="0">
                                <a:latin typeface="Cambria Math" panose="02040503050406030204" pitchFamily="18" charset="0"/>
                              </a:rPr>
                              <m:t>𝐄</m:t>
                            </m:r>
                          </m:e>
                        </m:d>
                      </m:oMath>
                    </m:oMathPara>
                  </a14:m>
                  <a:endParaRPr lang="zh-CN" altLang="en-US" b="1" dirty="0"/>
                </a:p>
              </p:txBody>
            </p:sp>
          </mc:Choice>
          <mc:Fallback xmlns="">
            <p:sp>
              <p:nvSpPr>
                <p:cNvPr id="23" name="文本框 22">
                  <a:extLst>
                    <a:ext uri="{FF2B5EF4-FFF2-40B4-BE49-F238E27FC236}">
                      <a16:creationId xmlns:a16="http://schemas.microsoft.com/office/drawing/2014/main" id="{03E2DEE1-BBF4-0DE4-694D-DFF7854C35B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12106" y="3903173"/>
                  <a:ext cx="1369149" cy="651269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文本框 23">
                  <a:extLst>
                    <a:ext uri="{FF2B5EF4-FFF2-40B4-BE49-F238E27FC236}">
                      <a16:creationId xmlns:a16="http://schemas.microsoft.com/office/drawing/2014/main" id="{BAB53196-80FF-5703-0677-8A07B0E26320}"/>
                    </a:ext>
                  </a:extLst>
                </p:cNvPr>
                <p:cNvSpPr txBox="1"/>
                <p:nvPr/>
              </p:nvSpPr>
              <p:spPr>
                <a:xfrm>
                  <a:off x="7612106" y="4835654"/>
                  <a:ext cx="1369149" cy="651269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p>
                          <m:sSupPr>
                            <m:ctrlPr>
                              <a:rPr lang="en-US" altLang="zh-CN" b="1" i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b="1" i="0" smtClean="0">
                                <a:latin typeface="Cambria Math" panose="02040503050406030204" pitchFamily="18" charset="0"/>
                              </a:rPr>
                              <m:t>𝐜𝐨𝐍</m:t>
                            </m:r>
                            <m:r>
                              <a:rPr lang="en-US" altLang="zh-CN" b="1">
                                <a:latin typeface="Cambria Math" panose="02040503050406030204" pitchFamily="18" charset="0"/>
                              </a:rPr>
                              <m:t>𝐄</m:t>
                            </m:r>
                          </m:e>
                          <m:sup>
                            <m:r>
                              <a:rPr lang="en-US" altLang="zh-CN" b="1" i="0" smtClean="0">
                                <a:latin typeface="Cambria Math" panose="02040503050406030204" pitchFamily="18" charset="0"/>
                              </a:rPr>
                              <m:t>𝐍𝐏</m:t>
                            </m:r>
                          </m:sup>
                        </m:sSup>
                      </m:oMath>
                    </m:oMathPara>
                  </a14:m>
                  <a:endParaRPr lang="en-US" altLang="zh-CN" b="1" dirty="0"/>
                </a:p>
                <a:p>
                  <a:pPr/>
                  <a14:m>
                    <m:oMathPara xmlns:m="http://schemas.openxmlformats.org/officeDocument/2006/math">
                      <m:oMath>
                        <m:d>
                          <m:dPr>
                            <m:ctrlPr>
                              <a:rPr lang="en-US" altLang="zh-CN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b="1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n-US" altLang="zh-CN" b="1" i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b="1" i="0" smtClean="0">
                                    <a:latin typeface="Cambria Math" panose="02040503050406030204" pitchFamily="18" charset="0"/>
                                  </a:rPr>
                                  <m:t>𝚷</m:t>
                                </m:r>
                              </m:e>
                              <m:sub>
                                <m:r>
                                  <a:rPr lang="en-US" altLang="zh-CN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  <m:r>
                              <a:rPr lang="en-US" altLang="zh-CN" b="1" i="0" smtClean="0">
                                <a:latin typeface="Cambria Math" panose="02040503050406030204" pitchFamily="18" charset="0"/>
                              </a:rPr>
                              <m:t>𝐄</m:t>
                            </m:r>
                          </m:e>
                        </m:d>
                      </m:oMath>
                    </m:oMathPara>
                  </a14:m>
                  <a:endParaRPr lang="zh-CN" altLang="en-US" b="1" dirty="0"/>
                </a:p>
              </p:txBody>
            </p:sp>
          </mc:Choice>
          <mc:Fallback xmlns="">
            <p:sp>
              <p:nvSpPr>
                <p:cNvPr id="24" name="文本框 23">
                  <a:extLst>
                    <a:ext uri="{FF2B5EF4-FFF2-40B4-BE49-F238E27FC236}">
                      <a16:creationId xmlns:a16="http://schemas.microsoft.com/office/drawing/2014/main" id="{BAB53196-80FF-5703-0677-8A07B0E2632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12106" y="4835654"/>
                  <a:ext cx="1369149" cy="651269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文本框 24">
                  <a:extLst>
                    <a:ext uri="{FF2B5EF4-FFF2-40B4-BE49-F238E27FC236}">
                      <a16:creationId xmlns:a16="http://schemas.microsoft.com/office/drawing/2014/main" id="{7DE1E087-722D-1200-5B73-D11F55E2D9A2}"/>
                    </a:ext>
                  </a:extLst>
                </p:cNvPr>
                <p:cNvSpPr txBox="1"/>
                <p:nvPr/>
              </p:nvSpPr>
              <p:spPr>
                <a:xfrm>
                  <a:off x="9506650" y="4419899"/>
                  <a:ext cx="1369149" cy="415755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p>
                          <m:sSupPr>
                            <m:ctrlPr>
                              <a:rPr lang="en-US" altLang="zh-CN" b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b="1">
                                <a:latin typeface="Cambria Math" panose="02040503050406030204" pitchFamily="18" charset="0"/>
                              </a:rPr>
                              <m:t>𝐄</m:t>
                            </m:r>
                          </m:e>
                          <m:sup>
                            <m:sSup>
                              <m:sSupPr>
                                <m:ctrlPr>
                                  <a:rPr lang="en-US" altLang="zh-CN" b="1" i="0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b="1" i="0" smtClean="0">
                                    <a:latin typeface="Cambria Math" panose="02040503050406030204" pitchFamily="18" charset="0"/>
                                  </a:rPr>
                                  <m:t>𝐍𝐏</m:t>
                                </m:r>
                              </m:e>
                              <m:sup>
                                <m:r>
                                  <a:rPr lang="en-US" altLang="zh-CN" b="1" i="0" smtClean="0">
                                    <a:latin typeface="Cambria Math" panose="02040503050406030204" pitchFamily="18" charset="0"/>
                                  </a:rPr>
                                  <m:t>𝐍𝐏</m:t>
                                </m:r>
                              </m:sup>
                            </m:sSup>
                          </m:sup>
                        </m:sSup>
                      </m:oMath>
                    </m:oMathPara>
                  </a14:m>
                  <a:endParaRPr lang="zh-CN" altLang="en-US" b="1" dirty="0"/>
                </a:p>
              </p:txBody>
            </p:sp>
          </mc:Choice>
          <mc:Fallback xmlns="">
            <p:sp>
              <p:nvSpPr>
                <p:cNvPr id="25" name="文本框 24">
                  <a:extLst>
                    <a:ext uri="{FF2B5EF4-FFF2-40B4-BE49-F238E27FC236}">
                      <a16:creationId xmlns:a16="http://schemas.microsoft.com/office/drawing/2014/main" id="{7DE1E087-722D-1200-5B73-D11F55E2D9A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06650" y="4419899"/>
                  <a:ext cx="1369149" cy="415755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6" name="直接连接符 25">
              <a:extLst>
                <a:ext uri="{FF2B5EF4-FFF2-40B4-BE49-F238E27FC236}">
                  <a16:creationId xmlns:a16="http://schemas.microsoft.com/office/drawing/2014/main" id="{024887C4-D06E-5DBA-5AA0-182A8AC24A31}"/>
                </a:ext>
              </a:extLst>
            </p:cNvPr>
            <p:cNvCxnSpPr>
              <a:cxnSpLocks/>
              <a:stCxn id="11" idx="3"/>
              <a:endCxn id="13" idx="1"/>
            </p:cNvCxnSpPr>
            <p:nvPr/>
          </p:nvCxnSpPr>
          <p:spPr>
            <a:xfrm flipV="1">
              <a:off x="1149533" y="4225879"/>
              <a:ext cx="386924" cy="4251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直接连接符 26">
              <a:extLst>
                <a:ext uri="{FF2B5EF4-FFF2-40B4-BE49-F238E27FC236}">
                  <a16:creationId xmlns:a16="http://schemas.microsoft.com/office/drawing/2014/main" id="{64E7854F-7D7F-AE59-41F0-2F39CFB9A5CB}"/>
                </a:ext>
              </a:extLst>
            </p:cNvPr>
            <p:cNvCxnSpPr>
              <a:cxnSpLocks/>
              <a:stCxn id="11" idx="3"/>
              <a:endCxn id="14" idx="1"/>
            </p:cNvCxnSpPr>
            <p:nvPr/>
          </p:nvCxnSpPr>
          <p:spPr>
            <a:xfrm>
              <a:off x="1149533" y="4650988"/>
              <a:ext cx="271368" cy="36933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直接连接符 27">
              <a:extLst>
                <a:ext uri="{FF2B5EF4-FFF2-40B4-BE49-F238E27FC236}">
                  <a16:creationId xmlns:a16="http://schemas.microsoft.com/office/drawing/2014/main" id="{CEBA6530-512B-22D6-C539-371A92894244}"/>
                </a:ext>
              </a:extLst>
            </p:cNvPr>
            <p:cNvCxnSpPr>
              <a:cxnSpLocks/>
              <a:stCxn id="17" idx="1"/>
              <a:endCxn id="14" idx="3"/>
            </p:cNvCxnSpPr>
            <p:nvPr/>
          </p:nvCxnSpPr>
          <p:spPr>
            <a:xfrm flipH="1">
              <a:off x="2492463" y="4653457"/>
              <a:ext cx="696438" cy="36686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直接连接符 28">
              <a:extLst>
                <a:ext uri="{FF2B5EF4-FFF2-40B4-BE49-F238E27FC236}">
                  <a16:creationId xmlns:a16="http://schemas.microsoft.com/office/drawing/2014/main" id="{898E2E0F-20B4-D433-0723-B57EDC10CFFF}"/>
                </a:ext>
              </a:extLst>
            </p:cNvPr>
            <p:cNvCxnSpPr>
              <a:cxnSpLocks/>
              <a:stCxn id="13" idx="3"/>
              <a:endCxn id="17" idx="1"/>
            </p:cNvCxnSpPr>
            <p:nvPr/>
          </p:nvCxnSpPr>
          <p:spPr>
            <a:xfrm>
              <a:off x="2376907" y="4225879"/>
              <a:ext cx="811994" cy="4275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直接连接符 29">
              <a:extLst>
                <a:ext uri="{FF2B5EF4-FFF2-40B4-BE49-F238E27FC236}">
                  <a16:creationId xmlns:a16="http://schemas.microsoft.com/office/drawing/2014/main" id="{E956A3BA-37BB-D736-F88E-F62E214E0F64}"/>
                </a:ext>
              </a:extLst>
            </p:cNvPr>
            <p:cNvCxnSpPr>
              <a:cxnSpLocks/>
              <a:stCxn id="13" idx="3"/>
              <a:endCxn id="15" idx="1"/>
            </p:cNvCxnSpPr>
            <p:nvPr/>
          </p:nvCxnSpPr>
          <p:spPr>
            <a:xfrm flipV="1">
              <a:off x="2376907" y="3856547"/>
              <a:ext cx="404537" cy="36933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直接连接符 30">
              <a:extLst>
                <a:ext uri="{FF2B5EF4-FFF2-40B4-BE49-F238E27FC236}">
                  <a16:creationId xmlns:a16="http://schemas.microsoft.com/office/drawing/2014/main" id="{EACBF6C9-F1DD-CA0B-7F90-0EDFA7CF5AED}"/>
                </a:ext>
              </a:extLst>
            </p:cNvPr>
            <p:cNvCxnSpPr>
              <a:cxnSpLocks/>
              <a:stCxn id="15" idx="3"/>
              <a:endCxn id="19" idx="1"/>
            </p:cNvCxnSpPr>
            <p:nvPr/>
          </p:nvCxnSpPr>
          <p:spPr>
            <a:xfrm>
              <a:off x="3838941" y="3856547"/>
              <a:ext cx="769296" cy="55953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直接连接符 31">
              <a:extLst>
                <a:ext uri="{FF2B5EF4-FFF2-40B4-BE49-F238E27FC236}">
                  <a16:creationId xmlns:a16="http://schemas.microsoft.com/office/drawing/2014/main" id="{406C5A4C-95D5-6FFA-ED2A-D8A0A2C24E5A}"/>
                </a:ext>
              </a:extLst>
            </p:cNvPr>
            <p:cNvCxnSpPr>
              <a:cxnSpLocks/>
              <a:stCxn id="17" idx="3"/>
              <a:endCxn id="19" idx="1"/>
            </p:cNvCxnSpPr>
            <p:nvPr/>
          </p:nvCxnSpPr>
          <p:spPr>
            <a:xfrm flipV="1">
              <a:off x="4246398" y="4416081"/>
              <a:ext cx="361839" cy="23737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直接连接符 32">
              <a:extLst>
                <a:ext uri="{FF2B5EF4-FFF2-40B4-BE49-F238E27FC236}">
                  <a16:creationId xmlns:a16="http://schemas.microsoft.com/office/drawing/2014/main" id="{85891333-7C25-DA70-1E28-B9BF03C2DE79}"/>
                </a:ext>
              </a:extLst>
            </p:cNvPr>
            <p:cNvCxnSpPr>
              <a:cxnSpLocks/>
              <a:stCxn id="19" idx="3"/>
              <a:endCxn id="22" idx="1"/>
            </p:cNvCxnSpPr>
            <p:nvPr/>
          </p:nvCxnSpPr>
          <p:spPr>
            <a:xfrm>
              <a:off x="5665734" y="4416081"/>
              <a:ext cx="361840" cy="5782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直接连接符 33">
              <a:extLst>
                <a:ext uri="{FF2B5EF4-FFF2-40B4-BE49-F238E27FC236}">
                  <a16:creationId xmlns:a16="http://schemas.microsoft.com/office/drawing/2014/main" id="{44D55298-6E79-A8F9-C644-2D874008B65B}"/>
                </a:ext>
              </a:extLst>
            </p:cNvPr>
            <p:cNvCxnSpPr>
              <a:cxnSpLocks/>
              <a:stCxn id="23" idx="1"/>
              <a:endCxn id="22" idx="3"/>
            </p:cNvCxnSpPr>
            <p:nvPr/>
          </p:nvCxnSpPr>
          <p:spPr>
            <a:xfrm flipH="1">
              <a:off x="7085071" y="4228808"/>
              <a:ext cx="527035" cy="24509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直接连接符 34">
              <a:extLst>
                <a:ext uri="{FF2B5EF4-FFF2-40B4-BE49-F238E27FC236}">
                  <a16:creationId xmlns:a16="http://schemas.microsoft.com/office/drawing/2014/main" id="{9DBE4C6D-854C-3834-C773-6E0AE63C0FFD}"/>
                </a:ext>
              </a:extLst>
            </p:cNvPr>
            <p:cNvCxnSpPr>
              <a:cxnSpLocks/>
              <a:stCxn id="24" idx="1"/>
              <a:endCxn id="22" idx="3"/>
            </p:cNvCxnSpPr>
            <p:nvPr/>
          </p:nvCxnSpPr>
          <p:spPr>
            <a:xfrm flipH="1" flipV="1">
              <a:off x="7085071" y="4473902"/>
              <a:ext cx="527035" cy="687387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直接连接符 35">
              <a:extLst>
                <a:ext uri="{FF2B5EF4-FFF2-40B4-BE49-F238E27FC236}">
                  <a16:creationId xmlns:a16="http://schemas.microsoft.com/office/drawing/2014/main" id="{664F70EA-E7A8-2536-3E86-8FB349CCC498}"/>
                </a:ext>
              </a:extLst>
            </p:cNvPr>
            <p:cNvCxnSpPr>
              <a:cxnSpLocks/>
              <a:stCxn id="25" idx="1"/>
              <a:endCxn id="23" idx="3"/>
            </p:cNvCxnSpPr>
            <p:nvPr/>
          </p:nvCxnSpPr>
          <p:spPr>
            <a:xfrm flipH="1" flipV="1">
              <a:off x="8981255" y="4228808"/>
              <a:ext cx="525395" cy="39896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直接连接符 36">
              <a:extLst>
                <a:ext uri="{FF2B5EF4-FFF2-40B4-BE49-F238E27FC236}">
                  <a16:creationId xmlns:a16="http://schemas.microsoft.com/office/drawing/2014/main" id="{755640ED-75DC-2152-6523-4F0FD590037C}"/>
                </a:ext>
              </a:extLst>
            </p:cNvPr>
            <p:cNvCxnSpPr>
              <a:cxnSpLocks/>
              <a:stCxn id="25" idx="1"/>
              <a:endCxn id="24" idx="3"/>
            </p:cNvCxnSpPr>
            <p:nvPr/>
          </p:nvCxnSpPr>
          <p:spPr>
            <a:xfrm flipH="1">
              <a:off x="8981255" y="4627777"/>
              <a:ext cx="525395" cy="53351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文本框 40">
                  <a:extLst>
                    <a:ext uri="{FF2B5EF4-FFF2-40B4-BE49-F238E27FC236}">
                      <a16:creationId xmlns:a16="http://schemas.microsoft.com/office/drawing/2014/main" id="{C1223F24-341E-B140-5F43-972C4F620E0E}"/>
                    </a:ext>
                  </a:extLst>
                </p:cNvPr>
                <p:cNvSpPr txBox="1"/>
                <p:nvPr/>
              </p:nvSpPr>
              <p:spPr>
                <a:xfrm>
                  <a:off x="5069701" y="5101752"/>
                  <a:ext cx="1057497" cy="369332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1" i="0" smtClean="0">
                            <a:latin typeface="Cambria Math" panose="02040503050406030204" pitchFamily="18" charset="0"/>
                          </a:rPr>
                          <m:t>𝐀</m:t>
                        </m:r>
                        <m:sSub>
                          <m:sSubPr>
                            <m:ctrlPr>
                              <a:rPr lang="en-GB" altLang="zh-CN" b="1" i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altLang="zh-CN" b="1" i="0" smtClean="0">
                                <a:latin typeface="Cambria Math" panose="02040503050406030204" pitchFamily="18" charset="0"/>
                              </a:rPr>
                              <m:t>𝐌</m:t>
                            </m:r>
                          </m:e>
                          <m:sub>
                            <m:r>
                              <a:rPr lang="en-US" altLang="zh-CN" b="1" i="0" smtClean="0">
                                <a:latin typeface="Cambria Math" panose="02040503050406030204" pitchFamily="18" charset="0"/>
                              </a:rPr>
                              <m:t>𝐄</m:t>
                            </m:r>
                          </m:sub>
                        </m:sSub>
                      </m:oMath>
                    </m:oMathPara>
                  </a14:m>
                  <a:endParaRPr lang="zh-CN" altLang="en-US" b="1" dirty="0"/>
                </a:p>
              </p:txBody>
            </p:sp>
          </mc:Choice>
          <mc:Fallback xmlns="">
            <p:sp>
              <p:nvSpPr>
                <p:cNvPr id="41" name="文本框 40">
                  <a:extLst>
                    <a:ext uri="{FF2B5EF4-FFF2-40B4-BE49-F238E27FC236}">
                      <a16:creationId xmlns:a16="http://schemas.microsoft.com/office/drawing/2014/main" id="{C1223F24-341E-B140-5F43-972C4F620E0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69701" y="5101752"/>
                  <a:ext cx="1057497" cy="369332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2" name="直接连接符 41">
              <a:extLst>
                <a:ext uri="{FF2B5EF4-FFF2-40B4-BE49-F238E27FC236}">
                  <a16:creationId xmlns:a16="http://schemas.microsoft.com/office/drawing/2014/main" id="{A72ADC50-7FC1-09CA-05B8-78759E880389}"/>
                </a:ext>
              </a:extLst>
            </p:cNvPr>
            <p:cNvCxnSpPr>
              <a:cxnSpLocks/>
              <a:stCxn id="15" idx="3"/>
              <a:endCxn id="41" idx="1"/>
            </p:cNvCxnSpPr>
            <p:nvPr/>
          </p:nvCxnSpPr>
          <p:spPr>
            <a:xfrm>
              <a:off x="3838941" y="3856547"/>
              <a:ext cx="1230760" cy="142987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直接连接符 42">
              <a:extLst>
                <a:ext uri="{FF2B5EF4-FFF2-40B4-BE49-F238E27FC236}">
                  <a16:creationId xmlns:a16="http://schemas.microsoft.com/office/drawing/2014/main" id="{9BF8195C-02A9-88AB-B026-FAA31974297E}"/>
                </a:ext>
              </a:extLst>
            </p:cNvPr>
            <p:cNvCxnSpPr>
              <a:cxnSpLocks/>
              <a:stCxn id="41" idx="3"/>
              <a:endCxn id="24" idx="1"/>
            </p:cNvCxnSpPr>
            <p:nvPr/>
          </p:nvCxnSpPr>
          <p:spPr>
            <a:xfrm flipV="1">
              <a:off x="6127198" y="5161289"/>
              <a:ext cx="1484908" cy="12512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4">
            <p14:nvContentPartPr>
              <p14:cNvPr id="130" name="墨迹 129">
                <a:extLst>
                  <a:ext uri="{FF2B5EF4-FFF2-40B4-BE49-F238E27FC236}">
                    <a16:creationId xmlns:a16="http://schemas.microsoft.com/office/drawing/2014/main" id="{DB79621B-1BC5-28D4-6451-B871991B07F3}"/>
                  </a:ext>
                </a:extLst>
              </p14:cNvPr>
              <p14:cNvContentPartPr/>
              <p14:nvPr/>
            </p14:nvContentPartPr>
            <p14:xfrm>
              <a:off x="2087129" y="3068621"/>
              <a:ext cx="2952720" cy="2993760"/>
            </p14:xfrm>
          </p:contentPart>
        </mc:Choice>
        <mc:Fallback xmlns="">
          <p:pic>
            <p:nvPicPr>
              <p:cNvPr id="130" name="墨迹 129">
                <a:extLst>
                  <a:ext uri="{FF2B5EF4-FFF2-40B4-BE49-F238E27FC236}">
                    <a16:creationId xmlns:a16="http://schemas.microsoft.com/office/drawing/2014/main" id="{DB79621B-1BC5-28D4-6451-B871991B07F3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069129" y="3050621"/>
                <a:ext cx="2988360" cy="3029400"/>
              </a:xfrm>
              <a:prstGeom prst="rect">
                <a:avLst/>
              </a:prstGeom>
            </p:spPr>
          </p:pic>
        </mc:Fallback>
      </mc:AlternateContent>
      <p:grpSp>
        <p:nvGrpSpPr>
          <p:cNvPr id="65" name="组合 64">
            <a:extLst>
              <a:ext uri="{FF2B5EF4-FFF2-40B4-BE49-F238E27FC236}">
                <a16:creationId xmlns:a16="http://schemas.microsoft.com/office/drawing/2014/main" id="{3F5547B3-E0E4-0CAE-85A1-4A3152EF0C2C}"/>
              </a:ext>
            </a:extLst>
          </p:cNvPr>
          <p:cNvGrpSpPr/>
          <p:nvPr/>
        </p:nvGrpSpPr>
        <p:grpSpPr>
          <a:xfrm>
            <a:off x="580088" y="4532902"/>
            <a:ext cx="4090964" cy="1941369"/>
            <a:chOff x="580088" y="4532902"/>
            <a:chExt cx="4090964" cy="1941369"/>
          </a:xfrm>
        </p:grpSpPr>
        <p:sp>
          <p:nvSpPr>
            <p:cNvPr id="66" name="对话气泡: 圆角矩形 65">
              <a:extLst>
                <a:ext uri="{FF2B5EF4-FFF2-40B4-BE49-F238E27FC236}">
                  <a16:creationId xmlns:a16="http://schemas.microsoft.com/office/drawing/2014/main" id="{FD305C3B-6EAC-D096-2260-5DC6A915C522}"/>
                </a:ext>
              </a:extLst>
            </p:cNvPr>
            <p:cNvSpPr/>
            <p:nvPr/>
          </p:nvSpPr>
          <p:spPr>
            <a:xfrm>
              <a:off x="580088" y="4532902"/>
              <a:ext cx="3894339" cy="1941369"/>
            </a:xfrm>
            <a:prstGeom prst="wedgeRoundRectCallout">
              <a:avLst>
                <a:gd name="adj1" fmla="val 65423"/>
                <a:gd name="adj2" fmla="val -12734"/>
                <a:gd name="adj3" fmla="val 16667"/>
              </a:avLst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t" anchorCtr="0"/>
            <a:lstStyle/>
            <a:p>
              <a:pPr algn="ctr"/>
              <a:endParaRPr lang="en-GB" dirty="0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  <p:pic>
          <p:nvPicPr>
            <p:cNvPr id="67" name="图片 66">
              <a:extLst>
                <a:ext uri="{FF2B5EF4-FFF2-40B4-BE49-F238E27FC236}">
                  <a16:creationId xmlns:a16="http://schemas.microsoft.com/office/drawing/2014/main" id="{7C2A140A-BF95-6337-2762-70B3C6D06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904280" y="4660986"/>
              <a:ext cx="909603" cy="91867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68" name="文本框 67">
              <a:extLst>
                <a:ext uri="{FF2B5EF4-FFF2-40B4-BE49-F238E27FC236}">
                  <a16:creationId xmlns:a16="http://schemas.microsoft.com/office/drawing/2014/main" id="{A80342D2-14A0-BF5B-5FFA-CDBD660387A5}"/>
                </a:ext>
              </a:extLst>
            </p:cNvPr>
            <p:cNvSpPr txBox="1"/>
            <p:nvPr/>
          </p:nvSpPr>
          <p:spPr>
            <a:xfrm>
              <a:off x="737829" y="5576222"/>
              <a:ext cx="109477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>
                  <a:latin typeface="Garamond" panose="02020404030301010803" pitchFamily="18" charset="0"/>
                  <a:cs typeface="Arial" panose="020B0604020202020204" pitchFamily="34" charset="0"/>
                </a:rPr>
                <a:t>Lijie Chen</a:t>
              </a:r>
            </a:p>
          </p:txBody>
        </p:sp>
        <p:pic>
          <p:nvPicPr>
            <p:cNvPr id="69" name="图片 68">
              <a:extLst>
                <a:ext uri="{FF2B5EF4-FFF2-40B4-BE49-F238E27FC236}">
                  <a16:creationId xmlns:a16="http://schemas.microsoft.com/office/drawing/2014/main" id="{FB960012-CC34-8860-87EE-90BB2411E699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2095997" y="4660986"/>
              <a:ext cx="921776" cy="91867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70" name="图片 69">
              <a:extLst>
                <a:ext uri="{FF2B5EF4-FFF2-40B4-BE49-F238E27FC236}">
                  <a16:creationId xmlns:a16="http://schemas.microsoft.com/office/drawing/2014/main" id="{3964A078-001E-67FB-9523-1329F2FE85C6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3299887" y="4660986"/>
              <a:ext cx="805261" cy="95167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71" name="文本框 70">
              <a:extLst>
                <a:ext uri="{FF2B5EF4-FFF2-40B4-BE49-F238E27FC236}">
                  <a16:creationId xmlns:a16="http://schemas.microsoft.com/office/drawing/2014/main" id="{1281E808-7FAE-1C80-4121-A61374DBAFA1}"/>
                </a:ext>
              </a:extLst>
            </p:cNvPr>
            <p:cNvSpPr txBox="1"/>
            <p:nvPr/>
          </p:nvSpPr>
          <p:spPr>
            <a:xfrm>
              <a:off x="2167976" y="5576222"/>
              <a:ext cx="8052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600" dirty="0" err="1">
                  <a:latin typeface="Garamond" panose="02020404030301010803" pitchFamily="18" charset="0"/>
                  <a:cs typeface="Arial" panose="020B0604020202020204" pitchFamily="34" charset="0"/>
                </a:rPr>
                <a:t>Jiatu</a:t>
              </a:r>
              <a:r>
                <a:rPr lang="en-US" altLang="zh-CN" sz="1600" dirty="0">
                  <a:latin typeface="Garamond" panose="02020404030301010803" pitchFamily="18" charset="0"/>
                  <a:cs typeface="Arial" panose="020B0604020202020204" pitchFamily="34" charset="0"/>
                </a:rPr>
                <a:t> Li</a:t>
              </a:r>
              <a:endParaRPr lang="en-GB" sz="1600" dirty="0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72" name="文本框 71">
              <a:extLst>
                <a:ext uri="{FF2B5EF4-FFF2-40B4-BE49-F238E27FC236}">
                  <a16:creationId xmlns:a16="http://schemas.microsoft.com/office/drawing/2014/main" id="{E43C9354-31A1-2201-1157-37BAB295B889}"/>
                </a:ext>
              </a:extLst>
            </p:cNvPr>
            <p:cNvSpPr txBox="1"/>
            <p:nvPr/>
          </p:nvSpPr>
          <p:spPr>
            <a:xfrm>
              <a:off x="3241629" y="5582982"/>
              <a:ext cx="92177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err="1">
                  <a:latin typeface="Garamond" panose="02020404030301010803" pitchFamily="18" charset="0"/>
                  <a:cs typeface="Arial" panose="020B0604020202020204" pitchFamily="34" charset="0"/>
                </a:rPr>
                <a:t>Jingxun</a:t>
              </a:r>
              <a:r>
                <a:rPr lang="en-GB" sz="1600" dirty="0">
                  <a:latin typeface="Garamond" panose="02020404030301010803" pitchFamily="18" charset="0"/>
                  <a:cs typeface="Arial" panose="020B0604020202020204" pitchFamily="34" charset="0"/>
                </a:rPr>
                <a:t> Liang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3" name="文本框 72">
                  <a:extLst>
                    <a:ext uri="{FF2B5EF4-FFF2-40B4-BE49-F238E27FC236}">
                      <a16:creationId xmlns:a16="http://schemas.microsoft.com/office/drawing/2014/main" id="{DFA47682-A6D6-1247-7EA8-F381DF301126}"/>
                    </a:ext>
                  </a:extLst>
                </p:cNvPr>
                <p:cNvSpPr txBox="1"/>
                <p:nvPr/>
              </p:nvSpPr>
              <p:spPr>
                <a:xfrm>
                  <a:off x="580088" y="6080618"/>
                  <a:ext cx="4090964" cy="3741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600" dirty="0">
                      <a:latin typeface="Garamond" panose="02020404030301010803" pitchFamily="18" charset="0"/>
                      <a:cs typeface="Arial" panose="020B0604020202020204" pitchFamily="34" charset="0"/>
                    </a:rPr>
                    <a:t>Near-max lower bounds for </a:t>
                  </a:r>
                  <a14:m>
                    <m:oMath xmlns:m="http://schemas.openxmlformats.org/officeDocument/2006/math">
                      <m:r>
                        <a:rPr lang="en-GB" altLang="zh-CN" sz="1600" b="1" i="0" smtClean="0">
                          <a:latin typeface="Cambria Math" panose="02040503050406030204" pitchFamily="18" charset="0"/>
                        </a:rPr>
                        <m:t>𝐀</m:t>
                      </m:r>
                      <m:sSub>
                        <m:sSubPr>
                          <m:ctrlPr>
                            <a:rPr lang="en-GB" altLang="zh-CN" sz="1600" b="1" i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altLang="zh-CN" sz="1600" b="1" i="0" smtClean="0">
                              <a:latin typeface="Cambria Math" panose="02040503050406030204" pitchFamily="18" charset="0"/>
                            </a:rPr>
                            <m:t>𝐌</m:t>
                          </m:r>
                        </m:e>
                        <m:sub>
                          <m:r>
                            <a:rPr lang="en-GB" altLang="zh-CN" sz="1600" b="1" i="0" smtClean="0">
                              <a:latin typeface="Cambria Math" panose="02040503050406030204" pitchFamily="18" charset="0"/>
                            </a:rPr>
                            <m:t>𝐄𝐗𝐏</m:t>
                          </m:r>
                        </m:sub>
                      </m:sSub>
                      <m:sSub>
                        <m:sSubPr>
                          <m:ctrlPr>
                            <a:rPr lang="en-GB" altLang="zh-CN" sz="1600" b="1" i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altLang="zh-CN" sz="1600" b="1" i="0" smtClean="0">
                              <a:latin typeface="Cambria Math" panose="02040503050406030204" pitchFamily="18" charset="0"/>
                            </a:rPr>
                            <m:t>/</m:t>
                          </m:r>
                        </m:e>
                        <m:sub>
                          <m:sSup>
                            <m:sSupPr>
                              <m:ctrlPr>
                                <a:rPr lang="en-GB" altLang="zh-CN" sz="1600" b="0" i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altLang="zh-CN" sz="1600" b="0" i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sSup>
                                <m:sSupPr>
                                  <m:ctrlPr>
                                    <a:rPr lang="en-GB" altLang="zh-CN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altLang="zh-CN" sz="16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p>
                                  <m:r>
                                    <a:rPr lang="en-GB" altLang="zh-CN" sz="1600" b="0" i="1" smtClean="0">
                                      <a:latin typeface="Cambria Math" panose="02040503050406030204" pitchFamily="18" charset="0"/>
                                    </a:rPr>
                                    <m:t>𝜀</m:t>
                                  </m:r>
                                </m:sup>
                              </m:sSup>
                            </m:sup>
                          </m:sSup>
                        </m:sub>
                      </m:sSub>
                    </m:oMath>
                  </a14:m>
                  <a:r>
                    <a:rPr lang="en-GB" sz="1600" dirty="0">
                      <a:latin typeface="Garamond" panose="02020404030301010803" pitchFamily="18" charset="0"/>
                      <a:cs typeface="Arial" panose="020B0604020202020204" pitchFamily="34" charset="0"/>
                    </a:rPr>
                    <a:t> (2025)</a:t>
                  </a:r>
                </a:p>
              </p:txBody>
            </p:sp>
          </mc:Choice>
          <mc:Fallback xmlns="">
            <p:sp>
              <p:nvSpPr>
                <p:cNvPr id="73" name="文本框 72">
                  <a:extLst>
                    <a:ext uri="{FF2B5EF4-FFF2-40B4-BE49-F238E27FC236}">
                      <a16:creationId xmlns:a16="http://schemas.microsoft.com/office/drawing/2014/main" id="{DFA47682-A6D6-1247-7EA8-F381DF30112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0088" y="6080618"/>
                  <a:ext cx="4090964" cy="374141"/>
                </a:xfrm>
                <a:prstGeom prst="rect">
                  <a:avLst/>
                </a:prstGeom>
                <a:blipFill>
                  <a:blip r:embed="rId19"/>
                  <a:stretch>
                    <a:fillRect l="-745" t="-1613" b="-12903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9" name="标题 1">
            <a:extLst>
              <a:ext uri="{FF2B5EF4-FFF2-40B4-BE49-F238E27FC236}">
                <a16:creationId xmlns:a16="http://schemas.microsoft.com/office/drawing/2014/main" id="{B464D6E7-C05E-A909-BFBB-937AE33E6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GB" altLang="zh-CN" sz="4000" b="1" dirty="0">
                <a:solidFill>
                  <a:srgbClr val="FF0000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Exponential</a:t>
            </a:r>
            <a:r>
              <a:rPr lang="en-GB" altLang="zh-CN" sz="4000" b="1" dirty="0">
                <a:latin typeface="Garamond" panose="02020404030301010803" pitchFamily="18" charset="0"/>
                <a:cs typeface="Arial" panose="020B0604020202020204" pitchFamily="34" charset="0"/>
              </a:rPr>
              <a:t> size lower bounds</a:t>
            </a:r>
            <a:endParaRPr lang="zh-CN" altLang="en-US" sz="4000" b="1" dirty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99B0D2A6-92F6-8160-E298-24F6EDB10ED2}"/>
              </a:ext>
            </a:extLst>
          </p:cNvPr>
          <p:cNvGrpSpPr/>
          <p:nvPr/>
        </p:nvGrpSpPr>
        <p:grpSpPr>
          <a:xfrm>
            <a:off x="3310193" y="3005013"/>
            <a:ext cx="1900846" cy="1439978"/>
            <a:chOff x="3310193" y="3005013"/>
            <a:chExt cx="1900846" cy="143997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文本框 37">
                  <a:extLst>
                    <a:ext uri="{FF2B5EF4-FFF2-40B4-BE49-F238E27FC236}">
                      <a16:creationId xmlns:a16="http://schemas.microsoft.com/office/drawing/2014/main" id="{1A1868B7-4329-0B10-ABFB-521EE2EC22DB}"/>
                    </a:ext>
                  </a:extLst>
                </p:cNvPr>
                <p:cNvSpPr txBox="1"/>
                <p:nvPr/>
              </p:nvSpPr>
              <p:spPr>
                <a:xfrm>
                  <a:off x="4153542" y="3005013"/>
                  <a:ext cx="1057497" cy="374846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p>
                          <m:sSupPr>
                            <m:ctrlPr>
                              <a:rPr lang="en-GB" altLang="zh-CN" b="1" i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altLang="zh-CN" b="1" i="0" smtClean="0">
                                <a:latin typeface="Cambria Math" panose="02040503050406030204" pitchFamily="18" charset="0"/>
                              </a:rPr>
                              <m:t>𝐄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en-GB" altLang="zh-CN" b="0" i="0" smtClean="0">
                                <a:latin typeface="Cambria Math" panose="02040503050406030204" pitchFamily="18" charset="0"/>
                              </a:rPr>
                              <m:t>pr</m:t>
                            </m:r>
                            <m:r>
                              <a:rPr lang="en-GB" altLang="zh-CN" b="1" i="0" smtClean="0">
                                <a:latin typeface="Cambria Math" panose="02040503050406030204" pitchFamily="18" charset="0"/>
                              </a:rPr>
                              <m:t>𝐌𝐀</m:t>
                            </m:r>
                          </m:sup>
                        </m:sSup>
                      </m:oMath>
                    </m:oMathPara>
                  </a14:m>
                  <a:endParaRPr lang="zh-CN" altLang="en-US" b="1" dirty="0"/>
                </a:p>
              </p:txBody>
            </p:sp>
          </mc:Choice>
          <mc:Fallback xmlns="">
            <p:sp>
              <p:nvSpPr>
                <p:cNvPr id="38" name="文本框 37">
                  <a:extLst>
                    <a:ext uri="{FF2B5EF4-FFF2-40B4-BE49-F238E27FC236}">
                      <a16:creationId xmlns:a16="http://schemas.microsoft.com/office/drawing/2014/main" id="{1A1868B7-4329-0B10-ABFB-521EE2EC22D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53542" y="3005013"/>
                  <a:ext cx="1057497" cy="374846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9" name="直接连接符 38">
              <a:extLst>
                <a:ext uri="{FF2B5EF4-FFF2-40B4-BE49-F238E27FC236}">
                  <a16:creationId xmlns:a16="http://schemas.microsoft.com/office/drawing/2014/main" id="{33956FD4-FB90-680C-EC32-6D1ACD45011B}"/>
                </a:ext>
              </a:extLst>
            </p:cNvPr>
            <p:cNvCxnSpPr>
              <a:cxnSpLocks/>
              <a:stCxn id="15" idx="0"/>
              <a:endCxn id="38" idx="1"/>
            </p:cNvCxnSpPr>
            <p:nvPr/>
          </p:nvCxnSpPr>
          <p:spPr>
            <a:xfrm flipV="1">
              <a:off x="3310193" y="3192436"/>
              <a:ext cx="843349" cy="47944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直接连接符 39">
              <a:extLst>
                <a:ext uri="{FF2B5EF4-FFF2-40B4-BE49-F238E27FC236}">
                  <a16:creationId xmlns:a16="http://schemas.microsoft.com/office/drawing/2014/main" id="{B0144686-4793-11D4-9388-471D91B2239A}"/>
                </a:ext>
              </a:extLst>
            </p:cNvPr>
            <p:cNvCxnSpPr>
              <a:cxnSpLocks/>
              <a:stCxn id="38" idx="2"/>
              <a:endCxn id="19" idx="0"/>
            </p:cNvCxnSpPr>
            <p:nvPr/>
          </p:nvCxnSpPr>
          <p:spPr>
            <a:xfrm>
              <a:off x="4682291" y="3379859"/>
              <a:ext cx="454695" cy="85155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直接连接符 43">
              <a:extLst>
                <a:ext uri="{FF2B5EF4-FFF2-40B4-BE49-F238E27FC236}">
                  <a16:creationId xmlns:a16="http://schemas.microsoft.com/office/drawing/2014/main" id="{82812901-DE96-189D-9F0A-C4DDBA08E430}"/>
                </a:ext>
              </a:extLst>
            </p:cNvPr>
            <p:cNvCxnSpPr>
              <a:cxnSpLocks/>
              <a:stCxn id="38" idx="1"/>
            </p:cNvCxnSpPr>
            <p:nvPr/>
          </p:nvCxnSpPr>
          <p:spPr>
            <a:xfrm flipH="1">
              <a:off x="3827400" y="3192436"/>
              <a:ext cx="326142" cy="125255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文本框 46">
                <a:extLst>
                  <a:ext uri="{FF2B5EF4-FFF2-40B4-BE49-F238E27FC236}">
                    <a16:creationId xmlns:a16="http://schemas.microsoft.com/office/drawing/2014/main" id="{6A7BF6A9-C5EA-437F-141F-C0EDEF40BD63}"/>
                  </a:ext>
                </a:extLst>
              </p:cNvPr>
              <p:cNvSpPr txBox="1"/>
              <p:nvPr/>
            </p:nvSpPr>
            <p:spPr>
              <a:xfrm>
                <a:off x="4606523" y="4225879"/>
                <a:ext cx="1057497" cy="369332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b="1" i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1" i="0" smtClean="0">
                              <a:latin typeface="Cambria Math" panose="02040503050406030204" pitchFamily="18" charset="0"/>
                            </a:rPr>
                            <m:t>𝐒</m:t>
                          </m:r>
                        </m:e>
                        <m:sub>
                          <m:r>
                            <a:rPr lang="en-US" altLang="zh-CN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CN" b="1" i="0" smtClean="0">
                          <a:latin typeface="Cambria Math" panose="02040503050406030204" pitchFamily="18" charset="0"/>
                        </a:rPr>
                        <m:t>𝐄</m:t>
                      </m:r>
                    </m:oMath>
                  </m:oMathPara>
                </a14:m>
                <a:endParaRPr lang="zh-CN" altLang="en-US" b="1" dirty="0"/>
              </a:p>
            </p:txBody>
          </p:sp>
        </mc:Choice>
        <mc:Fallback xmlns="">
          <p:sp>
            <p:nvSpPr>
              <p:cNvPr id="47" name="文本框 46">
                <a:extLst>
                  <a:ext uri="{FF2B5EF4-FFF2-40B4-BE49-F238E27FC236}">
                    <a16:creationId xmlns:a16="http://schemas.microsoft.com/office/drawing/2014/main" id="{6A7BF6A9-C5EA-437F-141F-C0EDEF40BD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6523" y="4225879"/>
                <a:ext cx="1057497" cy="369332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文本框 47">
                <a:extLst>
                  <a:ext uri="{FF2B5EF4-FFF2-40B4-BE49-F238E27FC236}">
                    <a16:creationId xmlns:a16="http://schemas.microsoft.com/office/drawing/2014/main" id="{024A1400-E310-4712-3617-65532F6D8D12}"/>
                  </a:ext>
                </a:extLst>
              </p:cNvPr>
              <p:cNvSpPr txBox="1"/>
              <p:nvPr/>
            </p:nvSpPr>
            <p:spPr>
              <a:xfrm>
                <a:off x="6027321" y="4286101"/>
                <a:ext cx="1057497" cy="374270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GB" altLang="zh-CN" b="1" i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altLang="zh-CN" b="1" i="0" smtClean="0">
                              <a:latin typeface="Cambria Math" panose="02040503050406030204" pitchFamily="18" charset="0"/>
                            </a:rPr>
                            <m:t>𝐙𝐏𝐄</m:t>
                          </m:r>
                        </m:e>
                        <m:sup>
                          <m:r>
                            <a:rPr lang="en-GB" altLang="zh-CN" b="1" i="0" smtClean="0">
                              <a:latin typeface="Cambria Math" panose="02040503050406030204" pitchFamily="18" charset="0"/>
                            </a:rPr>
                            <m:t>𝐍𝐏</m:t>
                          </m:r>
                        </m:sup>
                      </m:sSup>
                    </m:oMath>
                  </m:oMathPara>
                </a14:m>
                <a:endParaRPr lang="zh-CN" altLang="en-US" b="1" dirty="0"/>
              </a:p>
            </p:txBody>
          </p:sp>
        </mc:Choice>
        <mc:Fallback xmlns="">
          <p:sp>
            <p:nvSpPr>
              <p:cNvPr id="48" name="文本框 47">
                <a:extLst>
                  <a:ext uri="{FF2B5EF4-FFF2-40B4-BE49-F238E27FC236}">
                    <a16:creationId xmlns:a16="http://schemas.microsoft.com/office/drawing/2014/main" id="{024A1400-E310-4712-3617-65532F6D8D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7321" y="4286101"/>
                <a:ext cx="1057497" cy="374270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文本框 48">
                <a:extLst>
                  <a:ext uri="{FF2B5EF4-FFF2-40B4-BE49-F238E27FC236}">
                    <a16:creationId xmlns:a16="http://schemas.microsoft.com/office/drawing/2014/main" id="{A8DD84C0-E177-3973-83BD-7D0B35B9ECAD}"/>
                  </a:ext>
                </a:extLst>
              </p:cNvPr>
              <p:cNvSpPr txBox="1"/>
              <p:nvPr/>
            </p:nvSpPr>
            <p:spPr>
              <a:xfrm>
                <a:off x="7612106" y="3903173"/>
                <a:ext cx="1369149" cy="65126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US" altLang="zh-CN" b="1" i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1" i="0" smtClean="0">
                              <a:latin typeface="Cambria Math" panose="02040503050406030204" pitchFamily="18" charset="0"/>
                            </a:rPr>
                            <m:t>𝐍</m:t>
                          </m:r>
                          <m:r>
                            <a:rPr lang="en-US" altLang="zh-CN" b="1">
                              <a:latin typeface="Cambria Math" panose="02040503050406030204" pitchFamily="18" charset="0"/>
                            </a:rPr>
                            <m:t>𝐄</m:t>
                          </m:r>
                        </m:e>
                        <m:sup>
                          <m:r>
                            <a:rPr lang="en-US" altLang="zh-CN" b="1" i="0" smtClean="0">
                              <a:latin typeface="Cambria Math" panose="02040503050406030204" pitchFamily="18" charset="0"/>
                            </a:rPr>
                            <m:t>𝐍𝐏</m:t>
                          </m:r>
                        </m:sup>
                      </m:sSup>
                    </m:oMath>
                  </m:oMathPara>
                </a14:m>
                <a:endParaRPr lang="en-US" altLang="zh-CN" b="1" dirty="0"/>
              </a:p>
              <a:p>
                <a:pPr/>
                <a14:m>
                  <m:oMathPara xmlns:m="http://schemas.openxmlformats.org/officeDocument/2006/math">
                    <m:oMath>
                      <m:d>
                        <m:dPr>
                          <m:ctrlPr>
                            <a:rPr lang="en-US" altLang="zh-CN" b="1" i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b="1" i="0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altLang="zh-CN" b="1" i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1" i="0" smtClean="0">
                                  <a:latin typeface="Cambria Math" panose="02040503050406030204" pitchFamily="18" charset="0"/>
                                </a:rPr>
                                <m:t>𝚺</m:t>
                              </m:r>
                            </m:e>
                            <m:sub>
                              <m:r>
                                <a:rPr lang="en-US" altLang="zh-CN" b="1" i="0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altLang="zh-CN" b="1" i="0" smtClean="0">
                              <a:latin typeface="Cambria Math" panose="02040503050406030204" pitchFamily="18" charset="0"/>
                            </a:rPr>
                            <m:t>𝐄</m:t>
                          </m:r>
                        </m:e>
                      </m:d>
                    </m:oMath>
                  </m:oMathPara>
                </a14:m>
                <a:endParaRPr lang="zh-CN" altLang="en-US" b="1" dirty="0"/>
              </a:p>
            </p:txBody>
          </p:sp>
        </mc:Choice>
        <mc:Fallback xmlns="">
          <p:sp>
            <p:nvSpPr>
              <p:cNvPr id="49" name="文本框 48">
                <a:extLst>
                  <a:ext uri="{FF2B5EF4-FFF2-40B4-BE49-F238E27FC236}">
                    <a16:creationId xmlns:a16="http://schemas.microsoft.com/office/drawing/2014/main" id="{A8DD84C0-E177-3973-83BD-7D0B35B9EC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2106" y="3903173"/>
                <a:ext cx="1369149" cy="651269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文本框 49">
                <a:extLst>
                  <a:ext uri="{FF2B5EF4-FFF2-40B4-BE49-F238E27FC236}">
                    <a16:creationId xmlns:a16="http://schemas.microsoft.com/office/drawing/2014/main" id="{2B37CEBC-DD34-75B2-3B76-DAEBF8C8C1E6}"/>
                  </a:ext>
                </a:extLst>
              </p:cNvPr>
              <p:cNvSpPr txBox="1"/>
              <p:nvPr/>
            </p:nvSpPr>
            <p:spPr>
              <a:xfrm>
                <a:off x="7612106" y="4835654"/>
                <a:ext cx="1369149" cy="65126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US" altLang="zh-CN" b="1" i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1" i="0" smtClean="0">
                              <a:latin typeface="Cambria Math" panose="02040503050406030204" pitchFamily="18" charset="0"/>
                            </a:rPr>
                            <m:t>𝐜𝐨𝐍</m:t>
                          </m:r>
                          <m:r>
                            <a:rPr lang="en-US" altLang="zh-CN" b="1">
                              <a:latin typeface="Cambria Math" panose="02040503050406030204" pitchFamily="18" charset="0"/>
                            </a:rPr>
                            <m:t>𝐄</m:t>
                          </m:r>
                        </m:e>
                        <m:sup>
                          <m:r>
                            <a:rPr lang="en-US" altLang="zh-CN" b="1" i="0" smtClean="0">
                              <a:latin typeface="Cambria Math" panose="02040503050406030204" pitchFamily="18" charset="0"/>
                            </a:rPr>
                            <m:t>𝐍𝐏</m:t>
                          </m:r>
                        </m:sup>
                      </m:sSup>
                    </m:oMath>
                  </m:oMathPara>
                </a14:m>
                <a:endParaRPr lang="en-US" altLang="zh-CN" b="1" dirty="0"/>
              </a:p>
              <a:p>
                <a:pPr/>
                <a14:m>
                  <m:oMathPara xmlns:m="http://schemas.openxmlformats.org/officeDocument/2006/math">
                    <m:oMath>
                      <m:d>
                        <m:dPr>
                          <m:ctrlP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altLang="zh-CN" b="1" i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1" i="0" smtClean="0">
                                  <a:latin typeface="Cambria Math" panose="02040503050406030204" pitchFamily="18" charset="0"/>
                                </a:rPr>
                                <m:t>𝚷</m:t>
                              </m:r>
                            </m:e>
                            <m:sub>
                              <m:r>
                                <a:rPr lang="en-US" altLang="zh-CN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altLang="zh-CN" b="1" i="0" smtClean="0">
                              <a:latin typeface="Cambria Math" panose="02040503050406030204" pitchFamily="18" charset="0"/>
                            </a:rPr>
                            <m:t>𝐄</m:t>
                          </m:r>
                        </m:e>
                      </m:d>
                    </m:oMath>
                  </m:oMathPara>
                </a14:m>
                <a:endParaRPr lang="zh-CN" altLang="en-US" b="1" dirty="0"/>
              </a:p>
            </p:txBody>
          </p:sp>
        </mc:Choice>
        <mc:Fallback xmlns="">
          <p:sp>
            <p:nvSpPr>
              <p:cNvPr id="50" name="文本框 49">
                <a:extLst>
                  <a:ext uri="{FF2B5EF4-FFF2-40B4-BE49-F238E27FC236}">
                    <a16:creationId xmlns:a16="http://schemas.microsoft.com/office/drawing/2014/main" id="{2B37CEBC-DD34-75B2-3B76-DAEBF8C8C1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2106" y="4835654"/>
                <a:ext cx="1369149" cy="651269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文本框 50">
                <a:extLst>
                  <a:ext uri="{FF2B5EF4-FFF2-40B4-BE49-F238E27FC236}">
                    <a16:creationId xmlns:a16="http://schemas.microsoft.com/office/drawing/2014/main" id="{B89AA391-622A-C64C-7B1A-F4C425E74DE6}"/>
                  </a:ext>
                </a:extLst>
              </p:cNvPr>
              <p:cNvSpPr txBox="1"/>
              <p:nvPr/>
            </p:nvSpPr>
            <p:spPr>
              <a:xfrm>
                <a:off x="9506650" y="4419899"/>
                <a:ext cx="1369149" cy="415755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US" altLang="zh-CN" b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1">
                              <a:latin typeface="Cambria Math" panose="02040503050406030204" pitchFamily="18" charset="0"/>
                            </a:rPr>
                            <m:t>𝐄</m:t>
                          </m:r>
                        </m:e>
                        <m:sup>
                          <m:sSup>
                            <m:sSupPr>
                              <m:ctrlPr>
                                <a:rPr lang="en-US" altLang="zh-CN" b="1" i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1" i="0" smtClean="0">
                                  <a:latin typeface="Cambria Math" panose="02040503050406030204" pitchFamily="18" charset="0"/>
                                </a:rPr>
                                <m:t>𝐍𝐏</m:t>
                              </m:r>
                            </m:e>
                            <m:sup>
                              <m:r>
                                <a:rPr lang="en-US" altLang="zh-CN" b="1" i="0" smtClean="0">
                                  <a:latin typeface="Cambria Math" panose="02040503050406030204" pitchFamily="18" charset="0"/>
                                </a:rPr>
                                <m:t>𝐍𝐏</m:t>
                              </m:r>
                            </m:sup>
                          </m:sSup>
                        </m:sup>
                      </m:sSup>
                    </m:oMath>
                  </m:oMathPara>
                </a14:m>
                <a:endParaRPr lang="zh-CN" altLang="en-US" b="1" dirty="0"/>
              </a:p>
            </p:txBody>
          </p:sp>
        </mc:Choice>
        <mc:Fallback xmlns="">
          <p:sp>
            <p:nvSpPr>
              <p:cNvPr id="51" name="文本框 50">
                <a:extLst>
                  <a:ext uri="{FF2B5EF4-FFF2-40B4-BE49-F238E27FC236}">
                    <a16:creationId xmlns:a16="http://schemas.microsoft.com/office/drawing/2014/main" id="{B89AA391-622A-C64C-7B1A-F4C425E74D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6650" y="4419899"/>
                <a:ext cx="1369149" cy="41575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文本框 51">
                <a:extLst>
                  <a:ext uri="{FF2B5EF4-FFF2-40B4-BE49-F238E27FC236}">
                    <a16:creationId xmlns:a16="http://schemas.microsoft.com/office/drawing/2014/main" id="{A7A3EE79-9C79-A649-1680-B35D081E2BB4}"/>
                  </a:ext>
                </a:extLst>
              </p:cNvPr>
              <p:cNvSpPr txBox="1"/>
              <p:nvPr/>
            </p:nvSpPr>
            <p:spPr>
              <a:xfrm>
                <a:off x="5069701" y="5103824"/>
                <a:ext cx="1057497" cy="369332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b="1" i="0" smtClean="0">
                          <a:latin typeface="Cambria Math" panose="02040503050406030204" pitchFamily="18" charset="0"/>
                        </a:rPr>
                        <m:t>𝐀</m:t>
                      </m:r>
                      <m:sSub>
                        <m:sSubPr>
                          <m:ctrlPr>
                            <a:rPr lang="en-GB" altLang="zh-CN" b="1" i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altLang="zh-CN" b="1" i="0" smtClean="0">
                              <a:latin typeface="Cambria Math" panose="02040503050406030204" pitchFamily="18" charset="0"/>
                            </a:rPr>
                            <m:t>𝐌</m:t>
                          </m:r>
                        </m:e>
                        <m:sub>
                          <m:r>
                            <a:rPr lang="en-US" altLang="zh-CN" b="1" i="0" smtClean="0">
                              <a:latin typeface="Cambria Math" panose="02040503050406030204" pitchFamily="18" charset="0"/>
                            </a:rPr>
                            <m:t>𝐄</m:t>
                          </m:r>
                        </m:sub>
                      </m:sSub>
                    </m:oMath>
                  </m:oMathPara>
                </a14:m>
                <a:endParaRPr lang="zh-CN" altLang="en-US" b="1" dirty="0"/>
              </a:p>
            </p:txBody>
          </p:sp>
        </mc:Choice>
        <mc:Fallback xmlns="">
          <p:sp>
            <p:nvSpPr>
              <p:cNvPr id="52" name="文本框 51">
                <a:extLst>
                  <a:ext uri="{FF2B5EF4-FFF2-40B4-BE49-F238E27FC236}">
                    <a16:creationId xmlns:a16="http://schemas.microsoft.com/office/drawing/2014/main" id="{A7A3EE79-9C79-A649-1680-B35D081E2B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9701" y="5103824"/>
                <a:ext cx="1057497" cy="369332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4" name="组合 53">
            <a:extLst>
              <a:ext uri="{FF2B5EF4-FFF2-40B4-BE49-F238E27FC236}">
                <a16:creationId xmlns:a16="http://schemas.microsoft.com/office/drawing/2014/main" id="{E889B2A4-3F12-97D7-F861-49E6288DD5B8}"/>
              </a:ext>
            </a:extLst>
          </p:cNvPr>
          <p:cNvGrpSpPr/>
          <p:nvPr/>
        </p:nvGrpSpPr>
        <p:grpSpPr>
          <a:xfrm>
            <a:off x="6207789" y="1560568"/>
            <a:ext cx="4449636" cy="1946505"/>
            <a:chOff x="6207789" y="1560568"/>
            <a:chExt cx="4449636" cy="1946505"/>
          </a:xfrm>
        </p:grpSpPr>
        <p:sp>
          <p:nvSpPr>
            <p:cNvPr id="55" name="对话气泡: 圆角矩形 54">
              <a:extLst>
                <a:ext uri="{FF2B5EF4-FFF2-40B4-BE49-F238E27FC236}">
                  <a16:creationId xmlns:a16="http://schemas.microsoft.com/office/drawing/2014/main" id="{7221266F-E63F-2A61-44F1-FE8F4974AC81}"/>
                </a:ext>
              </a:extLst>
            </p:cNvPr>
            <p:cNvSpPr/>
            <p:nvPr/>
          </p:nvSpPr>
          <p:spPr>
            <a:xfrm>
              <a:off x="6207789" y="1560568"/>
              <a:ext cx="4449636" cy="1946505"/>
            </a:xfrm>
            <a:prstGeom prst="wedgeRoundRectCallout">
              <a:avLst>
                <a:gd name="adj1" fmla="val -62279"/>
                <a:gd name="adj2" fmla="val 78278"/>
                <a:gd name="adj3" fmla="val 16667"/>
              </a:avLst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t" anchorCtr="0"/>
            <a:lstStyle/>
            <a:p>
              <a:pPr algn="ctr"/>
              <a:endParaRPr lang="en-GB" dirty="0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  <p:pic>
          <p:nvPicPr>
            <p:cNvPr id="56" name="图片 55">
              <a:extLst>
                <a:ext uri="{FF2B5EF4-FFF2-40B4-BE49-F238E27FC236}">
                  <a16:creationId xmlns:a16="http://schemas.microsoft.com/office/drawing/2014/main" id="{A9D5ECB8-C525-AF02-3A20-508B93E90C13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6385054" y="1679840"/>
              <a:ext cx="909603" cy="91867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7" name="图片 56">
              <a:extLst>
                <a:ext uri="{FF2B5EF4-FFF2-40B4-BE49-F238E27FC236}">
                  <a16:creationId xmlns:a16="http://schemas.microsoft.com/office/drawing/2014/main" id="{251ADB78-5C10-A2E7-0B23-2C8E1A08C0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/>
            <a:stretch>
              <a:fillRect/>
            </a:stretch>
          </p:blipFill>
          <p:spPr>
            <a:xfrm>
              <a:off x="7428121" y="1685257"/>
              <a:ext cx="827497" cy="913256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8" name="图片 57">
              <a:extLst>
                <a:ext uri="{FF2B5EF4-FFF2-40B4-BE49-F238E27FC236}">
                  <a16:creationId xmlns:a16="http://schemas.microsoft.com/office/drawing/2014/main" id="{020724B7-7287-6504-27F1-03D976F0C6AA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/>
            <a:stretch>
              <a:fillRect/>
            </a:stretch>
          </p:blipFill>
          <p:spPr>
            <a:xfrm>
              <a:off x="8389082" y="1685257"/>
              <a:ext cx="795123" cy="913256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9" name="Picture 4">
              <a:extLst>
                <a:ext uri="{FF2B5EF4-FFF2-40B4-BE49-F238E27FC236}">
                  <a16:creationId xmlns:a16="http://schemas.microsoft.com/office/drawing/2014/main" id="{E99ADE7C-9622-E9D5-2F48-D87C88B53FE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86864" y="1674209"/>
              <a:ext cx="839860" cy="903435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0" name="文本框 59">
              <a:extLst>
                <a:ext uri="{FF2B5EF4-FFF2-40B4-BE49-F238E27FC236}">
                  <a16:creationId xmlns:a16="http://schemas.microsoft.com/office/drawing/2014/main" id="{8BED945B-7707-4687-86B6-F24135BF785A}"/>
                </a:ext>
              </a:extLst>
            </p:cNvPr>
            <p:cNvSpPr txBox="1"/>
            <p:nvPr/>
          </p:nvSpPr>
          <p:spPr>
            <a:xfrm>
              <a:off x="6326009" y="2567672"/>
              <a:ext cx="10346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>
                  <a:latin typeface="Garamond" panose="02020404030301010803" pitchFamily="18" charset="0"/>
                  <a:cs typeface="Arial" panose="020B0604020202020204" pitchFamily="34" charset="0"/>
                </a:rPr>
                <a:t>Lijie Chen</a:t>
              </a:r>
            </a:p>
          </p:txBody>
        </p:sp>
        <p:sp>
          <p:nvSpPr>
            <p:cNvPr id="61" name="文本框 60">
              <a:extLst>
                <a:ext uri="{FF2B5EF4-FFF2-40B4-BE49-F238E27FC236}">
                  <a16:creationId xmlns:a16="http://schemas.microsoft.com/office/drawing/2014/main" id="{31265F9F-CABD-77F1-4BF6-427C4B3E2259}"/>
                </a:ext>
              </a:extLst>
            </p:cNvPr>
            <p:cNvSpPr txBox="1"/>
            <p:nvPr/>
          </p:nvSpPr>
          <p:spPr>
            <a:xfrm>
              <a:off x="7341733" y="2550060"/>
              <a:ext cx="10002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>
                  <a:latin typeface="Garamond" panose="02020404030301010803" pitchFamily="18" charset="0"/>
                  <a:cs typeface="Arial" panose="020B0604020202020204" pitchFamily="34" charset="0"/>
                </a:rPr>
                <a:t>Shuichi Hirahara</a:t>
              </a:r>
            </a:p>
          </p:txBody>
        </p:sp>
        <p:sp>
          <p:nvSpPr>
            <p:cNvPr id="62" name="文本框 61">
              <a:extLst>
                <a:ext uri="{FF2B5EF4-FFF2-40B4-BE49-F238E27FC236}">
                  <a16:creationId xmlns:a16="http://schemas.microsoft.com/office/drawing/2014/main" id="{71D39B0B-7E47-B147-292D-EE39C1494223}"/>
                </a:ext>
              </a:extLst>
            </p:cNvPr>
            <p:cNvSpPr txBox="1"/>
            <p:nvPr/>
          </p:nvSpPr>
          <p:spPr>
            <a:xfrm>
              <a:off x="8199339" y="2547636"/>
              <a:ext cx="117460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>
                  <a:latin typeface="Garamond" panose="02020404030301010803" pitchFamily="18" charset="0"/>
                  <a:cs typeface="Arial" panose="020B0604020202020204" pitchFamily="34" charset="0"/>
                </a:rPr>
                <a:t>Hanlin Ren</a:t>
              </a:r>
            </a:p>
          </p:txBody>
        </p:sp>
        <p:sp>
          <p:nvSpPr>
            <p:cNvPr id="63" name="文本框 62">
              <a:extLst>
                <a:ext uri="{FF2B5EF4-FFF2-40B4-BE49-F238E27FC236}">
                  <a16:creationId xmlns:a16="http://schemas.microsoft.com/office/drawing/2014/main" id="{477B319E-9AE1-A169-96F3-56AA29A19EEC}"/>
                </a:ext>
              </a:extLst>
            </p:cNvPr>
            <p:cNvSpPr txBox="1"/>
            <p:nvPr/>
          </p:nvSpPr>
          <p:spPr>
            <a:xfrm>
              <a:off x="9606658" y="2547636"/>
              <a:ext cx="10002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err="1">
                  <a:latin typeface="Garamond" panose="02020404030301010803" pitchFamily="18" charset="0"/>
                  <a:cs typeface="Arial" panose="020B0604020202020204" pitchFamily="34" charset="0"/>
                </a:rPr>
                <a:t>Zeyong</a:t>
              </a:r>
              <a:r>
                <a:rPr lang="en-GB" sz="1600" dirty="0">
                  <a:latin typeface="Garamond" panose="02020404030301010803" pitchFamily="18" charset="0"/>
                  <a:cs typeface="Arial" panose="020B0604020202020204" pitchFamily="34" charset="0"/>
                </a:rPr>
                <a:t> Li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文本框 63">
                  <a:extLst>
                    <a:ext uri="{FF2B5EF4-FFF2-40B4-BE49-F238E27FC236}">
                      <a16:creationId xmlns:a16="http://schemas.microsoft.com/office/drawing/2014/main" id="{D7094896-C4D5-664E-0A9B-D0FF29B6847D}"/>
                    </a:ext>
                  </a:extLst>
                </p:cNvPr>
                <p:cNvSpPr txBox="1"/>
                <p:nvPr/>
              </p:nvSpPr>
              <p:spPr>
                <a:xfrm>
                  <a:off x="6622627" y="3087176"/>
                  <a:ext cx="378681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dirty="0">
                      <a:latin typeface="Garamond" panose="02020404030301010803" pitchFamily="18" charset="0"/>
                      <a:cs typeface="Arial" panose="020B0604020202020204" pitchFamily="34" charset="0"/>
                    </a:rPr>
                    <a:t>Near-max lower bounds for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GB" altLang="zh-CN" b="1" i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altLang="zh-CN" b="1" i="0" smtClean="0">
                              <a:latin typeface="Cambria Math" panose="02040503050406030204" pitchFamily="18" charset="0"/>
                            </a:rPr>
                            <m:t>𝐒</m:t>
                          </m:r>
                        </m:e>
                        <m:sub>
                          <m:r>
                            <a:rPr lang="en-GB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altLang="zh-CN" b="1" i="0" smtClean="0">
                          <a:latin typeface="Cambria Math" panose="02040503050406030204" pitchFamily="18" charset="0"/>
                        </a:rPr>
                        <m:t>𝐄</m:t>
                      </m:r>
                    </m:oMath>
                  </a14:m>
                  <a:r>
                    <a:rPr lang="en-GB" dirty="0">
                      <a:latin typeface="Garamond" panose="02020404030301010803" pitchFamily="18" charset="0"/>
                      <a:cs typeface="Arial" panose="020B0604020202020204" pitchFamily="34" charset="0"/>
                    </a:rPr>
                    <a:t> (2023)</a:t>
                  </a:r>
                </a:p>
              </p:txBody>
            </p:sp>
          </mc:Choice>
          <mc:Fallback xmlns="">
            <p:sp>
              <p:nvSpPr>
                <p:cNvPr id="64" name="文本框 63">
                  <a:extLst>
                    <a:ext uri="{FF2B5EF4-FFF2-40B4-BE49-F238E27FC236}">
                      <a16:creationId xmlns:a16="http://schemas.microsoft.com/office/drawing/2014/main" id="{D7094896-C4D5-664E-0A9B-D0FF29B6847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22627" y="3087176"/>
                  <a:ext cx="3786811" cy="369332"/>
                </a:xfrm>
                <a:prstGeom prst="rect">
                  <a:avLst/>
                </a:prstGeom>
                <a:blipFill>
                  <a:blip r:embed="rId30"/>
                  <a:stretch>
                    <a:fillRect l="-161" t="-6557" r="-161" b="-2623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74" name="对话气泡: 圆角矩形 73">
            <a:extLst>
              <a:ext uri="{FF2B5EF4-FFF2-40B4-BE49-F238E27FC236}">
                <a16:creationId xmlns:a16="http://schemas.microsoft.com/office/drawing/2014/main" id="{4648BFBE-DCBC-8F09-CCF2-53F83F2B6519}"/>
              </a:ext>
            </a:extLst>
          </p:cNvPr>
          <p:cNvSpPr/>
          <p:nvPr/>
        </p:nvSpPr>
        <p:spPr>
          <a:xfrm>
            <a:off x="919634" y="3297208"/>
            <a:ext cx="1558822" cy="561808"/>
          </a:xfrm>
          <a:prstGeom prst="wedgeRoundRectCallout">
            <a:avLst>
              <a:gd name="adj1" fmla="val 64694"/>
              <a:gd name="adj2" fmla="val 24731"/>
              <a:gd name="adj3" fmla="val 16667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latin typeface="Garamond" panose="02020404030301010803" pitchFamily="18" charset="0"/>
                <a:sym typeface="Wingdings" panose="05000000000000000000" pitchFamily="2" charset="2"/>
              </a:rPr>
              <a:t></a:t>
            </a:r>
            <a:endParaRPr lang="en-GB" sz="2800" b="1" dirty="0">
              <a:latin typeface="Garamond" panose="02020404030301010803" pitchFamily="18" charset="0"/>
            </a:endParaRPr>
          </a:p>
        </p:txBody>
      </p:sp>
      <p:grpSp>
        <p:nvGrpSpPr>
          <p:cNvPr id="75" name="组合 74">
            <a:extLst>
              <a:ext uri="{FF2B5EF4-FFF2-40B4-BE49-F238E27FC236}">
                <a16:creationId xmlns:a16="http://schemas.microsoft.com/office/drawing/2014/main" id="{320F541A-003B-BEEF-131F-B3875B7A90AE}"/>
              </a:ext>
            </a:extLst>
          </p:cNvPr>
          <p:cNvGrpSpPr/>
          <p:nvPr/>
        </p:nvGrpSpPr>
        <p:grpSpPr>
          <a:xfrm>
            <a:off x="196416" y="1442301"/>
            <a:ext cx="3361663" cy="1725678"/>
            <a:chOff x="5172" y="1288647"/>
            <a:chExt cx="3361663" cy="1725678"/>
          </a:xfrm>
        </p:grpSpPr>
        <p:sp>
          <p:nvSpPr>
            <p:cNvPr id="76" name="对话气泡: 圆角矩形 75">
              <a:extLst>
                <a:ext uri="{FF2B5EF4-FFF2-40B4-BE49-F238E27FC236}">
                  <a16:creationId xmlns:a16="http://schemas.microsoft.com/office/drawing/2014/main" id="{30C9B23E-2A4E-F3DD-0623-ED4676240C96}"/>
                </a:ext>
              </a:extLst>
            </p:cNvPr>
            <p:cNvSpPr/>
            <p:nvPr/>
          </p:nvSpPr>
          <p:spPr>
            <a:xfrm>
              <a:off x="5172" y="1288647"/>
              <a:ext cx="3321608" cy="1725678"/>
            </a:xfrm>
            <a:prstGeom prst="wedgeRoundRectCallout">
              <a:avLst>
                <a:gd name="adj1" fmla="val 78454"/>
                <a:gd name="adj2" fmla="val 40529"/>
                <a:gd name="adj3" fmla="val 16667"/>
              </a:avLst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t" anchorCtr="0"/>
            <a:lstStyle/>
            <a:p>
              <a:pPr algn="ctr"/>
              <a:endParaRPr lang="en-GB" dirty="0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  <p:pic>
          <p:nvPicPr>
            <p:cNvPr id="77" name="图片 76">
              <a:extLst>
                <a:ext uri="{FF2B5EF4-FFF2-40B4-BE49-F238E27FC236}">
                  <a16:creationId xmlns:a16="http://schemas.microsoft.com/office/drawing/2014/main" id="{6466D314-1F3A-799A-818B-FC1ED67363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/>
            <a:stretch>
              <a:fillRect/>
            </a:stretch>
          </p:blipFill>
          <p:spPr>
            <a:xfrm>
              <a:off x="549725" y="1411481"/>
              <a:ext cx="795123" cy="913256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78" name="文本框 77">
              <a:extLst>
                <a:ext uri="{FF2B5EF4-FFF2-40B4-BE49-F238E27FC236}">
                  <a16:creationId xmlns:a16="http://schemas.microsoft.com/office/drawing/2014/main" id="{96C895B3-83D1-66DF-3BE0-E161AD3FD66D}"/>
                </a:ext>
              </a:extLst>
            </p:cNvPr>
            <p:cNvSpPr txBox="1"/>
            <p:nvPr/>
          </p:nvSpPr>
          <p:spPr>
            <a:xfrm>
              <a:off x="360014" y="2330420"/>
              <a:ext cx="116008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>
                  <a:latin typeface="Garamond" panose="02020404030301010803" pitchFamily="18" charset="0"/>
                  <a:cs typeface="Arial" panose="020B0604020202020204" pitchFamily="34" charset="0"/>
                </a:rPr>
                <a:t>Hanlin Ren</a:t>
              </a:r>
            </a:p>
          </p:txBody>
        </p:sp>
        <p:pic>
          <p:nvPicPr>
            <p:cNvPr id="79" name="图片 78">
              <a:extLst>
                <a:ext uri="{FF2B5EF4-FFF2-40B4-BE49-F238E27FC236}">
                  <a16:creationId xmlns:a16="http://schemas.microsoft.com/office/drawing/2014/main" id="{C50678A9-31AB-B291-9CD2-BCE14E662E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/>
            <a:stretch>
              <a:fillRect/>
            </a:stretch>
          </p:blipFill>
          <p:spPr>
            <a:xfrm>
              <a:off x="1695344" y="1410982"/>
              <a:ext cx="943698" cy="913256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0" name="文本框 79">
              <a:extLst>
                <a:ext uri="{FF2B5EF4-FFF2-40B4-BE49-F238E27FC236}">
                  <a16:creationId xmlns:a16="http://schemas.microsoft.com/office/drawing/2014/main" id="{FE140A08-AD5A-13F8-F10E-9CFAE308257A}"/>
                </a:ext>
              </a:extLst>
            </p:cNvPr>
            <p:cNvSpPr txBox="1"/>
            <p:nvPr/>
          </p:nvSpPr>
          <p:spPr>
            <a:xfrm>
              <a:off x="1505167" y="2319591"/>
              <a:ext cx="132405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600" dirty="0">
                  <a:latin typeface="Garamond" panose="02020404030301010803" pitchFamily="18" charset="0"/>
                  <a:cs typeface="Arial" panose="020B0604020202020204" pitchFamily="34" charset="0"/>
                </a:rPr>
                <a:t>Ryan Williams</a:t>
              </a:r>
              <a:endParaRPr lang="en-GB" sz="1600" dirty="0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1" name="文本框 80">
                  <a:extLst>
                    <a:ext uri="{FF2B5EF4-FFF2-40B4-BE49-F238E27FC236}">
                      <a16:creationId xmlns:a16="http://schemas.microsoft.com/office/drawing/2014/main" id="{5403C2CD-2D63-2DEC-899B-8112424BAE97}"/>
                    </a:ext>
                  </a:extLst>
                </p:cNvPr>
                <p:cNvSpPr txBox="1"/>
                <p:nvPr/>
              </p:nvSpPr>
              <p:spPr>
                <a:xfrm>
                  <a:off x="5172" y="2672919"/>
                  <a:ext cx="3361663" cy="31200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sz="1400" dirty="0">
                      <a:latin typeface="Garamond" panose="02020404030301010803" pitchFamily="18" charset="0"/>
                      <a:cs typeface="Arial" panose="020B0604020202020204" pitchFamily="34" charset="0"/>
                    </a:rPr>
                    <a:t>Near-max lower bounds for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GB" altLang="zh-CN" sz="1400" b="1" i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altLang="zh-CN" sz="1400" b="1" i="0" smtClean="0">
                              <a:latin typeface="Cambria Math" panose="02040503050406030204" pitchFamily="18" charset="0"/>
                            </a:rPr>
                            <m:t>𝐄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GB" altLang="zh-CN" sz="1400" b="0" i="0" smtClean="0">
                              <a:latin typeface="Cambria Math" panose="02040503050406030204" pitchFamily="18" charset="0"/>
                            </a:rPr>
                            <m:t>pr</m:t>
                          </m:r>
                          <m:r>
                            <a:rPr lang="en-GB" altLang="zh-CN" sz="1400" b="1" i="0" smtClean="0">
                              <a:latin typeface="Cambria Math" panose="02040503050406030204" pitchFamily="18" charset="0"/>
                            </a:rPr>
                            <m:t>𝐌𝐀</m:t>
                          </m:r>
                        </m:sup>
                      </m:sSup>
                      <m:sSub>
                        <m:sSubPr>
                          <m:ctrlPr>
                            <a:rPr lang="en-GB" altLang="zh-CN" sz="1400" b="1" i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altLang="zh-CN" sz="1400" b="1" i="0" smtClean="0">
                              <a:latin typeface="Cambria Math" panose="02040503050406030204" pitchFamily="18" charset="0"/>
                            </a:rPr>
                            <m:t>/</m:t>
                          </m:r>
                        </m:e>
                        <m:sub>
                          <m:r>
                            <a:rPr lang="en-GB" altLang="zh-CN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a14:m>
                  <a:r>
                    <a:rPr lang="en-GB" sz="1400" dirty="0">
                      <a:latin typeface="Garamond" panose="02020404030301010803" pitchFamily="18" charset="0"/>
                      <a:cs typeface="Arial" panose="020B0604020202020204" pitchFamily="34" charset="0"/>
                    </a:rPr>
                    <a:t> (2026)</a:t>
                  </a:r>
                </a:p>
              </p:txBody>
            </p:sp>
          </mc:Choice>
          <mc:Fallback xmlns="">
            <p:sp>
              <p:nvSpPr>
                <p:cNvPr id="81" name="文本框 80">
                  <a:extLst>
                    <a:ext uri="{FF2B5EF4-FFF2-40B4-BE49-F238E27FC236}">
                      <a16:creationId xmlns:a16="http://schemas.microsoft.com/office/drawing/2014/main" id="{5403C2CD-2D63-2DEC-899B-8112424BAE9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72" y="2672919"/>
                  <a:ext cx="3361663" cy="312008"/>
                </a:xfrm>
                <a:prstGeom prst="rect">
                  <a:avLst/>
                </a:prstGeom>
                <a:blipFill>
                  <a:blip r:embed="rId32"/>
                  <a:stretch>
                    <a:fillRect t="-1961" b="-19608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" name="矩形 2">
            <a:extLst>
              <a:ext uri="{FF2B5EF4-FFF2-40B4-BE49-F238E27FC236}">
                <a16:creationId xmlns:a16="http://schemas.microsoft.com/office/drawing/2014/main" id="{F92A1C13-7C2F-2A58-A1A2-8B36C098E46A}"/>
              </a:ext>
            </a:extLst>
          </p:cNvPr>
          <p:cNvSpPr/>
          <p:nvPr/>
        </p:nvSpPr>
        <p:spPr>
          <a:xfrm>
            <a:off x="422736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5E7D8F7A-D3C2-F5D5-B53B-89588339CC29}"/>
              </a:ext>
            </a:extLst>
          </p:cNvPr>
          <p:cNvSpPr/>
          <p:nvPr/>
        </p:nvSpPr>
        <p:spPr>
          <a:xfrm>
            <a:off x="437515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ABCC88CF-13D7-C375-C01F-02ED7D95D068}"/>
              </a:ext>
            </a:extLst>
          </p:cNvPr>
          <p:cNvSpPr/>
          <p:nvPr/>
        </p:nvSpPr>
        <p:spPr>
          <a:xfrm>
            <a:off x="452293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8CB5D54F-F3B6-1162-4DC9-FCA39B9991CF}"/>
              </a:ext>
            </a:extLst>
          </p:cNvPr>
          <p:cNvSpPr/>
          <p:nvPr/>
        </p:nvSpPr>
        <p:spPr>
          <a:xfrm>
            <a:off x="467071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0AF3F471-97C0-681A-F135-A5630C62C79F}"/>
              </a:ext>
            </a:extLst>
          </p:cNvPr>
          <p:cNvSpPr/>
          <p:nvPr/>
        </p:nvSpPr>
        <p:spPr>
          <a:xfrm>
            <a:off x="481849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8B70F10F-C3DD-E727-7788-9486F182F747}"/>
              </a:ext>
            </a:extLst>
          </p:cNvPr>
          <p:cNvSpPr/>
          <p:nvPr/>
        </p:nvSpPr>
        <p:spPr>
          <a:xfrm>
            <a:off x="496627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2" name="矩形 81">
            <a:extLst>
              <a:ext uri="{FF2B5EF4-FFF2-40B4-BE49-F238E27FC236}">
                <a16:creationId xmlns:a16="http://schemas.microsoft.com/office/drawing/2014/main" id="{D00728AE-9697-36B1-3D23-DB6EA24F419E}"/>
              </a:ext>
            </a:extLst>
          </p:cNvPr>
          <p:cNvSpPr/>
          <p:nvPr/>
        </p:nvSpPr>
        <p:spPr>
          <a:xfrm>
            <a:off x="511406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4" name="矩形 83">
            <a:extLst>
              <a:ext uri="{FF2B5EF4-FFF2-40B4-BE49-F238E27FC236}">
                <a16:creationId xmlns:a16="http://schemas.microsoft.com/office/drawing/2014/main" id="{FA8A1511-F573-575F-A08E-06EEE98BA524}"/>
              </a:ext>
            </a:extLst>
          </p:cNvPr>
          <p:cNvSpPr/>
          <p:nvPr/>
        </p:nvSpPr>
        <p:spPr>
          <a:xfrm>
            <a:off x="526184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" name="矩形 85">
            <a:extLst>
              <a:ext uri="{FF2B5EF4-FFF2-40B4-BE49-F238E27FC236}">
                <a16:creationId xmlns:a16="http://schemas.microsoft.com/office/drawing/2014/main" id="{21BB2EDF-B57E-5748-E247-142BAEF21A9C}"/>
              </a:ext>
            </a:extLst>
          </p:cNvPr>
          <p:cNvSpPr/>
          <p:nvPr/>
        </p:nvSpPr>
        <p:spPr>
          <a:xfrm>
            <a:off x="540962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8" name="矩形 87">
            <a:extLst>
              <a:ext uri="{FF2B5EF4-FFF2-40B4-BE49-F238E27FC236}">
                <a16:creationId xmlns:a16="http://schemas.microsoft.com/office/drawing/2014/main" id="{C8957C3A-7174-1B91-071B-E991176FE7A7}"/>
              </a:ext>
            </a:extLst>
          </p:cNvPr>
          <p:cNvSpPr/>
          <p:nvPr/>
        </p:nvSpPr>
        <p:spPr>
          <a:xfrm>
            <a:off x="555740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0" name="矩形 89">
            <a:extLst>
              <a:ext uri="{FF2B5EF4-FFF2-40B4-BE49-F238E27FC236}">
                <a16:creationId xmlns:a16="http://schemas.microsoft.com/office/drawing/2014/main" id="{19A405DD-C850-8FD5-2ED0-F59E01FDAD33}"/>
              </a:ext>
            </a:extLst>
          </p:cNvPr>
          <p:cNvSpPr/>
          <p:nvPr/>
        </p:nvSpPr>
        <p:spPr>
          <a:xfrm>
            <a:off x="570518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2" name="矩形 91">
            <a:extLst>
              <a:ext uri="{FF2B5EF4-FFF2-40B4-BE49-F238E27FC236}">
                <a16:creationId xmlns:a16="http://schemas.microsoft.com/office/drawing/2014/main" id="{7F680C24-C334-FE36-CF4A-4DF7FD752714}"/>
              </a:ext>
            </a:extLst>
          </p:cNvPr>
          <p:cNvSpPr/>
          <p:nvPr/>
        </p:nvSpPr>
        <p:spPr>
          <a:xfrm>
            <a:off x="585297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4" name="矩形 93">
            <a:extLst>
              <a:ext uri="{FF2B5EF4-FFF2-40B4-BE49-F238E27FC236}">
                <a16:creationId xmlns:a16="http://schemas.microsoft.com/office/drawing/2014/main" id="{668F963E-D049-57B4-5751-876083F3670E}"/>
              </a:ext>
            </a:extLst>
          </p:cNvPr>
          <p:cNvSpPr/>
          <p:nvPr/>
        </p:nvSpPr>
        <p:spPr>
          <a:xfrm>
            <a:off x="600075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6" name="矩形 95">
            <a:extLst>
              <a:ext uri="{FF2B5EF4-FFF2-40B4-BE49-F238E27FC236}">
                <a16:creationId xmlns:a16="http://schemas.microsoft.com/office/drawing/2014/main" id="{7BA55F6F-3A92-EA0B-EBAE-5C3493BE2F6B}"/>
              </a:ext>
            </a:extLst>
          </p:cNvPr>
          <p:cNvSpPr/>
          <p:nvPr/>
        </p:nvSpPr>
        <p:spPr>
          <a:xfrm>
            <a:off x="614853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8" name="矩形 97">
            <a:extLst>
              <a:ext uri="{FF2B5EF4-FFF2-40B4-BE49-F238E27FC236}">
                <a16:creationId xmlns:a16="http://schemas.microsoft.com/office/drawing/2014/main" id="{FFC2C4E3-086F-CA38-2124-F86F0EFE8E1D}"/>
              </a:ext>
            </a:extLst>
          </p:cNvPr>
          <p:cNvSpPr/>
          <p:nvPr/>
        </p:nvSpPr>
        <p:spPr>
          <a:xfrm>
            <a:off x="629631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0" name="矩形 99">
            <a:extLst>
              <a:ext uri="{FF2B5EF4-FFF2-40B4-BE49-F238E27FC236}">
                <a16:creationId xmlns:a16="http://schemas.microsoft.com/office/drawing/2014/main" id="{B35B2849-B4E3-B985-407B-4CD080B3E119}"/>
              </a:ext>
            </a:extLst>
          </p:cNvPr>
          <p:cNvSpPr/>
          <p:nvPr/>
        </p:nvSpPr>
        <p:spPr>
          <a:xfrm>
            <a:off x="644409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2" name="矩形 101">
            <a:extLst>
              <a:ext uri="{FF2B5EF4-FFF2-40B4-BE49-F238E27FC236}">
                <a16:creationId xmlns:a16="http://schemas.microsoft.com/office/drawing/2014/main" id="{6CC0A2AF-95B1-3BFA-FEDB-973A7F0F975A}"/>
              </a:ext>
            </a:extLst>
          </p:cNvPr>
          <p:cNvSpPr/>
          <p:nvPr/>
        </p:nvSpPr>
        <p:spPr>
          <a:xfrm>
            <a:off x="659188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4" name="矩形 103">
            <a:extLst>
              <a:ext uri="{FF2B5EF4-FFF2-40B4-BE49-F238E27FC236}">
                <a16:creationId xmlns:a16="http://schemas.microsoft.com/office/drawing/2014/main" id="{5657AF9C-D7C5-4D93-5274-4428B40084D2}"/>
              </a:ext>
            </a:extLst>
          </p:cNvPr>
          <p:cNvSpPr/>
          <p:nvPr/>
        </p:nvSpPr>
        <p:spPr>
          <a:xfrm>
            <a:off x="673966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6" name="矩形 105">
            <a:extLst>
              <a:ext uri="{FF2B5EF4-FFF2-40B4-BE49-F238E27FC236}">
                <a16:creationId xmlns:a16="http://schemas.microsoft.com/office/drawing/2014/main" id="{6D8BB7EB-82E0-7A58-2EA8-828BF873AF8E}"/>
              </a:ext>
            </a:extLst>
          </p:cNvPr>
          <p:cNvSpPr/>
          <p:nvPr/>
        </p:nvSpPr>
        <p:spPr>
          <a:xfrm>
            <a:off x="688744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8" name="矩形 107">
            <a:extLst>
              <a:ext uri="{FF2B5EF4-FFF2-40B4-BE49-F238E27FC236}">
                <a16:creationId xmlns:a16="http://schemas.microsoft.com/office/drawing/2014/main" id="{47A3BD60-EF9D-64BC-7142-F9D0C38DF44F}"/>
              </a:ext>
            </a:extLst>
          </p:cNvPr>
          <p:cNvSpPr/>
          <p:nvPr/>
        </p:nvSpPr>
        <p:spPr>
          <a:xfrm>
            <a:off x="703522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0" name="矩形 109">
            <a:extLst>
              <a:ext uri="{FF2B5EF4-FFF2-40B4-BE49-F238E27FC236}">
                <a16:creationId xmlns:a16="http://schemas.microsoft.com/office/drawing/2014/main" id="{854C3FF5-5EBA-D405-AFE2-F50A7A03306E}"/>
              </a:ext>
            </a:extLst>
          </p:cNvPr>
          <p:cNvSpPr/>
          <p:nvPr/>
        </p:nvSpPr>
        <p:spPr>
          <a:xfrm>
            <a:off x="718300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2" name="矩形 111">
            <a:extLst>
              <a:ext uri="{FF2B5EF4-FFF2-40B4-BE49-F238E27FC236}">
                <a16:creationId xmlns:a16="http://schemas.microsoft.com/office/drawing/2014/main" id="{5114F252-B22B-624C-FED8-158DED4E75A0}"/>
              </a:ext>
            </a:extLst>
          </p:cNvPr>
          <p:cNvSpPr/>
          <p:nvPr/>
        </p:nvSpPr>
        <p:spPr>
          <a:xfrm>
            <a:off x="733079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4" name="矩形 113">
            <a:extLst>
              <a:ext uri="{FF2B5EF4-FFF2-40B4-BE49-F238E27FC236}">
                <a16:creationId xmlns:a16="http://schemas.microsoft.com/office/drawing/2014/main" id="{264444DF-0FF6-1EA5-675F-4CFBCA0F7A5D}"/>
              </a:ext>
            </a:extLst>
          </p:cNvPr>
          <p:cNvSpPr/>
          <p:nvPr/>
        </p:nvSpPr>
        <p:spPr>
          <a:xfrm>
            <a:off x="747857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6" name="矩形 115">
            <a:extLst>
              <a:ext uri="{FF2B5EF4-FFF2-40B4-BE49-F238E27FC236}">
                <a16:creationId xmlns:a16="http://schemas.microsoft.com/office/drawing/2014/main" id="{7527070E-77C5-FF94-86D5-FAE98983245B}"/>
              </a:ext>
            </a:extLst>
          </p:cNvPr>
          <p:cNvSpPr/>
          <p:nvPr/>
        </p:nvSpPr>
        <p:spPr>
          <a:xfrm>
            <a:off x="762635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8" name="矩形 117">
            <a:extLst>
              <a:ext uri="{FF2B5EF4-FFF2-40B4-BE49-F238E27FC236}">
                <a16:creationId xmlns:a16="http://schemas.microsoft.com/office/drawing/2014/main" id="{01E47D6F-F949-141C-4F82-36D2EB82A5B8}"/>
              </a:ext>
            </a:extLst>
          </p:cNvPr>
          <p:cNvSpPr/>
          <p:nvPr/>
        </p:nvSpPr>
        <p:spPr>
          <a:xfrm>
            <a:off x="777413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0" name="矩形 119">
            <a:extLst>
              <a:ext uri="{FF2B5EF4-FFF2-40B4-BE49-F238E27FC236}">
                <a16:creationId xmlns:a16="http://schemas.microsoft.com/office/drawing/2014/main" id="{3AD4C415-AF29-D381-7EBF-A34048ECDEEC}"/>
              </a:ext>
            </a:extLst>
          </p:cNvPr>
          <p:cNvSpPr/>
          <p:nvPr/>
        </p:nvSpPr>
        <p:spPr>
          <a:xfrm>
            <a:off x="792191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2" name="矩形 121">
            <a:extLst>
              <a:ext uri="{FF2B5EF4-FFF2-40B4-BE49-F238E27FC236}">
                <a16:creationId xmlns:a16="http://schemas.microsoft.com/office/drawing/2014/main" id="{1775F1F8-F083-A30A-86EF-0A64928BED12}"/>
              </a:ext>
            </a:extLst>
          </p:cNvPr>
          <p:cNvSpPr/>
          <p:nvPr/>
        </p:nvSpPr>
        <p:spPr>
          <a:xfrm>
            <a:off x="806970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4" name="矩形 123">
            <a:extLst>
              <a:ext uri="{FF2B5EF4-FFF2-40B4-BE49-F238E27FC236}">
                <a16:creationId xmlns:a16="http://schemas.microsoft.com/office/drawing/2014/main" id="{F5C4AD4C-503C-858B-0966-CBB1D43B4F22}"/>
              </a:ext>
            </a:extLst>
          </p:cNvPr>
          <p:cNvSpPr/>
          <p:nvPr/>
        </p:nvSpPr>
        <p:spPr>
          <a:xfrm>
            <a:off x="821748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6" name="矩形 125">
            <a:extLst>
              <a:ext uri="{FF2B5EF4-FFF2-40B4-BE49-F238E27FC236}">
                <a16:creationId xmlns:a16="http://schemas.microsoft.com/office/drawing/2014/main" id="{0088A755-3168-5A8A-A1F2-D550F49C94EE}"/>
              </a:ext>
            </a:extLst>
          </p:cNvPr>
          <p:cNvSpPr/>
          <p:nvPr/>
        </p:nvSpPr>
        <p:spPr>
          <a:xfrm>
            <a:off x="836526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8" name="文本框 127">
            <a:extLst>
              <a:ext uri="{FF2B5EF4-FFF2-40B4-BE49-F238E27FC236}">
                <a16:creationId xmlns:a16="http://schemas.microsoft.com/office/drawing/2014/main" id="{EFE4945D-1A25-394B-33C5-99A2751C053C}"/>
              </a:ext>
            </a:extLst>
          </p:cNvPr>
          <p:cNvSpPr txBox="1"/>
          <p:nvPr/>
        </p:nvSpPr>
        <p:spPr>
          <a:xfrm>
            <a:off x="3220605" y="-33662"/>
            <a:ext cx="101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Progress: </a:t>
            </a:r>
            <a:endParaRPr lang="en-GB" dirty="0">
              <a:solidFill>
                <a:schemeClr val="bg1">
                  <a:lumMod val="50000"/>
                </a:schemeClr>
              </a:solidFill>
              <a:latin typeface="Garamond" panose="02020404030301010803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9" name="对话气泡: 圆角矩形 128">
                <a:extLst>
                  <a:ext uri="{FF2B5EF4-FFF2-40B4-BE49-F238E27FC236}">
                    <a16:creationId xmlns:a16="http://schemas.microsoft.com/office/drawing/2014/main" id="{6D5C241A-D22D-5F03-8F30-24672D5E0D1A}"/>
                  </a:ext>
                </a:extLst>
              </p:cNvPr>
              <p:cNvSpPr/>
              <p:nvPr/>
            </p:nvSpPr>
            <p:spPr>
              <a:xfrm>
                <a:off x="8573301" y="5338384"/>
                <a:ext cx="3332371" cy="689268"/>
              </a:xfrm>
              <a:prstGeom prst="wedgeRoundRectCallout">
                <a:avLst>
                  <a:gd name="adj1" fmla="val -312"/>
                  <a:gd name="adj2" fmla="val -112696"/>
                  <a:gd name="adj3" fmla="val 16667"/>
                </a:avLst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B" dirty="0">
                    <a:latin typeface="Garamond" panose="02020404030301010803" pitchFamily="18" charset="0"/>
                    <a:cs typeface="Arial" panose="020B0604020202020204" pitchFamily="34" charset="0"/>
                  </a:rPr>
                  <a:t>Requires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GB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</m:oMath>
                </a14:m>
                <a:r>
                  <a:rPr lang="en-GB" dirty="0">
                    <a:latin typeface="Garamond" panose="02020404030301010803" pitchFamily="18" charset="0"/>
                    <a:cs typeface="Arial" panose="020B0604020202020204" pitchFamily="34" charset="0"/>
                  </a:rPr>
                  <a:t> circuit size. </a:t>
                </a:r>
                <a:r>
                  <a:rPr lang="en-GB" sz="1200" dirty="0">
                    <a:latin typeface="Garamond" panose="02020404030301010803" pitchFamily="18" charset="0"/>
                    <a:cs typeface="Arial" panose="020B0604020202020204" pitchFamily="34" charset="0"/>
                  </a:rPr>
                  <a:t>(MVW’99)</a:t>
                </a:r>
              </a:p>
              <a:p>
                <a:pPr algn="ctr"/>
                <a:r>
                  <a:rPr lang="en-GB" sz="1600" dirty="0">
                    <a:latin typeface="Garamond" panose="02020404030301010803" pitchFamily="18" charset="0"/>
                    <a:cs typeface="Arial" panose="020B0604020202020204" pitchFamily="34" charset="0"/>
                  </a:rPr>
                  <a:t>(“Lex-first hard function” sits here.)</a:t>
                </a:r>
              </a:p>
            </p:txBody>
          </p:sp>
        </mc:Choice>
        <mc:Fallback xmlns="">
          <p:sp>
            <p:nvSpPr>
              <p:cNvPr id="129" name="对话气泡: 圆角矩形 128">
                <a:extLst>
                  <a:ext uri="{FF2B5EF4-FFF2-40B4-BE49-F238E27FC236}">
                    <a16:creationId xmlns:a16="http://schemas.microsoft.com/office/drawing/2014/main" id="{6D5C241A-D22D-5F03-8F30-24672D5E0D1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3301" y="5338384"/>
                <a:ext cx="3332371" cy="689268"/>
              </a:xfrm>
              <a:prstGeom prst="wedgeRoundRectCallout">
                <a:avLst>
                  <a:gd name="adj1" fmla="val -312"/>
                  <a:gd name="adj2" fmla="val -112696"/>
                  <a:gd name="adj3" fmla="val 16667"/>
                </a:avLst>
              </a:prstGeom>
              <a:blipFill>
                <a:blip r:embed="rId33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74606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  <p:bldP spid="49" grpId="0" animBg="1"/>
      <p:bldP spid="50" grpId="0" animBg="1"/>
      <p:bldP spid="52" grpId="0" animBg="1"/>
      <p:bldP spid="7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7CF9C6DA-8FC7-422C-FAAB-792CAFC41B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282" y="446444"/>
            <a:ext cx="4657440" cy="61961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9F388C5F-03C2-2494-CB1E-2B129BFAF534}"/>
                  </a:ext>
                </a:extLst>
              </p:cNvPr>
              <p:cNvSpPr txBox="1"/>
              <p:nvPr/>
            </p:nvSpPr>
            <p:spPr>
              <a:xfrm>
                <a:off x="1462746" y="2759669"/>
                <a:ext cx="3678512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dirty="0">
                    <a:solidFill>
                      <a:srgbClr val="FF0000"/>
                    </a:solidFill>
                    <a:latin typeface="Garamond" panose="02020404030301010803" pitchFamily="18" charset="0"/>
                  </a:rPr>
                  <a:t>Good Hardness-vs-Randomness </a:t>
                </a:r>
                <a:r>
                  <a:rPr lang="en-GB" sz="3200" dirty="0" err="1">
                    <a:solidFill>
                      <a:srgbClr val="FF0000"/>
                    </a:solidFill>
                    <a:latin typeface="Garamond" panose="02020404030301010803" pitchFamily="18" charset="0"/>
                  </a:rPr>
                  <a:t>Tradeoffs</a:t>
                </a:r>
                <a:r>
                  <a:rPr lang="en-GB" sz="3200" dirty="0">
                    <a:solidFill>
                      <a:srgbClr val="FF0000"/>
                    </a:solidFill>
                    <a:latin typeface="Garamond" panose="02020404030301010803" pitchFamily="18" charset="0"/>
                  </a:rPr>
                  <a:t> for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32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Avoid</m:t>
                    </m:r>
                  </m:oMath>
                </a14:m>
                <a:endParaRPr lang="en-GB" sz="3200" dirty="0">
                  <a:solidFill>
                    <a:srgbClr val="FF0000"/>
                  </a:solidFill>
                  <a:latin typeface="Garamond" panose="02020404030301010803" pitchFamily="18" charset="0"/>
                </a:endParaRP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9F388C5F-03C2-2494-CB1E-2B129BFAF5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2746" y="2759669"/>
                <a:ext cx="3678512" cy="1569660"/>
              </a:xfrm>
              <a:prstGeom prst="rect">
                <a:avLst/>
              </a:prstGeom>
              <a:blipFill>
                <a:blip r:embed="rId3"/>
                <a:stretch>
                  <a:fillRect l="-332" t="-5058" b="-124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文本框 6">
            <a:extLst>
              <a:ext uri="{FF2B5EF4-FFF2-40B4-BE49-F238E27FC236}">
                <a16:creationId xmlns:a16="http://schemas.microsoft.com/office/drawing/2014/main" id="{4B863E7E-AC65-0EF4-A40B-5B68C8B01A90}"/>
              </a:ext>
            </a:extLst>
          </p:cNvPr>
          <p:cNvSpPr txBox="1"/>
          <p:nvPr/>
        </p:nvSpPr>
        <p:spPr>
          <a:xfrm>
            <a:off x="0" y="6642556"/>
            <a:ext cx="753687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</a:rPr>
              <a:t>https://www.amazon.co.uk/dp/B06W571TQF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对话气泡: 圆角矩形 14">
                <a:extLst>
                  <a:ext uri="{FF2B5EF4-FFF2-40B4-BE49-F238E27FC236}">
                    <a16:creationId xmlns:a16="http://schemas.microsoft.com/office/drawing/2014/main" id="{363D46D4-B8BF-82B9-0534-87EEB8132A41}"/>
                  </a:ext>
                </a:extLst>
              </p:cNvPr>
              <p:cNvSpPr/>
              <p:nvPr/>
            </p:nvSpPr>
            <p:spPr>
              <a:xfrm>
                <a:off x="6482465" y="1602557"/>
                <a:ext cx="5448694" cy="1102936"/>
              </a:xfrm>
              <a:prstGeom prst="wedgeRoundRectCallout">
                <a:avLst>
                  <a:gd name="adj1" fmla="val -37776"/>
                  <a:gd name="adj2" fmla="val 103790"/>
                  <a:gd name="adj3" fmla="val 16667"/>
                </a:avLst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B" sz="2400" dirty="0">
                    <a:latin typeface="Garamond" panose="02020404030301010803" pitchFamily="18" charset="0"/>
                  </a:rPr>
                  <a:t>Current </a:t>
                </a:r>
                <a:r>
                  <a:rPr lang="en-GB" sz="2400" dirty="0" err="1">
                    <a:latin typeface="Garamond" panose="02020404030301010803" pitchFamily="18" charset="0"/>
                  </a:rPr>
                  <a:t>HvR</a:t>
                </a:r>
                <a:r>
                  <a:rPr lang="en-GB" sz="2400" dirty="0">
                    <a:latin typeface="Garamond" panose="02020404030301010803" pitchFamily="18" charset="0"/>
                  </a:rPr>
                  <a:t> for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400" b="0" i="0" smtClean="0">
                        <a:latin typeface="Cambria Math" panose="02040503050406030204" pitchFamily="18" charset="0"/>
                      </a:rPr>
                      <m:t>Avoid</m:t>
                    </m:r>
                  </m:oMath>
                </a14:m>
                <a:endParaRPr lang="en-GB" sz="2400" dirty="0">
                  <a:latin typeface="Garamond" panose="02020404030301010803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en-GB" sz="2400" dirty="0">
                    <a:latin typeface="Garamond" panose="02020404030301010803" pitchFamily="18" charset="0"/>
                  </a:rPr>
                  <a:t> exponential lower bounds for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400" b="1" i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1" i="0" smtClean="0">
                            <a:latin typeface="Cambria Math" panose="02040503050406030204" pitchFamily="18" charset="0"/>
                          </a:rPr>
                          <m:t>𝐄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GB" sz="2400" b="0" i="0" smtClean="0">
                            <a:latin typeface="Cambria Math" panose="02040503050406030204" pitchFamily="18" charset="0"/>
                          </a:rPr>
                          <m:t>pr</m:t>
                        </m:r>
                        <m:r>
                          <a:rPr lang="en-GB" sz="2400" b="1" i="0" smtClean="0">
                            <a:latin typeface="Cambria Math" panose="02040503050406030204" pitchFamily="18" charset="0"/>
                          </a:rPr>
                          <m:t>𝐌𝐀</m:t>
                        </m:r>
                      </m:sup>
                    </m:sSup>
                    <m:sSub>
                      <m:sSub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/</m:t>
                        </m:r>
                      </m:e>
                      <m:sub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GB" sz="2400" dirty="0">
                  <a:latin typeface="Garamond" panose="02020404030301010803" pitchFamily="18" charset="0"/>
                </a:endParaRPr>
              </a:p>
            </p:txBody>
          </p:sp>
        </mc:Choice>
        <mc:Fallback xmlns="">
          <p:sp>
            <p:nvSpPr>
              <p:cNvPr id="15" name="对话气泡: 圆角矩形 14">
                <a:extLst>
                  <a:ext uri="{FF2B5EF4-FFF2-40B4-BE49-F238E27FC236}">
                    <a16:creationId xmlns:a16="http://schemas.microsoft.com/office/drawing/2014/main" id="{363D46D4-B8BF-82B9-0534-87EEB8132A4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2465" y="1602557"/>
                <a:ext cx="5448694" cy="1102936"/>
              </a:xfrm>
              <a:prstGeom prst="wedgeRoundRectCallout">
                <a:avLst>
                  <a:gd name="adj1" fmla="val -37776"/>
                  <a:gd name="adj2" fmla="val 103790"/>
                  <a:gd name="adj3" fmla="val 16667"/>
                </a:avLst>
              </a:prstGeom>
              <a:blipFill>
                <a:blip r:embed="rId4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" name="组合 19">
            <a:extLst>
              <a:ext uri="{FF2B5EF4-FFF2-40B4-BE49-F238E27FC236}">
                <a16:creationId xmlns:a16="http://schemas.microsoft.com/office/drawing/2014/main" id="{B5A303A5-DF97-46A5-896B-7A19BC4F23B5}"/>
              </a:ext>
            </a:extLst>
          </p:cNvPr>
          <p:cNvGrpSpPr/>
          <p:nvPr/>
        </p:nvGrpSpPr>
        <p:grpSpPr>
          <a:xfrm>
            <a:off x="6482465" y="5032961"/>
            <a:ext cx="4666268" cy="1414021"/>
            <a:chOff x="6482465" y="5032961"/>
            <a:chExt cx="4666268" cy="1414021"/>
          </a:xfrm>
        </p:grpSpPr>
        <p:sp>
          <p:nvSpPr>
            <p:cNvPr id="16" name="思想气泡: 云 15">
              <a:extLst>
                <a:ext uri="{FF2B5EF4-FFF2-40B4-BE49-F238E27FC236}">
                  <a16:creationId xmlns:a16="http://schemas.microsoft.com/office/drawing/2014/main" id="{A646F30E-1820-91AA-68B0-713E2A7633EC}"/>
                </a:ext>
              </a:extLst>
            </p:cNvPr>
            <p:cNvSpPr/>
            <p:nvPr/>
          </p:nvSpPr>
          <p:spPr>
            <a:xfrm>
              <a:off x="6482465" y="5032961"/>
              <a:ext cx="4534293" cy="1414021"/>
            </a:xfrm>
            <a:prstGeom prst="cloudCallout">
              <a:avLst>
                <a:gd name="adj1" fmla="val 40082"/>
                <a:gd name="adj2" fmla="val -65500"/>
              </a:avLst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A5A85DCB-DFEA-0724-628C-2116BE87E42C}"/>
                </a:ext>
              </a:extLst>
            </p:cNvPr>
            <p:cNvSpPr txBox="1"/>
            <p:nvPr/>
          </p:nvSpPr>
          <p:spPr>
            <a:xfrm>
              <a:off x="7109491" y="5315765"/>
              <a:ext cx="403924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>
                  <a:latin typeface="Garamond" panose="02020404030301010803" pitchFamily="18" charset="0"/>
                </a:rPr>
                <a:t>Better circuit lower bounds from better </a:t>
              </a:r>
              <a:r>
                <a:rPr lang="en-GB" sz="2400" dirty="0" err="1">
                  <a:latin typeface="Garamond" panose="02020404030301010803" pitchFamily="18" charset="0"/>
                </a:rPr>
                <a:t>HvR</a:t>
              </a:r>
              <a:r>
                <a:rPr lang="en-GB" sz="2400" dirty="0">
                  <a:latin typeface="Garamond" panose="02020404030301010803" pitchFamily="18" charset="0"/>
                </a:rPr>
                <a:t>?</a:t>
              </a:r>
            </a:p>
          </p:txBody>
        </p:sp>
      </p:grpSp>
      <p:pic>
        <p:nvPicPr>
          <p:cNvPr id="18" name="图片 17" descr="Crying Face emoji">
            <a:extLst>
              <a:ext uri="{FF2B5EF4-FFF2-40B4-BE49-F238E27FC236}">
                <a16:creationId xmlns:a16="http://schemas.microsoft.com/office/drawing/2014/main" id="{16208C93-E0A5-AFE1-70D7-8516443625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7956" y="3313388"/>
            <a:ext cx="1524000" cy="1524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图片 3" descr="Star-Struck emoji">
            <a:extLst>
              <a:ext uri="{FF2B5EF4-FFF2-40B4-BE49-F238E27FC236}">
                <a16:creationId xmlns:a16="http://schemas.microsoft.com/office/drawing/2014/main" id="{4F91F281-E4C6-5C90-36E6-AB6A60776A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43564" y="3313387"/>
            <a:ext cx="1524000" cy="1524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709645F7-9E75-ADCC-2765-5B86D5039914}"/>
              </a:ext>
            </a:extLst>
          </p:cNvPr>
          <p:cNvSpPr/>
          <p:nvPr/>
        </p:nvSpPr>
        <p:spPr>
          <a:xfrm>
            <a:off x="422736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6C727A31-3041-CD85-A316-55C4F0F09F0E}"/>
              </a:ext>
            </a:extLst>
          </p:cNvPr>
          <p:cNvSpPr/>
          <p:nvPr/>
        </p:nvSpPr>
        <p:spPr>
          <a:xfrm>
            <a:off x="437515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EB034168-9720-4976-0353-8FD8BEB57AB9}"/>
              </a:ext>
            </a:extLst>
          </p:cNvPr>
          <p:cNvSpPr/>
          <p:nvPr/>
        </p:nvSpPr>
        <p:spPr>
          <a:xfrm>
            <a:off x="452293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95DE4A5B-FDE8-E3D8-D1BC-B3F0B0DF1C4B}"/>
              </a:ext>
            </a:extLst>
          </p:cNvPr>
          <p:cNvSpPr/>
          <p:nvPr/>
        </p:nvSpPr>
        <p:spPr>
          <a:xfrm>
            <a:off x="467071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8CA51392-04F7-CBA3-F376-8B4D4AECE847}"/>
              </a:ext>
            </a:extLst>
          </p:cNvPr>
          <p:cNvSpPr/>
          <p:nvPr/>
        </p:nvSpPr>
        <p:spPr>
          <a:xfrm>
            <a:off x="481849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6AB9AD91-1B50-21A8-993A-AB9C77A5F34B}"/>
              </a:ext>
            </a:extLst>
          </p:cNvPr>
          <p:cNvSpPr/>
          <p:nvPr/>
        </p:nvSpPr>
        <p:spPr>
          <a:xfrm>
            <a:off x="496627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E21BC106-CB35-CAB4-28E8-9D7CE5873662}"/>
              </a:ext>
            </a:extLst>
          </p:cNvPr>
          <p:cNvSpPr/>
          <p:nvPr/>
        </p:nvSpPr>
        <p:spPr>
          <a:xfrm>
            <a:off x="511406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03D1D3FB-AAD3-6F03-7D3B-85DC28BCE2FA}"/>
              </a:ext>
            </a:extLst>
          </p:cNvPr>
          <p:cNvSpPr/>
          <p:nvPr/>
        </p:nvSpPr>
        <p:spPr>
          <a:xfrm>
            <a:off x="526184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19A06F3E-34CA-D742-15AB-5DD9A4EE3F62}"/>
              </a:ext>
            </a:extLst>
          </p:cNvPr>
          <p:cNvSpPr/>
          <p:nvPr/>
        </p:nvSpPr>
        <p:spPr>
          <a:xfrm>
            <a:off x="540962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6523C123-DA76-A459-EA7E-4FF0F6B685CB}"/>
              </a:ext>
            </a:extLst>
          </p:cNvPr>
          <p:cNvSpPr/>
          <p:nvPr/>
        </p:nvSpPr>
        <p:spPr>
          <a:xfrm>
            <a:off x="555740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84553623-55A7-EFE1-D14B-0C84508F0C21}"/>
              </a:ext>
            </a:extLst>
          </p:cNvPr>
          <p:cNvSpPr/>
          <p:nvPr/>
        </p:nvSpPr>
        <p:spPr>
          <a:xfrm>
            <a:off x="570518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371B45F9-1590-BA32-5CF7-6DAED8484A02}"/>
              </a:ext>
            </a:extLst>
          </p:cNvPr>
          <p:cNvSpPr/>
          <p:nvPr/>
        </p:nvSpPr>
        <p:spPr>
          <a:xfrm>
            <a:off x="585297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36A979C5-9C0C-62F7-09FE-9B092670207A}"/>
              </a:ext>
            </a:extLst>
          </p:cNvPr>
          <p:cNvSpPr/>
          <p:nvPr/>
        </p:nvSpPr>
        <p:spPr>
          <a:xfrm>
            <a:off x="600075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FBC8E8FD-DC58-2CBF-42AD-0F2082F73D00}"/>
              </a:ext>
            </a:extLst>
          </p:cNvPr>
          <p:cNvSpPr/>
          <p:nvPr/>
        </p:nvSpPr>
        <p:spPr>
          <a:xfrm>
            <a:off x="614853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90A3F6EC-E80F-82E9-723A-18F6A34E4960}"/>
              </a:ext>
            </a:extLst>
          </p:cNvPr>
          <p:cNvSpPr/>
          <p:nvPr/>
        </p:nvSpPr>
        <p:spPr>
          <a:xfrm>
            <a:off x="629631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0BDE701F-6D1E-FC64-C497-6112E84BA8B2}"/>
              </a:ext>
            </a:extLst>
          </p:cNvPr>
          <p:cNvSpPr/>
          <p:nvPr/>
        </p:nvSpPr>
        <p:spPr>
          <a:xfrm>
            <a:off x="644409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1558C389-5426-E842-1DAF-7CE83F61922D}"/>
              </a:ext>
            </a:extLst>
          </p:cNvPr>
          <p:cNvSpPr/>
          <p:nvPr/>
        </p:nvSpPr>
        <p:spPr>
          <a:xfrm>
            <a:off x="659188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59A7CD95-57D9-54E5-6E32-6903194FE8C7}"/>
              </a:ext>
            </a:extLst>
          </p:cNvPr>
          <p:cNvSpPr/>
          <p:nvPr/>
        </p:nvSpPr>
        <p:spPr>
          <a:xfrm>
            <a:off x="673966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2F5E3ED2-0952-8EA4-96A9-AEBC74056860}"/>
              </a:ext>
            </a:extLst>
          </p:cNvPr>
          <p:cNvSpPr/>
          <p:nvPr/>
        </p:nvSpPr>
        <p:spPr>
          <a:xfrm>
            <a:off x="688744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E5DE65E6-BE03-301B-7C3B-43BF6F6AB2FB}"/>
              </a:ext>
            </a:extLst>
          </p:cNvPr>
          <p:cNvSpPr/>
          <p:nvPr/>
        </p:nvSpPr>
        <p:spPr>
          <a:xfrm>
            <a:off x="703522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FD6AE4BB-D496-5096-E03E-930BD565F0DE}"/>
              </a:ext>
            </a:extLst>
          </p:cNvPr>
          <p:cNvSpPr/>
          <p:nvPr/>
        </p:nvSpPr>
        <p:spPr>
          <a:xfrm>
            <a:off x="718300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74CDE826-836E-D9DB-6D22-385E59186320}"/>
              </a:ext>
            </a:extLst>
          </p:cNvPr>
          <p:cNvSpPr/>
          <p:nvPr/>
        </p:nvSpPr>
        <p:spPr>
          <a:xfrm>
            <a:off x="733079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8C28B6C0-2302-92C5-D83E-A435A66836B4}"/>
              </a:ext>
            </a:extLst>
          </p:cNvPr>
          <p:cNvSpPr/>
          <p:nvPr/>
        </p:nvSpPr>
        <p:spPr>
          <a:xfrm>
            <a:off x="747857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486F7E06-F985-BA03-3CDE-29EE7FFFDB85}"/>
              </a:ext>
            </a:extLst>
          </p:cNvPr>
          <p:cNvSpPr/>
          <p:nvPr/>
        </p:nvSpPr>
        <p:spPr>
          <a:xfrm>
            <a:off x="762635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78DE7C8B-4BFC-B18B-E344-84E14A4DB491}"/>
              </a:ext>
            </a:extLst>
          </p:cNvPr>
          <p:cNvSpPr/>
          <p:nvPr/>
        </p:nvSpPr>
        <p:spPr>
          <a:xfrm>
            <a:off x="777413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2FD9D109-79A8-CA09-C774-8A1ED981B5F0}"/>
              </a:ext>
            </a:extLst>
          </p:cNvPr>
          <p:cNvSpPr/>
          <p:nvPr/>
        </p:nvSpPr>
        <p:spPr>
          <a:xfrm>
            <a:off x="792191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" name="矩形 63">
            <a:extLst>
              <a:ext uri="{FF2B5EF4-FFF2-40B4-BE49-F238E27FC236}">
                <a16:creationId xmlns:a16="http://schemas.microsoft.com/office/drawing/2014/main" id="{7DDF4B84-0D76-0679-713A-BA708F901EB2}"/>
              </a:ext>
            </a:extLst>
          </p:cNvPr>
          <p:cNvSpPr/>
          <p:nvPr/>
        </p:nvSpPr>
        <p:spPr>
          <a:xfrm>
            <a:off x="806970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矩形 65">
            <a:extLst>
              <a:ext uri="{FF2B5EF4-FFF2-40B4-BE49-F238E27FC236}">
                <a16:creationId xmlns:a16="http://schemas.microsoft.com/office/drawing/2014/main" id="{C0C6173A-C1A7-8DCF-38AF-9143CE4F39B8}"/>
              </a:ext>
            </a:extLst>
          </p:cNvPr>
          <p:cNvSpPr/>
          <p:nvPr/>
        </p:nvSpPr>
        <p:spPr>
          <a:xfrm>
            <a:off x="821748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矩形 67">
            <a:extLst>
              <a:ext uri="{FF2B5EF4-FFF2-40B4-BE49-F238E27FC236}">
                <a16:creationId xmlns:a16="http://schemas.microsoft.com/office/drawing/2014/main" id="{A97EC371-7A3B-10CB-D3B3-BFC1012AAF21}"/>
              </a:ext>
            </a:extLst>
          </p:cNvPr>
          <p:cNvSpPr/>
          <p:nvPr/>
        </p:nvSpPr>
        <p:spPr>
          <a:xfrm>
            <a:off x="836526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0" name="文本框 69">
            <a:extLst>
              <a:ext uri="{FF2B5EF4-FFF2-40B4-BE49-F238E27FC236}">
                <a16:creationId xmlns:a16="http://schemas.microsoft.com/office/drawing/2014/main" id="{1DB3667D-3642-A25F-DD42-E80420AE6E1E}"/>
              </a:ext>
            </a:extLst>
          </p:cNvPr>
          <p:cNvSpPr txBox="1"/>
          <p:nvPr/>
        </p:nvSpPr>
        <p:spPr>
          <a:xfrm>
            <a:off x="3220605" y="-33662"/>
            <a:ext cx="101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Progress: </a:t>
            </a:r>
            <a:endParaRPr lang="en-GB" dirty="0">
              <a:solidFill>
                <a:schemeClr val="bg1">
                  <a:lumMod val="50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810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38B35B7-ABCB-4F32-A39B-836B64E88525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altLang="zh-CN" b="1" dirty="0">
                <a:latin typeface="Garamond" panose="02020404030301010803" pitchFamily="18" charset="0"/>
                <a:cs typeface="Arial" panose="020B0604020202020204" pitchFamily="34" charset="0"/>
              </a:rPr>
              <a:t>Range Avoidance Problem</a:t>
            </a:r>
            <a:endParaRPr lang="zh-CN" altLang="en-US" b="1" dirty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47E486A7-0128-480E-AA1A-E58223EFB92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4"/>
                <a:ext cx="10515600" cy="4784725"/>
              </a:xfrm>
            </p:spPr>
            <p:txBody>
              <a:bodyPr>
                <a:normAutofit/>
              </a:bodyPr>
              <a:lstStyle/>
              <a:p>
                <a:r>
                  <a:rPr lang="en-US" altLang="zh-CN" dirty="0">
                    <a:latin typeface="Garamond" panose="02020404030301010803" pitchFamily="18" charset="0"/>
                    <a:cs typeface="Arial" panose="020B0604020202020204" pitchFamily="34" charset="0"/>
                  </a:rPr>
                  <a:t>Input: a (multi-output) circuit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sup>
                    </m:sSup>
                    <m:r>
                      <a:rPr lang="en-US" altLang="zh-CN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m:rPr>
                            <m:sty m:val="p"/>
                          </m:rPr>
                          <a:rPr lang="en-US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ℓ</m:t>
                        </m:r>
                      </m:sup>
                    </m:sSup>
                  </m:oMath>
                </a14:m>
                <a:r>
                  <a:rPr lang="en-US" altLang="zh-CN" dirty="0">
                    <a:latin typeface="Garamond" panose="02020404030301010803" pitchFamily="18" charset="0"/>
                    <a:cs typeface="Arial" panose="020B0604020202020204" pitchFamily="34" charset="0"/>
                  </a:rPr>
                  <a:t> 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ℓ</m:t>
                    </m:r>
                    <m:r>
                      <a:rPr lang="en-US" altLang="zh-CN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&gt;</m:t>
                    </m:r>
                    <m:r>
                      <a:rPr lang="en-US" altLang="zh-CN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</m:oMath>
                </a14:m>
                <a:r>
                  <a:rPr lang="en-US" altLang="zh-CN" dirty="0">
                    <a:latin typeface="Garamond" panose="02020404030301010803" pitchFamily="18" charset="0"/>
                    <a:cs typeface="Arial" panose="020B0604020202020204" pitchFamily="34" charset="0"/>
                  </a:rPr>
                  <a:t>)</a:t>
                </a:r>
              </a:p>
              <a:p>
                <a:r>
                  <a:rPr lang="en-US" altLang="zh-CN" dirty="0">
                    <a:latin typeface="Garamond" panose="02020404030301010803" pitchFamily="18" charset="0"/>
                    <a:cs typeface="Arial" panose="020B0604020202020204" pitchFamily="34" charset="0"/>
                  </a:rPr>
                  <a:t>Output: any string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∉</m:t>
                    </m:r>
                    <m:r>
                      <m:rPr>
                        <m:sty m:val="p"/>
                      </m:rPr>
                      <a:rPr lang="en-US" altLang="zh-CN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Range</m:t>
                    </m:r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d>
                  </m:oMath>
                </a14:m>
                <a:endParaRPr lang="en-US" altLang="zh-CN" dirty="0">
                  <a:latin typeface="Garamond" panose="02020404030301010803" pitchFamily="18" charset="0"/>
                  <a:cs typeface="Arial" panose="020B0604020202020204" pitchFamily="34" charset="0"/>
                </a:endParaRPr>
              </a:p>
              <a:p>
                <a:pPr lvl="1"/>
                <a:r>
                  <a:rPr lang="en-US" altLang="zh-CN" dirty="0">
                    <a:latin typeface="Garamond" panose="02020404030301010803" pitchFamily="18" charset="0"/>
                    <a:cs typeface="Arial" panose="020B0604020202020204" pitchFamily="34" charset="0"/>
                  </a:rPr>
                  <a:t>I.e., for every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∈</m:t>
                    </m:r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altLang="zh-CN" dirty="0">
                    <a:latin typeface="Garamond" panose="02020404030301010803" pitchFamily="18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≠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endParaRPr lang="en-US" altLang="zh-CN" dirty="0">
                  <a:latin typeface="Garamond" panose="02020404030301010803" pitchFamily="18" charset="0"/>
                  <a:cs typeface="Arial" panose="020B0604020202020204" pitchFamily="34" charset="0"/>
                </a:endParaRPr>
              </a:p>
              <a:p>
                <a:pPr lvl="1"/>
                <a:endParaRPr lang="en-US" altLang="zh-CN" dirty="0">
                  <a:latin typeface="Garamond" panose="02020404030301010803" pitchFamily="18" charset="0"/>
                  <a:cs typeface="Arial" panose="020B0604020202020204" pitchFamily="34" charset="0"/>
                </a:endParaRPr>
              </a:p>
              <a:p>
                <a:pPr lvl="1"/>
                <a:endParaRPr lang="en-US" altLang="zh-CN" dirty="0">
                  <a:latin typeface="Garamond" panose="02020404030301010803" pitchFamily="18" charset="0"/>
                  <a:cs typeface="Arial" panose="020B0604020202020204" pitchFamily="34" charset="0"/>
                </a:endParaRPr>
              </a:p>
              <a:p>
                <a:pPr lvl="1"/>
                <a:endParaRPr lang="en-US" altLang="zh-CN" dirty="0">
                  <a:latin typeface="Garamond" panose="02020404030301010803" pitchFamily="18" charset="0"/>
                  <a:cs typeface="Arial" panose="020B0604020202020204" pitchFamily="34" charset="0"/>
                </a:endParaRPr>
              </a:p>
              <a:p>
                <a:pPr lvl="1"/>
                <a:endParaRPr lang="en-US" altLang="zh-CN" dirty="0">
                  <a:latin typeface="Garamond" panose="02020404030301010803" pitchFamily="18" charset="0"/>
                  <a:cs typeface="Arial" panose="020B0604020202020204" pitchFamily="34" charset="0"/>
                </a:endParaRPr>
              </a:p>
              <a:p>
                <a:pPr lvl="1"/>
                <a:endParaRPr lang="en-US" altLang="zh-CN" dirty="0">
                  <a:latin typeface="Garamond" panose="02020404030301010803" pitchFamily="18" charset="0"/>
                  <a:cs typeface="Arial" panose="020B0604020202020204" pitchFamily="34" charset="0"/>
                </a:endParaRPr>
              </a:p>
              <a:p>
                <a:pPr lvl="1"/>
                <a:endParaRPr lang="en-US" altLang="zh-CN" dirty="0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47E486A7-0128-480E-AA1A-E58223EFB92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4"/>
                <a:ext cx="10515600" cy="4784725"/>
              </a:xfrm>
              <a:blipFill>
                <a:blip r:embed="rId3"/>
                <a:stretch>
                  <a:fillRect l="-1043" t="-178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组合 18">
            <a:extLst>
              <a:ext uri="{FF2B5EF4-FFF2-40B4-BE49-F238E27FC236}">
                <a16:creationId xmlns:a16="http://schemas.microsoft.com/office/drawing/2014/main" id="{25012AA6-8E08-A88D-5261-DD562431F4AD}"/>
              </a:ext>
            </a:extLst>
          </p:cNvPr>
          <p:cNvGrpSpPr/>
          <p:nvPr/>
        </p:nvGrpSpPr>
        <p:grpSpPr>
          <a:xfrm>
            <a:off x="1921563" y="3573717"/>
            <a:ext cx="3687419" cy="2109353"/>
            <a:chOff x="1007163" y="4407886"/>
            <a:chExt cx="3687419" cy="210935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矩形 14">
                  <a:extLst>
                    <a:ext uri="{FF2B5EF4-FFF2-40B4-BE49-F238E27FC236}">
                      <a16:creationId xmlns:a16="http://schemas.microsoft.com/office/drawing/2014/main" id="{D4BF5AAA-8AF5-D76D-CD07-BB985509A32C}"/>
                    </a:ext>
                  </a:extLst>
                </p:cNvPr>
                <p:cNvSpPr/>
                <p:nvPr/>
              </p:nvSpPr>
              <p:spPr>
                <a:xfrm>
                  <a:off x="1514058" y="6237962"/>
                  <a:ext cx="2673627" cy="279277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sSup>
                          <m:sSupPr>
                            <m:ctrlP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{"/>
                                <m:endChr m:val="}"/>
                                <m:ctrlP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  <m:t>0,1</m:t>
                                </m:r>
                              </m:e>
                            </m:d>
                          </m:e>
                          <m:sup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</m:oMath>
                    </m:oMathPara>
                  </a14:m>
                  <a:endParaRPr lang="zh-CN" altLang="en-US" sz="2000" dirty="0">
                    <a:latin typeface="Garamond" panose="02020404030301010803" pitchFamily="18" charset="0"/>
                  </a:endParaRPr>
                </a:p>
              </p:txBody>
            </p:sp>
          </mc:Choice>
          <mc:Fallback xmlns="">
            <p:sp>
              <p:nvSpPr>
                <p:cNvPr id="15" name="矩形 14">
                  <a:extLst>
                    <a:ext uri="{FF2B5EF4-FFF2-40B4-BE49-F238E27FC236}">
                      <a16:creationId xmlns:a16="http://schemas.microsoft.com/office/drawing/2014/main" id="{D4BF5AAA-8AF5-D76D-CD07-BB985509A32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14058" y="6237962"/>
                  <a:ext cx="2673627" cy="279277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" name="梯形 15">
              <a:extLst>
                <a:ext uri="{FF2B5EF4-FFF2-40B4-BE49-F238E27FC236}">
                  <a16:creationId xmlns:a16="http://schemas.microsoft.com/office/drawing/2014/main" id="{B4B307C8-AE73-FF85-6ED7-DD9D5557D0ED}"/>
                </a:ext>
              </a:extLst>
            </p:cNvPr>
            <p:cNvSpPr/>
            <p:nvPr/>
          </p:nvSpPr>
          <p:spPr>
            <a:xfrm rot="10800000">
              <a:off x="1007164" y="4812598"/>
              <a:ext cx="3687418" cy="1292914"/>
            </a:xfrm>
            <a:prstGeom prst="trapezoid">
              <a:avLst>
                <a:gd name="adj" fmla="val 38837"/>
              </a:avLst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Garamond" panose="02020404030301010803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矩形 16">
                  <a:extLst>
                    <a:ext uri="{FF2B5EF4-FFF2-40B4-BE49-F238E27FC236}">
                      <a16:creationId xmlns:a16="http://schemas.microsoft.com/office/drawing/2014/main" id="{2B731F1C-EE23-87B8-17BA-EA6E4EB5B751}"/>
                    </a:ext>
                  </a:extLst>
                </p:cNvPr>
                <p:cNvSpPr/>
                <p:nvPr/>
              </p:nvSpPr>
              <p:spPr>
                <a:xfrm>
                  <a:off x="1007163" y="4407886"/>
                  <a:ext cx="3687419" cy="272262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altLang="zh-CN" sz="2000" i="1" dirty="0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∈</m:t>
                        </m:r>
                        <m:sSup>
                          <m:sSupPr>
                            <m:ctrlPr>
                              <a:rPr lang="en-US" altLang="zh-CN" sz="2000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{"/>
                                <m:endChr m:val="}"/>
                                <m:ctrlPr>
                                  <a:rPr lang="en-US" altLang="zh-CN" sz="2000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sz="2000" b="0" i="1" dirty="0" smtClean="0">
                                    <a:latin typeface="Cambria Math" panose="02040503050406030204" pitchFamily="18" charset="0"/>
                                  </a:rPr>
                                  <m:t>0,1</m:t>
                                </m:r>
                              </m:e>
                            </m:d>
                          </m:e>
                          <m:sup>
                            <m:r>
                              <m:rPr>
                                <m:sty m:val="p"/>
                              </m:rPr>
                              <a:rPr lang="en-US" altLang="zh-CN" sz="2000" b="0" i="1" dirty="0" smtClean="0">
                                <a:latin typeface="Cambria Math" panose="02040503050406030204" pitchFamily="18" charset="0"/>
                              </a:rPr>
                              <m:t>ℓ</m:t>
                            </m:r>
                          </m:sup>
                        </m:sSup>
                      </m:oMath>
                    </m:oMathPara>
                  </a14:m>
                  <a:endParaRPr lang="zh-CN" altLang="en-US" sz="2000" dirty="0">
                    <a:latin typeface="Garamond" panose="02020404030301010803" pitchFamily="18" charset="0"/>
                  </a:endParaRPr>
                </a:p>
              </p:txBody>
            </p:sp>
          </mc:Choice>
          <mc:Fallback xmlns="">
            <p:sp>
              <p:nvSpPr>
                <p:cNvPr id="17" name="矩形 16">
                  <a:extLst>
                    <a:ext uri="{FF2B5EF4-FFF2-40B4-BE49-F238E27FC236}">
                      <a16:creationId xmlns:a16="http://schemas.microsoft.com/office/drawing/2014/main" id="{2B731F1C-EE23-87B8-17BA-EA6E4EB5B75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7163" y="4407886"/>
                  <a:ext cx="3687419" cy="27226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文本框 17">
                  <a:extLst>
                    <a:ext uri="{FF2B5EF4-FFF2-40B4-BE49-F238E27FC236}">
                      <a16:creationId xmlns:a16="http://schemas.microsoft.com/office/drawing/2014/main" id="{D246A3A6-AFA7-C6E3-F521-35AFACD97020}"/>
                    </a:ext>
                  </a:extLst>
                </p:cNvPr>
                <p:cNvSpPr txBox="1"/>
                <p:nvPr/>
              </p:nvSpPr>
              <p:spPr>
                <a:xfrm>
                  <a:off x="2398866" y="5074334"/>
                  <a:ext cx="904009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sz="4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oMath>
                    </m:oMathPara>
                  </a14:m>
                  <a:endParaRPr lang="zh-CN" altLang="en-US" sz="4400" dirty="0">
                    <a:latin typeface="Garamond" panose="02020404030301010803" pitchFamily="18" charset="0"/>
                  </a:endParaRPr>
                </a:p>
              </p:txBody>
            </p:sp>
          </mc:Choice>
          <mc:Fallback xmlns="">
            <p:sp>
              <p:nvSpPr>
                <p:cNvPr id="18" name="文本框 17">
                  <a:extLst>
                    <a:ext uri="{FF2B5EF4-FFF2-40B4-BE49-F238E27FC236}">
                      <a16:creationId xmlns:a16="http://schemas.microsoft.com/office/drawing/2014/main" id="{D246A3A6-AFA7-C6E3-F521-35AFACD9702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98866" y="5074334"/>
                  <a:ext cx="904009" cy="769441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4F836875-89FB-BAD1-741A-F7725F861EE5}"/>
                  </a:ext>
                </a:extLst>
              </p:cNvPr>
              <p:cNvSpPr txBox="1"/>
              <p:nvPr/>
            </p:nvSpPr>
            <p:spPr>
              <a:xfrm>
                <a:off x="6894143" y="2611069"/>
                <a:ext cx="2190223" cy="369332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altLang="zh-CN" dirty="0">
                    <a:latin typeface="Garamond" panose="02020404030301010803" pitchFamily="18" charset="0"/>
                    <a:cs typeface="Arial" panose="020B0604020202020204" pitchFamily="34" charset="0"/>
                  </a:rPr>
                  <a:t>A </a:t>
                </a:r>
                <a:r>
                  <a:rPr lang="en-US" altLang="zh-CN" dirty="0">
                    <a:solidFill>
                      <a:srgbClr val="FF0000"/>
                    </a:solidFill>
                    <a:latin typeface="Garamond" panose="02020404030301010803" pitchFamily="18" charset="0"/>
                    <a:cs typeface="Arial" panose="020B0604020202020204" pitchFamily="34" charset="0"/>
                  </a:rPr>
                  <a:t>“non-output” </a:t>
                </a:r>
                <a:r>
                  <a:rPr lang="en-US" altLang="zh-CN" dirty="0">
                    <a:latin typeface="Garamond" panose="02020404030301010803" pitchFamily="18" charset="0"/>
                    <a:cs typeface="Arial" panose="020B0604020202020204" pitchFamily="34" charset="0"/>
                  </a:rPr>
                  <a:t>of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en-US" altLang="zh-CN" dirty="0">
                    <a:latin typeface="Garamond" panose="02020404030301010803" pitchFamily="18" charset="0"/>
                    <a:cs typeface="Arial" panose="020B0604020202020204" pitchFamily="34" charset="0"/>
                  </a:rPr>
                  <a:t>.</a:t>
                </a:r>
                <a:endParaRPr lang="zh-CN" altLang="en-US" dirty="0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4F836875-89FB-BAD1-741A-F7725F861E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4143" y="2611069"/>
                <a:ext cx="2190223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18E78D14-A731-A16F-D3C8-79B0807740CC}"/>
                  </a:ext>
                </a:extLst>
              </p:cNvPr>
              <p:cNvSpPr txBox="1"/>
              <p:nvPr/>
            </p:nvSpPr>
            <p:spPr>
              <a:xfrm>
                <a:off x="7155213" y="4183111"/>
                <a:ext cx="3266128" cy="1083374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b="1" dirty="0">
                    <a:latin typeface="Garamond" panose="02020404030301010803" pitchFamily="18" charset="0"/>
                  </a:rPr>
                  <a:t>Our Result II</a:t>
                </a:r>
              </a:p>
              <a:p>
                <a:r>
                  <a:rPr lang="en-GB" sz="2000" dirty="0">
                    <a:latin typeface="Garamond" panose="02020404030301010803" pitchFamily="18" charset="0"/>
                  </a:rPr>
                  <a:t>An infinitely-often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</a:rPr>
                      <m:t>smart</m:t>
                    </m:r>
                  </m:oMath>
                </a14:m>
                <a:r>
                  <a:rPr lang="en-GB" sz="2000" b="1" i="0" dirty="0">
                    <a:latin typeface="+mj-lt"/>
                  </a:rPr>
                  <a:t>-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000" b="1" i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000" b="1" i="0" smtClean="0">
                            <a:latin typeface="Cambria Math" panose="02040503050406030204" pitchFamily="18" charset="0"/>
                          </a:rPr>
                          <m:t>𝐏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GB" sz="2000" b="0" i="0" smtClean="0">
                            <a:latin typeface="Cambria Math" panose="02040503050406030204" pitchFamily="18" charset="0"/>
                          </a:rPr>
                          <m:t>pr</m:t>
                        </m:r>
                        <m:r>
                          <a:rPr lang="en-GB" sz="2000" b="1" i="0" smtClean="0">
                            <a:latin typeface="Cambria Math" panose="02040503050406030204" pitchFamily="18" charset="0"/>
                          </a:rPr>
                          <m:t>𝐌𝐀</m:t>
                        </m:r>
                      </m:sup>
                    </m:sSup>
                    <m:sSub>
                      <m:sSub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/</m:t>
                        </m:r>
                      </m:e>
                      <m:sub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 algorithm for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</a:rPr>
                      <m:t>Avoid</m:t>
                    </m:r>
                  </m:oMath>
                </a14:m>
                <a:endParaRPr lang="en-GB" sz="2000" dirty="0">
                  <a:latin typeface="Garamond" panose="02020404030301010803" pitchFamily="18" charset="0"/>
                </a:endParaRP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18E78D14-A731-A16F-D3C8-79B0807740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5213" y="4183111"/>
                <a:ext cx="3266128" cy="108337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矩形 4">
            <a:extLst>
              <a:ext uri="{FF2B5EF4-FFF2-40B4-BE49-F238E27FC236}">
                <a16:creationId xmlns:a16="http://schemas.microsoft.com/office/drawing/2014/main" id="{EB75B48A-76FB-A89F-7BF4-79C0711EC54D}"/>
              </a:ext>
            </a:extLst>
          </p:cNvPr>
          <p:cNvSpPr/>
          <p:nvPr/>
        </p:nvSpPr>
        <p:spPr>
          <a:xfrm>
            <a:off x="422736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78527BE5-ACEF-8CA6-6720-7A0B847CAF65}"/>
              </a:ext>
            </a:extLst>
          </p:cNvPr>
          <p:cNvSpPr/>
          <p:nvPr/>
        </p:nvSpPr>
        <p:spPr>
          <a:xfrm>
            <a:off x="437515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CD3467AA-105F-CC5F-AD40-AE9E8AA15377}"/>
              </a:ext>
            </a:extLst>
          </p:cNvPr>
          <p:cNvSpPr/>
          <p:nvPr/>
        </p:nvSpPr>
        <p:spPr>
          <a:xfrm>
            <a:off x="452293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E8F74206-4168-C16D-3BCE-8C757EF1823D}"/>
              </a:ext>
            </a:extLst>
          </p:cNvPr>
          <p:cNvSpPr/>
          <p:nvPr/>
        </p:nvSpPr>
        <p:spPr>
          <a:xfrm>
            <a:off x="467071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EC9A1947-8931-9428-B69C-BBFC333C0673}"/>
              </a:ext>
            </a:extLst>
          </p:cNvPr>
          <p:cNvSpPr/>
          <p:nvPr/>
        </p:nvSpPr>
        <p:spPr>
          <a:xfrm>
            <a:off x="481849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3499607E-D827-22DF-9098-0DF899C953FB}"/>
              </a:ext>
            </a:extLst>
          </p:cNvPr>
          <p:cNvSpPr/>
          <p:nvPr/>
        </p:nvSpPr>
        <p:spPr>
          <a:xfrm>
            <a:off x="496627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FC4D738C-A1B0-4AE5-C752-C7A04B00AD4D}"/>
              </a:ext>
            </a:extLst>
          </p:cNvPr>
          <p:cNvSpPr/>
          <p:nvPr/>
        </p:nvSpPr>
        <p:spPr>
          <a:xfrm>
            <a:off x="511406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29F94A16-B714-3D4A-28D1-975BBCF05082}"/>
              </a:ext>
            </a:extLst>
          </p:cNvPr>
          <p:cNvSpPr/>
          <p:nvPr/>
        </p:nvSpPr>
        <p:spPr>
          <a:xfrm>
            <a:off x="526184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276F1CC6-9DEA-C06D-C7E0-6DD2B86B4625}"/>
              </a:ext>
            </a:extLst>
          </p:cNvPr>
          <p:cNvSpPr/>
          <p:nvPr/>
        </p:nvSpPr>
        <p:spPr>
          <a:xfrm>
            <a:off x="540962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2DA56012-3DC3-008D-A7DB-4EFEA9EA4500}"/>
              </a:ext>
            </a:extLst>
          </p:cNvPr>
          <p:cNvSpPr/>
          <p:nvPr/>
        </p:nvSpPr>
        <p:spPr>
          <a:xfrm>
            <a:off x="555740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702EB710-CF99-2B3B-8288-DFBA3BC25CD0}"/>
              </a:ext>
            </a:extLst>
          </p:cNvPr>
          <p:cNvSpPr/>
          <p:nvPr/>
        </p:nvSpPr>
        <p:spPr>
          <a:xfrm>
            <a:off x="570518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50559869-BC04-C560-7CDC-0E2BDB9D8C8B}"/>
              </a:ext>
            </a:extLst>
          </p:cNvPr>
          <p:cNvSpPr/>
          <p:nvPr/>
        </p:nvSpPr>
        <p:spPr>
          <a:xfrm>
            <a:off x="585297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7AACB0E6-BE24-68A8-FFB8-3728D6A39586}"/>
              </a:ext>
            </a:extLst>
          </p:cNvPr>
          <p:cNvSpPr/>
          <p:nvPr/>
        </p:nvSpPr>
        <p:spPr>
          <a:xfrm>
            <a:off x="600075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EE1D0D94-7C5C-1561-ACA0-D154BB813686}"/>
              </a:ext>
            </a:extLst>
          </p:cNvPr>
          <p:cNvSpPr/>
          <p:nvPr/>
        </p:nvSpPr>
        <p:spPr>
          <a:xfrm>
            <a:off x="614853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7EEBAD09-55C5-B7B3-0629-697BAA075F4A}"/>
              </a:ext>
            </a:extLst>
          </p:cNvPr>
          <p:cNvSpPr/>
          <p:nvPr/>
        </p:nvSpPr>
        <p:spPr>
          <a:xfrm>
            <a:off x="629631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300EBE7B-D845-82D3-F08F-D7649F96732F}"/>
              </a:ext>
            </a:extLst>
          </p:cNvPr>
          <p:cNvSpPr/>
          <p:nvPr/>
        </p:nvSpPr>
        <p:spPr>
          <a:xfrm>
            <a:off x="644409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AA530B77-9589-ACD8-1A4F-6373FA6FFDE0}"/>
              </a:ext>
            </a:extLst>
          </p:cNvPr>
          <p:cNvSpPr/>
          <p:nvPr/>
        </p:nvSpPr>
        <p:spPr>
          <a:xfrm>
            <a:off x="659188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D1E8724B-EC61-5DBD-F4BD-B8BB070C3DFF}"/>
              </a:ext>
            </a:extLst>
          </p:cNvPr>
          <p:cNvSpPr/>
          <p:nvPr/>
        </p:nvSpPr>
        <p:spPr>
          <a:xfrm>
            <a:off x="673966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27A12619-0673-AAA9-89B7-3F3332AA27AC}"/>
              </a:ext>
            </a:extLst>
          </p:cNvPr>
          <p:cNvSpPr/>
          <p:nvPr/>
        </p:nvSpPr>
        <p:spPr>
          <a:xfrm>
            <a:off x="688744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559F172B-192B-A877-5195-39D73880F55C}"/>
              </a:ext>
            </a:extLst>
          </p:cNvPr>
          <p:cNvSpPr/>
          <p:nvPr/>
        </p:nvSpPr>
        <p:spPr>
          <a:xfrm>
            <a:off x="703522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5CA16B8C-ECCB-BF1D-5CCE-E3EC4BCE6C14}"/>
              </a:ext>
            </a:extLst>
          </p:cNvPr>
          <p:cNvSpPr/>
          <p:nvPr/>
        </p:nvSpPr>
        <p:spPr>
          <a:xfrm>
            <a:off x="718300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35A9F662-63E2-9776-114D-A4F91D0BDC00}"/>
              </a:ext>
            </a:extLst>
          </p:cNvPr>
          <p:cNvSpPr/>
          <p:nvPr/>
        </p:nvSpPr>
        <p:spPr>
          <a:xfrm>
            <a:off x="733079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8A9C9A28-58C4-83BF-9C80-EF751612F342}"/>
              </a:ext>
            </a:extLst>
          </p:cNvPr>
          <p:cNvSpPr/>
          <p:nvPr/>
        </p:nvSpPr>
        <p:spPr>
          <a:xfrm>
            <a:off x="747857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29E52A23-663D-F1DB-4065-3C608B31F895}"/>
              </a:ext>
            </a:extLst>
          </p:cNvPr>
          <p:cNvSpPr/>
          <p:nvPr/>
        </p:nvSpPr>
        <p:spPr>
          <a:xfrm>
            <a:off x="762635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762DCCDE-2304-2D19-0451-2F91512806E2}"/>
              </a:ext>
            </a:extLst>
          </p:cNvPr>
          <p:cNvSpPr/>
          <p:nvPr/>
        </p:nvSpPr>
        <p:spPr>
          <a:xfrm>
            <a:off x="777413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B3EB2AE3-5F14-B3DB-850E-F28FC30DFB5F}"/>
              </a:ext>
            </a:extLst>
          </p:cNvPr>
          <p:cNvSpPr/>
          <p:nvPr/>
        </p:nvSpPr>
        <p:spPr>
          <a:xfrm>
            <a:off x="792191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" name="矩形 63">
            <a:extLst>
              <a:ext uri="{FF2B5EF4-FFF2-40B4-BE49-F238E27FC236}">
                <a16:creationId xmlns:a16="http://schemas.microsoft.com/office/drawing/2014/main" id="{621CBED0-C0FB-E670-927F-3E883433CFA6}"/>
              </a:ext>
            </a:extLst>
          </p:cNvPr>
          <p:cNvSpPr/>
          <p:nvPr/>
        </p:nvSpPr>
        <p:spPr>
          <a:xfrm>
            <a:off x="806970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矩形 65">
            <a:extLst>
              <a:ext uri="{FF2B5EF4-FFF2-40B4-BE49-F238E27FC236}">
                <a16:creationId xmlns:a16="http://schemas.microsoft.com/office/drawing/2014/main" id="{7D094629-B063-A219-DB59-645450CE7B03}"/>
              </a:ext>
            </a:extLst>
          </p:cNvPr>
          <p:cNvSpPr/>
          <p:nvPr/>
        </p:nvSpPr>
        <p:spPr>
          <a:xfrm>
            <a:off x="821748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矩形 67">
            <a:extLst>
              <a:ext uri="{FF2B5EF4-FFF2-40B4-BE49-F238E27FC236}">
                <a16:creationId xmlns:a16="http://schemas.microsoft.com/office/drawing/2014/main" id="{CC678AA6-7C37-921C-7441-A26C3CB29FCF}"/>
              </a:ext>
            </a:extLst>
          </p:cNvPr>
          <p:cNvSpPr/>
          <p:nvPr/>
        </p:nvSpPr>
        <p:spPr>
          <a:xfrm>
            <a:off x="836526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0" name="文本框 69">
            <a:extLst>
              <a:ext uri="{FF2B5EF4-FFF2-40B4-BE49-F238E27FC236}">
                <a16:creationId xmlns:a16="http://schemas.microsoft.com/office/drawing/2014/main" id="{62D63F20-D1EB-CCC3-879F-F9E28CE4E9B8}"/>
              </a:ext>
            </a:extLst>
          </p:cNvPr>
          <p:cNvSpPr txBox="1"/>
          <p:nvPr/>
        </p:nvSpPr>
        <p:spPr>
          <a:xfrm>
            <a:off x="3220605" y="-33662"/>
            <a:ext cx="101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Progress: </a:t>
            </a:r>
            <a:endParaRPr lang="en-GB" dirty="0">
              <a:solidFill>
                <a:schemeClr val="bg1">
                  <a:lumMod val="50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8003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938B35B7-ABCB-4F32-A39B-836B64E88525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algn="ctr"/>
                <a:r>
                  <a:rPr lang="en-US" altLang="zh-CN" b="1" dirty="0">
                    <a:latin typeface="Garamond" panose="02020404030301010803" pitchFamily="18" charset="0"/>
                    <a:cs typeface="Arial" panose="020B0604020202020204" pitchFamily="34" charset="0"/>
                  </a:rPr>
                  <a:t>Algorithms for </a:t>
                </a:r>
                <a14:m>
                  <m:oMath xmlns:m="http://schemas.openxmlformats.org/officeDocument/2006/math">
                    <m:r>
                      <a:rPr lang="en-US" altLang="zh-CN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𝐀𝐯𝐨𝐢𝐝</m:t>
                    </m:r>
                  </m:oMath>
                </a14:m>
                <a:br>
                  <a:rPr lang="en-US" altLang="zh-CN" b="1" dirty="0">
                    <a:latin typeface="Garamond" panose="02020404030301010803" pitchFamily="18" charset="0"/>
                    <a:cs typeface="Arial" panose="020B0604020202020204" pitchFamily="34" charset="0"/>
                  </a:rPr>
                </a:br>
                <a14:m>
                  <m:oMath xmlns:m="http://schemas.openxmlformats.org/officeDocument/2006/math">
                    <m:r>
                      <a:rPr lang="en-US" altLang="zh-CN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⟹</m:t>
                    </m:r>
                  </m:oMath>
                </a14:m>
                <a:r>
                  <a:rPr lang="zh-CN" altLang="en-US" b="1" dirty="0">
                    <a:latin typeface="Garamond" panose="02020404030301010803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b="1" dirty="0">
                    <a:latin typeface="Garamond" panose="02020404030301010803" pitchFamily="18" charset="0"/>
                    <a:cs typeface="Arial" panose="020B0604020202020204" pitchFamily="34" charset="0"/>
                  </a:rPr>
                  <a:t>Circuit Lower Bounds</a:t>
                </a:r>
                <a:endParaRPr lang="zh-CN" altLang="en-US" b="1" dirty="0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938B35B7-ABCB-4F32-A39B-836B64E8852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DB915A19-FDB2-2DC8-0804-9AFFE67D9EF4}"/>
                  </a:ext>
                </a:extLst>
              </p:cNvPr>
              <p:cNvSpPr txBox="1"/>
              <p:nvPr/>
            </p:nvSpPr>
            <p:spPr>
              <a:xfrm>
                <a:off x="6424677" y="3022997"/>
                <a:ext cx="4310287" cy="1938992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altLang="zh-CN" sz="2400" dirty="0">
                    <a:latin typeface="Garamond" panose="02020404030301010803" pitchFamily="18" charset="0"/>
                    <a:cs typeface="Arial" panose="020B0604020202020204" pitchFamily="34" charset="0"/>
                  </a:rPr>
                  <a:t>Algorithms for range avoidance</a:t>
                </a:r>
                <a:br>
                  <a:rPr lang="en-US" altLang="zh-CN" sz="2400" dirty="0">
                    <a:latin typeface="Garamond" panose="02020404030301010803" pitchFamily="18" charset="0"/>
                    <a:cs typeface="Arial" panose="020B0604020202020204" pitchFamily="34" charset="0"/>
                  </a:rPr>
                </a:br>
                <a14:m>
                  <m:oMath xmlns:m="http://schemas.openxmlformats.org/officeDocument/2006/math">
                    <m:r>
                      <a:rPr lang="en-GB" altLang="zh-CN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⟹</m:t>
                    </m:r>
                  </m:oMath>
                </a14:m>
                <a:r>
                  <a:rPr lang="en-US" altLang="zh-CN" sz="2400" dirty="0">
                    <a:latin typeface="Garamond" panose="02020404030301010803" pitchFamily="18" charset="0"/>
                    <a:cs typeface="Arial" panose="020B0604020202020204" pitchFamily="34" charset="0"/>
                  </a:rPr>
                  <a:t> circuit lower bounds!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>
                    <a:latin typeface="Garamond" panose="02020404030301010803" pitchFamily="18" charset="0"/>
                    <a:cs typeface="Arial" panose="020B0604020202020204" pitchFamily="34" charset="0"/>
                  </a:rPr>
                  <a:t>E.g. solving range avoidance in deterministic poly-time</a:t>
                </a:r>
                <a:br>
                  <a:rPr lang="en-US" altLang="zh-CN" sz="2400" dirty="0">
                    <a:latin typeface="Garamond" panose="02020404030301010803" pitchFamily="18" charset="0"/>
                    <a:cs typeface="Arial" panose="020B0604020202020204" pitchFamily="34" charset="0"/>
                  </a:rPr>
                </a:br>
                <a14:m>
                  <m:oMath xmlns:m="http://schemas.openxmlformats.org/officeDocument/2006/math">
                    <m:r>
                      <a:rPr lang="en-GB" altLang="zh-CN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⟹</m:t>
                    </m:r>
                  </m:oMath>
                </a14:m>
                <a:r>
                  <a:rPr lang="en-US" altLang="zh-CN" sz="2400" dirty="0">
                    <a:latin typeface="Garamond" panose="02020404030301010803" pitchFamily="18" charset="0"/>
                    <a:cs typeface="Arial" panose="020B0604020202020204" pitchFamily="34" charset="0"/>
                  </a:rPr>
                  <a:t> proving </a:t>
                </a:r>
                <a14:m>
                  <m:oMath xmlns:m="http://schemas.openxmlformats.org/officeDocument/2006/math">
                    <m:r>
                      <a:rPr lang="en-US" altLang="zh-CN" sz="24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𝐄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⊈</m:t>
                    </m:r>
                    <m:r>
                      <a:rPr lang="en-US" altLang="zh-CN" sz="24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𝐒𝐈𝐙𝐄</m:t>
                    </m:r>
                    <m:d>
                      <m:dPr>
                        <m:begChr m:val="["/>
                        <m:endChr m:val="]"/>
                        <m:ctrlPr>
                          <a:rPr lang="en-GB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  <m:d>
                          <m:dPr>
                            <m:ctrlPr>
                              <a:rPr lang="en-GB" altLang="zh-CN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GB" altLang="zh-CN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e>
                        </m:d>
                      </m:e>
                    </m:d>
                  </m:oMath>
                </a14:m>
                <a:endParaRPr lang="zh-CN" altLang="en-US" sz="2400" dirty="0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DB915A19-FDB2-2DC8-0804-9AFFE67D9E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4677" y="3022997"/>
                <a:ext cx="4310287" cy="193899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内容占位符 2">
                <a:extLst>
                  <a:ext uri="{FF2B5EF4-FFF2-40B4-BE49-F238E27FC236}">
                    <a16:creationId xmlns:a16="http://schemas.microsoft.com/office/drawing/2014/main" id="{96396607-8AD9-8233-3C4C-B9AA17F034B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4"/>
                <a:ext cx="10515600" cy="4784725"/>
              </a:xfrm>
            </p:spPr>
            <p:txBody>
              <a:bodyPr>
                <a:normAutofit/>
              </a:bodyPr>
              <a:lstStyle/>
              <a:p>
                <a:r>
                  <a:rPr lang="en-US" altLang="zh-CN" dirty="0">
                    <a:latin typeface="Garamond" panose="02020404030301010803" pitchFamily="18" charset="0"/>
                    <a:cs typeface="Arial" panose="020B0604020202020204" pitchFamily="34" charset="0"/>
                  </a:rPr>
                  <a:t>Say that we want to prove a lower bound of size </a:t>
                </a:r>
                <a14:m>
                  <m:oMath xmlns:m="http://schemas.openxmlformats.org/officeDocument/2006/math">
                    <m:r>
                      <a:rPr lang="en-GB" altLang="zh-CN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  <m:d>
                      <m:dPr>
                        <m:ctrlPr>
                          <a:rPr lang="en-GB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e>
                    </m:d>
                  </m:oMath>
                </a14:m>
                <a:r>
                  <a:rPr lang="en-US" altLang="zh-CN" dirty="0">
                    <a:latin typeface="Garamond" panose="02020404030301010803" pitchFamily="18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0" name="内容占位符 2">
                <a:extLst>
                  <a:ext uri="{FF2B5EF4-FFF2-40B4-BE49-F238E27FC236}">
                    <a16:creationId xmlns:a16="http://schemas.microsoft.com/office/drawing/2014/main" id="{96396607-8AD9-8233-3C4C-B9AA17F034B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4"/>
                <a:ext cx="10515600" cy="4784725"/>
              </a:xfrm>
              <a:blipFill>
                <a:blip r:embed="rId5"/>
                <a:stretch>
                  <a:fillRect l="-1043" t="-216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矩形 13">
                <a:extLst>
                  <a:ext uri="{FF2B5EF4-FFF2-40B4-BE49-F238E27FC236}">
                    <a16:creationId xmlns:a16="http://schemas.microsoft.com/office/drawing/2014/main" id="{58F229BA-7966-D1BC-7AD4-DE745E6A42E2}"/>
                  </a:ext>
                </a:extLst>
              </p:cNvPr>
              <p:cNvSpPr/>
              <p:nvPr/>
            </p:nvSpPr>
            <p:spPr>
              <a:xfrm>
                <a:off x="664095" y="2708710"/>
                <a:ext cx="5120898" cy="3231870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t" anchorCtr="0"/>
              <a:lstStyle/>
              <a:p>
                <a:pPr algn="ctr"/>
                <a:r>
                  <a:rPr lang="en-US" sz="2800" b="1" noProof="0" dirty="0">
                    <a:latin typeface="Garamond" panose="02020404030301010803" pitchFamily="18" charset="0"/>
                    <a:cs typeface="Arial" panose="020B0604020202020204" pitchFamily="34" charset="0"/>
                  </a:rPr>
                  <a:t>Truth Table Generator</a:t>
                </a:r>
                <a:r>
                  <a:rPr lang="en-US" sz="2800" noProof="0" dirty="0">
                    <a:latin typeface="Garamond" panose="02020404030301010803" pitchFamily="18" charset="0"/>
                    <a:cs typeface="Arial" panose="020B0604020202020204" pitchFamily="34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en-US" sz="2800" b="0" i="1" noProof="0" smtClean="0">
                        <a:latin typeface="Cambria Math" panose="02040503050406030204" pitchFamily="18" charset="0"/>
                      </a:rPr>
                      <m:t>𝑇𝑇</m:t>
                    </m:r>
                  </m:oMath>
                </a14:m>
                <a:r>
                  <a:rPr lang="en-US" sz="2800" noProof="0" dirty="0">
                    <a:latin typeface="Garamond" panose="02020404030301010803" pitchFamily="18" charset="0"/>
                    <a:cs typeface="Arial" panose="020B0604020202020204" pitchFamily="34" charset="0"/>
                  </a:rPr>
                  <a:t>)</a:t>
                </a:r>
              </a:p>
            </p:txBody>
          </p:sp>
        </mc:Choice>
        <mc:Fallback xmlns="">
          <p:sp>
            <p:nvSpPr>
              <p:cNvPr id="14" name="矩形 13">
                <a:extLst>
                  <a:ext uri="{FF2B5EF4-FFF2-40B4-BE49-F238E27FC236}">
                    <a16:creationId xmlns:a16="http://schemas.microsoft.com/office/drawing/2014/main" id="{58F229BA-7966-D1BC-7AD4-DE745E6A42E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095" y="2708710"/>
                <a:ext cx="5120898" cy="323187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图片 15">
            <a:extLst>
              <a:ext uri="{FF2B5EF4-FFF2-40B4-BE49-F238E27FC236}">
                <a16:creationId xmlns:a16="http://schemas.microsoft.com/office/drawing/2014/main" id="{07BF337B-6D1E-1B8B-D468-3920F42CB1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1139" y="5221059"/>
            <a:ext cx="513114" cy="5416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梯形 18">
            <a:extLst>
              <a:ext uri="{FF2B5EF4-FFF2-40B4-BE49-F238E27FC236}">
                <a16:creationId xmlns:a16="http://schemas.microsoft.com/office/drawing/2014/main" id="{7F7EE9E8-07A7-C8D3-92ED-0CFA48722C8E}"/>
              </a:ext>
            </a:extLst>
          </p:cNvPr>
          <p:cNvSpPr/>
          <p:nvPr/>
        </p:nvSpPr>
        <p:spPr>
          <a:xfrm rot="10800000">
            <a:off x="1384296" y="3959068"/>
            <a:ext cx="3246073" cy="1161580"/>
          </a:xfrm>
          <a:prstGeom prst="trapezoid">
            <a:avLst>
              <a:gd name="adj" fmla="val 38837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noProof="0" dirty="0">
              <a:latin typeface="Garamond" panose="02020404030301010803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4C676BF9-8C15-86C6-A1CD-8760FC6AE6B9}"/>
                  </a:ext>
                </a:extLst>
              </p:cNvPr>
              <p:cNvSpPr txBox="1"/>
              <p:nvPr/>
            </p:nvSpPr>
            <p:spPr>
              <a:xfrm>
                <a:off x="2470298" y="4278248"/>
                <a:ext cx="106348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800" b="0" i="1" noProof="0" smtClean="0">
                          <a:latin typeface="Cambria Math" panose="02040503050406030204" pitchFamily="18" charset="0"/>
                        </a:rPr>
                        <m:t>𝑇𝑇</m:t>
                      </m:r>
                    </m:oMath>
                  </m:oMathPara>
                </a14:m>
                <a:endParaRPr lang="en-US" sz="3200" noProof="0" dirty="0">
                  <a:latin typeface="Garamond" panose="02020404030301010803" pitchFamily="18" charset="0"/>
                </a:endParaRPr>
              </a:p>
            </p:txBody>
          </p:sp>
        </mc:Choice>
        <mc:Fallback xmlns="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4C676BF9-8C15-86C6-A1CD-8760FC6AE6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0298" y="4278248"/>
                <a:ext cx="1063487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0D27EC0C-BE98-F095-6687-034EE30CD5AC}"/>
                  </a:ext>
                </a:extLst>
              </p:cNvPr>
              <p:cNvSpPr txBox="1"/>
              <p:nvPr/>
            </p:nvSpPr>
            <p:spPr>
              <a:xfrm>
                <a:off x="901289" y="5178095"/>
                <a:ext cx="202158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noProof="0" dirty="0">
                    <a:latin typeface="Garamond" panose="02020404030301010803" pitchFamily="18" charset="0"/>
                    <a:cs typeface="Arial" panose="020B0604020202020204" pitchFamily="34" charset="0"/>
                  </a:rPr>
                  <a:t>Description of a size-</a:t>
                </a:r>
                <a14:m>
                  <m:oMath xmlns:m="http://schemas.openxmlformats.org/officeDocument/2006/math">
                    <m:r>
                      <a:rPr lang="en-US" b="0" i="1" noProof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  <m:d>
                      <m:dPr>
                        <m:ctrlPr>
                          <a:rPr lang="en-US" b="0" i="1" noProof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0" i="1" noProof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e>
                    </m:d>
                  </m:oMath>
                </a14:m>
                <a:r>
                  <a:rPr lang="en-US" noProof="0" dirty="0">
                    <a:latin typeface="Garamond" panose="02020404030301010803" pitchFamily="18" charset="0"/>
                    <a:cs typeface="Arial" panose="020B0604020202020204" pitchFamily="34" charset="0"/>
                  </a:rPr>
                  <a:t> circuit </a:t>
                </a:r>
                <a14:m>
                  <m:oMath xmlns:m="http://schemas.openxmlformats.org/officeDocument/2006/math">
                    <m:r>
                      <a:rPr lang="en-US" b="0" i="1" noProof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endParaRPr lang="en-US" noProof="0" dirty="0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0D27EC0C-BE98-F095-6687-034EE30CD5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289" y="5178095"/>
                <a:ext cx="2021587" cy="646331"/>
              </a:xfrm>
              <a:prstGeom prst="rect">
                <a:avLst/>
              </a:prstGeom>
              <a:blipFill>
                <a:blip r:embed="rId9"/>
                <a:stretch>
                  <a:fillRect l="-2719" t="-4717" b="-150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8D76A157-1407-BA0F-0C41-5FAE99856D09}"/>
                  </a:ext>
                </a:extLst>
              </p:cNvPr>
              <p:cNvSpPr txBox="1"/>
              <p:nvPr/>
            </p:nvSpPr>
            <p:spPr>
              <a:xfrm>
                <a:off x="1373715" y="3595545"/>
                <a:ext cx="3256655" cy="27699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noProof="0" smtClean="0">
                          <a:latin typeface="Cambria Math" panose="02040503050406030204" pitchFamily="18" charset="0"/>
                        </a:rPr>
                        <m:t>0110010011…………001010</m:t>
                      </m:r>
                    </m:oMath>
                  </m:oMathPara>
                </a14:m>
                <a:endParaRPr lang="en-US" noProof="0" dirty="0">
                  <a:latin typeface="Garamond" panose="02020404030301010803" pitchFamily="18" charset="0"/>
                </a:endParaRPr>
              </a:p>
            </p:txBody>
          </p:sp>
        </mc:Choice>
        <mc:Fallback xmlns="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8D76A157-1407-BA0F-0C41-5FAE99856D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3715" y="3595545"/>
                <a:ext cx="3256655" cy="27699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FCBF04C8-AD27-6000-A7E9-BBB9792C589B}"/>
                  </a:ext>
                </a:extLst>
              </p:cNvPr>
              <p:cNvSpPr txBox="1"/>
              <p:nvPr/>
            </p:nvSpPr>
            <p:spPr>
              <a:xfrm>
                <a:off x="741097" y="3226213"/>
                <a:ext cx="176023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0" noProof="0" dirty="0">
                    <a:latin typeface="Garamond" panose="02020404030301010803" pitchFamily="18" charset="0"/>
                    <a:cs typeface="Arial" panose="020B0604020202020204" pitchFamily="34" charset="0"/>
                  </a:rPr>
                  <a:t>Truth table of </a:t>
                </a:r>
                <a14:m>
                  <m:oMath xmlns:m="http://schemas.openxmlformats.org/officeDocument/2006/math">
                    <m:r>
                      <a:rPr lang="en-US" b="0" i="1" noProof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endParaRPr lang="en-US" noProof="0" dirty="0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FCBF04C8-AD27-6000-A7E9-BBB9792C58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097" y="3226213"/>
                <a:ext cx="1760231" cy="369332"/>
              </a:xfrm>
              <a:prstGeom prst="rect">
                <a:avLst/>
              </a:prstGeom>
              <a:blipFill>
                <a:blip r:embed="rId11"/>
                <a:stretch>
                  <a:fillRect l="-3125" t="-6557" b="-2623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230405B6-594D-6940-16F5-7CA222F17A1C}"/>
                  </a:ext>
                </a:extLst>
              </p:cNvPr>
              <p:cNvSpPr txBox="1"/>
              <p:nvPr/>
            </p:nvSpPr>
            <p:spPr>
              <a:xfrm>
                <a:off x="4653852" y="3820747"/>
                <a:ext cx="90354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b="0" i="1" noProof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noProof="0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b="0" i="1" noProof="0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noProof="0" dirty="0">
                    <a:latin typeface="Garamond" panose="02020404030301010803" pitchFamily="18" charset="0"/>
                    <a:cs typeface="Arial" panose="020B0604020202020204" pitchFamily="34" charset="0"/>
                  </a:rPr>
                  <a:t> bits</a:t>
                </a:r>
              </a:p>
            </p:txBody>
          </p:sp>
        </mc:Choice>
        <mc:Fallback xmlns="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230405B6-594D-6940-16F5-7CA222F17A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3852" y="3820747"/>
                <a:ext cx="903547" cy="369332"/>
              </a:xfrm>
              <a:prstGeom prst="rect">
                <a:avLst/>
              </a:prstGeom>
              <a:blipFill>
                <a:blip r:embed="rId12"/>
                <a:stretch>
                  <a:fillRect t="-8333" b="-28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953906D5-24E1-D50F-DFBA-B46E7993E71E}"/>
                  </a:ext>
                </a:extLst>
              </p:cNvPr>
              <p:cNvSpPr txBox="1"/>
              <p:nvPr/>
            </p:nvSpPr>
            <p:spPr>
              <a:xfrm>
                <a:off x="4309811" y="4961989"/>
                <a:ext cx="1359308" cy="3702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1600" b="0" i="1" noProof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600" b="0" i="1" noProof="0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acc>
                    <m:d>
                      <m:dPr>
                        <m:ctrlPr>
                          <a:rPr lang="en-US" sz="1600" b="0" i="1" noProof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noProof="0" smtClean="0">
                            <a:latin typeface="Cambria Math" panose="02040503050406030204" pitchFamily="18" charset="0"/>
                          </a:rPr>
                          <m:t>𝑠</m:t>
                        </m:r>
                        <m:d>
                          <m:dPr>
                            <m:ctrlPr>
                              <a:rPr lang="en-US" sz="1600" b="0" i="1" noProof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600" b="0" i="1" noProof="0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d>
                      </m:e>
                    </m:d>
                  </m:oMath>
                </a14:m>
                <a:r>
                  <a:rPr lang="en-US" sz="1600" noProof="0" dirty="0">
                    <a:latin typeface="Garamond" panose="02020404030301010803" pitchFamily="18" charset="0"/>
                    <a:cs typeface="Arial" panose="020B0604020202020204" pitchFamily="34" charset="0"/>
                  </a:rPr>
                  <a:t> bits</a:t>
                </a:r>
              </a:p>
            </p:txBody>
          </p:sp>
        </mc:Choice>
        <mc:Fallback xmlns="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953906D5-24E1-D50F-DFBA-B46E7993E7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9811" y="4961989"/>
                <a:ext cx="1359308" cy="370294"/>
              </a:xfrm>
              <a:prstGeom prst="rect">
                <a:avLst/>
              </a:prstGeom>
              <a:blipFill>
                <a:blip r:embed="rId13"/>
                <a:stretch>
                  <a:fillRect b="-1967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41301D73-637D-9BCB-F28B-7B9EC7466C3A}"/>
                  </a:ext>
                </a:extLst>
              </p:cNvPr>
              <p:cNvSpPr txBox="1"/>
              <p:nvPr/>
            </p:nvSpPr>
            <p:spPr>
              <a:xfrm>
                <a:off x="6887445" y="4978040"/>
                <a:ext cx="5159824" cy="40011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2000" b="0" dirty="0">
                    <a:latin typeface="Garamond" panose="02020404030301010803" pitchFamily="18" charset="0"/>
                  </a:rPr>
                  <a:t>Proof: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sz="2000" b="0" i="0" smtClean="0">
                            <a:latin typeface="Cambria Math" panose="02040503050406030204" pitchFamily="18" charset="0"/>
                          </a:rPr>
                          <m:t>hard</m:t>
                        </m:r>
                      </m:sub>
                    </m:sSub>
                    <m:d>
                      <m:d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000" dirty="0">
                    <a:latin typeface="Garamond" panose="02020404030301010803" pitchFamily="18" charset="0"/>
                    <a:cs typeface="Arial" panose="020B0604020202020204" pitchFamily="34" charset="0"/>
                  </a:rPr>
                  <a:t>-</a:t>
                </a:r>
                <a:r>
                  <a:rPr lang="en-GB" sz="2000" dirty="0" err="1">
                    <a:latin typeface="Garamond" panose="02020404030301010803" pitchFamily="18" charset="0"/>
                    <a:cs typeface="Arial" panose="020B0604020202020204" pitchFamily="34" charset="0"/>
                  </a:rPr>
                  <a:t>th</a:t>
                </a:r>
                <a:r>
                  <a:rPr lang="en-GB" sz="2000" dirty="0">
                    <a:latin typeface="Garamond" panose="02020404030301010803" pitchFamily="18" charset="0"/>
                    <a:cs typeface="Arial" panose="020B0604020202020204" pitchFamily="34" charset="0"/>
                  </a:rPr>
                  <a:t> output bit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</a:rPr>
                      <m:t>Avoid</m:t>
                    </m:r>
                    <m:d>
                      <m:d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𝑇𝑇</m:t>
                        </m:r>
                      </m:e>
                    </m:d>
                  </m:oMath>
                </a14:m>
                <a:endParaRPr lang="en-GB" sz="2000" dirty="0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41301D73-637D-9BCB-F28B-7B9EC7466C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7445" y="4978040"/>
                <a:ext cx="5159824" cy="400110"/>
              </a:xfrm>
              <a:prstGeom prst="rect">
                <a:avLst/>
              </a:prstGeom>
              <a:blipFill>
                <a:blip r:embed="rId14"/>
                <a:stretch>
                  <a:fillRect l="-1300" t="-7692" b="-29231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矩形 3">
            <a:extLst>
              <a:ext uri="{FF2B5EF4-FFF2-40B4-BE49-F238E27FC236}">
                <a16:creationId xmlns:a16="http://schemas.microsoft.com/office/drawing/2014/main" id="{C00C87AB-9E4C-A96D-12D7-B7BA33062610}"/>
              </a:ext>
            </a:extLst>
          </p:cNvPr>
          <p:cNvSpPr/>
          <p:nvPr/>
        </p:nvSpPr>
        <p:spPr>
          <a:xfrm>
            <a:off x="422736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A8618642-942B-E75B-AA28-562A7D0C2CB4}"/>
              </a:ext>
            </a:extLst>
          </p:cNvPr>
          <p:cNvSpPr/>
          <p:nvPr/>
        </p:nvSpPr>
        <p:spPr>
          <a:xfrm>
            <a:off x="437515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E3EE4E83-317E-BDEB-69B0-24B2A58CD9ED}"/>
              </a:ext>
            </a:extLst>
          </p:cNvPr>
          <p:cNvSpPr/>
          <p:nvPr/>
        </p:nvSpPr>
        <p:spPr>
          <a:xfrm>
            <a:off x="452293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229769A7-2857-65EA-00A1-3CEC4B9E2CB6}"/>
              </a:ext>
            </a:extLst>
          </p:cNvPr>
          <p:cNvSpPr/>
          <p:nvPr/>
        </p:nvSpPr>
        <p:spPr>
          <a:xfrm>
            <a:off x="467071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F48B1811-2292-CEBF-BCFF-F1AC09BBC081}"/>
              </a:ext>
            </a:extLst>
          </p:cNvPr>
          <p:cNvSpPr/>
          <p:nvPr/>
        </p:nvSpPr>
        <p:spPr>
          <a:xfrm>
            <a:off x="481849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01865D9D-DC95-AED9-F797-A83173EAC432}"/>
              </a:ext>
            </a:extLst>
          </p:cNvPr>
          <p:cNvSpPr/>
          <p:nvPr/>
        </p:nvSpPr>
        <p:spPr>
          <a:xfrm>
            <a:off x="496627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B6199487-69CE-4519-7C23-585723C1818D}"/>
              </a:ext>
            </a:extLst>
          </p:cNvPr>
          <p:cNvSpPr/>
          <p:nvPr/>
        </p:nvSpPr>
        <p:spPr>
          <a:xfrm>
            <a:off x="511406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390BAA85-DFA8-8ACA-BFD6-16F8A99482A5}"/>
              </a:ext>
            </a:extLst>
          </p:cNvPr>
          <p:cNvSpPr/>
          <p:nvPr/>
        </p:nvSpPr>
        <p:spPr>
          <a:xfrm>
            <a:off x="526184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57CEEF89-C52B-2528-5571-A0F1E5DB9BAE}"/>
              </a:ext>
            </a:extLst>
          </p:cNvPr>
          <p:cNvSpPr/>
          <p:nvPr/>
        </p:nvSpPr>
        <p:spPr>
          <a:xfrm>
            <a:off x="540962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5CDBF7E6-10E6-17F0-9F2B-14A9DEF118E7}"/>
              </a:ext>
            </a:extLst>
          </p:cNvPr>
          <p:cNvSpPr/>
          <p:nvPr/>
        </p:nvSpPr>
        <p:spPr>
          <a:xfrm>
            <a:off x="555740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8FFE6455-00DE-17CF-DACB-403AB44FE948}"/>
              </a:ext>
            </a:extLst>
          </p:cNvPr>
          <p:cNvSpPr/>
          <p:nvPr/>
        </p:nvSpPr>
        <p:spPr>
          <a:xfrm>
            <a:off x="570518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09302865-101E-15F2-6AE3-FED2C4E378E3}"/>
              </a:ext>
            </a:extLst>
          </p:cNvPr>
          <p:cNvSpPr/>
          <p:nvPr/>
        </p:nvSpPr>
        <p:spPr>
          <a:xfrm>
            <a:off x="585297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EE65CED2-2CD1-68E2-620C-09503B8F3547}"/>
              </a:ext>
            </a:extLst>
          </p:cNvPr>
          <p:cNvSpPr/>
          <p:nvPr/>
        </p:nvSpPr>
        <p:spPr>
          <a:xfrm>
            <a:off x="600075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E84A9002-0DE2-FF84-9350-E1E79D87A292}"/>
              </a:ext>
            </a:extLst>
          </p:cNvPr>
          <p:cNvSpPr/>
          <p:nvPr/>
        </p:nvSpPr>
        <p:spPr>
          <a:xfrm>
            <a:off x="614853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C4B05A5F-CBF7-42C7-7E53-D92F31CF8EAB}"/>
              </a:ext>
            </a:extLst>
          </p:cNvPr>
          <p:cNvSpPr/>
          <p:nvPr/>
        </p:nvSpPr>
        <p:spPr>
          <a:xfrm>
            <a:off x="629631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459303C0-235C-A907-08A2-41F15B4C6822}"/>
              </a:ext>
            </a:extLst>
          </p:cNvPr>
          <p:cNvSpPr/>
          <p:nvPr/>
        </p:nvSpPr>
        <p:spPr>
          <a:xfrm>
            <a:off x="644409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801D199E-7753-3CA4-ED44-ADF78CA3A49D}"/>
              </a:ext>
            </a:extLst>
          </p:cNvPr>
          <p:cNvSpPr/>
          <p:nvPr/>
        </p:nvSpPr>
        <p:spPr>
          <a:xfrm>
            <a:off x="659188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0A2758BA-98DB-D3F4-996D-D22B1CDEB799}"/>
              </a:ext>
            </a:extLst>
          </p:cNvPr>
          <p:cNvSpPr/>
          <p:nvPr/>
        </p:nvSpPr>
        <p:spPr>
          <a:xfrm>
            <a:off x="673966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71A972F1-AD47-2B6C-88A0-174586AE2912}"/>
              </a:ext>
            </a:extLst>
          </p:cNvPr>
          <p:cNvSpPr/>
          <p:nvPr/>
        </p:nvSpPr>
        <p:spPr>
          <a:xfrm>
            <a:off x="688744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D3FAB1D1-6A8F-6778-52D5-25951A701218}"/>
              </a:ext>
            </a:extLst>
          </p:cNvPr>
          <p:cNvSpPr/>
          <p:nvPr/>
        </p:nvSpPr>
        <p:spPr>
          <a:xfrm>
            <a:off x="703522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8317AF6C-1D75-7994-3FD9-7A788064903F}"/>
              </a:ext>
            </a:extLst>
          </p:cNvPr>
          <p:cNvSpPr/>
          <p:nvPr/>
        </p:nvSpPr>
        <p:spPr>
          <a:xfrm>
            <a:off x="718300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05893091-31F7-0B96-F6FC-2A0326A7F84B}"/>
              </a:ext>
            </a:extLst>
          </p:cNvPr>
          <p:cNvSpPr/>
          <p:nvPr/>
        </p:nvSpPr>
        <p:spPr>
          <a:xfrm>
            <a:off x="733079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9F28D8FC-383A-245E-97F5-3F96F4991F51}"/>
              </a:ext>
            </a:extLst>
          </p:cNvPr>
          <p:cNvSpPr/>
          <p:nvPr/>
        </p:nvSpPr>
        <p:spPr>
          <a:xfrm>
            <a:off x="747857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D04ACDA5-B658-2F1B-1319-CA76C51AC248}"/>
              </a:ext>
            </a:extLst>
          </p:cNvPr>
          <p:cNvSpPr/>
          <p:nvPr/>
        </p:nvSpPr>
        <p:spPr>
          <a:xfrm>
            <a:off x="762635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" name="矩形 63">
            <a:extLst>
              <a:ext uri="{FF2B5EF4-FFF2-40B4-BE49-F238E27FC236}">
                <a16:creationId xmlns:a16="http://schemas.microsoft.com/office/drawing/2014/main" id="{16D574B2-B564-F629-CE55-2BAD2238FB8D}"/>
              </a:ext>
            </a:extLst>
          </p:cNvPr>
          <p:cNvSpPr/>
          <p:nvPr/>
        </p:nvSpPr>
        <p:spPr>
          <a:xfrm>
            <a:off x="777413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矩形 65">
            <a:extLst>
              <a:ext uri="{FF2B5EF4-FFF2-40B4-BE49-F238E27FC236}">
                <a16:creationId xmlns:a16="http://schemas.microsoft.com/office/drawing/2014/main" id="{FE6D06DF-AAF9-05C4-ABA3-A920EFA13B42}"/>
              </a:ext>
            </a:extLst>
          </p:cNvPr>
          <p:cNvSpPr/>
          <p:nvPr/>
        </p:nvSpPr>
        <p:spPr>
          <a:xfrm>
            <a:off x="792191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矩形 67">
            <a:extLst>
              <a:ext uri="{FF2B5EF4-FFF2-40B4-BE49-F238E27FC236}">
                <a16:creationId xmlns:a16="http://schemas.microsoft.com/office/drawing/2014/main" id="{FA85FF08-9A18-8A78-7081-457221BB509F}"/>
              </a:ext>
            </a:extLst>
          </p:cNvPr>
          <p:cNvSpPr/>
          <p:nvPr/>
        </p:nvSpPr>
        <p:spPr>
          <a:xfrm>
            <a:off x="806970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0" name="矩形 69">
            <a:extLst>
              <a:ext uri="{FF2B5EF4-FFF2-40B4-BE49-F238E27FC236}">
                <a16:creationId xmlns:a16="http://schemas.microsoft.com/office/drawing/2014/main" id="{2CC951DE-50F5-9B66-9888-13FDC1EEFAA5}"/>
              </a:ext>
            </a:extLst>
          </p:cNvPr>
          <p:cNvSpPr/>
          <p:nvPr/>
        </p:nvSpPr>
        <p:spPr>
          <a:xfrm>
            <a:off x="821748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" name="矩形 71">
            <a:extLst>
              <a:ext uri="{FF2B5EF4-FFF2-40B4-BE49-F238E27FC236}">
                <a16:creationId xmlns:a16="http://schemas.microsoft.com/office/drawing/2014/main" id="{53C309BB-ECB7-35BD-8557-45ED17C1EE24}"/>
              </a:ext>
            </a:extLst>
          </p:cNvPr>
          <p:cNvSpPr/>
          <p:nvPr/>
        </p:nvSpPr>
        <p:spPr>
          <a:xfrm>
            <a:off x="836526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4" name="文本框 73">
            <a:extLst>
              <a:ext uri="{FF2B5EF4-FFF2-40B4-BE49-F238E27FC236}">
                <a16:creationId xmlns:a16="http://schemas.microsoft.com/office/drawing/2014/main" id="{3F2006EA-85C8-763B-A156-AE6FCC3569C4}"/>
              </a:ext>
            </a:extLst>
          </p:cNvPr>
          <p:cNvSpPr txBox="1"/>
          <p:nvPr/>
        </p:nvSpPr>
        <p:spPr>
          <a:xfrm>
            <a:off x="3220605" y="-33662"/>
            <a:ext cx="101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Progress: </a:t>
            </a:r>
            <a:endParaRPr lang="en-GB" dirty="0">
              <a:solidFill>
                <a:schemeClr val="bg1">
                  <a:lumMod val="50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935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9" grpId="0" animBg="1"/>
      <p:bldP spid="20" grpId="0"/>
      <p:bldP spid="21" grpId="0"/>
      <p:bldP spid="22" grpId="0" animBg="1"/>
      <p:bldP spid="23" grpId="0"/>
      <p:bldP spid="24" grpId="0"/>
      <p:bldP spid="25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EB3E1E-A8A5-E97C-814D-BA9CF07D71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1">
            <a:extLst>
              <a:ext uri="{FF2B5EF4-FFF2-40B4-BE49-F238E27FC236}">
                <a16:creationId xmlns:a16="http://schemas.microsoft.com/office/drawing/2014/main" id="{2C0BB684-1BAE-B7CE-C350-F9D0CAD78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altLang="zh-CN" sz="4000" b="1" dirty="0">
                <a:latin typeface="Garamond" panose="02020404030301010803" pitchFamily="18" charset="0"/>
                <a:cs typeface="Arial" panose="020B0604020202020204" pitchFamily="34" charset="0"/>
              </a:rPr>
              <a:t>Single-Valued Algorithms</a:t>
            </a:r>
            <a:endParaRPr lang="zh-CN" altLang="en-US" sz="4000" b="1" dirty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98D220CA-6D9E-33A1-9A25-EB71E91DF309}"/>
              </a:ext>
            </a:extLst>
          </p:cNvPr>
          <p:cNvGrpSpPr/>
          <p:nvPr/>
        </p:nvGrpSpPr>
        <p:grpSpPr>
          <a:xfrm>
            <a:off x="491379" y="3267425"/>
            <a:ext cx="2469856" cy="1412858"/>
            <a:chOff x="1007163" y="4407886"/>
            <a:chExt cx="3687419" cy="210935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矩形 5">
                  <a:extLst>
                    <a:ext uri="{FF2B5EF4-FFF2-40B4-BE49-F238E27FC236}">
                      <a16:creationId xmlns:a16="http://schemas.microsoft.com/office/drawing/2014/main" id="{0E013BC9-4999-1056-EDD3-D00F4BF9C37D}"/>
                    </a:ext>
                  </a:extLst>
                </p:cNvPr>
                <p:cNvSpPr/>
                <p:nvPr/>
              </p:nvSpPr>
              <p:spPr>
                <a:xfrm>
                  <a:off x="1514058" y="6237962"/>
                  <a:ext cx="2673627" cy="279277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altLang="zh-CN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CN" sz="1600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sSup>
                          <m:sSupPr>
                            <m:ctrlPr>
                              <a:rPr lang="en-US" altLang="zh-CN" sz="1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{"/>
                                <m:endChr m:val="}"/>
                                <m:ctrlPr>
                                  <a:rPr lang="en-US" altLang="zh-CN" sz="1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sz="1600" b="0" i="1" smtClean="0">
                                    <a:latin typeface="Cambria Math" panose="02040503050406030204" pitchFamily="18" charset="0"/>
                                  </a:rPr>
                                  <m:t>0,1</m:t>
                                </m:r>
                              </m:e>
                            </m:d>
                          </m:e>
                          <m:sup>
                            <m:r>
                              <a:rPr lang="en-US" altLang="zh-CN" sz="16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</m:oMath>
                    </m:oMathPara>
                  </a14:m>
                  <a:endParaRPr lang="zh-CN" altLang="en-US" sz="1600" dirty="0">
                    <a:latin typeface="Garamond" panose="02020404030301010803" pitchFamily="18" charset="0"/>
                  </a:endParaRPr>
                </a:p>
              </p:txBody>
            </p:sp>
          </mc:Choice>
          <mc:Fallback xmlns="">
            <p:sp>
              <p:nvSpPr>
                <p:cNvPr id="15" name="矩形 14">
                  <a:extLst>
                    <a:ext uri="{FF2B5EF4-FFF2-40B4-BE49-F238E27FC236}">
                      <a16:creationId xmlns:a16="http://schemas.microsoft.com/office/drawing/2014/main" id="{D4BF5AAA-8AF5-D76D-CD07-BB985509A32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14058" y="6237962"/>
                  <a:ext cx="2673627" cy="279277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" name="梯形 6">
              <a:extLst>
                <a:ext uri="{FF2B5EF4-FFF2-40B4-BE49-F238E27FC236}">
                  <a16:creationId xmlns:a16="http://schemas.microsoft.com/office/drawing/2014/main" id="{32718322-CE4E-34A2-22D5-6B72EEA201AB}"/>
                </a:ext>
              </a:extLst>
            </p:cNvPr>
            <p:cNvSpPr/>
            <p:nvPr/>
          </p:nvSpPr>
          <p:spPr>
            <a:xfrm rot="10800000">
              <a:off x="1007164" y="4812598"/>
              <a:ext cx="3687418" cy="1292914"/>
            </a:xfrm>
            <a:prstGeom prst="trapezoid">
              <a:avLst>
                <a:gd name="adj" fmla="val 38837"/>
              </a:avLst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1400" dirty="0">
                <a:latin typeface="Garamond" panose="02020404030301010803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矩形 7">
                  <a:extLst>
                    <a:ext uri="{FF2B5EF4-FFF2-40B4-BE49-F238E27FC236}">
                      <a16:creationId xmlns:a16="http://schemas.microsoft.com/office/drawing/2014/main" id="{1A8B77E4-246C-4EA2-3F50-B62FD17D6110}"/>
                    </a:ext>
                  </a:extLst>
                </p:cNvPr>
                <p:cNvSpPr/>
                <p:nvPr/>
              </p:nvSpPr>
              <p:spPr>
                <a:xfrm>
                  <a:off x="1007163" y="4407886"/>
                  <a:ext cx="3687419" cy="272262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altLang="zh-CN" sz="1600" i="1" dirty="0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zh-CN" sz="1600" b="0" i="1" dirty="0" smtClean="0">
                            <a:latin typeface="Cambria Math" panose="02040503050406030204" pitchFamily="18" charset="0"/>
                          </a:rPr>
                          <m:t>∈</m:t>
                        </m:r>
                        <m:sSup>
                          <m:sSupPr>
                            <m:ctrlPr>
                              <a:rPr lang="en-US" altLang="zh-CN" sz="1600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{"/>
                                <m:endChr m:val="}"/>
                                <m:ctrlPr>
                                  <a:rPr lang="en-US" altLang="zh-CN" sz="1600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sz="1600" b="0" i="1" dirty="0" smtClean="0">
                                    <a:latin typeface="Cambria Math" panose="02040503050406030204" pitchFamily="18" charset="0"/>
                                  </a:rPr>
                                  <m:t>0,1</m:t>
                                </m:r>
                              </m:e>
                            </m:d>
                          </m:e>
                          <m:sup>
                            <m:r>
                              <m:rPr>
                                <m:sty m:val="p"/>
                              </m:rPr>
                              <a:rPr lang="en-US" altLang="zh-CN" sz="1600" b="0" i="1" dirty="0" smtClean="0">
                                <a:latin typeface="Cambria Math" panose="02040503050406030204" pitchFamily="18" charset="0"/>
                              </a:rPr>
                              <m:t>ℓ</m:t>
                            </m:r>
                          </m:sup>
                        </m:sSup>
                      </m:oMath>
                    </m:oMathPara>
                  </a14:m>
                  <a:endParaRPr lang="zh-CN" altLang="en-US" sz="1600" dirty="0">
                    <a:latin typeface="Garamond" panose="02020404030301010803" pitchFamily="18" charset="0"/>
                  </a:endParaRPr>
                </a:p>
              </p:txBody>
            </p:sp>
          </mc:Choice>
          <mc:Fallback xmlns="">
            <p:sp>
              <p:nvSpPr>
                <p:cNvPr id="17" name="矩形 16">
                  <a:extLst>
                    <a:ext uri="{FF2B5EF4-FFF2-40B4-BE49-F238E27FC236}">
                      <a16:creationId xmlns:a16="http://schemas.microsoft.com/office/drawing/2014/main" id="{2B731F1C-EE23-87B8-17BA-EA6E4EB5B75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7163" y="4407886"/>
                  <a:ext cx="3687419" cy="27226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文本框 9">
                  <a:extLst>
                    <a:ext uri="{FF2B5EF4-FFF2-40B4-BE49-F238E27FC236}">
                      <a16:creationId xmlns:a16="http://schemas.microsoft.com/office/drawing/2014/main" id="{3AE31200-7412-7E98-9ACD-EE25DBDA8809}"/>
                    </a:ext>
                  </a:extLst>
                </p:cNvPr>
                <p:cNvSpPr txBox="1"/>
                <p:nvPr/>
              </p:nvSpPr>
              <p:spPr>
                <a:xfrm>
                  <a:off x="2398866" y="5018038"/>
                  <a:ext cx="904009" cy="87305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oMath>
                    </m:oMathPara>
                  </a14:m>
                  <a:endParaRPr lang="zh-CN" altLang="en-US" sz="3200" dirty="0">
                    <a:latin typeface="Garamond" panose="02020404030301010803" pitchFamily="18" charset="0"/>
                  </a:endParaRPr>
                </a:p>
              </p:txBody>
            </p:sp>
          </mc:Choice>
          <mc:Fallback xmlns="">
            <p:sp>
              <p:nvSpPr>
                <p:cNvPr id="10" name="文本框 9">
                  <a:extLst>
                    <a:ext uri="{FF2B5EF4-FFF2-40B4-BE49-F238E27FC236}">
                      <a16:creationId xmlns:a16="http://schemas.microsoft.com/office/drawing/2014/main" id="{3AE31200-7412-7E98-9ACD-EE25DBDA880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98866" y="5018038"/>
                  <a:ext cx="904009" cy="873051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对话气泡: 圆角矩形 10">
                <a:extLst>
                  <a:ext uri="{FF2B5EF4-FFF2-40B4-BE49-F238E27FC236}">
                    <a16:creationId xmlns:a16="http://schemas.microsoft.com/office/drawing/2014/main" id="{60E1C71D-8742-3072-36E2-9BCC447476A3}"/>
                  </a:ext>
                </a:extLst>
              </p:cNvPr>
              <p:cNvSpPr/>
              <p:nvPr/>
            </p:nvSpPr>
            <p:spPr>
              <a:xfrm>
                <a:off x="1863313" y="1976581"/>
                <a:ext cx="3265137" cy="861640"/>
              </a:xfrm>
              <a:prstGeom prst="wedgeRoundRectCallout">
                <a:avLst>
                  <a:gd name="adj1" fmla="val -59714"/>
                  <a:gd name="adj2" fmla="val 84482"/>
                  <a:gd name="adj3" fmla="val 16667"/>
                </a:avLst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B" sz="2400" dirty="0">
                    <a:latin typeface="Garamond" panose="02020404030301010803" pitchFamily="18" charset="0"/>
                  </a:rPr>
                  <a:t>There is a trivial </a:t>
                </a:r>
                <a14:m>
                  <m:oMath xmlns:m="http://schemas.openxmlformats.org/officeDocument/2006/math">
                    <m:r>
                      <a:rPr lang="en-GB" sz="2400" b="1" i="0" smtClean="0">
                        <a:latin typeface="Cambria Math" panose="02040503050406030204" pitchFamily="18" charset="0"/>
                      </a:rPr>
                      <m:t>𝐁𝐏𝐏</m:t>
                    </m:r>
                  </m:oMath>
                </a14:m>
                <a:r>
                  <a:rPr lang="en-GB" sz="2400" dirty="0">
                    <a:latin typeface="Garamond" panose="02020404030301010803" pitchFamily="18" charset="0"/>
                  </a:rPr>
                  <a:t> algorithm for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400" b="0" i="0" smtClean="0">
                        <a:latin typeface="Cambria Math" panose="02040503050406030204" pitchFamily="18" charset="0"/>
                      </a:rPr>
                      <m:t>Avoid</m:t>
                    </m:r>
                  </m:oMath>
                </a14:m>
                <a:r>
                  <a:rPr lang="en-GB" sz="2400" dirty="0">
                    <a:latin typeface="Garamond" panose="02020404030301010803" pitchFamily="18" charset="0"/>
                  </a:rPr>
                  <a:t>!</a:t>
                </a:r>
              </a:p>
            </p:txBody>
          </p:sp>
        </mc:Choice>
        <mc:Fallback xmlns="">
          <p:sp>
            <p:nvSpPr>
              <p:cNvPr id="11" name="对话气泡: 圆角矩形 10">
                <a:extLst>
                  <a:ext uri="{FF2B5EF4-FFF2-40B4-BE49-F238E27FC236}">
                    <a16:creationId xmlns:a16="http://schemas.microsoft.com/office/drawing/2014/main" id="{60E1C71D-8742-3072-36E2-9BCC447476A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3313" y="1976581"/>
                <a:ext cx="3265137" cy="861640"/>
              </a:xfrm>
              <a:prstGeom prst="wedgeRoundRectCallout">
                <a:avLst>
                  <a:gd name="adj1" fmla="val -59714"/>
                  <a:gd name="adj2" fmla="val 84482"/>
                  <a:gd name="adj3" fmla="val 16667"/>
                </a:avLst>
              </a:prstGeom>
              <a:blipFill>
                <a:blip r:embed="rId9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903F608C-7D34-DE3D-200D-6BF76C73FD8E}"/>
                  </a:ext>
                </a:extLst>
              </p:cNvPr>
              <p:cNvSpPr txBox="1"/>
              <p:nvPr/>
            </p:nvSpPr>
            <p:spPr>
              <a:xfrm>
                <a:off x="2689984" y="2847749"/>
                <a:ext cx="348914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Garamond" panose="02020404030301010803" pitchFamily="18" charset="0"/>
                  </a:rPr>
                  <a:t>Just output a random length-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1" smtClean="0">
                        <a:latin typeface="Cambria Math" panose="02040503050406030204" pitchFamily="18" charset="0"/>
                      </a:rPr>
                      <m:t>ℓ</m:t>
                    </m:r>
                  </m:oMath>
                </a14:m>
                <a:r>
                  <a:rPr lang="en-GB" dirty="0">
                    <a:latin typeface="Garamond" panose="02020404030301010803" pitchFamily="18" charset="0"/>
                  </a:rPr>
                  <a:t> string.</a:t>
                </a:r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903F608C-7D34-DE3D-200D-6BF76C73FD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9984" y="2847749"/>
                <a:ext cx="3489143" cy="369332"/>
              </a:xfrm>
              <a:prstGeom prst="rect">
                <a:avLst/>
              </a:prstGeom>
              <a:blipFill>
                <a:blip r:embed="rId10"/>
                <a:stretch>
                  <a:fillRect l="-1396" t="-6557" r="-698" b="-2623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F2045D68-7851-E60F-34A5-E4A09830E668}"/>
                  </a:ext>
                </a:extLst>
              </p:cNvPr>
              <p:cNvSpPr txBox="1"/>
              <p:nvPr/>
            </p:nvSpPr>
            <p:spPr>
              <a:xfrm>
                <a:off x="3270608" y="3735228"/>
                <a:ext cx="3297382" cy="830997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Garamond" panose="02020404030301010803" pitchFamily="18" charset="0"/>
                  </a:rPr>
                  <a:t>Q: Why doesn’t this imply</a:t>
                </a:r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en-GB" sz="2400" b="1" i="0" smtClean="0">
                          <a:latin typeface="Cambria Math" panose="02040503050406030204" pitchFamily="18" charset="0"/>
                        </a:rPr>
                        <m:t>𝐁𝐏𝐄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⊈</m:t>
                      </m:r>
                      <m:r>
                        <a:rPr lang="en-GB" sz="24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𝐒𝐈𝐙𝐄</m:t>
                      </m:r>
                      <m:d>
                        <m:dPr>
                          <m:begChr m:val="["/>
                          <m:endChr m:val="]"/>
                          <m:ctrlP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en-GB" sz="2400" dirty="0">
                  <a:latin typeface="Garamond" panose="02020404030301010803" pitchFamily="18" charset="0"/>
                </a:endParaRPr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F2045D68-7851-E60F-34A5-E4A09830E6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0608" y="3735228"/>
                <a:ext cx="3297382" cy="83099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文本框 16">
            <a:extLst>
              <a:ext uri="{FF2B5EF4-FFF2-40B4-BE49-F238E27FC236}">
                <a16:creationId xmlns:a16="http://schemas.microsoft.com/office/drawing/2014/main" id="{F28529E8-DFDC-9810-A7C6-DF5E931A9376}"/>
              </a:ext>
            </a:extLst>
          </p:cNvPr>
          <p:cNvSpPr txBox="1"/>
          <p:nvPr/>
        </p:nvSpPr>
        <p:spPr>
          <a:xfrm>
            <a:off x="3270608" y="4846250"/>
            <a:ext cx="3297382" cy="830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2400" dirty="0">
                <a:latin typeface="Garamond" panose="02020404030301010803" pitchFamily="18" charset="0"/>
              </a:rPr>
              <a:t>A: Because the algorithm is not </a:t>
            </a:r>
            <a:r>
              <a:rPr lang="en-GB" sz="2400" dirty="0">
                <a:solidFill>
                  <a:srgbClr val="FF0000"/>
                </a:solidFill>
                <a:latin typeface="Garamond" panose="02020404030301010803" pitchFamily="18" charset="0"/>
              </a:rPr>
              <a:t>single-valued</a:t>
            </a:r>
            <a:r>
              <a:rPr lang="en-GB" sz="2400" dirty="0">
                <a:latin typeface="Garamond" panose="02020404030301010803" pitchFamily="18" charset="0"/>
              </a:rPr>
              <a:t>!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86E91D0E-AC8C-1E8B-C70C-39C4ED06BA4C}"/>
              </a:ext>
            </a:extLst>
          </p:cNvPr>
          <p:cNvSpPr txBox="1"/>
          <p:nvPr/>
        </p:nvSpPr>
        <p:spPr>
          <a:xfrm>
            <a:off x="3704716" y="5677247"/>
            <a:ext cx="34821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Garamond" panose="02020404030301010803" pitchFamily="18" charset="0"/>
              </a:rPr>
              <a:t>It does not </a:t>
            </a:r>
            <a:r>
              <a:rPr lang="en-GB" dirty="0">
                <a:solidFill>
                  <a:srgbClr val="FF0000"/>
                </a:solidFill>
                <a:latin typeface="Garamond" panose="02020404030301010803" pitchFamily="18" charset="0"/>
              </a:rPr>
              <a:t>define</a:t>
            </a:r>
            <a:r>
              <a:rPr lang="en-GB" dirty="0">
                <a:latin typeface="Garamond" panose="02020404030301010803" pitchFamily="18" charset="0"/>
              </a:rPr>
              <a:t> a hard truth table.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B5E82D89-C2CD-EA92-7313-E6B34C63B015}"/>
                  </a:ext>
                </a:extLst>
              </p:cNvPr>
              <p:cNvSpPr txBox="1"/>
              <p:nvPr/>
            </p:nvSpPr>
            <p:spPr>
              <a:xfrm>
                <a:off x="6934657" y="1883176"/>
                <a:ext cx="4515340" cy="1692771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b="1" dirty="0">
                    <a:latin typeface="Garamond" panose="02020404030301010803" pitchFamily="18" charset="0"/>
                  </a:rPr>
                  <a:t>Definition</a:t>
                </a:r>
              </a:p>
              <a:p>
                <a:r>
                  <a:rPr lang="en-GB" sz="2000" dirty="0">
                    <a:latin typeface="Garamond" panose="02020404030301010803" pitchFamily="18" charset="0"/>
                  </a:rPr>
                  <a:t>A (</a:t>
                </a:r>
                <a14:m>
                  <m:oMath xmlns:m="http://schemas.openxmlformats.org/officeDocument/2006/math">
                    <m:r>
                      <a:rPr lang="en-GB" sz="2000" b="1" i="0" smtClean="0">
                        <a:latin typeface="Cambria Math" panose="02040503050406030204" pitchFamily="18" charset="0"/>
                      </a:rPr>
                      <m:t>𝐁𝐏𝐏</m:t>
                    </m:r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 / </a:t>
                </a:r>
                <a14:m>
                  <m:oMath xmlns:m="http://schemas.openxmlformats.org/officeDocument/2006/math">
                    <m:r>
                      <a:rPr lang="en-GB" sz="2000" b="1" i="0" smtClean="0">
                        <a:latin typeface="Cambria Math" panose="02040503050406030204" pitchFamily="18" charset="0"/>
                      </a:rPr>
                      <m:t>𝐍𝐏</m:t>
                    </m:r>
                  </m:oMath>
                </a14:m>
                <a:r>
                  <a:rPr lang="en-GB" sz="2000" b="1" dirty="0">
                    <a:latin typeface="Garamond" panose="02020404030301010803" pitchFamily="18" charset="0"/>
                  </a:rPr>
                  <a:t> </a:t>
                </a:r>
                <a:r>
                  <a:rPr lang="en-GB" sz="2000" dirty="0">
                    <a:latin typeface="Garamond" panose="02020404030301010803" pitchFamily="18" charset="0"/>
                  </a:rPr>
                  <a:t>/ etc) algorithm </a:t>
                </a:r>
                <a14:m>
                  <m:oMath xmlns:m="http://schemas.openxmlformats.org/officeDocument/2006/math">
                    <m:r>
                      <a:rPr lang="en-GB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𝒜</m:t>
                    </m:r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 is </a:t>
                </a:r>
                <a:r>
                  <a:rPr lang="en-GB" sz="2000" dirty="0">
                    <a:solidFill>
                      <a:srgbClr val="FF0000"/>
                    </a:solidFill>
                    <a:latin typeface="Garamond" panose="02020404030301010803" pitchFamily="18" charset="0"/>
                  </a:rPr>
                  <a:t>single-valued</a:t>
                </a:r>
                <a:r>
                  <a:rPr lang="en-GB" sz="2000" dirty="0">
                    <a:latin typeface="Garamond" panose="02020404030301010803" pitchFamily="18" charset="0"/>
                  </a:rPr>
                  <a:t> if on (most / every accepting / etc) computational path of </a:t>
                </a:r>
                <a14:m>
                  <m:oMath xmlns:m="http://schemas.openxmlformats.org/officeDocument/2006/math">
                    <m:r>
                      <a:rPr lang="en-GB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𝒜</m:t>
                    </m:r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, it outputs the same value.</a:t>
                </a:r>
              </a:p>
            </p:txBody>
          </p:sp>
        </mc:Choice>
        <mc:Fallback xmlns="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B5E82D89-C2CD-EA92-7313-E6B34C63B0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4657" y="1883176"/>
                <a:ext cx="4515340" cy="169277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F81F5117-A3CF-55A0-4C49-D71A5FA88C31}"/>
                  </a:ext>
                </a:extLst>
              </p:cNvPr>
              <p:cNvSpPr txBox="1"/>
              <p:nvPr/>
            </p:nvSpPr>
            <p:spPr>
              <a:xfrm>
                <a:off x="7675417" y="3575037"/>
                <a:ext cx="4025203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Garamond" panose="02020404030301010803" pitchFamily="18" charset="0"/>
                  </a:rPr>
                  <a:t>“Single-valued </a:t>
                </a:r>
                <a14:m>
                  <m:oMath xmlns:m="http://schemas.openxmlformats.org/officeDocument/2006/math">
                    <m:r>
                      <a:rPr lang="en-GB" b="1" i="0" smtClean="0">
                        <a:latin typeface="Cambria Math" panose="02040503050406030204" pitchFamily="18" charset="0"/>
                      </a:rPr>
                      <m:t>𝐁𝐏𝐏</m:t>
                    </m:r>
                  </m:oMath>
                </a14:m>
                <a:r>
                  <a:rPr lang="en-GB" dirty="0">
                    <a:latin typeface="Garamond" panose="02020404030301010803" pitchFamily="18" charset="0"/>
                  </a:rPr>
                  <a:t> / </a:t>
                </a:r>
                <a14:m>
                  <m:oMath xmlns:m="http://schemas.openxmlformats.org/officeDocument/2006/math">
                    <m:r>
                      <a:rPr lang="en-GB" b="1" i="0" smtClean="0">
                        <a:latin typeface="Cambria Math" panose="02040503050406030204" pitchFamily="18" charset="0"/>
                      </a:rPr>
                      <m:t>𝐙𝐏𝐏</m:t>
                    </m:r>
                  </m:oMath>
                </a14:m>
                <a:r>
                  <a:rPr lang="en-GB" b="1" dirty="0">
                    <a:latin typeface="Garamond" panose="02020404030301010803" pitchFamily="18" charset="0"/>
                  </a:rPr>
                  <a:t> </a:t>
                </a:r>
                <a:r>
                  <a:rPr lang="en-GB" dirty="0">
                    <a:latin typeface="Garamond" panose="02020404030301010803" pitchFamily="18" charset="0"/>
                  </a:rPr>
                  <a:t>algorithms” are another name for “</a:t>
                </a:r>
                <a:r>
                  <a:rPr lang="en-GB" dirty="0" err="1">
                    <a:solidFill>
                      <a:srgbClr val="0070C0"/>
                    </a:solidFill>
                    <a:latin typeface="Garamond" panose="02020404030301010803" pitchFamily="18" charset="0"/>
                  </a:rPr>
                  <a:t>pseudodeterministic</a:t>
                </a:r>
                <a:r>
                  <a:rPr lang="en-GB" dirty="0">
                    <a:latin typeface="Garamond" panose="02020404030301010803" pitchFamily="18" charset="0"/>
                  </a:rPr>
                  <a:t> algorithms” </a:t>
                </a:r>
                <a:r>
                  <a:rPr lang="en-GB" sz="1600" dirty="0">
                    <a:latin typeface="Garamond" panose="02020404030301010803" pitchFamily="18" charset="0"/>
                  </a:rPr>
                  <a:t>[Gat-Goldwasser’11].</a:t>
                </a:r>
                <a:endParaRPr lang="en-GB" dirty="0">
                  <a:latin typeface="Garamond" panose="02020404030301010803" pitchFamily="18" charset="0"/>
                </a:endParaRPr>
              </a:p>
            </p:txBody>
          </p:sp>
        </mc:Choice>
        <mc:Fallback xmlns="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F81F5117-A3CF-55A0-4C49-D71A5FA88C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5417" y="3575037"/>
                <a:ext cx="4025203" cy="923330"/>
              </a:xfrm>
              <a:prstGeom prst="rect">
                <a:avLst/>
              </a:prstGeom>
              <a:blipFill>
                <a:blip r:embed="rId13"/>
                <a:stretch>
                  <a:fillRect l="-1212" t="-2632" r="-2727" b="-92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2B4258FB-6275-953E-3720-D31B6C004BF1}"/>
                  </a:ext>
                </a:extLst>
              </p:cNvPr>
              <p:cNvSpPr txBox="1"/>
              <p:nvPr/>
            </p:nvSpPr>
            <p:spPr>
              <a:xfrm>
                <a:off x="7390333" y="4668493"/>
                <a:ext cx="4515340" cy="1938992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altLang="zh-CN" sz="2400" dirty="0">
                    <a:latin typeface="Garamond" panose="02020404030301010803" pitchFamily="18" charset="0"/>
                    <a:cs typeface="Arial" panose="020B0604020202020204" pitchFamily="34" charset="0"/>
                  </a:rPr>
                  <a:t>Single-valued algorithms for range avoidance </a:t>
                </a:r>
                <a14:m>
                  <m:oMath xmlns:m="http://schemas.openxmlformats.org/officeDocument/2006/math">
                    <m:r>
                      <a:rPr lang="en-GB" altLang="zh-CN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⟹</m:t>
                    </m:r>
                  </m:oMath>
                </a14:m>
                <a:r>
                  <a:rPr lang="en-US" altLang="zh-CN" sz="2400" dirty="0">
                    <a:latin typeface="Garamond" panose="02020404030301010803" pitchFamily="18" charset="0"/>
                    <a:cs typeface="Arial" panose="020B0604020202020204" pitchFamily="34" charset="0"/>
                  </a:rPr>
                  <a:t> circuit lower bounds!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>
                    <a:latin typeface="Garamond" panose="02020404030301010803" pitchFamily="18" charset="0"/>
                    <a:cs typeface="Arial" panose="020B0604020202020204" pitchFamily="34" charset="0"/>
                  </a:rPr>
                  <a:t>E.g. solving range avoidance in </a:t>
                </a:r>
                <a:r>
                  <a:rPr lang="en-US" altLang="zh-CN" sz="2400" dirty="0" err="1">
                    <a:latin typeface="Garamond" panose="02020404030301010803" pitchFamily="18" charset="0"/>
                    <a:cs typeface="Arial" panose="020B0604020202020204" pitchFamily="34" charset="0"/>
                  </a:rPr>
                  <a:t>pseudodeterministic</a:t>
                </a:r>
                <a:r>
                  <a:rPr lang="en-US" altLang="zh-CN" sz="2400" dirty="0">
                    <a:latin typeface="Garamond" panose="02020404030301010803" pitchFamily="18" charset="0"/>
                    <a:cs typeface="Arial" panose="020B0604020202020204" pitchFamily="34" charset="0"/>
                  </a:rPr>
                  <a:t> poly-time</a:t>
                </a:r>
                <a:br>
                  <a:rPr lang="en-US" altLang="zh-CN" sz="2400" dirty="0">
                    <a:latin typeface="Garamond" panose="02020404030301010803" pitchFamily="18" charset="0"/>
                    <a:cs typeface="Arial" panose="020B0604020202020204" pitchFamily="34" charset="0"/>
                  </a:rPr>
                </a:br>
                <a14:m>
                  <m:oMath xmlns:m="http://schemas.openxmlformats.org/officeDocument/2006/math">
                    <m:r>
                      <a:rPr lang="en-GB" altLang="zh-CN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⟹</m:t>
                    </m:r>
                  </m:oMath>
                </a14:m>
                <a:r>
                  <a:rPr lang="en-US" altLang="zh-CN" sz="2400" dirty="0">
                    <a:latin typeface="Garamond" panose="02020404030301010803" pitchFamily="18" charset="0"/>
                    <a:cs typeface="Arial" panose="020B0604020202020204" pitchFamily="34" charset="0"/>
                  </a:rPr>
                  <a:t> proving </a:t>
                </a:r>
                <a14:m>
                  <m:oMath xmlns:m="http://schemas.openxmlformats.org/officeDocument/2006/math">
                    <m:r>
                      <a:rPr lang="en-GB" altLang="zh-CN" sz="24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𝐁𝐏</m:t>
                    </m:r>
                    <m:r>
                      <a:rPr lang="en-US" altLang="zh-CN" sz="24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𝐄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⊈</m:t>
                    </m:r>
                    <m:r>
                      <a:rPr lang="en-US" altLang="zh-CN" sz="24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𝐒𝐈𝐙𝐄</m:t>
                    </m:r>
                    <m:d>
                      <m:dPr>
                        <m:begChr m:val="["/>
                        <m:endChr m:val="]"/>
                        <m:ctrlPr>
                          <a:rPr lang="en-GB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  <m:d>
                          <m:dPr>
                            <m:ctrlPr>
                              <a:rPr lang="en-GB" altLang="zh-CN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GB" altLang="zh-CN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e>
                        </m:d>
                      </m:e>
                    </m:d>
                  </m:oMath>
                </a14:m>
                <a:endParaRPr lang="zh-CN" altLang="en-US" sz="2400" dirty="0">
                  <a:latin typeface="Garamond" panose="02020404030301010803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2B4258FB-6275-953E-3720-D31B6C004B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0333" y="4668493"/>
                <a:ext cx="4515340" cy="193899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矩形 2">
            <a:extLst>
              <a:ext uri="{FF2B5EF4-FFF2-40B4-BE49-F238E27FC236}">
                <a16:creationId xmlns:a16="http://schemas.microsoft.com/office/drawing/2014/main" id="{D018FE55-254D-C28C-B5E2-0D2170487160}"/>
              </a:ext>
            </a:extLst>
          </p:cNvPr>
          <p:cNvSpPr/>
          <p:nvPr/>
        </p:nvSpPr>
        <p:spPr>
          <a:xfrm>
            <a:off x="422736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689262E7-D593-02E8-235D-D8204F57FEE7}"/>
              </a:ext>
            </a:extLst>
          </p:cNvPr>
          <p:cNvSpPr/>
          <p:nvPr/>
        </p:nvSpPr>
        <p:spPr>
          <a:xfrm>
            <a:off x="437515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39F15298-8B48-FC2B-281C-06BCA4A18A22}"/>
              </a:ext>
            </a:extLst>
          </p:cNvPr>
          <p:cNvSpPr/>
          <p:nvPr/>
        </p:nvSpPr>
        <p:spPr>
          <a:xfrm>
            <a:off x="452293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238CAD10-1201-D376-D277-3E05DE9C464F}"/>
              </a:ext>
            </a:extLst>
          </p:cNvPr>
          <p:cNvSpPr/>
          <p:nvPr/>
        </p:nvSpPr>
        <p:spPr>
          <a:xfrm>
            <a:off x="467071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85B205B0-EAF3-8C3D-4242-3F1C28C35BAE}"/>
              </a:ext>
            </a:extLst>
          </p:cNvPr>
          <p:cNvSpPr/>
          <p:nvPr/>
        </p:nvSpPr>
        <p:spPr>
          <a:xfrm>
            <a:off x="481849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D4D1ADB8-6193-C48B-DD2C-4189E3E2A953}"/>
              </a:ext>
            </a:extLst>
          </p:cNvPr>
          <p:cNvSpPr/>
          <p:nvPr/>
        </p:nvSpPr>
        <p:spPr>
          <a:xfrm>
            <a:off x="496627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B5151462-8755-5BC6-086A-C076EF5DAD52}"/>
              </a:ext>
            </a:extLst>
          </p:cNvPr>
          <p:cNvSpPr/>
          <p:nvPr/>
        </p:nvSpPr>
        <p:spPr>
          <a:xfrm>
            <a:off x="511406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271FA066-8BE4-9EEE-27CC-C289AB6834DC}"/>
              </a:ext>
            </a:extLst>
          </p:cNvPr>
          <p:cNvSpPr/>
          <p:nvPr/>
        </p:nvSpPr>
        <p:spPr>
          <a:xfrm>
            <a:off x="526184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31F923AF-CFD8-7138-874B-2E84E5085228}"/>
              </a:ext>
            </a:extLst>
          </p:cNvPr>
          <p:cNvSpPr/>
          <p:nvPr/>
        </p:nvSpPr>
        <p:spPr>
          <a:xfrm>
            <a:off x="540962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E11AD468-6137-0D11-C8CE-718265819322}"/>
              </a:ext>
            </a:extLst>
          </p:cNvPr>
          <p:cNvSpPr/>
          <p:nvPr/>
        </p:nvSpPr>
        <p:spPr>
          <a:xfrm>
            <a:off x="555740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E9F1D1F9-4E10-9A73-E2C6-4B710A8C5014}"/>
              </a:ext>
            </a:extLst>
          </p:cNvPr>
          <p:cNvSpPr/>
          <p:nvPr/>
        </p:nvSpPr>
        <p:spPr>
          <a:xfrm>
            <a:off x="570518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E729AA1F-CBC3-4E87-A789-67A8365A6DE7}"/>
              </a:ext>
            </a:extLst>
          </p:cNvPr>
          <p:cNvSpPr/>
          <p:nvPr/>
        </p:nvSpPr>
        <p:spPr>
          <a:xfrm>
            <a:off x="585297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90085235-0736-9790-3DBA-457B866655EF}"/>
              </a:ext>
            </a:extLst>
          </p:cNvPr>
          <p:cNvSpPr/>
          <p:nvPr/>
        </p:nvSpPr>
        <p:spPr>
          <a:xfrm>
            <a:off x="600075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F8AC5C13-67D7-4BBD-081D-78525A719BFB}"/>
              </a:ext>
            </a:extLst>
          </p:cNvPr>
          <p:cNvSpPr/>
          <p:nvPr/>
        </p:nvSpPr>
        <p:spPr>
          <a:xfrm>
            <a:off x="614853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C927906D-44DB-7BFB-016E-518B52E8E592}"/>
              </a:ext>
            </a:extLst>
          </p:cNvPr>
          <p:cNvSpPr/>
          <p:nvPr/>
        </p:nvSpPr>
        <p:spPr>
          <a:xfrm>
            <a:off x="629631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6F2AC170-DD88-F29A-7EC3-B2EF943150BE}"/>
              </a:ext>
            </a:extLst>
          </p:cNvPr>
          <p:cNvSpPr/>
          <p:nvPr/>
        </p:nvSpPr>
        <p:spPr>
          <a:xfrm>
            <a:off x="644409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AFB2D523-19E6-562B-E33C-2ABA87BCB709}"/>
              </a:ext>
            </a:extLst>
          </p:cNvPr>
          <p:cNvSpPr/>
          <p:nvPr/>
        </p:nvSpPr>
        <p:spPr>
          <a:xfrm>
            <a:off x="659188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A6B72A7B-955B-34E5-C6C1-5F46264B0FBD}"/>
              </a:ext>
            </a:extLst>
          </p:cNvPr>
          <p:cNvSpPr/>
          <p:nvPr/>
        </p:nvSpPr>
        <p:spPr>
          <a:xfrm>
            <a:off x="673966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9FC768D9-284E-BFCE-EF30-6A19483B0B54}"/>
              </a:ext>
            </a:extLst>
          </p:cNvPr>
          <p:cNvSpPr/>
          <p:nvPr/>
        </p:nvSpPr>
        <p:spPr>
          <a:xfrm>
            <a:off x="688744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矩形 54">
            <a:extLst>
              <a:ext uri="{FF2B5EF4-FFF2-40B4-BE49-F238E27FC236}">
                <a16:creationId xmlns:a16="http://schemas.microsoft.com/office/drawing/2014/main" id="{0DDE81F3-4215-2F8E-2F61-34D7425A3953}"/>
              </a:ext>
            </a:extLst>
          </p:cNvPr>
          <p:cNvSpPr/>
          <p:nvPr/>
        </p:nvSpPr>
        <p:spPr>
          <a:xfrm>
            <a:off x="703522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1E9C5593-229B-0FB9-FAF1-FDC2F11EED91}"/>
              </a:ext>
            </a:extLst>
          </p:cNvPr>
          <p:cNvSpPr/>
          <p:nvPr/>
        </p:nvSpPr>
        <p:spPr>
          <a:xfrm>
            <a:off x="718300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2E8B2CEB-D2D2-0BCF-AF44-2BB18B931578}"/>
              </a:ext>
            </a:extLst>
          </p:cNvPr>
          <p:cNvSpPr/>
          <p:nvPr/>
        </p:nvSpPr>
        <p:spPr>
          <a:xfrm>
            <a:off x="733079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E2B3A6D3-2F97-AF0B-C0A1-D110B34B999C}"/>
              </a:ext>
            </a:extLst>
          </p:cNvPr>
          <p:cNvSpPr/>
          <p:nvPr/>
        </p:nvSpPr>
        <p:spPr>
          <a:xfrm>
            <a:off x="747857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DEF74E33-66FF-04BF-038D-25240B3EDEFA}"/>
              </a:ext>
            </a:extLst>
          </p:cNvPr>
          <p:cNvSpPr/>
          <p:nvPr/>
        </p:nvSpPr>
        <p:spPr>
          <a:xfrm>
            <a:off x="762635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矩形 64">
            <a:extLst>
              <a:ext uri="{FF2B5EF4-FFF2-40B4-BE49-F238E27FC236}">
                <a16:creationId xmlns:a16="http://schemas.microsoft.com/office/drawing/2014/main" id="{AB9E8195-3488-CF1A-C5F3-2EDA8BB69850}"/>
              </a:ext>
            </a:extLst>
          </p:cNvPr>
          <p:cNvSpPr/>
          <p:nvPr/>
        </p:nvSpPr>
        <p:spPr>
          <a:xfrm>
            <a:off x="777413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矩形 66">
            <a:extLst>
              <a:ext uri="{FF2B5EF4-FFF2-40B4-BE49-F238E27FC236}">
                <a16:creationId xmlns:a16="http://schemas.microsoft.com/office/drawing/2014/main" id="{10A178FA-CAE5-EC6B-7F19-ECC7B6487047}"/>
              </a:ext>
            </a:extLst>
          </p:cNvPr>
          <p:cNvSpPr/>
          <p:nvPr/>
        </p:nvSpPr>
        <p:spPr>
          <a:xfrm>
            <a:off x="792191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" name="矩形 68">
            <a:extLst>
              <a:ext uri="{FF2B5EF4-FFF2-40B4-BE49-F238E27FC236}">
                <a16:creationId xmlns:a16="http://schemas.microsoft.com/office/drawing/2014/main" id="{6B65035C-AD9C-C2F3-1819-EE9559268744}"/>
              </a:ext>
            </a:extLst>
          </p:cNvPr>
          <p:cNvSpPr/>
          <p:nvPr/>
        </p:nvSpPr>
        <p:spPr>
          <a:xfrm>
            <a:off x="806970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1" name="矩形 70">
            <a:extLst>
              <a:ext uri="{FF2B5EF4-FFF2-40B4-BE49-F238E27FC236}">
                <a16:creationId xmlns:a16="http://schemas.microsoft.com/office/drawing/2014/main" id="{0ADE38BD-81E3-6F26-22FD-662E461FDEBB}"/>
              </a:ext>
            </a:extLst>
          </p:cNvPr>
          <p:cNvSpPr/>
          <p:nvPr/>
        </p:nvSpPr>
        <p:spPr>
          <a:xfrm>
            <a:off x="821748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3" name="矩形 72">
            <a:extLst>
              <a:ext uri="{FF2B5EF4-FFF2-40B4-BE49-F238E27FC236}">
                <a16:creationId xmlns:a16="http://schemas.microsoft.com/office/drawing/2014/main" id="{ED08DBC6-356B-2A1F-296C-8B97913CBAD1}"/>
              </a:ext>
            </a:extLst>
          </p:cNvPr>
          <p:cNvSpPr/>
          <p:nvPr/>
        </p:nvSpPr>
        <p:spPr>
          <a:xfrm>
            <a:off x="836526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5" name="文本框 74">
            <a:extLst>
              <a:ext uri="{FF2B5EF4-FFF2-40B4-BE49-F238E27FC236}">
                <a16:creationId xmlns:a16="http://schemas.microsoft.com/office/drawing/2014/main" id="{75132D32-D074-463D-6B9C-9A0A923FE049}"/>
              </a:ext>
            </a:extLst>
          </p:cNvPr>
          <p:cNvSpPr txBox="1"/>
          <p:nvPr/>
        </p:nvSpPr>
        <p:spPr>
          <a:xfrm>
            <a:off x="3220605" y="-33662"/>
            <a:ext cx="101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Progress: </a:t>
            </a:r>
            <a:endParaRPr lang="en-GB" dirty="0">
              <a:solidFill>
                <a:schemeClr val="bg1">
                  <a:lumMod val="50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489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 animBg="1"/>
      <p:bldP spid="17" grpId="0" animBg="1"/>
      <p:bldP spid="18" grpId="0"/>
      <p:bldP spid="19" grpId="0" animBg="1"/>
      <p:bldP spid="20" grpId="0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130BCB-0EE8-F11E-268E-1DC6F6A402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组合 35">
            <a:extLst>
              <a:ext uri="{FF2B5EF4-FFF2-40B4-BE49-F238E27FC236}">
                <a16:creationId xmlns:a16="http://schemas.microsoft.com/office/drawing/2014/main" id="{8AA60EE6-5FB0-F133-8F34-44D07FB5F905}"/>
              </a:ext>
            </a:extLst>
          </p:cNvPr>
          <p:cNvGrpSpPr/>
          <p:nvPr/>
        </p:nvGrpSpPr>
        <p:grpSpPr>
          <a:xfrm>
            <a:off x="2906568" y="2243440"/>
            <a:ext cx="3491345" cy="1729151"/>
            <a:chOff x="3388356" y="2031341"/>
            <a:chExt cx="3491345" cy="1729151"/>
          </a:xfrm>
        </p:grpSpPr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98C7CC0D-1A68-8DD9-6EE3-D31A534EF1B1}"/>
                </a:ext>
              </a:extLst>
            </p:cNvPr>
            <p:cNvSpPr/>
            <p:nvPr/>
          </p:nvSpPr>
          <p:spPr>
            <a:xfrm>
              <a:off x="3388356" y="2434929"/>
              <a:ext cx="3491345" cy="132556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4490AA29-DE76-173D-0FED-AA04C51A0874}"/>
                </a:ext>
              </a:extLst>
            </p:cNvPr>
            <p:cNvSpPr/>
            <p:nvPr/>
          </p:nvSpPr>
          <p:spPr>
            <a:xfrm>
              <a:off x="3648363" y="2623127"/>
              <a:ext cx="1108364" cy="659886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latin typeface="Garamond" panose="02020404030301010803" pitchFamily="18" charset="0"/>
                </a:rPr>
                <a:t>YES instances</a:t>
              </a:r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70DE6ABA-1672-C236-994A-FD4A7984C593}"/>
                </a:ext>
              </a:extLst>
            </p:cNvPr>
            <p:cNvSpPr/>
            <p:nvPr/>
          </p:nvSpPr>
          <p:spPr>
            <a:xfrm>
              <a:off x="5603693" y="2953070"/>
              <a:ext cx="1108364" cy="659886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latin typeface="Garamond" panose="02020404030301010803" pitchFamily="18" charset="0"/>
                </a:rPr>
                <a:t>NO instances</a:t>
              </a:r>
            </a:p>
          </p:txBody>
        </p:sp>
        <p:sp>
          <p:nvSpPr>
            <p:cNvPr id="35" name="文本框 34">
              <a:extLst>
                <a:ext uri="{FF2B5EF4-FFF2-40B4-BE49-F238E27FC236}">
                  <a16:creationId xmlns:a16="http://schemas.microsoft.com/office/drawing/2014/main" id="{CB1E0052-1D37-4BF7-B21C-8EFBC9965856}"/>
                </a:ext>
              </a:extLst>
            </p:cNvPr>
            <p:cNvSpPr txBox="1"/>
            <p:nvPr/>
          </p:nvSpPr>
          <p:spPr>
            <a:xfrm>
              <a:off x="3388357" y="2031341"/>
              <a:ext cx="349134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 dirty="0">
                  <a:latin typeface="Garamond" panose="02020404030301010803" pitchFamily="18" charset="0"/>
                </a:rPr>
                <a:t>Promise Problem</a:t>
              </a:r>
            </a:p>
          </p:txBody>
        </p:sp>
      </p:grpSp>
      <p:sp>
        <p:nvSpPr>
          <p:cNvPr id="9" name="标题 1">
            <a:extLst>
              <a:ext uri="{FF2B5EF4-FFF2-40B4-BE49-F238E27FC236}">
                <a16:creationId xmlns:a16="http://schemas.microsoft.com/office/drawing/2014/main" id="{9EE86B13-83A5-37A4-2FB5-E952085BA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altLang="zh-CN" sz="4000" b="1" dirty="0">
                <a:latin typeface="Garamond" panose="02020404030301010803" pitchFamily="18" charset="0"/>
                <a:cs typeface="Arial" panose="020B0604020202020204" pitchFamily="34" charset="0"/>
              </a:rPr>
              <a:t>Smart Algorithms</a:t>
            </a:r>
            <a:endParaRPr lang="zh-CN" altLang="en-US" sz="4000" b="1" dirty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C0568BE-7D09-1DA9-88AE-48640B9926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806" y="2918691"/>
            <a:ext cx="1935129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 descr="Crystal Ball on Apple iOS 15.4">
            <a:extLst>
              <a:ext uri="{FF2B5EF4-FFF2-40B4-BE49-F238E27FC236}">
                <a16:creationId xmlns:a16="http://schemas.microsoft.com/office/drawing/2014/main" id="{32BB9C92-4494-FA9D-F754-3339163A66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5379" y="2538236"/>
            <a:ext cx="760911" cy="76091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椭圆 23">
            <a:extLst>
              <a:ext uri="{FF2B5EF4-FFF2-40B4-BE49-F238E27FC236}">
                <a16:creationId xmlns:a16="http://schemas.microsoft.com/office/drawing/2014/main" id="{F5310ADB-57D6-BA68-1668-7ACBF1A6E9BD}"/>
              </a:ext>
            </a:extLst>
          </p:cNvPr>
          <p:cNvSpPr/>
          <p:nvPr/>
        </p:nvSpPr>
        <p:spPr>
          <a:xfrm>
            <a:off x="4050380" y="3010717"/>
            <a:ext cx="120073" cy="120073"/>
          </a:xfrm>
          <a:prstGeom prst="ellipse">
            <a:avLst/>
          </a:prstGeom>
          <a:effectLst>
            <a:glow rad="63500">
              <a:schemeClr val="accent4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椭圆 25">
            <a:extLst>
              <a:ext uri="{FF2B5EF4-FFF2-40B4-BE49-F238E27FC236}">
                <a16:creationId xmlns:a16="http://schemas.microsoft.com/office/drawing/2014/main" id="{0FEABB46-747C-5981-61FA-2F9FC2922AA8}"/>
              </a:ext>
            </a:extLst>
          </p:cNvPr>
          <p:cNvSpPr/>
          <p:nvPr/>
        </p:nvSpPr>
        <p:spPr>
          <a:xfrm>
            <a:off x="6022344" y="3375039"/>
            <a:ext cx="120073" cy="120073"/>
          </a:xfrm>
          <a:prstGeom prst="ellipse">
            <a:avLst/>
          </a:prstGeom>
          <a:effectLst>
            <a:glow rad="63500">
              <a:schemeClr val="accent4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椭圆 27">
            <a:extLst>
              <a:ext uri="{FF2B5EF4-FFF2-40B4-BE49-F238E27FC236}">
                <a16:creationId xmlns:a16="http://schemas.microsoft.com/office/drawing/2014/main" id="{C594F078-3F41-2DD0-D169-32BC97C5B701}"/>
              </a:ext>
            </a:extLst>
          </p:cNvPr>
          <p:cNvSpPr/>
          <p:nvPr/>
        </p:nvSpPr>
        <p:spPr>
          <a:xfrm>
            <a:off x="4652240" y="2943753"/>
            <a:ext cx="120073" cy="120073"/>
          </a:xfrm>
          <a:prstGeom prst="ellipse">
            <a:avLst/>
          </a:prstGeom>
          <a:effectLst>
            <a:glow rad="63500">
              <a:schemeClr val="accent4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E654D839-3395-4C00-F42D-BA017E2533CD}"/>
                  </a:ext>
                </a:extLst>
              </p:cNvPr>
              <p:cNvSpPr txBox="1"/>
              <p:nvPr/>
            </p:nvSpPr>
            <p:spPr>
              <a:xfrm>
                <a:off x="1019678" y="4642664"/>
                <a:ext cx="5692379" cy="139050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b="1" dirty="0">
                    <a:latin typeface="Garamond" panose="02020404030301010803" pitchFamily="18" charset="0"/>
                  </a:rPr>
                  <a:t>Definition</a:t>
                </a:r>
              </a:p>
              <a:p>
                <a:r>
                  <a:rPr lang="en-GB" sz="2000" dirty="0">
                    <a:latin typeface="Garamond" panose="02020404030301010803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</a:rPr>
                      <m:t>Π</m:t>
                    </m:r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sz="2000" b="0" i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GB" sz="2000" b="0" i="0" smtClean="0">
                                <a:latin typeface="Cambria Math" panose="02040503050406030204" pitchFamily="18" charset="0"/>
                              </a:rPr>
                              <m:t>Π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GB" sz="2000" b="0" i="0" smtClean="0">
                                <a:latin typeface="Cambria Math" panose="02040503050406030204" pitchFamily="18" charset="0"/>
                              </a:rPr>
                              <m:t>YES</m:t>
                            </m:r>
                          </m:sub>
                        </m:sSub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GB" sz="2000" b="0" i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GB" sz="2000" b="0" i="0" smtClean="0">
                                <a:latin typeface="Cambria Math" panose="02040503050406030204" pitchFamily="18" charset="0"/>
                              </a:rPr>
                              <m:t>Π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GB" sz="2000" b="0" i="0" smtClean="0">
                                <a:latin typeface="Cambria Math" panose="02040503050406030204" pitchFamily="18" charset="0"/>
                              </a:rPr>
                              <m:t>NO</m:t>
                            </m:r>
                          </m:sub>
                        </m:sSub>
                      </m:e>
                    </m:d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 be a promise problem. An oracle algorithm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ℳ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GB" sz="2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Π</m:t>
                        </m:r>
                      </m:sup>
                    </m:sSup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 is </a:t>
                </a:r>
                <a:r>
                  <a:rPr lang="en-GB" sz="2000" dirty="0">
                    <a:solidFill>
                      <a:srgbClr val="FF0000"/>
                    </a:solidFill>
                    <a:latin typeface="Garamond" panose="02020404030301010803" pitchFamily="18" charset="0"/>
                  </a:rPr>
                  <a:t>smart</a:t>
                </a:r>
                <a:r>
                  <a:rPr lang="en-GB" sz="2000" dirty="0">
                    <a:latin typeface="Garamond" panose="02020404030301010803" pitchFamily="18" charset="0"/>
                  </a:rPr>
                  <a:t> </a:t>
                </a:r>
                <a:r>
                  <a:rPr lang="en-GB" sz="1600" dirty="0">
                    <a:latin typeface="Garamond" panose="02020404030301010803" pitchFamily="18" charset="0"/>
                  </a:rPr>
                  <a:t>[Grollmann-Selman’88]</a:t>
                </a:r>
                <a:r>
                  <a:rPr lang="en-GB" sz="2000" dirty="0">
                    <a:latin typeface="Garamond" panose="02020404030301010803" pitchFamily="18" charset="0"/>
                  </a:rPr>
                  <a:t> if it never makes queries outside the promise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000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GB" sz="2000" b="0" i="0" smtClean="0">
                            <a:latin typeface="Cambria Math" panose="02040503050406030204" pitchFamily="18" charset="0"/>
                          </a:rPr>
                          <m:t>Π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sz="2000" b="0" i="0" smtClean="0">
                            <a:latin typeface="Cambria Math" panose="02040503050406030204" pitchFamily="18" charset="0"/>
                          </a:rPr>
                          <m:t>YES</m:t>
                        </m:r>
                      </m:sub>
                    </m:sSub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∪</m:t>
                    </m:r>
                    <m:sSub>
                      <m:sSubPr>
                        <m:ctrlPr>
                          <a:rPr lang="en-GB" sz="2000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GB" sz="2000" b="0" i="0" smtClean="0">
                            <a:latin typeface="Cambria Math" panose="02040503050406030204" pitchFamily="18" charset="0"/>
                          </a:rPr>
                          <m:t>Π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sz="2000" b="0" i="0" smtClean="0">
                            <a:latin typeface="Cambria Math" panose="02040503050406030204" pitchFamily="18" charset="0"/>
                          </a:rPr>
                          <m:t>NO</m:t>
                        </m:r>
                      </m:sub>
                    </m:sSub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E654D839-3395-4C00-F42D-BA017E2533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9678" y="4642664"/>
                <a:ext cx="5692379" cy="139050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5377E923-BDAE-2CEB-B771-8EDBD1443484}"/>
                  </a:ext>
                </a:extLst>
              </p:cNvPr>
              <p:cNvSpPr txBox="1"/>
              <p:nvPr/>
            </p:nvSpPr>
            <p:spPr>
              <a:xfrm>
                <a:off x="7652367" y="4225233"/>
                <a:ext cx="3266128" cy="1083374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b="1" dirty="0">
                    <a:latin typeface="Garamond" panose="02020404030301010803" pitchFamily="18" charset="0"/>
                  </a:rPr>
                  <a:t>Our Result II</a:t>
                </a:r>
              </a:p>
              <a:p>
                <a:r>
                  <a:rPr lang="en-GB" sz="2000" dirty="0">
                    <a:latin typeface="Garamond" panose="02020404030301010803" pitchFamily="18" charset="0"/>
                  </a:rPr>
                  <a:t>An infinitely-often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</a:rPr>
                      <m:t>smart</m:t>
                    </m:r>
                  </m:oMath>
                </a14:m>
                <a:r>
                  <a:rPr lang="en-GB" sz="2000" b="1" i="0" dirty="0">
                    <a:latin typeface="+mj-lt"/>
                  </a:rPr>
                  <a:t>-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000" b="1" i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000" b="1" i="0" smtClean="0">
                            <a:latin typeface="Cambria Math" panose="02040503050406030204" pitchFamily="18" charset="0"/>
                          </a:rPr>
                          <m:t>𝐏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GB" sz="2000" b="0" i="0" smtClean="0">
                            <a:latin typeface="Cambria Math" panose="02040503050406030204" pitchFamily="18" charset="0"/>
                          </a:rPr>
                          <m:t>pr</m:t>
                        </m:r>
                        <m:r>
                          <a:rPr lang="en-GB" sz="2000" b="1" i="0" smtClean="0">
                            <a:latin typeface="Cambria Math" panose="02040503050406030204" pitchFamily="18" charset="0"/>
                          </a:rPr>
                          <m:t>𝐌𝐀</m:t>
                        </m:r>
                      </m:sup>
                    </m:sSup>
                    <m:sSub>
                      <m:sSub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/</m:t>
                        </m:r>
                      </m:e>
                      <m:sub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sz="2000" dirty="0">
                    <a:latin typeface="Garamond" panose="02020404030301010803" pitchFamily="18" charset="0"/>
                  </a:rPr>
                  <a:t> algorithm for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</a:rPr>
                      <m:t>Avoid</m:t>
                    </m:r>
                  </m:oMath>
                </a14:m>
                <a:endParaRPr lang="en-GB" sz="2000" dirty="0">
                  <a:latin typeface="Garamond" panose="02020404030301010803" pitchFamily="18" charset="0"/>
                </a:endParaRPr>
              </a:p>
            </p:txBody>
          </p:sp>
        </mc:Choice>
        <mc:Fallback xmlns="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5377E923-BDAE-2CEB-B771-8EDBD14434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2367" y="4225233"/>
                <a:ext cx="3266128" cy="108337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7DFA46A5-37C7-8D65-D066-9B0F60D6B87A}"/>
                  </a:ext>
                </a:extLst>
              </p:cNvPr>
              <p:cNvSpPr txBox="1"/>
              <p:nvPr/>
            </p:nvSpPr>
            <p:spPr>
              <a:xfrm>
                <a:off x="4652241" y="6033173"/>
                <a:ext cx="243482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Garamond" panose="02020404030301010803" pitchFamily="18" charset="0"/>
                  </a:rPr>
                  <a:t>Smart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en-GB" dirty="0">
                    <a:latin typeface="Garamond" panose="02020404030301010803" pitchFamily="18" charset="0"/>
                  </a:rPr>
                  <a:t> Single-valued!</a:t>
                </a:r>
              </a:p>
            </p:txBody>
          </p:sp>
        </mc:Choice>
        <mc:Fallback xmlns="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7DFA46A5-37C7-8D65-D066-9B0F60D6B8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2241" y="6033173"/>
                <a:ext cx="2434829" cy="369332"/>
              </a:xfrm>
              <a:prstGeom prst="rect">
                <a:avLst/>
              </a:prstGeom>
              <a:blipFill>
                <a:blip r:embed="rId7"/>
                <a:stretch>
                  <a:fillRect l="-2000" t="-8333" b="-28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EE31465B-86CF-EACB-9930-CA5F8CC19C0E}"/>
                  </a:ext>
                </a:extLst>
              </p:cNvPr>
              <p:cNvSpPr txBox="1"/>
              <p:nvPr/>
            </p:nvSpPr>
            <p:spPr>
              <a:xfrm>
                <a:off x="6930159" y="2823205"/>
                <a:ext cx="4710545" cy="949491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pr</m:t>
                      </m:r>
                      <m:sSub>
                        <m:sSubPr>
                          <m:ctrlPr>
                            <a:rPr lang="en-GB" b="1" i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1" i="0">
                              <a:latin typeface="Cambria Math" panose="02040503050406030204" pitchFamily="18" charset="0"/>
                            </a:rPr>
                            <m:t>𝐌</m:t>
                          </m:r>
                          <m:r>
                            <a:rPr lang="en-GB" b="1" i="0" smtClean="0">
                              <a:latin typeface="Cambria Math" panose="02040503050406030204" pitchFamily="18" charset="0"/>
                            </a:rPr>
                            <m:t>𝐀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YES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:</m:t>
                          </m:r>
                          <m:limLow>
                            <m:limLowPr>
                              <m:ctrl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Pr</m:t>
                              </m:r>
                            </m:e>
                            <m:li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lim>
                          </m:limLow>
                          <m:d>
                            <m:dPr>
                              <m:begChr m:val="["/>
                              <m:endChr m:val="]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∃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d>
                                <m:d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e>
                              </m:d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e>
                          </m:d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e>
                      </m:d>
                    </m:oMath>
                  </m:oMathPara>
                </a14:m>
                <a:endParaRPr lang="en-GB" b="0" dirty="0"/>
              </a:p>
              <a:p>
                <a:pPr/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n-GB">
                          <a:latin typeface="Cambria Math" panose="02040503050406030204" pitchFamily="18" charset="0"/>
                        </a:rPr>
                        <m:t>pr</m:t>
                      </m:r>
                      <m:sSub>
                        <m:sSubPr>
                          <m:ctrlPr>
                            <a:rPr lang="en-GB" b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1">
                              <a:latin typeface="Cambria Math" panose="02040503050406030204" pitchFamily="18" charset="0"/>
                            </a:rPr>
                            <m:t>𝐌𝐀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NO</m:t>
                          </m:r>
                        </m:sub>
                      </m:sSub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:</m:t>
                          </m:r>
                          <m:limLow>
                            <m:limLowPr>
                              <m:ctrl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Pr</m:t>
                              </m:r>
                            </m:e>
                            <m:li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lim>
                          </m:limLow>
                          <m:d>
                            <m:dPr>
                              <m:begChr m:val="["/>
                              <m:endChr m:val="]"/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∃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d>
                                <m:d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e>
                              </m:d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e>
                          </m:d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≤0.5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EE31465B-86CF-EACB-9930-CA5F8CC19C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0159" y="2823205"/>
                <a:ext cx="4710545" cy="94949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矩形 4">
            <a:extLst>
              <a:ext uri="{FF2B5EF4-FFF2-40B4-BE49-F238E27FC236}">
                <a16:creationId xmlns:a16="http://schemas.microsoft.com/office/drawing/2014/main" id="{E6279335-3C1A-9CE2-E469-350FE9A223C8}"/>
              </a:ext>
            </a:extLst>
          </p:cNvPr>
          <p:cNvSpPr/>
          <p:nvPr/>
        </p:nvSpPr>
        <p:spPr>
          <a:xfrm>
            <a:off x="422736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C0AB45C9-EF9F-CE50-4395-0984DB30FE80}"/>
              </a:ext>
            </a:extLst>
          </p:cNvPr>
          <p:cNvSpPr/>
          <p:nvPr/>
        </p:nvSpPr>
        <p:spPr>
          <a:xfrm>
            <a:off x="437515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0058A324-3FC6-D395-0ABC-9D29E84C158A}"/>
              </a:ext>
            </a:extLst>
          </p:cNvPr>
          <p:cNvSpPr/>
          <p:nvPr/>
        </p:nvSpPr>
        <p:spPr>
          <a:xfrm>
            <a:off x="452293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CF044307-177E-4D5C-1EF8-B810B8ACD85D}"/>
              </a:ext>
            </a:extLst>
          </p:cNvPr>
          <p:cNvSpPr/>
          <p:nvPr/>
        </p:nvSpPr>
        <p:spPr>
          <a:xfrm>
            <a:off x="467071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B54C428F-4002-66B0-C3AF-7CAB90B4F1E1}"/>
              </a:ext>
            </a:extLst>
          </p:cNvPr>
          <p:cNvSpPr/>
          <p:nvPr/>
        </p:nvSpPr>
        <p:spPr>
          <a:xfrm>
            <a:off x="481849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DF3B0E81-19EE-510F-DC84-E38A92179992}"/>
              </a:ext>
            </a:extLst>
          </p:cNvPr>
          <p:cNvSpPr/>
          <p:nvPr/>
        </p:nvSpPr>
        <p:spPr>
          <a:xfrm>
            <a:off x="496627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8348D908-97B8-38D5-80E4-80F3CF48A77B}"/>
              </a:ext>
            </a:extLst>
          </p:cNvPr>
          <p:cNvSpPr/>
          <p:nvPr/>
        </p:nvSpPr>
        <p:spPr>
          <a:xfrm>
            <a:off x="511406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D68616A8-6873-E80C-62E1-F1C2AC9BC61B}"/>
              </a:ext>
            </a:extLst>
          </p:cNvPr>
          <p:cNvSpPr/>
          <p:nvPr/>
        </p:nvSpPr>
        <p:spPr>
          <a:xfrm>
            <a:off x="526184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B4F197E1-951B-7E2F-6D18-27FC29ED2086}"/>
              </a:ext>
            </a:extLst>
          </p:cNvPr>
          <p:cNvSpPr/>
          <p:nvPr/>
        </p:nvSpPr>
        <p:spPr>
          <a:xfrm>
            <a:off x="540962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4DE480D0-C95B-96E0-0E3D-9E6A1DB81972}"/>
              </a:ext>
            </a:extLst>
          </p:cNvPr>
          <p:cNvSpPr/>
          <p:nvPr/>
        </p:nvSpPr>
        <p:spPr>
          <a:xfrm>
            <a:off x="555740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316970BE-3961-1858-B5D0-35AF683692B9}"/>
              </a:ext>
            </a:extLst>
          </p:cNvPr>
          <p:cNvSpPr/>
          <p:nvPr/>
        </p:nvSpPr>
        <p:spPr>
          <a:xfrm>
            <a:off x="570518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FA7AEA62-BC6A-711D-ADBA-7D7883ED93CC}"/>
              </a:ext>
            </a:extLst>
          </p:cNvPr>
          <p:cNvSpPr/>
          <p:nvPr/>
        </p:nvSpPr>
        <p:spPr>
          <a:xfrm>
            <a:off x="585297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853C89F4-5640-9D53-AF2B-97DDF3EED8D7}"/>
              </a:ext>
            </a:extLst>
          </p:cNvPr>
          <p:cNvSpPr/>
          <p:nvPr/>
        </p:nvSpPr>
        <p:spPr>
          <a:xfrm>
            <a:off x="600075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56D99FAB-6073-B9CD-E3E4-5D2BBF916959}"/>
              </a:ext>
            </a:extLst>
          </p:cNvPr>
          <p:cNvSpPr/>
          <p:nvPr/>
        </p:nvSpPr>
        <p:spPr>
          <a:xfrm>
            <a:off x="614853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4911EA6F-9BD0-6B4D-A4D2-3FEFE0751F74}"/>
              </a:ext>
            </a:extLst>
          </p:cNvPr>
          <p:cNvSpPr/>
          <p:nvPr/>
        </p:nvSpPr>
        <p:spPr>
          <a:xfrm>
            <a:off x="629631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D7549F0D-8F8B-9C87-5841-AF4E4C59A6BE}"/>
              </a:ext>
            </a:extLst>
          </p:cNvPr>
          <p:cNvSpPr/>
          <p:nvPr/>
        </p:nvSpPr>
        <p:spPr>
          <a:xfrm>
            <a:off x="644409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F310C632-D370-3B9F-26D9-A7E37E78CDFA}"/>
              </a:ext>
            </a:extLst>
          </p:cNvPr>
          <p:cNvSpPr/>
          <p:nvPr/>
        </p:nvSpPr>
        <p:spPr>
          <a:xfrm>
            <a:off x="659188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902BB992-08F0-872F-11C8-D08890527DF7}"/>
              </a:ext>
            </a:extLst>
          </p:cNvPr>
          <p:cNvSpPr/>
          <p:nvPr/>
        </p:nvSpPr>
        <p:spPr>
          <a:xfrm>
            <a:off x="673966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7FDA1DB8-4959-2D29-9AE6-57DD76771914}"/>
              </a:ext>
            </a:extLst>
          </p:cNvPr>
          <p:cNvSpPr/>
          <p:nvPr/>
        </p:nvSpPr>
        <p:spPr>
          <a:xfrm>
            <a:off x="688744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1D56FC99-9256-87BD-8ABD-5C6E6C9A004D}"/>
              </a:ext>
            </a:extLst>
          </p:cNvPr>
          <p:cNvSpPr/>
          <p:nvPr/>
        </p:nvSpPr>
        <p:spPr>
          <a:xfrm>
            <a:off x="703522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910960C9-EC41-1752-C16B-76C3549C9EC3}"/>
              </a:ext>
            </a:extLst>
          </p:cNvPr>
          <p:cNvSpPr/>
          <p:nvPr/>
        </p:nvSpPr>
        <p:spPr>
          <a:xfrm>
            <a:off x="718300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7D92FF3F-BFBD-81CE-54BB-524AED01F37D}"/>
              </a:ext>
            </a:extLst>
          </p:cNvPr>
          <p:cNvSpPr/>
          <p:nvPr/>
        </p:nvSpPr>
        <p:spPr>
          <a:xfrm>
            <a:off x="733079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C5AC43FF-1D8C-A0E6-1F01-E91BCC5B33F2}"/>
              </a:ext>
            </a:extLst>
          </p:cNvPr>
          <p:cNvSpPr/>
          <p:nvPr/>
        </p:nvSpPr>
        <p:spPr>
          <a:xfrm>
            <a:off x="747857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" name="矩形 63">
            <a:extLst>
              <a:ext uri="{FF2B5EF4-FFF2-40B4-BE49-F238E27FC236}">
                <a16:creationId xmlns:a16="http://schemas.microsoft.com/office/drawing/2014/main" id="{EB83F2BC-14CD-3D25-3286-3EC5ADD45372}"/>
              </a:ext>
            </a:extLst>
          </p:cNvPr>
          <p:cNvSpPr/>
          <p:nvPr/>
        </p:nvSpPr>
        <p:spPr>
          <a:xfrm>
            <a:off x="762635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矩形 65">
            <a:extLst>
              <a:ext uri="{FF2B5EF4-FFF2-40B4-BE49-F238E27FC236}">
                <a16:creationId xmlns:a16="http://schemas.microsoft.com/office/drawing/2014/main" id="{C876CD85-9B9E-88E2-34D8-D43D417490F5}"/>
              </a:ext>
            </a:extLst>
          </p:cNvPr>
          <p:cNvSpPr/>
          <p:nvPr/>
        </p:nvSpPr>
        <p:spPr>
          <a:xfrm>
            <a:off x="7774136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矩形 67">
            <a:extLst>
              <a:ext uri="{FF2B5EF4-FFF2-40B4-BE49-F238E27FC236}">
                <a16:creationId xmlns:a16="http://schemas.microsoft.com/office/drawing/2014/main" id="{7B85E79C-D900-931F-E296-EA294F37AC26}"/>
              </a:ext>
            </a:extLst>
          </p:cNvPr>
          <p:cNvSpPr/>
          <p:nvPr/>
        </p:nvSpPr>
        <p:spPr>
          <a:xfrm>
            <a:off x="7921918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0" name="矩形 69">
            <a:extLst>
              <a:ext uri="{FF2B5EF4-FFF2-40B4-BE49-F238E27FC236}">
                <a16:creationId xmlns:a16="http://schemas.microsoft.com/office/drawing/2014/main" id="{FE2E900E-0121-85BC-0791-586758954470}"/>
              </a:ext>
            </a:extLst>
          </p:cNvPr>
          <p:cNvSpPr/>
          <p:nvPr/>
        </p:nvSpPr>
        <p:spPr>
          <a:xfrm>
            <a:off x="8069700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" name="矩形 71">
            <a:extLst>
              <a:ext uri="{FF2B5EF4-FFF2-40B4-BE49-F238E27FC236}">
                <a16:creationId xmlns:a16="http://schemas.microsoft.com/office/drawing/2014/main" id="{39924964-A1FB-0550-7AEC-E7F20452027E}"/>
              </a:ext>
            </a:extLst>
          </p:cNvPr>
          <p:cNvSpPr/>
          <p:nvPr/>
        </p:nvSpPr>
        <p:spPr>
          <a:xfrm>
            <a:off x="8217482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4" name="矩形 73">
            <a:extLst>
              <a:ext uri="{FF2B5EF4-FFF2-40B4-BE49-F238E27FC236}">
                <a16:creationId xmlns:a16="http://schemas.microsoft.com/office/drawing/2014/main" id="{2D763670-69BF-83C1-608C-455618A2FFA0}"/>
              </a:ext>
            </a:extLst>
          </p:cNvPr>
          <p:cNvSpPr/>
          <p:nvPr/>
        </p:nvSpPr>
        <p:spPr>
          <a:xfrm>
            <a:off x="8365264" y="77113"/>
            <a:ext cx="147782" cy="147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6" name="文本框 75">
            <a:extLst>
              <a:ext uri="{FF2B5EF4-FFF2-40B4-BE49-F238E27FC236}">
                <a16:creationId xmlns:a16="http://schemas.microsoft.com/office/drawing/2014/main" id="{81F431C4-A9B1-4A93-67B7-03ACDE65C200}"/>
              </a:ext>
            </a:extLst>
          </p:cNvPr>
          <p:cNvSpPr txBox="1"/>
          <p:nvPr/>
        </p:nvSpPr>
        <p:spPr>
          <a:xfrm>
            <a:off x="3220605" y="-33662"/>
            <a:ext cx="101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Progress: </a:t>
            </a:r>
            <a:endParaRPr lang="en-GB" dirty="0">
              <a:solidFill>
                <a:schemeClr val="bg1">
                  <a:lumMod val="50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1746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4" grpId="1" animBg="1"/>
      <p:bldP spid="26" grpId="0" animBg="1"/>
      <p:bldP spid="26" grpId="1" animBg="1"/>
      <p:bldP spid="28" grpId="0" animBg="1"/>
      <p:bldP spid="30" grpId="0" animBg="1"/>
      <p:bldP spid="32" grpId="0" animBg="1"/>
      <p:bldP spid="33" grpId="0"/>
      <p:bldP spid="34" grpId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72475</TotalTime>
  <Words>3106</Words>
  <Application>Microsoft Office PowerPoint</Application>
  <PresentationFormat>宽屏</PresentationFormat>
  <Paragraphs>529</Paragraphs>
  <Slides>30</Slides>
  <Notes>29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37" baseType="lpstr">
      <vt:lpstr>等线</vt:lpstr>
      <vt:lpstr>等线 Light</vt:lpstr>
      <vt:lpstr>Arial</vt:lpstr>
      <vt:lpstr>Cambria Math</vt:lpstr>
      <vt:lpstr>Consolas</vt:lpstr>
      <vt:lpstr>Garamond</vt:lpstr>
      <vt:lpstr>Office 主题​​</vt:lpstr>
      <vt:lpstr>Near-Maximum Circuit Lower Bounds for E^prMA /_1</vt:lpstr>
      <vt:lpstr>The Result</vt:lpstr>
      <vt:lpstr>Circuit Lower Bounds</vt:lpstr>
      <vt:lpstr>Exponential size lower bounds</vt:lpstr>
      <vt:lpstr>PowerPoint 演示文稿</vt:lpstr>
      <vt:lpstr>Range Avoidance Problem</vt:lpstr>
      <vt:lpstr>Algorithms for Avoid ⟹ Circuit Lower Bounds</vt:lpstr>
      <vt:lpstr>Single-Valued Algorithms</vt:lpstr>
      <vt:lpstr>Smart Algorithms</vt:lpstr>
      <vt:lpstr>The BFT98 Proof</vt:lpstr>
      <vt:lpstr>Guess-and-check</vt:lpstr>
      <vt:lpstr>Interactive Proofs Magic</vt:lpstr>
      <vt:lpstr>Why Only Super-Polynomial?</vt:lpstr>
      <vt:lpstr>BFT98 as an Avoid Algorithm</vt:lpstr>
      <vt:lpstr>Can you solve small-stretch Avoid?</vt:lpstr>
      <vt:lpstr>We want Hardness-vs-Randomness for Avoid!</vt:lpstr>
      <vt:lpstr>Good HvR ⟹ Good lower bounds!</vt:lpstr>
      <vt:lpstr>Good HvR ⟹ Good lower bounds!</vt:lpstr>
      <vt:lpstr>Good HvR ⟹ Good lower bounds!</vt:lpstr>
      <vt:lpstr>Analysis</vt:lpstr>
      <vt:lpstr>Back to the real world…</vt:lpstr>
      <vt:lpstr>Back to the real world…</vt:lpstr>
      <vt:lpstr>Need a new guess-and-check…</vt:lpstr>
      <vt:lpstr>The Crucial Observation</vt:lpstr>
      <vt:lpstr>Encoded History of P^NP Computation</vt:lpstr>
      <vt:lpstr>Guess-and-check</vt:lpstr>
      <vt:lpstr>An Exponential Lower Bound for E^prMA /_1</vt:lpstr>
      <vt:lpstr>Prospective: Better HvR for Avoid?</vt:lpstr>
      <vt:lpstr>Prospective: Better HvR for searchSAT?</vt:lpstr>
      <vt:lpstr>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lb for E^prMA</dc:title>
  <dc:creator>Hanlin Ren</dc:creator>
  <cp:lastModifiedBy>k51319</cp:lastModifiedBy>
  <cp:revision>3905</cp:revision>
  <dcterms:created xsi:type="dcterms:W3CDTF">2019-12-25T22:18:45Z</dcterms:created>
  <dcterms:modified xsi:type="dcterms:W3CDTF">2026-09-10T19:26:32Z</dcterms:modified>
</cp:coreProperties>
</file>