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8" r:id="rId3"/>
    <p:sldId id="328" r:id="rId4"/>
    <p:sldId id="394" r:id="rId5"/>
    <p:sldId id="330" r:id="rId6"/>
    <p:sldId id="336" r:id="rId7"/>
    <p:sldId id="339" r:id="rId8"/>
    <p:sldId id="322" r:id="rId9"/>
    <p:sldId id="360" r:id="rId10"/>
    <p:sldId id="332" r:id="rId11"/>
    <p:sldId id="397" r:id="rId12"/>
    <p:sldId id="391" r:id="rId13"/>
    <p:sldId id="341" r:id="rId14"/>
    <p:sldId id="343" r:id="rId15"/>
    <p:sldId id="344" r:id="rId16"/>
    <p:sldId id="392" r:id="rId17"/>
    <p:sldId id="348" r:id="rId18"/>
    <p:sldId id="396" r:id="rId19"/>
    <p:sldId id="401" r:id="rId20"/>
    <p:sldId id="347" r:id="rId21"/>
    <p:sldId id="402" r:id="rId22"/>
    <p:sldId id="400" r:id="rId23"/>
    <p:sldId id="2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: meta-complexity" id="{DE597270-50EF-4A22-A7D9-FC658F83E57A}">
          <p14:sldIdLst>
            <p14:sldId id="338"/>
            <p14:sldId id="328"/>
            <p14:sldId id="394"/>
            <p14:sldId id="330"/>
            <p14:sldId id="336"/>
          </p14:sldIdLst>
        </p14:section>
        <p14:section name="background: crypto" id="{73429A50-99F7-467C-956B-59C11D71C49F}">
          <p14:sldIdLst>
            <p14:sldId id="339"/>
            <p14:sldId id="322"/>
            <p14:sldId id="360"/>
            <p14:sldId id="332"/>
            <p14:sldId id="397"/>
            <p14:sldId id="391"/>
          </p14:sldIdLst>
        </p14:section>
        <p14:section name="our results" id="{A34410E9-AC6D-44E1-B5C0-318456C2C5F8}">
          <p14:sldIdLst>
            <p14:sldId id="341"/>
            <p14:sldId id="343"/>
            <p14:sldId id="344"/>
            <p14:sldId id="392"/>
            <p14:sldId id="348"/>
            <p14:sldId id="396"/>
            <p14:sldId id="401"/>
            <p14:sldId id="347"/>
          </p14:sldIdLst>
        </p14:section>
        <p14:section name="conclusion" id="{94FA698D-2096-44FB-89B3-DC57A0B59B2C}">
          <p14:sldIdLst>
            <p14:sldId id="402"/>
            <p14:sldId id="40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81" d="100"/>
          <a:sy n="81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K^poly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is an independently interesting notion!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5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7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Crypto techniques (?) to understand meta-complexity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7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2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4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65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precise def is just to emphasize it’s an average-case definition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4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5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1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0.png"/><Relationship Id="rId4" Type="http://schemas.openxmlformats.org/officeDocument/2006/relationships/image" Target="../media/image37.png"/><Relationship Id="rId9" Type="http://schemas.openxmlformats.org/officeDocument/2006/relationships/image" Target="../media/image5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12" Type="http://schemas.openxmlformats.org/officeDocument/2006/relationships/image" Target="../media/image5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1.gif"/><Relationship Id="rId1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37.jpeg"/><Relationship Id="rId5" Type="http://schemas.openxmlformats.org/officeDocument/2006/relationships/image" Target="../media/image350.png"/><Relationship Id="rId10" Type="http://schemas.openxmlformats.org/officeDocument/2006/relationships/image" Target="../media/image41.png"/><Relationship Id="rId4" Type="http://schemas.openxmlformats.org/officeDocument/2006/relationships/image" Target="../media/image1130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png"/><Relationship Id="rId7" Type="http://schemas.openxmlformats.org/officeDocument/2006/relationships/image" Target="../media/image9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710.png"/><Relationship Id="rId4" Type="http://schemas.openxmlformats.org/officeDocument/2006/relationships/hyperlink" Target="https://commons.m.wikimedia.org/wiki/File:Lock_Icon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12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15" Type="http://schemas.openxmlformats.org/officeDocument/2006/relationships/image" Target="../media/image13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sz="5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</a:t>
                </a:r>
                <a:r>
                  <a:rPr lang="en-US" altLang="zh-CN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Cryptography</a:t>
                </a:r>
                <a:endPara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Rahul Santhanam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CCC 2021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B25F2D-BC99-491F-9389-45486368674D}"/>
              </a:ext>
            </a:extLst>
          </p:cNvPr>
          <p:cNvGrpSpPr/>
          <p:nvPr/>
        </p:nvGrpSpPr>
        <p:grpSpPr>
          <a:xfrm>
            <a:off x="457202" y="4089363"/>
            <a:ext cx="2628900" cy="2046499"/>
            <a:chOff x="1095375" y="4392568"/>
            <a:chExt cx="2628900" cy="204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8B4D25-48B5-44C7-AEE3-0919DF6B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39" y="4392568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8CE8D0-702B-4583-A888-8C4B641EDD15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55ADCF-2E1F-426E-B53A-DDC1F633C807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乘号 127">
              <a:extLst>
                <a:ext uri="{FF2B5EF4-FFF2-40B4-BE49-F238E27FC236}">
                  <a16:creationId xmlns:a16="http://schemas.microsoft.com/office/drawing/2014/main" id="{DF052CA1-C732-4E9C-8B88-04F61FBCE1A0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7A34E01-7EDA-4C3B-9D28-195B1A52C5CB}"/>
              </a:ext>
            </a:extLst>
          </p:cNvPr>
          <p:cNvGrpSpPr/>
          <p:nvPr/>
        </p:nvGrpSpPr>
        <p:grpSpPr>
          <a:xfrm>
            <a:off x="9105898" y="5133703"/>
            <a:ext cx="2628900" cy="1002159"/>
            <a:chOff x="1095375" y="5436908"/>
            <a:chExt cx="2628900" cy="100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C8BFCAB-FC36-4609-8CB6-8FAA3A1E52DF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FF0113A-7E05-4216-8C25-81AD9564EAAA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乘号 197">
              <a:extLst>
                <a:ext uri="{FF2B5EF4-FFF2-40B4-BE49-F238E27FC236}">
                  <a16:creationId xmlns:a16="http://schemas.microsoft.com/office/drawing/2014/main" id="{2BF0BADA-4803-4649-A342-D20F46A74506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084200F-E6EE-4454-8578-9AD6B58D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8" y="4015472"/>
            <a:ext cx="933451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computationalcomplexity.org/Archive/2021/fullsite/images/CCC-1line.png">
            <a:extLst>
              <a:ext uri="{FF2B5EF4-FFF2-40B4-BE49-F238E27FC236}">
                <a16:creationId xmlns:a16="http://schemas.microsoft.com/office/drawing/2014/main" id="{E10E05C8-D799-42BE-AF07-B6C997F0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3" y="5003062"/>
            <a:ext cx="5237179" cy="9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Do OWFs Exist?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hardness of some problems, we do get OWFs…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Factoring, Discrete Log, Lattice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problems have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structural properties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You don’t get OWF assuming (worst-case)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Skeptics: perhaps this just means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 is 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instead of OWFs exist?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base OWFs on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 complexity assumptions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Basing OWFs on “Firm”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Complexity Assumptions?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“Holy grail”: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[AGGM]: limits of “black-box” reductions!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(A bit) less ambitious: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exist?</a:t>
                </a:r>
              </a:p>
              <a:p>
                <a:pPr lvl="1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Impagliazzo’s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average-case hard but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Ruling out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Pessiland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long-standing open question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with some barriers (e.g. relativization) …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73EC0EC-0941-49ED-B2E2-19CA4EB8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28" y="1690688"/>
            <a:ext cx="1355672" cy="1957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A5FD9A-02C2-4D04-96EF-6C939FCC0E71}"/>
              </a:ext>
            </a:extLst>
          </p:cNvPr>
          <p:cNvSpPr txBox="1"/>
          <p:nvPr/>
        </p:nvSpPr>
        <p:spPr>
          <a:xfrm>
            <a:off x="1345893" y="650289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from https://www.pngix.com/transpng/iJohTob/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“On One-Way Functions and Kolmogorov Complexity”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/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EF14060-38C3-42B8-B065-F1F02DF1FB69}"/>
              </a:ext>
            </a:extLst>
          </p:cNvPr>
          <p:cNvSpPr txBox="1"/>
          <p:nvPr/>
        </p:nvSpPr>
        <p:spPr>
          <a:xfrm>
            <a:off x="2732346" y="3240560"/>
            <a:ext cx="196498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Poly-time heuristic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/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09D1C1-7B40-430C-AEE1-782F29A34B7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915222" y="3717613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4B91BC8-1405-45B2-B9B9-ADBB6A2A0770}"/>
              </a:ext>
            </a:extLst>
          </p:cNvPr>
          <p:cNvCxnSpPr/>
          <p:nvPr/>
        </p:nvCxnSpPr>
        <p:spPr>
          <a:xfrm>
            <a:off x="4697334" y="3717612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/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0000" tIns="36000" rIns="90000" bIns="36000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/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Exists an absolute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poly-time heuristic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blipFill>
                <a:blip r:embed="rId7"/>
                <a:stretch>
                  <a:fillRect l="-7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3FC013A-C140-4284-A814-43E87874FFBD}"/>
              </a:ext>
            </a:extLst>
          </p:cNvPr>
          <p:cNvSpPr txBox="1"/>
          <p:nvPr/>
        </p:nvSpPr>
        <p:spPr>
          <a:xfrm>
            <a:off x="7387463" y="3033805"/>
            <a:ext cx="455161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Characterizing the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crypto primitive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(OWF)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by the complexity of a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problem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distribution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7D2222-9ECB-4A2A-A9BC-95A4E9D41052}"/>
              </a:ext>
            </a:extLst>
          </p:cNvPr>
          <p:cNvSpPr txBox="1"/>
          <p:nvPr/>
        </p:nvSpPr>
        <p:spPr>
          <a:xfrm>
            <a:off x="7118161" y="4973404"/>
            <a:ext cx="381674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crypto on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complexity assumptions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D6B60E-5D0E-4FA0-9934-BDBD6D9A71EE}"/>
              </a:ext>
            </a:extLst>
          </p:cNvPr>
          <p:cNvSpPr txBox="1"/>
          <p:nvPr/>
        </p:nvSpPr>
        <p:spPr>
          <a:xfrm>
            <a:off x="5584756" y="5957514"/>
            <a:ext cx="54197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(How could you do better than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zh-CN" altLang="en-US" dirty="0"/>
          </a:p>
        </p:txBody>
      </p:sp>
      <p:pic>
        <p:nvPicPr>
          <p:cNvPr id="16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F8077A3C-35F5-472D-AB6A-0440A978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38" y="180210"/>
            <a:ext cx="1434010" cy="14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afael Pass">
            <a:extLst>
              <a:ext uri="{FF2B5EF4-FFF2-40B4-BE49-F238E27FC236}">
                <a16:creationId xmlns:a16="http://schemas.microsoft.com/office/drawing/2014/main" id="{8AEFED7E-33DA-4B01-99AC-7AE61446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48" y="178582"/>
            <a:ext cx="1617752" cy="1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OWF... But why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4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B24FAAF-7568-4E26-BCF3-2711965E15CA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6E3942-1C1B-4251-A736-93A1C9F6C703}"/>
              </a:ext>
            </a:extLst>
          </p:cNvPr>
          <p:cNvSpPr/>
          <p:nvPr/>
        </p:nvSpPr>
        <p:spPr>
          <a:xfrm>
            <a:off x="3638064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F4180F2-9A27-4A56-A723-F916DAC1F527}"/>
              </a:ext>
            </a:extLst>
          </p:cNvPr>
          <p:cNvSpPr/>
          <p:nvPr/>
        </p:nvSpPr>
        <p:spPr>
          <a:xfrm>
            <a:off x="6458605" y="337421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C45FB7-25DC-4CBC-A0B9-19E103AA65C0}"/>
              </a:ext>
            </a:extLst>
          </p:cNvPr>
          <p:cNvSpPr/>
          <p:nvPr/>
        </p:nvSpPr>
        <p:spPr>
          <a:xfrm>
            <a:off x="9279146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(bounded-error)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/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turns out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natural crypto problem!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2C71BAB-2902-4E6E-ADD5-CC3956399133}"/>
              </a:ext>
            </a:extLst>
          </p:cNvPr>
          <p:cNvGrpSpPr/>
          <p:nvPr/>
        </p:nvGrpSpPr>
        <p:grpSpPr>
          <a:xfrm>
            <a:off x="1470169" y="4143606"/>
            <a:ext cx="5835352" cy="1762609"/>
            <a:chOff x="1485900" y="4914932"/>
            <a:chExt cx="5835352" cy="176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/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each output bit only depends 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bits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77B62D0-9B81-4E4E-BA05-86334ACF973B}"/>
                </a:ext>
              </a:extLst>
            </p:cNvPr>
            <p:cNvGrpSpPr/>
            <p:nvPr/>
          </p:nvGrpSpPr>
          <p:grpSpPr>
            <a:xfrm>
              <a:off x="2632915" y="5027009"/>
              <a:ext cx="3759762" cy="889943"/>
              <a:chOff x="4981575" y="5154552"/>
              <a:chExt cx="2219313" cy="52531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4E9938C-AF5E-433F-8344-57F3F43FE99C}"/>
                  </a:ext>
                </a:extLst>
              </p:cNvPr>
              <p:cNvSpPr/>
              <p:nvPr/>
            </p:nvSpPr>
            <p:spPr>
              <a:xfrm>
                <a:off x="4981575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CE51E72-7DA4-48C9-9271-E8F16124063A}"/>
                  </a:ext>
                </a:extLst>
              </p:cNvPr>
              <p:cNvSpPr/>
              <p:nvPr/>
            </p:nvSpPr>
            <p:spPr>
              <a:xfrm>
                <a:off x="5172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86A4EBF-02B7-42F5-B3AB-E918F76398FA}"/>
                  </a:ext>
                </a:extLst>
              </p:cNvPr>
              <p:cNvSpPr/>
              <p:nvPr/>
            </p:nvSpPr>
            <p:spPr>
              <a:xfrm>
                <a:off x="5362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848C61C-4B5F-4790-A6BA-C7C243709667}"/>
                  </a:ext>
                </a:extLst>
              </p:cNvPr>
              <p:cNvSpPr/>
              <p:nvPr/>
            </p:nvSpPr>
            <p:spPr>
              <a:xfrm>
                <a:off x="5553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01241EB-C35E-4081-926E-C7FB3C7B7134}"/>
                  </a:ext>
                </a:extLst>
              </p:cNvPr>
              <p:cNvSpPr/>
              <p:nvPr/>
            </p:nvSpPr>
            <p:spPr>
              <a:xfrm>
                <a:off x="5743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7E923E5-E7E0-40AA-AB39-35330AFEB107}"/>
                  </a:ext>
                </a:extLst>
              </p:cNvPr>
              <p:cNvSpPr/>
              <p:nvPr/>
            </p:nvSpPr>
            <p:spPr>
              <a:xfrm>
                <a:off x="5934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CC19D6-926D-4841-B810-9B106A1D55C7}"/>
                  </a:ext>
                </a:extLst>
              </p:cNvPr>
              <p:cNvSpPr/>
              <p:nvPr/>
            </p:nvSpPr>
            <p:spPr>
              <a:xfrm>
                <a:off x="6124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AF91CEF-9FBB-48E5-B6A1-C6900EA487A3}"/>
                  </a:ext>
                </a:extLst>
              </p:cNvPr>
              <p:cNvSpPr/>
              <p:nvPr/>
            </p:nvSpPr>
            <p:spPr>
              <a:xfrm>
                <a:off x="6315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5225473-D806-4546-A773-B74B549DFD04}"/>
                  </a:ext>
                </a:extLst>
              </p:cNvPr>
              <p:cNvSpPr/>
              <p:nvPr/>
            </p:nvSpPr>
            <p:spPr>
              <a:xfrm>
                <a:off x="6505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33C569B-FBB0-4560-8446-E51E5EBA222A}"/>
                  </a:ext>
                </a:extLst>
              </p:cNvPr>
              <p:cNvSpPr/>
              <p:nvPr/>
            </p:nvSpPr>
            <p:spPr>
              <a:xfrm>
                <a:off x="6696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CE898D8-9861-4E76-924C-FAAE3933EA38}"/>
                  </a:ext>
                </a:extLst>
              </p:cNvPr>
              <p:cNvSpPr/>
              <p:nvPr/>
            </p:nvSpPr>
            <p:spPr>
              <a:xfrm>
                <a:off x="6886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A1AB306-3C82-4C76-B3EB-5BCDD3703682}"/>
                  </a:ext>
                </a:extLst>
              </p:cNvPr>
              <p:cNvSpPr/>
              <p:nvPr/>
            </p:nvSpPr>
            <p:spPr>
              <a:xfrm>
                <a:off x="7077060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C793B60-D7FE-46DC-A989-17022C4E4D4F}"/>
                  </a:ext>
                </a:extLst>
              </p:cNvPr>
              <p:cNvSpPr/>
              <p:nvPr/>
            </p:nvSpPr>
            <p:spPr>
              <a:xfrm>
                <a:off x="4981576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738142F-2195-464F-BAD6-1B3643E0E954}"/>
                  </a:ext>
                </a:extLst>
              </p:cNvPr>
              <p:cNvSpPr/>
              <p:nvPr/>
            </p:nvSpPr>
            <p:spPr>
              <a:xfrm>
                <a:off x="5172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AA046A0-A57C-41FE-8D89-9F3B6144202C}"/>
                  </a:ext>
                </a:extLst>
              </p:cNvPr>
              <p:cNvSpPr/>
              <p:nvPr/>
            </p:nvSpPr>
            <p:spPr>
              <a:xfrm>
                <a:off x="5362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9E6C7C4-35A0-4D36-A89B-BC8A9F64FEF2}"/>
                  </a:ext>
                </a:extLst>
              </p:cNvPr>
              <p:cNvSpPr/>
              <p:nvPr/>
            </p:nvSpPr>
            <p:spPr>
              <a:xfrm>
                <a:off x="5553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1D7D4F7-FCF9-421F-935A-7C2ABDE72923}"/>
                  </a:ext>
                </a:extLst>
              </p:cNvPr>
              <p:cNvSpPr/>
              <p:nvPr/>
            </p:nvSpPr>
            <p:spPr>
              <a:xfrm>
                <a:off x="5743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D940366A-BCBB-4014-9694-8A3B5AF6B033}"/>
                  </a:ext>
                </a:extLst>
              </p:cNvPr>
              <p:cNvSpPr/>
              <p:nvPr/>
            </p:nvSpPr>
            <p:spPr>
              <a:xfrm>
                <a:off x="5934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19F5252-320B-4346-AB31-8F99A66D0C15}"/>
                  </a:ext>
                </a:extLst>
              </p:cNvPr>
              <p:cNvSpPr/>
              <p:nvPr/>
            </p:nvSpPr>
            <p:spPr>
              <a:xfrm>
                <a:off x="6124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3484DEFE-7E50-43FA-B24F-CF71A3140A97}"/>
                  </a:ext>
                </a:extLst>
              </p:cNvPr>
              <p:cNvSpPr/>
              <p:nvPr/>
            </p:nvSpPr>
            <p:spPr>
              <a:xfrm>
                <a:off x="6315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9490D96-C9C6-4370-A00A-55E9A840B4A2}"/>
                  </a:ext>
                </a:extLst>
              </p:cNvPr>
              <p:cNvSpPr/>
              <p:nvPr/>
            </p:nvSpPr>
            <p:spPr>
              <a:xfrm>
                <a:off x="6505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78247D0-F949-46D6-96E0-5AF3BA522209}"/>
                  </a:ext>
                </a:extLst>
              </p:cNvPr>
              <p:cNvSpPr/>
              <p:nvPr/>
            </p:nvSpPr>
            <p:spPr>
              <a:xfrm>
                <a:off x="6696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65026C6-1446-406E-9D4B-3123AD7FA0F1}"/>
                  </a:ext>
                </a:extLst>
              </p:cNvPr>
              <p:cNvSpPr/>
              <p:nvPr/>
            </p:nvSpPr>
            <p:spPr>
              <a:xfrm>
                <a:off x="6886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FCBD3C3-38E1-4BD7-8FB1-63A76698AA83}"/>
                  </a:ext>
                </a:extLst>
              </p:cNvPr>
              <p:cNvSpPr/>
              <p:nvPr/>
            </p:nvSpPr>
            <p:spPr>
              <a:xfrm>
                <a:off x="7077061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D031713-8BD0-43FA-B11B-ADFDABD81487}"/>
                  </a:ext>
                </a:extLst>
              </p:cNvPr>
              <p:cNvCxnSpPr>
                <a:cxnSpLocks/>
                <a:stCxn id="21" idx="0"/>
                <a:endCxn id="34" idx="3"/>
              </p:cNvCxnSpPr>
              <p:nvPr/>
            </p:nvCxnSpPr>
            <p:spPr>
              <a:xfrm flipV="1">
                <a:off x="5043489" y="5260245"/>
                <a:ext cx="146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A56C0D33-BE19-4DDF-88FF-48D5A649206D}"/>
                  </a:ext>
                </a:extLst>
              </p:cNvPr>
              <p:cNvCxnSpPr>
                <a:stCxn id="23" idx="0"/>
                <a:endCxn id="34" idx="4"/>
              </p:cNvCxnSpPr>
              <p:nvPr/>
            </p:nvCxnSpPr>
            <p:spPr>
              <a:xfrm flipH="1" flipV="1">
                <a:off x="5233987" y="5278379"/>
                <a:ext cx="190496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96F14928-943B-4EF2-A12E-1FE828431E0D}"/>
                  </a:ext>
                </a:extLst>
              </p:cNvPr>
              <p:cNvCxnSpPr>
                <a:stCxn id="26" idx="1"/>
                <a:endCxn id="34" idx="5"/>
              </p:cNvCxnSpPr>
              <p:nvPr/>
            </p:nvCxnSpPr>
            <p:spPr>
              <a:xfrm flipH="1" flipV="1">
                <a:off x="5277766" y="5260245"/>
                <a:ext cx="674434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0FE8590C-E2F2-4591-AC77-DF9222724A9D}"/>
                  </a:ext>
                </a:extLst>
              </p:cNvPr>
              <p:cNvCxnSpPr>
                <a:stCxn id="24" idx="7"/>
                <a:endCxn id="39" idx="3"/>
              </p:cNvCxnSpPr>
              <p:nvPr/>
            </p:nvCxnSpPr>
            <p:spPr>
              <a:xfrm flipV="1">
                <a:off x="5658765" y="5260245"/>
                <a:ext cx="483939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D0481500-01D5-4AE6-B5FA-893BC73B435A}"/>
                  </a:ext>
                </a:extLst>
              </p:cNvPr>
              <p:cNvCxnSpPr>
                <a:cxnSpLocks/>
                <a:stCxn id="27" idx="0"/>
                <a:endCxn id="39" idx="4"/>
              </p:cNvCxnSpPr>
              <p:nvPr/>
            </p:nvCxnSpPr>
            <p:spPr>
              <a:xfrm flipV="1">
                <a:off x="6186483" y="5278379"/>
                <a:ext cx="1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EBB092BF-E77E-48AA-A882-AAD21F8FBD07}"/>
                  </a:ext>
                </a:extLst>
              </p:cNvPr>
              <p:cNvCxnSpPr>
                <a:cxnSpLocks/>
                <a:stCxn id="26" idx="0"/>
                <a:endCxn id="39" idx="4"/>
              </p:cNvCxnSpPr>
              <p:nvPr/>
            </p:nvCxnSpPr>
            <p:spPr>
              <a:xfrm flipV="1">
                <a:off x="5995980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1087B672-2D63-4405-974A-351C27907AED}"/>
                  </a:ext>
                </a:extLst>
              </p:cNvPr>
              <p:cNvCxnSpPr>
                <a:stCxn id="31" idx="0"/>
                <a:endCxn id="39" idx="5"/>
              </p:cNvCxnSpPr>
              <p:nvPr/>
            </p:nvCxnSpPr>
            <p:spPr>
              <a:xfrm flipH="1" flipV="1">
                <a:off x="6230263" y="5260245"/>
                <a:ext cx="718214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4B73BA43-4629-4B45-AC47-419267FF92EE}"/>
                  </a:ext>
                </a:extLst>
              </p:cNvPr>
              <p:cNvCxnSpPr>
                <a:stCxn id="27" idx="0"/>
                <a:endCxn id="42" idx="3"/>
              </p:cNvCxnSpPr>
              <p:nvPr/>
            </p:nvCxnSpPr>
            <p:spPr>
              <a:xfrm flipV="1">
                <a:off x="6186483" y="5260245"/>
                <a:ext cx="527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510CB427-72F3-4C57-818E-F2C323575FA4}"/>
                  </a:ext>
                </a:extLst>
              </p:cNvPr>
              <p:cNvCxnSpPr>
                <a:cxnSpLocks/>
                <a:stCxn id="29" idx="0"/>
                <a:endCxn id="42" idx="4"/>
              </p:cNvCxnSpPr>
              <p:nvPr/>
            </p:nvCxnSpPr>
            <p:spPr>
              <a:xfrm flipV="1">
                <a:off x="6567477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A5BFE1BB-AC42-471D-9F71-248DE11A6A86}"/>
                  </a:ext>
                </a:extLst>
              </p:cNvPr>
              <p:cNvCxnSpPr>
                <a:stCxn id="32" idx="1"/>
                <a:endCxn id="42" idx="4"/>
              </p:cNvCxnSpPr>
              <p:nvPr/>
            </p:nvCxnSpPr>
            <p:spPr>
              <a:xfrm flipH="1" flipV="1">
                <a:off x="6757981" y="5278379"/>
                <a:ext cx="337213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7FEBFAE-4D1A-4A47-BC98-84E777478C27}"/>
                </a:ext>
              </a:extLst>
            </p:cNvPr>
            <p:cNvSpPr/>
            <p:nvPr/>
          </p:nvSpPr>
          <p:spPr>
            <a:xfrm>
              <a:off x="2543175" y="4914949"/>
              <a:ext cx="3919011" cy="10833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/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/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93EAB9EC-2F2D-4FB3-922C-19B2C9FDB328}"/>
                </a:ext>
              </a:extLst>
            </p:cNvPr>
            <p:cNvSpPr/>
            <p:nvPr/>
          </p:nvSpPr>
          <p:spPr>
            <a:xfrm>
              <a:off x="5206438" y="4914932"/>
              <a:ext cx="870469" cy="504867"/>
            </a:xfrm>
            <a:prstGeom prst="arc">
              <a:avLst>
                <a:gd name="adj1" fmla="val 1434890"/>
                <a:gd name="adj2" fmla="val 9535640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/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0E15AE33-9517-40E9-9F1E-C701A681218B}"/>
                </a:ext>
              </a:extLst>
            </p:cNvPr>
            <p:cNvCxnSpPr>
              <a:cxnSpLocks/>
              <a:stCxn id="59" idx="1"/>
              <a:endCxn id="58" idx="0"/>
            </p:cNvCxnSpPr>
            <p:nvPr/>
          </p:nvCxnSpPr>
          <p:spPr>
            <a:xfrm flipH="1" flipV="1">
              <a:off x="5987426" y="5320690"/>
              <a:ext cx="696811" cy="90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8328809" y="4001294"/>
            <a:ext cx="2628900" cy="1520202"/>
            <a:chOff x="5800725" y="4391086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SUPER easy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15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41956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231439" y="3844498"/>
            <a:ext cx="2817561" cy="178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3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Cryptography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FOCS’04]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-OWF follows from most standard crypto assumptions!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  <a:blipFill>
                <a:blip r:embed="rId4"/>
                <a:stretch>
                  <a:fillRect l="-1413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935570" y="4506782"/>
            <a:ext cx="2378205" cy="1404115"/>
            <a:chOff x="5800725" y="4356953"/>
            <a:chExt cx="2628900" cy="1552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3974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38200" y="4380863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F05CB7-7742-4EB4-B7A5-3842215DB00A}"/>
              </a:ext>
            </a:extLst>
          </p:cNvPr>
          <p:cNvGrpSpPr/>
          <p:nvPr/>
        </p:nvGrpSpPr>
        <p:grpSpPr>
          <a:xfrm>
            <a:off x="5865627" y="4508875"/>
            <a:ext cx="2378205" cy="1439334"/>
            <a:chOff x="5800725" y="4356953"/>
            <a:chExt cx="2628900" cy="159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BD2AB1A-8CF2-460D-B32A-EC7D27DD80A2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C08BC70-AF82-4CA9-B42B-FBE2440FAB5E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乘号 75">
              <a:extLst>
                <a:ext uri="{FF2B5EF4-FFF2-40B4-BE49-F238E27FC236}">
                  <a16:creationId xmlns:a16="http://schemas.microsoft.com/office/drawing/2014/main" id="{DF629417-EAA7-4F63-9DF7-80A1DCE05322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4F9D4CB-A6BD-4BE9-A45D-52F7270045A3}"/>
                </a:ext>
              </a:extLst>
            </p:cNvPr>
            <p:cNvSpPr txBox="1"/>
            <p:nvPr/>
          </p:nvSpPr>
          <p:spPr>
            <a:xfrm>
              <a:off x="6181723" y="5539748"/>
              <a:ext cx="1653070" cy="40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ALSO 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0708CC9-F3EC-4145-8A7B-E9A71071FA6A}"/>
              </a:ext>
            </a:extLst>
          </p:cNvPr>
          <p:cNvSpPr/>
          <p:nvPr/>
        </p:nvSpPr>
        <p:spPr>
          <a:xfrm>
            <a:off x="5768257" y="4382957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CF9068C4-8EB4-47AC-A615-92813B98BD67}"/>
              </a:ext>
            </a:extLst>
          </p:cNvPr>
          <p:cNvSpPr/>
          <p:nvPr/>
        </p:nvSpPr>
        <p:spPr>
          <a:xfrm>
            <a:off x="3449425" y="4840894"/>
            <a:ext cx="2282107" cy="6923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“AIK compiler”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B2B4E9-5CEC-4039-8DB1-A5D5DA63A8C2}"/>
              </a:ext>
            </a:extLst>
          </p:cNvPr>
          <p:cNvGrpSpPr/>
          <p:nvPr/>
        </p:nvGrpSpPr>
        <p:grpSpPr>
          <a:xfrm>
            <a:off x="8741862" y="1690688"/>
            <a:ext cx="2611938" cy="4730691"/>
            <a:chOff x="8957859" y="1893629"/>
            <a:chExt cx="2611938" cy="4730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/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/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(could do addition)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/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𝐓𝐂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(contains most arithmetic operations)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/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/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/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/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/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06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animBg="1"/>
      <p:bldP spid="79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7F9356-F78B-4B03-BA3D-0548A58A9465}"/>
              </a:ext>
            </a:extLst>
          </p:cNvPr>
          <p:cNvGrpSpPr/>
          <p:nvPr/>
        </p:nvGrpSpPr>
        <p:grpSpPr>
          <a:xfrm>
            <a:off x="954302" y="2253488"/>
            <a:ext cx="4724400" cy="1758971"/>
            <a:chOff x="5730240" y="1402080"/>
            <a:chExt cx="4724400" cy="17589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/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a super easy class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  <a:blipFill>
                  <a:blip r:embed="rId3"/>
                  <a:stretch>
                    <a:fillRect t="-24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781829F-247F-4253-AC25-A9F5928D415B}"/>
                </a:ext>
              </a:extLst>
            </p:cNvPr>
            <p:cNvGrpSpPr/>
            <p:nvPr/>
          </p:nvGrpSpPr>
          <p:grpSpPr>
            <a:xfrm>
              <a:off x="5888105" y="1932814"/>
              <a:ext cx="4386246" cy="1156410"/>
              <a:chOff x="1478517" y="4914932"/>
              <a:chExt cx="6205766" cy="16361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each output bit only depends on 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input bits</a:t>
                    </a:r>
                    <a:endPara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CDE8772-330E-4290-8966-1F6CF911B949}"/>
                  </a:ext>
                </a:extLst>
              </p:cNvPr>
              <p:cNvGrpSpPr/>
              <p:nvPr/>
            </p:nvGrpSpPr>
            <p:grpSpPr>
              <a:xfrm>
                <a:off x="2632915" y="5027009"/>
                <a:ext cx="3759762" cy="889943"/>
                <a:chOff x="4981575" y="5154552"/>
                <a:chExt cx="2219313" cy="52531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B9401DED-819D-43F1-9F4A-4BAF1CB26B32}"/>
                    </a:ext>
                  </a:extLst>
                </p:cNvPr>
                <p:cNvSpPr/>
                <p:nvPr/>
              </p:nvSpPr>
              <p:spPr>
                <a:xfrm>
                  <a:off x="4981575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B7CA6D4E-2E07-4B54-AFD2-FA998805651E}"/>
                    </a:ext>
                  </a:extLst>
                </p:cNvPr>
                <p:cNvSpPr/>
                <p:nvPr/>
              </p:nvSpPr>
              <p:spPr>
                <a:xfrm>
                  <a:off x="5172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541DBE79-E91F-400C-8377-533413BA85FC}"/>
                    </a:ext>
                  </a:extLst>
                </p:cNvPr>
                <p:cNvSpPr/>
                <p:nvPr/>
              </p:nvSpPr>
              <p:spPr>
                <a:xfrm>
                  <a:off x="5362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AAC946EF-0F2F-47EF-97BA-9AA7C1249BAD}"/>
                    </a:ext>
                  </a:extLst>
                </p:cNvPr>
                <p:cNvSpPr/>
                <p:nvPr/>
              </p:nvSpPr>
              <p:spPr>
                <a:xfrm>
                  <a:off x="5553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C590F7E3-F8F1-4E41-B199-E1A14070DF95}"/>
                    </a:ext>
                  </a:extLst>
                </p:cNvPr>
                <p:cNvSpPr/>
                <p:nvPr/>
              </p:nvSpPr>
              <p:spPr>
                <a:xfrm>
                  <a:off x="5743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0B6344F-DDB6-46CE-BDF1-D7D02F44F5F2}"/>
                    </a:ext>
                  </a:extLst>
                </p:cNvPr>
                <p:cNvSpPr/>
                <p:nvPr/>
              </p:nvSpPr>
              <p:spPr>
                <a:xfrm>
                  <a:off x="5934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DBFA0F2-BA84-43B9-9D5C-D4DFFF446D1C}"/>
                    </a:ext>
                  </a:extLst>
                </p:cNvPr>
                <p:cNvSpPr/>
                <p:nvPr/>
              </p:nvSpPr>
              <p:spPr>
                <a:xfrm>
                  <a:off x="6124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A30FDF63-8B44-4C31-9F19-BA3A831F3440}"/>
                    </a:ext>
                  </a:extLst>
                </p:cNvPr>
                <p:cNvSpPr/>
                <p:nvPr/>
              </p:nvSpPr>
              <p:spPr>
                <a:xfrm>
                  <a:off x="6315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34BA41E3-01A2-4DC9-9706-406B21933A81}"/>
                    </a:ext>
                  </a:extLst>
                </p:cNvPr>
                <p:cNvSpPr/>
                <p:nvPr/>
              </p:nvSpPr>
              <p:spPr>
                <a:xfrm>
                  <a:off x="6505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3E9F157-E633-4A44-A9B9-20B36EEA4F6B}"/>
                    </a:ext>
                  </a:extLst>
                </p:cNvPr>
                <p:cNvSpPr/>
                <p:nvPr/>
              </p:nvSpPr>
              <p:spPr>
                <a:xfrm>
                  <a:off x="6696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AAA501D-6756-4762-9B5F-52961DD9DB84}"/>
                    </a:ext>
                  </a:extLst>
                </p:cNvPr>
                <p:cNvSpPr/>
                <p:nvPr/>
              </p:nvSpPr>
              <p:spPr>
                <a:xfrm>
                  <a:off x="6886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847704D2-F9E2-4577-A39B-C2857CE8F98A}"/>
                    </a:ext>
                  </a:extLst>
                </p:cNvPr>
                <p:cNvSpPr/>
                <p:nvPr/>
              </p:nvSpPr>
              <p:spPr>
                <a:xfrm>
                  <a:off x="7077060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112439C-B65C-423C-AFC1-3B228B186A63}"/>
                    </a:ext>
                  </a:extLst>
                </p:cNvPr>
                <p:cNvSpPr/>
                <p:nvPr/>
              </p:nvSpPr>
              <p:spPr>
                <a:xfrm>
                  <a:off x="4981576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764744C6-6CC8-4504-A85B-4E33E94DDC40}"/>
                    </a:ext>
                  </a:extLst>
                </p:cNvPr>
                <p:cNvSpPr/>
                <p:nvPr/>
              </p:nvSpPr>
              <p:spPr>
                <a:xfrm>
                  <a:off x="5172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16C10BAB-F6BB-457D-9CFA-42EF9F236017}"/>
                    </a:ext>
                  </a:extLst>
                </p:cNvPr>
                <p:cNvSpPr/>
                <p:nvPr/>
              </p:nvSpPr>
              <p:spPr>
                <a:xfrm>
                  <a:off x="5362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8B38B418-17CF-4E46-B499-EB925CD7BB40}"/>
                    </a:ext>
                  </a:extLst>
                </p:cNvPr>
                <p:cNvSpPr/>
                <p:nvPr/>
              </p:nvSpPr>
              <p:spPr>
                <a:xfrm>
                  <a:off x="5553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2D33ECE-8466-4B3F-ACAB-FAFA85163068}"/>
                    </a:ext>
                  </a:extLst>
                </p:cNvPr>
                <p:cNvSpPr/>
                <p:nvPr/>
              </p:nvSpPr>
              <p:spPr>
                <a:xfrm>
                  <a:off x="5743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F51F352B-8C59-4D80-B228-280207B79609}"/>
                    </a:ext>
                  </a:extLst>
                </p:cNvPr>
                <p:cNvSpPr/>
                <p:nvPr/>
              </p:nvSpPr>
              <p:spPr>
                <a:xfrm>
                  <a:off x="5934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04B2D669-5E0F-4959-9030-BEE58ACD12F1}"/>
                    </a:ext>
                  </a:extLst>
                </p:cNvPr>
                <p:cNvSpPr/>
                <p:nvPr/>
              </p:nvSpPr>
              <p:spPr>
                <a:xfrm>
                  <a:off x="6124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A4EFB96A-CAD4-4913-93AA-ED26E1115B31}"/>
                    </a:ext>
                  </a:extLst>
                </p:cNvPr>
                <p:cNvSpPr/>
                <p:nvPr/>
              </p:nvSpPr>
              <p:spPr>
                <a:xfrm>
                  <a:off x="6315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B3472EB3-5855-4D1E-B998-9E941260CE33}"/>
                    </a:ext>
                  </a:extLst>
                </p:cNvPr>
                <p:cNvSpPr/>
                <p:nvPr/>
              </p:nvSpPr>
              <p:spPr>
                <a:xfrm>
                  <a:off x="6505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5C4F6FB-58A3-4629-A3E0-BCCA033B6536}"/>
                    </a:ext>
                  </a:extLst>
                </p:cNvPr>
                <p:cNvSpPr/>
                <p:nvPr/>
              </p:nvSpPr>
              <p:spPr>
                <a:xfrm>
                  <a:off x="6696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DFDDED5-726C-409A-99DE-AF958C3C60C7}"/>
                    </a:ext>
                  </a:extLst>
                </p:cNvPr>
                <p:cNvSpPr/>
                <p:nvPr/>
              </p:nvSpPr>
              <p:spPr>
                <a:xfrm>
                  <a:off x="6886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CD421F18-842E-409A-9CEF-1891AC027CEA}"/>
                    </a:ext>
                  </a:extLst>
                </p:cNvPr>
                <p:cNvSpPr/>
                <p:nvPr/>
              </p:nvSpPr>
              <p:spPr>
                <a:xfrm>
                  <a:off x="7077061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BD1ED1AF-4619-41AE-85DB-3E8A5CF826C6}"/>
                    </a:ext>
                  </a:extLst>
                </p:cNvPr>
                <p:cNvCxnSpPr>
                  <a:cxnSpLocks/>
                  <a:stCxn id="51" idx="0"/>
                  <a:endCxn id="82" idx="3"/>
                </p:cNvCxnSpPr>
                <p:nvPr/>
              </p:nvCxnSpPr>
              <p:spPr>
                <a:xfrm flipV="1">
                  <a:off x="5043489" y="5260245"/>
                  <a:ext cx="146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FA8A30F8-A0C8-44FB-B0DA-B4E5C484D3F9}"/>
                    </a:ext>
                  </a:extLst>
                </p:cNvPr>
                <p:cNvCxnSpPr>
                  <a:stCxn id="53" idx="0"/>
                  <a:endCxn id="82" idx="4"/>
                </p:cNvCxnSpPr>
                <p:nvPr/>
              </p:nvCxnSpPr>
              <p:spPr>
                <a:xfrm flipH="1" flipV="1">
                  <a:off x="5233987" y="5278379"/>
                  <a:ext cx="190496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A6146AE4-E5B0-4C67-9895-D29A994EB3AF}"/>
                    </a:ext>
                  </a:extLst>
                </p:cNvPr>
                <p:cNvCxnSpPr>
                  <a:stCxn id="56" idx="1"/>
                  <a:endCxn id="82" idx="5"/>
                </p:cNvCxnSpPr>
                <p:nvPr/>
              </p:nvCxnSpPr>
              <p:spPr>
                <a:xfrm flipH="1" flipV="1">
                  <a:off x="5277766" y="5260245"/>
                  <a:ext cx="674434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F03C95A0-814E-4EBC-BD07-F0B526B415C0}"/>
                    </a:ext>
                  </a:extLst>
                </p:cNvPr>
                <p:cNvCxnSpPr>
                  <a:stCxn id="54" idx="7"/>
                  <a:endCxn id="87" idx="3"/>
                </p:cNvCxnSpPr>
                <p:nvPr/>
              </p:nvCxnSpPr>
              <p:spPr>
                <a:xfrm flipV="1">
                  <a:off x="5658765" y="5260245"/>
                  <a:ext cx="483939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A2E3A3C6-DB6D-492E-BAC6-C2D121071B04}"/>
                    </a:ext>
                  </a:extLst>
                </p:cNvPr>
                <p:cNvCxnSpPr>
                  <a:cxnSpLocks/>
                  <a:stCxn id="57" idx="0"/>
                  <a:endCxn id="87" idx="4"/>
                </p:cNvCxnSpPr>
                <p:nvPr/>
              </p:nvCxnSpPr>
              <p:spPr>
                <a:xfrm flipV="1">
                  <a:off x="6186483" y="5278379"/>
                  <a:ext cx="1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6DBA0C3F-AD95-402E-9C11-017AC217556B}"/>
                    </a:ext>
                  </a:extLst>
                </p:cNvPr>
                <p:cNvCxnSpPr>
                  <a:cxnSpLocks/>
                  <a:stCxn id="56" idx="0"/>
                  <a:endCxn id="87" idx="4"/>
                </p:cNvCxnSpPr>
                <p:nvPr/>
              </p:nvCxnSpPr>
              <p:spPr>
                <a:xfrm flipV="1">
                  <a:off x="5995980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箭头连接符 98">
                  <a:extLst>
                    <a:ext uri="{FF2B5EF4-FFF2-40B4-BE49-F238E27FC236}">
                      <a16:creationId xmlns:a16="http://schemas.microsoft.com/office/drawing/2014/main" id="{3EB95973-2770-4384-9698-248B95A07C59}"/>
                    </a:ext>
                  </a:extLst>
                </p:cNvPr>
                <p:cNvCxnSpPr>
                  <a:stCxn id="61" idx="0"/>
                  <a:endCxn id="87" idx="5"/>
                </p:cNvCxnSpPr>
                <p:nvPr/>
              </p:nvCxnSpPr>
              <p:spPr>
                <a:xfrm flipH="1" flipV="1">
                  <a:off x="6230263" y="5260245"/>
                  <a:ext cx="718214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D48810E1-6DF6-4561-B4B9-FF6841845ED1}"/>
                    </a:ext>
                  </a:extLst>
                </p:cNvPr>
                <p:cNvCxnSpPr>
                  <a:stCxn id="57" idx="0"/>
                  <a:endCxn id="90" idx="3"/>
                </p:cNvCxnSpPr>
                <p:nvPr/>
              </p:nvCxnSpPr>
              <p:spPr>
                <a:xfrm flipV="1">
                  <a:off x="6186483" y="5260245"/>
                  <a:ext cx="527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箭头连接符 100">
                  <a:extLst>
                    <a:ext uri="{FF2B5EF4-FFF2-40B4-BE49-F238E27FC236}">
                      <a16:creationId xmlns:a16="http://schemas.microsoft.com/office/drawing/2014/main" id="{5F233E17-2CCF-4DE4-B5F4-B14CB9E24E4C}"/>
                    </a:ext>
                  </a:extLst>
                </p:cNvPr>
                <p:cNvCxnSpPr>
                  <a:cxnSpLocks/>
                  <a:stCxn id="59" idx="0"/>
                  <a:endCxn id="90" idx="4"/>
                </p:cNvCxnSpPr>
                <p:nvPr/>
              </p:nvCxnSpPr>
              <p:spPr>
                <a:xfrm flipV="1">
                  <a:off x="6567477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5802A033-7397-4960-99FF-A4C4A16D025D}"/>
                    </a:ext>
                  </a:extLst>
                </p:cNvPr>
                <p:cNvCxnSpPr>
                  <a:stCxn id="80" idx="1"/>
                  <a:endCxn id="90" idx="4"/>
                </p:cNvCxnSpPr>
                <p:nvPr/>
              </p:nvCxnSpPr>
              <p:spPr>
                <a:xfrm flipH="1" flipV="1">
                  <a:off x="6757981" y="5278379"/>
                  <a:ext cx="337213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2A46D99-9169-4E98-B149-F864FF7C0581}"/>
                  </a:ext>
                </a:extLst>
              </p:cNvPr>
              <p:cNvSpPr/>
              <p:nvPr/>
            </p:nvSpPr>
            <p:spPr>
              <a:xfrm>
                <a:off x="2543175" y="4914949"/>
                <a:ext cx="3919011" cy="10833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2DAE594C-6921-4CC8-92F8-805DCB22E369}"/>
                  </a:ext>
                </a:extLst>
              </p:cNvPr>
              <p:cNvSpPr/>
              <p:nvPr/>
            </p:nvSpPr>
            <p:spPr>
              <a:xfrm>
                <a:off x="5206438" y="4914932"/>
                <a:ext cx="870469" cy="504867"/>
              </a:xfrm>
              <a:prstGeom prst="arc">
                <a:avLst>
                  <a:gd name="adj1" fmla="val 1434890"/>
                  <a:gd name="adj2" fmla="val 9535640"/>
                </a:avLst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/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BC803C8-92B6-4799-8E34-8D724046675A}"/>
                  </a:ext>
                </a:extLst>
              </p:cNvPr>
              <p:cNvCxnSpPr>
                <a:cxnSpLocks/>
                <a:stCxn id="49" idx="1"/>
                <a:endCxn id="48" idx="0"/>
              </p:cNvCxnSpPr>
              <p:nvPr/>
            </p:nvCxnSpPr>
            <p:spPr>
              <a:xfrm flipH="1" flipV="1">
                <a:off x="5987427" y="5320689"/>
                <a:ext cx="696811" cy="1238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/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in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C943A9-EEAD-4646-98BA-E7337EC5CC51}"/>
              </a:ext>
            </a:extLst>
          </p:cNvPr>
          <p:cNvGrpSpPr/>
          <p:nvPr/>
        </p:nvGrpSpPr>
        <p:grpSpPr>
          <a:xfrm>
            <a:off x="6866975" y="2326401"/>
            <a:ext cx="1437990" cy="1911490"/>
            <a:chOff x="10518226" y="4257895"/>
            <a:chExt cx="1437990" cy="1911490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5E53F8B-E75F-4D27-B2ED-56E50C1EF216}"/>
                </a:ext>
              </a:extLst>
            </p:cNvPr>
            <p:cNvGrpSpPr/>
            <p:nvPr/>
          </p:nvGrpSpPr>
          <p:grpSpPr>
            <a:xfrm>
              <a:off x="10599319" y="4321221"/>
              <a:ext cx="1281056" cy="1769740"/>
              <a:chOff x="7200888" y="3889873"/>
              <a:chExt cx="1638311" cy="2263277"/>
            </a:xfrm>
          </p:grpSpPr>
          <p:pic>
            <p:nvPicPr>
              <p:cNvPr id="105" name="Picture 2">
                <a:extLst>
                  <a:ext uri="{FF2B5EF4-FFF2-40B4-BE49-F238E27FC236}">
                    <a16:creationId xmlns:a16="http://schemas.microsoft.com/office/drawing/2014/main" id="{4C9DF53D-594F-4343-B478-22DDFC6BF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/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1111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91476AA7-CA98-4336-BCBE-164F77213AFE}"/>
                  </a:ext>
                </a:extLst>
              </p:cNvPr>
              <p:cNvCxnSpPr>
                <a:cxnSpLocks/>
                <a:stCxn id="105" idx="0"/>
                <a:endCxn id="108" idx="2"/>
              </p:cNvCxnSpPr>
              <p:nvPr/>
            </p:nvCxnSpPr>
            <p:spPr>
              <a:xfrm flipH="1" flipV="1">
                <a:off x="8014492" y="4362203"/>
                <a:ext cx="5552" cy="3702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000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4A51DCF3-7E0F-43F8-9A9D-F5D49FE2B388}"/>
                </a:ext>
              </a:extLst>
            </p:cNvPr>
            <p:cNvSpPr/>
            <p:nvPr/>
          </p:nvSpPr>
          <p:spPr>
            <a:xfrm>
              <a:off x="10518226" y="4257895"/>
              <a:ext cx="1437990" cy="19114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/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Widely believed to exist!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somewhat stronger than plain OWF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/>
              <p:nvPr/>
            </p:nvSpPr>
            <p:spPr>
              <a:xfrm>
                <a:off x="7058740" y="4553397"/>
                <a:ext cx="3959813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result 1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(bounded-error) hard on average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740" y="4553397"/>
                <a:ext cx="3959813" cy="1446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2C86E-91E4-4573-BB4F-5ED5D3AC4A34}"/>
              </a:ext>
            </a:extLst>
          </p:cNvPr>
          <p:cNvGrpSpPr/>
          <p:nvPr/>
        </p:nvGrpSpPr>
        <p:grpSpPr>
          <a:xfrm>
            <a:off x="4509666" y="4738063"/>
            <a:ext cx="1992422" cy="1261884"/>
            <a:chOff x="7333770" y="3626837"/>
            <a:chExt cx="2817561" cy="1784479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21AA6CA2-608E-425D-AADF-C8155674A925}"/>
                </a:ext>
              </a:extLst>
            </p:cNvPr>
            <p:cNvGrpSpPr/>
            <p:nvPr/>
          </p:nvGrpSpPr>
          <p:grpSpPr>
            <a:xfrm>
              <a:off x="7431140" y="3706991"/>
              <a:ext cx="2628900" cy="1662750"/>
              <a:chOff x="5800725" y="4314444"/>
              <a:chExt cx="2628900" cy="1662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/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/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D4F96F7A-F4D5-446D-966B-A4E0E26F7CD6}"/>
                  </a:ext>
                </a:extLst>
              </p:cNvPr>
              <p:cNvSpPr/>
              <p:nvPr/>
            </p:nvSpPr>
            <p:spPr>
              <a:xfrm>
                <a:off x="6181725" y="4732914"/>
                <a:ext cx="1524000" cy="236258"/>
              </a:xfrm>
              <a:custGeom>
                <a:avLst/>
                <a:gdLst>
                  <a:gd name="connsiteX0" fmla="*/ 0 w 1457325"/>
                  <a:gd name="connsiteY0" fmla="*/ 420924 h 420924"/>
                  <a:gd name="connsiteX1" fmla="*/ 733425 w 1457325"/>
                  <a:gd name="connsiteY1" fmla="*/ 1824 h 420924"/>
                  <a:gd name="connsiteX2" fmla="*/ 1457325 w 1457325"/>
                  <a:gd name="connsiteY2" fmla="*/ 297099 h 42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325" h="420924">
                    <a:moveTo>
                      <a:pt x="0" y="420924"/>
                    </a:moveTo>
                    <a:cubicBezTo>
                      <a:pt x="245269" y="221692"/>
                      <a:pt x="490538" y="22461"/>
                      <a:pt x="733425" y="1824"/>
                    </a:cubicBezTo>
                    <a:cubicBezTo>
                      <a:pt x="976312" y="-18813"/>
                      <a:pt x="1216818" y="139143"/>
                      <a:pt x="1457325" y="29709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44AEC25A-4009-4E23-A036-7F86DCB09084}"/>
                  </a:ext>
                </a:extLst>
              </p:cNvPr>
              <p:cNvSpPr/>
              <p:nvPr/>
            </p:nvSpPr>
            <p:spPr>
              <a:xfrm>
                <a:off x="6153150" y="5283497"/>
                <a:ext cx="1543050" cy="179107"/>
              </a:xfrm>
              <a:custGeom>
                <a:avLst/>
                <a:gdLst>
                  <a:gd name="connsiteX0" fmla="*/ 1543050 w 1543050"/>
                  <a:gd name="connsiteY0" fmla="*/ 28575 h 409661"/>
                  <a:gd name="connsiteX1" fmla="*/ 790575 w 1543050"/>
                  <a:gd name="connsiteY1" fmla="*/ 409575 h 409661"/>
                  <a:gd name="connsiteX2" fmla="*/ 0 w 1543050"/>
                  <a:gd name="connsiteY2" fmla="*/ 0 h 40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050" h="409661">
                    <a:moveTo>
                      <a:pt x="1543050" y="28575"/>
                    </a:moveTo>
                    <a:cubicBezTo>
                      <a:pt x="1295400" y="221456"/>
                      <a:pt x="1047750" y="414338"/>
                      <a:pt x="790575" y="409575"/>
                    </a:cubicBezTo>
                    <a:cubicBezTo>
                      <a:pt x="533400" y="404813"/>
                      <a:pt x="266700" y="202406"/>
                      <a:pt x="0" y="0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乘号 114">
                <a:extLst>
                  <a:ext uri="{FF2B5EF4-FFF2-40B4-BE49-F238E27FC236}">
                    <a16:creationId xmlns:a16="http://schemas.microsoft.com/office/drawing/2014/main" id="{A9CB7F8E-8E80-4E44-9B95-F9F1474F7CFB}"/>
                  </a:ext>
                </a:extLst>
              </p:cNvPr>
              <p:cNvSpPr/>
              <p:nvPr/>
            </p:nvSpPr>
            <p:spPr>
              <a:xfrm>
                <a:off x="6689001" y="5183792"/>
                <a:ext cx="461822" cy="461822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SUPER easy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zh-CN" altLang="en-US" sz="1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68" t="-4000" r="-71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0E455DA0-DB7E-49DB-80E3-13EC611242C7}"/>
                  </a:ext>
                </a:extLst>
              </p:cNvPr>
              <p:cNvSpPr txBox="1"/>
              <p:nvPr/>
            </p:nvSpPr>
            <p:spPr>
              <a:xfrm>
                <a:off x="6596062" y="5541955"/>
                <a:ext cx="808093" cy="43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8832674-CF39-485C-A652-7C522866E817}"/>
                </a:ext>
              </a:extLst>
            </p:cNvPr>
            <p:cNvSpPr/>
            <p:nvPr/>
          </p:nvSpPr>
          <p:spPr>
            <a:xfrm>
              <a:off x="7333770" y="3626837"/>
              <a:ext cx="2817561" cy="17844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7A8E1EE-9AD0-451C-A9BA-82AD6AB27A50}"/>
              </a:ext>
            </a:extLst>
          </p:cNvPr>
          <p:cNvSpPr txBox="1"/>
          <p:nvPr/>
        </p:nvSpPr>
        <p:spPr>
          <a:xfrm>
            <a:off x="8644486" y="3089606"/>
            <a:ext cx="267208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Polynomially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related to circuit complexity…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)!!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/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(for “reasonable”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ℭ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/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[AIK]: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/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 + [AIK]: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=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!!!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/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are equally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hard (on average). Is there a 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reduction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between them?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ᐈ Funny thinking face stock images, Royalty Free thinking face emoji  vectors | download on Depositphotos®">
            <a:extLst>
              <a:ext uri="{FF2B5EF4-FFF2-40B4-BE49-F238E27FC236}">
                <a16:creationId xmlns:a16="http://schemas.microsoft.com/office/drawing/2014/main" id="{558B8759-98FC-4325-9F80-DE913140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1" y="517010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/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For now, think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07FD90-1F22-4AEF-BBE3-BD0B87663A54}"/>
              </a:ext>
            </a:extLst>
          </p:cNvPr>
          <p:cNvGrpSpPr/>
          <p:nvPr/>
        </p:nvGrpSpPr>
        <p:grpSpPr>
          <a:xfrm>
            <a:off x="6910727" y="2932731"/>
            <a:ext cx="3523866" cy="2237376"/>
            <a:chOff x="6910727" y="2932731"/>
            <a:chExt cx="3227026" cy="20489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5F4E8A-E73F-41DB-A56F-F28FA4FC1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27" y="2932731"/>
              <a:ext cx="3227026" cy="204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F62B19-6B97-47E2-9ED3-03F6685C41EA}"/>
                </a:ext>
              </a:extLst>
            </p:cNvPr>
            <p:cNvSpPr txBox="1"/>
            <p:nvPr/>
          </p:nvSpPr>
          <p:spPr>
            <a:xfrm>
              <a:off x="7034537" y="3022516"/>
              <a:ext cx="1135993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[Liu-Pass]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59A951D-BFE1-40BA-9C95-0C9DE65490C1}"/>
                </a:ext>
              </a:extLst>
            </p:cNvPr>
            <p:cNvSpPr txBox="1"/>
            <p:nvPr/>
          </p:nvSpPr>
          <p:spPr>
            <a:xfrm>
              <a:off x="9111575" y="3017864"/>
              <a:ext cx="670560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[AIK]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/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Theorem</a:t>
                </a:r>
                <a:r>
                  <a:rPr kumimoji="0" lang="en-US" altLang="zh-CN" sz="240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(Informal)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 There is a randomized reduction that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instance, and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to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en-US" altLang="zh-CN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/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 same idea also works for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/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If AIK could prove “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OWF (in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implies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”, then we could 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zh-CN" altLang="en-US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/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it’s unknown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connection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at all!!!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/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zero-error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0177369-4BB4-4890-8DF2-E674B9ED9204}"/>
              </a:ext>
            </a:extLst>
          </p:cNvPr>
          <p:cNvSpPr txBox="1"/>
          <p:nvPr/>
        </p:nvSpPr>
        <p:spPr>
          <a:xfrm>
            <a:off x="6451600" y="5219882"/>
            <a:ext cx="42570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Lesson: By opening the magical black-box of AIK, we also obtain nontrivial consequences on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zero-error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average-case complexity of meta-complexity!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3: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Towards the Hardest OWF?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3DA076-EBEB-4853-9B6A-132EB4780859}"/>
              </a:ext>
            </a:extLst>
          </p:cNvPr>
          <p:cNvSpPr txBox="1"/>
          <p:nvPr/>
        </p:nvSpPr>
        <p:spPr>
          <a:xfrm>
            <a:off x="838201" y="1833877"/>
            <a:ext cx="34086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[Liu-Pass] provides an opportunity to study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secure OWF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D3BB76-8A52-4969-96CD-091C7CAD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46881" y="1878173"/>
            <a:ext cx="1513840" cy="1513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D8A70D-02A6-43CF-B500-217D77CD63DA}"/>
                  </a:ext>
                </a:extLst>
              </p:cNvPr>
              <p:cNvSpPr txBox="1"/>
              <p:nvPr/>
            </p:nvSpPr>
            <p:spPr>
              <a:xfrm>
                <a:off x="574040" y="3712035"/>
                <a:ext cx="8427719" cy="12503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(Informal): For any “typical” function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OWF with security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average-case hard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-size algorithms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D8A70D-02A6-43CF-B500-217D77CD6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" y="3712035"/>
                <a:ext cx="8427719" cy="1250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070D32-B69C-454F-B164-AE6DE7EEF518}"/>
                  </a:ext>
                </a:extLst>
              </p:cNvPr>
              <p:cNvSpPr txBox="1"/>
              <p:nvPr/>
            </p:nvSpPr>
            <p:spPr>
              <a:xfrm>
                <a:off x="9271000" y="3696560"/>
                <a:ext cx="2717800" cy="12189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 comes from state-of-the-art extractors [GUV] with seed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070D32-B69C-454F-B164-AE6DE7EE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0" y="3696560"/>
                <a:ext cx="2717800" cy="121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9EFD20E-E1D6-4BC9-BC2F-C1B885D3D7CE}"/>
                  </a:ext>
                </a:extLst>
              </p:cNvPr>
              <p:cNvSpPr txBox="1"/>
              <p:nvPr/>
            </p:nvSpPr>
            <p:spPr>
              <a:xfrm>
                <a:off x="5842001" y="2010710"/>
                <a:ext cx="614679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Strong OWF: adversary inverts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negl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Weak OWF: adversary inverts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1−1/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fixed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9EFD20E-E1D6-4BC9-BC2F-C1B885D3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1" y="2010710"/>
                <a:ext cx="6146799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2AD20F-4B5F-4C12-A9B3-30B1FD35AE44}"/>
                  </a:ext>
                </a:extLst>
              </p:cNvPr>
              <p:cNvSpPr txBox="1"/>
              <p:nvPr/>
            </p:nvSpPr>
            <p:spPr>
              <a:xfrm>
                <a:off x="1610361" y="5463373"/>
                <a:ext cx="6670039" cy="8724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average-case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characterizes the hardest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OWF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2AD20F-4B5F-4C12-A9B3-30B1FD35A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61" y="5463373"/>
                <a:ext cx="6670039" cy="8724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3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“Complexity of complexity”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3638064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6458605" y="33742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279146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Slide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 is messier to deal with…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exponentially hard on average, then there is a (super-poly) hard OWF.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an exponentially-hard (weak)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(exponentially) hard on average.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CAC970E-6A3C-4471-9476-8354BBD80A14}"/>
              </a:ext>
            </a:extLst>
          </p:cNvPr>
          <p:cNvSpPr/>
          <p:nvPr/>
        </p:nvSpPr>
        <p:spPr>
          <a:xfrm>
            <a:off x="4572000" y="3238500"/>
            <a:ext cx="914400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/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implement this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/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average, then there is a (super-poly) OWF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/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</a:t>
                </a:r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EA7874-791C-4CB9-9D03-CC3640884FF7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5FAD3E-1C53-43BB-9C2F-567671CE4F47}"/>
              </a:ext>
            </a:extLst>
          </p:cNvPr>
          <p:cNvSpPr/>
          <p:nvPr/>
        </p:nvSpPr>
        <p:spPr>
          <a:xfrm>
            <a:off x="3638064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E391B1-7041-4ED4-BA8A-2A551646B474}"/>
              </a:ext>
            </a:extLst>
          </p:cNvPr>
          <p:cNvSpPr/>
          <p:nvPr/>
        </p:nvSpPr>
        <p:spPr>
          <a:xfrm>
            <a:off x="6458605" y="33742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610B27-755B-44FE-8D76-06453F64C8BA}"/>
              </a:ext>
            </a:extLst>
          </p:cNvPr>
          <p:cNvSpPr/>
          <p:nvPr/>
        </p:nvSpPr>
        <p:spPr>
          <a:xfrm>
            <a:off x="9279146" y="337422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Discussion: A Karp Theorem for OWF?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Liu-Pass: “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Cook-Levin 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OWF”?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“OWF-complete”!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Speculation: Is there a </a:t>
                </a:r>
                <a:r>
                  <a:rPr lang="en-US" altLang="zh-CN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Karp 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OWF?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Could (some version of)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3SAT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subset sum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planted clique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also “OWF-complete”?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generally, any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combinatorial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 that is OWF-complete?</a:t>
                </a: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OWF from random 3SAT is actually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so maybe we should focus on a Karp theorem for “OWF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  <a:blipFill>
                <a:blip r:embed="rId3"/>
                <a:stretch>
                  <a:fillRect l="-1043" t="-2141" r="-754" b="-1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1CE6141-9736-4168-B608-8FBBC1EE846F}"/>
              </a:ext>
            </a:extLst>
          </p:cNvPr>
          <p:cNvSpPr txBox="1"/>
          <p:nvPr/>
        </p:nvSpPr>
        <p:spPr>
          <a:xfrm>
            <a:off x="479432" y="4353309"/>
            <a:ext cx="718312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Story: Rahul asked this question in Rafael Pass’s Oxford-Warwick meeting. It seemed unlikely to me (!) but I didn’t find any evidence against such a Karp theorem anyway. So we worked on it (positively!) and somehow arrived at the current paper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C42EC2-67F2-4FA9-A9B4-3467003FA2E4}"/>
              </a:ext>
            </a:extLst>
          </p:cNvPr>
          <p:cNvSpPr txBox="1"/>
          <p:nvPr/>
        </p:nvSpPr>
        <p:spPr>
          <a:xfrm>
            <a:off x="7874433" y="4435248"/>
            <a:ext cx="30041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Combinatorial OWF-complete problems may be an avenue for bypassing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barrier…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DAGs with AND/OR/NOT gates that compute some function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complexity: size of the smallest circuit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computing a certain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an input function, what’s the smallest circuit computing it?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Circuit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Complexity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  <a:blipFill>
                <a:blip r:embed="rId3"/>
                <a:stretch>
                  <a:fillRect l="-1215" t="-2166" r="-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/>
              <p:nvPr/>
            </p:nvSpPr>
            <p:spPr>
              <a:xfrm>
                <a:off x="1219983" y="4819650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83" y="4819650"/>
                <a:ext cx="8029575" cy="1569660"/>
              </a:xfrm>
              <a:prstGeom prst="rect">
                <a:avLst/>
              </a:prstGeom>
              <a:blipFill>
                <a:blip r:embed="rId4"/>
                <a:stretch>
                  <a:fillRect l="-7973" t="-20623" b="-4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06540"/>
                  </p:ext>
                </p:extLst>
              </p:nvPr>
            </p:nvGraphicFramePr>
            <p:xfrm>
              <a:off x="2137559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06540"/>
                  </p:ext>
                </p:extLst>
              </p:nvPr>
            </p:nvGraphicFramePr>
            <p:xfrm>
              <a:off x="2137559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613" r="-3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20" t="-1613" r="-2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479" t="-1613" r="-10413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613" r="-3279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03279" r="-3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20" t="-103279" r="-2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479" t="-103279" r="-10413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3279" r="-327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/>
              <p:nvPr/>
            </p:nvSpPr>
            <p:spPr>
              <a:xfrm>
                <a:off x="5584022" y="4827270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22" y="4827270"/>
                <a:ext cx="14224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3464ED2-9167-42AD-B3E4-837FB89C5E00}"/>
              </a:ext>
            </a:extLst>
          </p:cNvPr>
          <p:cNvGrpSpPr/>
          <p:nvPr/>
        </p:nvGrpSpPr>
        <p:grpSpPr>
          <a:xfrm>
            <a:off x="7019943" y="4230375"/>
            <a:ext cx="4183340" cy="2166555"/>
            <a:chOff x="7181084" y="2496825"/>
            <a:chExt cx="4183340" cy="216655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8906153-9A85-4561-A8BD-1D6DC43D5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863" y="2496825"/>
              <a:ext cx="1193789" cy="119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/>
                <p:nvPr/>
              </p:nvSpPr>
              <p:spPr>
                <a:xfrm>
                  <a:off x="8945074" y="3757630"/>
                  <a:ext cx="2419350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5074" y="3757630"/>
                  <a:ext cx="241935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6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9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5B8D46-1F36-4E59-9C53-EDE6CC659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/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-complexity of circuit complexity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Obvious: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no one-way functions exist [Kabanets-Cai’00]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Long-standing open question!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“Robustness” questions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is harder,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AND/OR/NOT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/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“Levin has said that he delayed publication of his work on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because he had been hoping to capture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this framework.”</a:t>
                </a:r>
              </a:p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—— Allender et al, 2011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 Its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(on empty input)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problem: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672794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Kolmogorov-version of circuit complexity [Allender’01]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steps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A12401-0A64-468C-B887-CA6934BE183D}"/>
              </a:ext>
            </a:extLst>
          </p:cNvPr>
          <p:cNvGrpSpPr/>
          <p:nvPr/>
        </p:nvGrpSpPr>
        <p:grpSpPr>
          <a:xfrm>
            <a:off x="4980562" y="2298700"/>
            <a:ext cx="6929741" cy="1013703"/>
            <a:chOff x="4980562" y="2705100"/>
            <a:chExt cx="6929741" cy="101370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449878-3392-4E8C-9C6E-BD936A699451}"/>
                </a:ext>
              </a:extLst>
            </p:cNvPr>
            <p:cNvSpPr/>
            <p:nvPr/>
          </p:nvSpPr>
          <p:spPr>
            <a:xfrm>
              <a:off x="4980562" y="2705100"/>
              <a:ext cx="476656" cy="4766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/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Universal Turing machine, with 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 access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/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truth</m:t>
                        </m:r>
                        <m: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table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polynomially</a:t>
                </a:r>
                <a:b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 to its circuit complexity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/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sometimes more convenient to deal with.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blipFill>
                <a:blip r:embed="rId7"/>
                <a:stretch>
                  <a:fillRect l="-869" t="-8197" r="-32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6C0BC4-71D1-40E1-BE7F-E40E9ED5BB4D}"/>
              </a:ext>
            </a:extLst>
          </p:cNvPr>
          <p:cNvGrpSpPr/>
          <p:nvPr/>
        </p:nvGrpSpPr>
        <p:grpSpPr>
          <a:xfrm>
            <a:off x="7171682" y="4042305"/>
            <a:ext cx="1696720" cy="2110845"/>
            <a:chOff x="7171682" y="4042305"/>
            <a:chExt cx="1696720" cy="211084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7C253CD-A2F1-4CF2-9AD8-D16E1CB4F9DE}"/>
                </a:ext>
              </a:extLst>
            </p:cNvPr>
            <p:cNvGrpSpPr/>
            <p:nvPr/>
          </p:nvGrpSpPr>
          <p:grpSpPr>
            <a:xfrm>
              <a:off x="7200888" y="4042305"/>
              <a:ext cx="1638311" cy="1812394"/>
              <a:chOff x="7200888" y="4042305"/>
              <a:chExt cx="1638311" cy="181239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0343A064-F84C-4444-8146-8B8DAC12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DAD08D7E-E0C5-47DE-85E5-D6AAB7E7AAE3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flipH="1" flipV="1">
                <a:off x="80200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/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CDFF09-EEAD-4729-8216-4441D60CD7CF}"/>
              </a:ext>
            </a:extLst>
          </p:cNvPr>
          <p:cNvGrpSpPr/>
          <p:nvPr/>
        </p:nvGrpSpPr>
        <p:grpSpPr>
          <a:xfrm>
            <a:off x="8848985" y="4042305"/>
            <a:ext cx="2556023" cy="2112862"/>
            <a:chOff x="8971536" y="4042305"/>
            <a:chExt cx="2556023" cy="211286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92DC59F-B2F0-4111-A97E-187D5BA0005F}"/>
                </a:ext>
              </a:extLst>
            </p:cNvPr>
            <p:cNvGrpSpPr/>
            <p:nvPr/>
          </p:nvGrpSpPr>
          <p:grpSpPr>
            <a:xfrm>
              <a:off x="8971536" y="4042305"/>
              <a:ext cx="2526817" cy="1889659"/>
              <a:chOff x="8971536" y="4042305"/>
              <a:chExt cx="2526817" cy="1889659"/>
            </a:xfrm>
          </p:grpSpPr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EE37BD39-DED2-4A19-B9AD-3D133821A090}"/>
                  </a:ext>
                </a:extLst>
              </p:cNvPr>
              <p:cNvSpPr/>
              <p:nvPr/>
            </p:nvSpPr>
            <p:spPr>
              <a:xfrm>
                <a:off x="9860043" y="4740614"/>
                <a:ext cx="1638310" cy="1015662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6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zh-CN" altLang="en-US" sz="60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8BE09DB8-8B57-494F-A212-577CD3B437D4}"/>
                  </a:ext>
                </a:extLst>
              </p:cNvPr>
              <p:cNvCxnSpPr/>
              <p:nvPr/>
            </p:nvCxnSpPr>
            <p:spPr>
              <a:xfrm flipH="1" flipV="1">
                <a:off x="10679186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2977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2977" y="4042305"/>
                    <a:ext cx="35241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/>
                <p:nvPr/>
              </p:nvSpPr>
              <p:spPr>
                <a:xfrm>
                  <a:off x="9830839" y="5922334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839" y="5922334"/>
                  <a:ext cx="1696720" cy="23283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/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 situation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computable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is it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3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8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634ADF-5375-47F6-B892-43BDED5F173D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EAA566-C955-4701-9483-5371A7416E51}"/>
              </a:ext>
            </a:extLst>
          </p:cNvPr>
          <p:cNvSpPr/>
          <p:nvPr/>
        </p:nvSpPr>
        <p:spPr>
          <a:xfrm>
            <a:off x="3638064" y="337422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D2802C-5EAB-4239-AA21-E87282045209}"/>
              </a:ext>
            </a:extLst>
          </p:cNvPr>
          <p:cNvSpPr/>
          <p:nvPr/>
        </p:nvSpPr>
        <p:spPr>
          <a:xfrm>
            <a:off x="6458605" y="33742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FD23D6-25C5-4694-9FA1-494684E60F24}"/>
              </a:ext>
            </a:extLst>
          </p:cNvPr>
          <p:cNvSpPr/>
          <p:nvPr/>
        </p:nvSpPr>
        <p:spPr>
          <a:xfrm>
            <a:off x="9279146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Discussions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/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/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97495D7-E295-4135-A391-A5639E7678B8}"/>
              </a:ext>
            </a:extLst>
          </p:cNvPr>
          <p:cNvSpPr/>
          <p:nvPr/>
        </p:nvSpPr>
        <p:spPr>
          <a:xfrm>
            <a:off x="1804987" y="4516300"/>
            <a:ext cx="1524000" cy="236258"/>
          </a:xfrm>
          <a:custGeom>
            <a:avLst/>
            <a:gdLst>
              <a:gd name="connsiteX0" fmla="*/ 0 w 1457325"/>
              <a:gd name="connsiteY0" fmla="*/ 420924 h 420924"/>
              <a:gd name="connsiteX1" fmla="*/ 733425 w 1457325"/>
              <a:gd name="connsiteY1" fmla="*/ 1824 h 420924"/>
              <a:gd name="connsiteX2" fmla="*/ 1457325 w 1457325"/>
              <a:gd name="connsiteY2" fmla="*/ 297099 h 42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0924">
                <a:moveTo>
                  <a:pt x="0" y="420924"/>
                </a:moveTo>
                <a:cubicBezTo>
                  <a:pt x="245269" y="221692"/>
                  <a:pt x="490538" y="22461"/>
                  <a:pt x="733425" y="1824"/>
                </a:cubicBezTo>
                <a:cubicBezTo>
                  <a:pt x="976312" y="-18813"/>
                  <a:pt x="1216818" y="139143"/>
                  <a:pt x="1457325" y="29709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B75826-599A-43D2-9417-CAA12CA47D05}"/>
              </a:ext>
            </a:extLst>
          </p:cNvPr>
          <p:cNvSpPr/>
          <p:nvPr/>
        </p:nvSpPr>
        <p:spPr>
          <a:xfrm>
            <a:off x="1776412" y="5066883"/>
            <a:ext cx="1543050" cy="179107"/>
          </a:xfrm>
          <a:custGeom>
            <a:avLst/>
            <a:gdLst>
              <a:gd name="connsiteX0" fmla="*/ 1543050 w 1543050"/>
              <a:gd name="connsiteY0" fmla="*/ 28575 h 409661"/>
              <a:gd name="connsiteX1" fmla="*/ 790575 w 1543050"/>
              <a:gd name="connsiteY1" fmla="*/ 409575 h 409661"/>
              <a:gd name="connsiteX2" fmla="*/ 0 w 1543050"/>
              <a:gd name="connsiteY2" fmla="*/ 0 h 40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09661">
                <a:moveTo>
                  <a:pt x="1543050" y="28575"/>
                </a:moveTo>
                <a:cubicBezTo>
                  <a:pt x="1295400" y="221456"/>
                  <a:pt x="1047750" y="414338"/>
                  <a:pt x="790575" y="409575"/>
                </a:cubicBezTo>
                <a:cubicBezTo>
                  <a:pt x="533400" y="404813"/>
                  <a:pt x="266700" y="202406"/>
                  <a:pt x="0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>
            <a:extLst>
              <a:ext uri="{FF2B5EF4-FFF2-40B4-BE49-F238E27FC236}">
                <a16:creationId xmlns:a16="http://schemas.microsoft.com/office/drawing/2014/main" id="{20F88615-285B-4FE1-A011-A02F00CFC828}"/>
              </a:ext>
            </a:extLst>
          </p:cNvPr>
          <p:cNvSpPr/>
          <p:nvPr/>
        </p:nvSpPr>
        <p:spPr>
          <a:xfrm>
            <a:off x="2312263" y="496717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467891-045F-4827-9BAD-6323A6E0D121}"/>
              </a:ext>
            </a:extLst>
          </p:cNvPr>
          <p:cNvSpPr txBox="1"/>
          <p:nvPr/>
        </p:nvSpPr>
        <p:spPr>
          <a:xfrm>
            <a:off x="2205037" y="417447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355EB7-41DC-413C-A891-D3CCB9BAFEFD}"/>
              </a:ext>
            </a:extLst>
          </p:cNvPr>
          <p:cNvSpPr txBox="1"/>
          <p:nvPr/>
        </p:nvSpPr>
        <p:spPr>
          <a:xfrm>
            <a:off x="2219324" y="532534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/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Precise definition: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OWF if it is poly-time computable, and for every poly-time adversary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Arguably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most 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concept in crypto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Diffie-Hellman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“for any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 to compute the corresponding value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“yet, for almost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range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computationally infeasible to solve the equation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suitable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D26070C-AD57-419B-9C17-D612D4EE9176}"/>
              </a:ext>
            </a:extLst>
          </p:cNvPr>
          <p:cNvSpPr txBox="1"/>
          <p:nvPr/>
        </p:nvSpPr>
        <p:spPr>
          <a:xfrm>
            <a:off x="4710114" y="4244726"/>
            <a:ext cx="6517640" cy="10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factoring-based candidate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600" dirty="0">
                <a:latin typeface="Consolas" panose="020B0609020204030204" pitchFamily="49" charset="0"/>
              </a:rPr>
              <a:t> def f(x):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600" dirty="0">
                <a:latin typeface="Consolas" panose="020B0609020204030204" pitchFamily="49" charset="0"/>
              </a:rPr>
              <a:t>   use x as random bits to sample two primes p, q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1600" dirty="0">
                <a:latin typeface="Consolas" panose="020B0609020204030204" pitchFamily="49" charset="0"/>
              </a:rPr>
              <a:t>   return p*q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13" grpId="0" uiExpand="1"/>
      <p:bldP spid="22" grpId="0" uiExpand="1"/>
      <p:bldP spid="5" grpId="0" uiExpand="1" animBg="1"/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OWFs are Fundamental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/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Private-key encryption,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generators,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Digital signatures,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Authentication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functions,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Commitment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Coin-tossing,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ZK proofs…</a:t>
                </a:r>
              </a:p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:r>
                  <a:rPr lang="en-US" altLang="zh-CN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Yanyi’s</a:t>
                </a:r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FOCS’20 slides)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424C8F6-7246-48B5-BAD3-B55152202AEB}"/>
              </a:ext>
            </a:extLst>
          </p:cNvPr>
          <p:cNvSpPr txBox="1"/>
          <p:nvPr/>
        </p:nvSpPr>
        <p:spPr>
          <a:xfrm>
            <a:off x="9098709" y="4246968"/>
            <a:ext cx="293497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(known to) include: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Public-key encryption,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Obfuscation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5E0BE48-70EE-4C75-A6E2-14CE23E3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434"/>
            <a:ext cx="1051559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are OWFs </a:t>
            </a:r>
            <a:r>
              <a:rPr lang="en-US" altLang="zh-CN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1: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(almost all) crypto [IL’89]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2: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minicrypt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82ABED-CE79-48B5-BF98-98A3F9CC57D5}"/>
              </a:ext>
            </a:extLst>
          </p:cNvPr>
          <p:cNvGrpSpPr/>
          <p:nvPr/>
        </p:nvGrpSpPr>
        <p:grpSpPr>
          <a:xfrm>
            <a:off x="1062037" y="4731606"/>
            <a:ext cx="2628900" cy="1520202"/>
            <a:chOff x="8081962" y="2020724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/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/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38D40CB-7070-4AE2-B05C-ECA58408A268}"/>
                </a:ext>
              </a:extLst>
            </p:cNvPr>
            <p:cNvSpPr/>
            <p:nvPr/>
          </p:nvSpPr>
          <p:spPr>
            <a:xfrm>
              <a:off x="8462962" y="2362552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E5EE2A4-1825-4859-A5C9-96BCE155739A}"/>
                </a:ext>
              </a:extLst>
            </p:cNvPr>
            <p:cNvSpPr/>
            <p:nvPr/>
          </p:nvSpPr>
          <p:spPr>
            <a:xfrm>
              <a:off x="8434387" y="2913135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乘号 26">
              <a:extLst>
                <a:ext uri="{FF2B5EF4-FFF2-40B4-BE49-F238E27FC236}">
                  <a16:creationId xmlns:a16="http://schemas.microsoft.com/office/drawing/2014/main" id="{0E4DBCA3-7EDC-4181-BDFF-F168995D008D}"/>
                </a:ext>
              </a:extLst>
            </p:cNvPr>
            <p:cNvSpPr/>
            <p:nvPr/>
          </p:nvSpPr>
          <p:spPr>
            <a:xfrm>
              <a:off x="8970238" y="2813430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534F84-1C6E-49E0-9A2F-C4991167F72D}"/>
                </a:ext>
              </a:extLst>
            </p:cNvPr>
            <p:cNvSpPr txBox="1"/>
            <p:nvPr/>
          </p:nvSpPr>
          <p:spPr>
            <a:xfrm>
              <a:off x="8863012" y="202072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3FE468-7F39-4B8E-8C44-1D806C10A575}"/>
                </a:ext>
              </a:extLst>
            </p:cNvPr>
            <p:cNvSpPr txBox="1"/>
            <p:nvPr/>
          </p:nvSpPr>
          <p:spPr>
            <a:xfrm>
              <a:off x="8877299" y="317159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88AFA41-0439-4B75-BED8-AE2D116FA9E6}"/>
              </a:ext>
            </a:extLst>
          </p:cNvPr>
          <p:cNvSpPr/>
          <p:nvPr/>
        </p:nvSpPr>
        <p:spPr>
          <a:xfrm>
            <a:off x="971550" y="4631593"/>
            <a:ext cx="28003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9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23051</TotalTime>
  <Words>1773</Words>
  <Application>Microsoft Office PowerPoint</Application>
  <PresentationFormat>宽屏</PresentationFormat>
  <Paragraphs>280</Paragraphs>
  <Slides>23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Arial</vt:lpstr>
      <vt:lpstr>Cambria Math</vt:lpstr>
      <vt:lpstr>Consolas</vt:lpstr>
      <vt:lpstr>Wingdings</vt:lpstr>
      <vt:lpstr>Office 主题​​</vt:lpstr>
      <vt:lpstr>Hardness of KT Characterizes Parallel Cryptography</vt:lpstr>
      <vt:lpstr>Background: Meta-Complexity</vt:lpstr>
      <vt:lpstr>Minimum Circuit Size Problem</vt:lpstr>
      <vt:lpstr>The Complexity of MCSP</vt:lpstr>
      <vt:lpstr>Time-Bounded Kolmogorov Complexity and Its Meta-Complexity</vt:lpstr>
      <vt:lpstr>KT Complexity</vt:lpstr>
      <vt:lpstr>Background: Cryptography</vt:lpstr>
      <vt:lpstr>One-Way Functions</vt:lpstr>
      <vt:lpstr>OWFs are Fundamental</vt:lpstr>
      <vt:lpstr>Do OWFs Exist?</vt:lpstr>
      <vt:lpstr>Basing OWFs on “Firm” Complexity Assumptions?</vt:lpstr>
      <vt:lpstr>The Liu-Pass Result</vt:lpstr>
      <vt:lpstr>Our Results</vt:lpstr>
      <vt:lpstr>Our Result 1</vt:lpstr>
      <vt:lpstr>Cryptography in 〖NC〗^0</vt:lpstr>
      <vt:lpstr>Wrap Up</vt:lpstr>
      <vt:lpstr>Our Result 2: AIK as a Reduction</vt:lpstr>
      <vt:lpstr>Our Result 2: AIK as a Reduction</vt:lpstr>
      <vt:lpstr>Our Result 3: Towards the Hardest OWF?</vt:lpstr>
      <vt:lpstr>One Slide for MCSP…</vt:lpstr>
      <vt:lpstr>Conclusions &amp; Discussions</vt:lpstr>
      <vt:lpstr>Discussion: A Karp Theorem for OWF?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r_64</cp:lastModifiedBy>
  <cp:revision>1712</cp:revision>
  <dcterms:created xsi:type="dcterms:W3CDTF">2019-12-25T22:18:45Z</dcterms:created>
  <dcterms:modified xsi:type="dcterms:W3CDTF">2021-06-23T00:02:54Z</dcterms:modified>
</cp:coreProperties>
</file>