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0" r:id="rId3"/>
    <p:sldId id="430" r:id="rId4"/>
    <p:sldId id="432" r:id="rId5"/>
    <p:sldId id="434" r:id="rId6"/>
    <p:sldId id="431" r:id="rId7"/>
    <p:sldId id="439" r:id="rId8"/>
    <p:sldId id="438" r:id="rId9"/>
    <p:sldId id="450" r:id="rId10"/>
    <p:sldId id="441" r:id="rId11"/>
    <p:sldId id="442" r:id="rId12"/>
    <p:sldId id="443" r:id="rId13"/>
    <p:sldId id="451" r:id="rId14"/>
    <p:sldId id="444" r:id="rId15"/>
    <p:sldId id="449" r:id="rId16"/>
    <p:sldId id="445" r:id="rId17"/>
    <p:sldId id="424" r:id="rId18"/>
    <p:sldId id="446" r:id="rId19"/>
    <p:sldId id="44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D9B64138-95CA-407D-909A-963FCCB9E48F}">
          <p14:sldIdLst>
            <p14:sldId id="256"/>
            <p14:sldId id="330"/>
          </p14:sldIdLst>
        </p14:section>
        <p14:section name="MOCSP" id="{85FFCD10-E889-4F3F-9436-EE8CB800956A}">
          <p14:sldIdLst>
            <p14:sldId id="430"/>
            <p14:sldId id="432"/>
            <p14:sldId id="434"/>
            <p14:sldId id="431"/>
          </p14:sldIdLst>
        </p14:section>
        <p14:section name="how we use crypto" id="{C82B4592-D83B-4777-AD2F-8AE763051CDA}">
          <p14:sldIdLst>
            <p14:sldId id="439"/>
            <p14:sldId id="438"/>
            <p14:sldId id="450"/>
            <p14:sldId id="441"/>
            <p14:sldId id="442"/>
            <p14:sldId id="443"/>
            <p14:sldId id="451"/>
            <p14:sldId id="444"/>
            <p14:sldId id="449"/>
            <p14:sldId id="445"/>
          </p14:sldIdLst>
        </p14:section>
        <p14:section name="discussions" id="{064C45FC-F710-49BC-9B2C-E70304BD243C}">
          <p14:sldIdLst>
            <p14:sldId id="424"/>
            <p14:sldId id="446"/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ABC"/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2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04:11:56.27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852.55859"/>
      <inkml:brushProperty name="anchorY" value="-663.36652"/>
      <inkml:brushProperty name="scaleFactor" value="0.5"/>
    </inkml:brush>
  </inkml:definitions>
  <inkml:trace contextRef="#ctx0" brushRef="#br0">1 1541 24575,'0'0'0,"0"-5"0,5-1 0,7 0 0,5 2 0,4 0 0,4-3 0,2 0 0,1-4 0,6 0 0,-5-3 0,5 2 0,-1 2 0,5 3 0,5 2 0,4-2 0,9-6 0,8 2 0,2-5 0,0-3 0,4-2 0,3-4 0,-2-1 0,-4-1 0,-3 4 0,3 6 0,-9-5 0,-1 4 0,3-2 0,-1-1 0,-6-2 0,0 3 0,-2-5 0,-4-3 0,5 5 0,1 0 0,8-6 0,1-7 0,-1 0 0,0-6 0,-1 7 0,-8 2 0,-6 3 0,-2-3 0,-4 0 0,1 6 0,3 1 0,-3-4 0,-2 0 0,-4 5 0,3 0 0,-7-4 0,-2-1 0,3 4 0,-6 1 0,-1 1 0,0-1 0,1 6 0,-1 4 0,1 0 0,1-2 0,0 3 0,1 3 0,-6-2 0,0-3 0,-5-3 0,0 2 0,1-2 0,3-2 0,2-2 0,-3-1 0,1 3 0,0 0 0,2 4 0,2 0 0,-5-2 0,1 3 0,1 4 0,1 3 0,-4 10 0,2 2 0,0 7 0,-4 6 0,1 0 0,-3 3 0,1-4 0,2-2 0,-2 1 0,7 2 0,3-2 0,-4 2 0,1 3 0,0 3 0,2-3 0,0 1 0,1-4 0,1 7 0,1 1 0,5-2 0,6 0 0,11 1 0,5 7 0,-2 1 0,6 1 0,0-1 0,1-6 0,-7-6 0,-1-1 0,-6 0 0,-6 2 0,1 2 0,2-4 0,-2-3 0,2 0 0,3 3 0,-3 2 0,3 2 0,7 3 0,-3 1 0,8 1 0,0 1 0,1 0 0,0 1 0,-1-1 0,4 0 0,6 5 0,-1 0 0,4 1 0,-2-2 0,-3-1 0,-3-1 0,-2-7 0,-3-6 0,-8-1 0,-6-5 0,0-3 0,-5-3 0,1-2 0,4 4 0,-3-2 0,-2 1 0,-3-2 0,-4-1 0,4-1 0,-2-2 0,0 1 0,-2-1 0,-2-1 0,-1 1 0,-1 0 0,0 0 0,-1 0 0,1 0 0,5 5 0,5 1 0,6-1 0,11 0 0,8 4 0,3-2 0,6 0 0,3-2 0,4 4 0,-9-1 0,1-2 0,-4-1 0,-10 4 0,-2-2 0,-9 0 0,0-2 0,-5-2 0,-5-1 0,-3-2 0,-8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1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2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0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1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89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675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098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3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62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4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68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5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17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47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57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7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40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8.png"/><Relationship Id="rId5" Type="http://schemas.openxmlformats.org/officeDocument/2006/relationships/image" Target="../media/image66.pn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73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29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8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7.jpeg"/><Relationship Id="rId7" Type="http://schemas.openxmlformats.org/officeDocument/2006/relationships/image" Target="../media/image94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88.jpeg"/><Relationship Id="rId9" Type="http://schemas.openxmlformats.org/officeDocument/2006/relationships/image" Target="../media/image9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7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108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jpeg"/><Relationship Id="rId5" Type="http://schemas.openxmlformats.org/officeDocument/2006/relationships/customXml" Target="../ink/ink1.xml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15" Type="http://schemas.openxmlformats.org/officeDocument/2006/relationships/image" Target="../media/image11.jpeg"/><Relationship Id="rId4" Type="http://schemas.openxmlformats.org/officeDocument/2006/relationships/image" Target="../media/image83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jpeg"/><Relationship Id="rId3" Type="http://schemas.openxmlformats.org/officeDocument/2006/relationships/image" Target="../media/image130.png"/><Relationship Id="rId7" Type="http://schemas.openxmlformats.org/officeDocument/2006/relationships/image" Target="../media/image16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2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634610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53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5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-Hardness of Approximating Meta-Complexity:</a:t>
                </a:r>
                <a:b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5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Cryptographic Approach</a:t>
                </a:r>
                <a:endParaRPr lang="zh-CN" altLang="en-US" sz="5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634610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2E0DEECA-BF6C-AD3D-EC6E-5D42070BD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583" y="3310096"/>
            <a:ext cx="1718924" cy="15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48A250-8EFA-87F9-208B-F18B7565A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580" y="3310096"/>
            <a:ext cx="1650647" cy="15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64B8AF3-C366-38C3-959D-3D4FBF2A181A}"/>
              </a:ext>
            </a:extLst>
          </p:cNvPr>
          <p:cNvSpPr txBox="1"/>
          <p:nvPr/>
        </p:nvSpPr>
        <p:spPr>
          <a:xfrm>
            <a:off x="3629927" y="5066214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Rahul Ilango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(MIT)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B2E8FE-9554-8C54-CC40-79A62159F42D}"/>
              </a:ext>
            </a:extLst>
          </p:cNvPr>
          <p:cNvSpPr txBox="1"/>
          <p:nvPr/>
        </p:nvSpPr>
        <p:spPr>
          <a:xfrm>
            <a:off x="6299913" y="5066214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59E89B-974A-1289-D951-9FA31EB06329}"/>
              </a:ext>
            </a:extLst>
          </p:cNvPr>
          <p:cNvSpPr txBox="1"/>
          <p:nvPr/>
        </p:nvSpPr>
        <p:spPr>
          <a:xfrm>
            <a:off x="908261" y="5066213"/>
            <a:ext cx="218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Yizhi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(Tsinghua)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377501E-2CF7-D737-0EA6-032BDB238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839" y="3249107"/>
            <a:ext cx="2990210" cy="1091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5AF9CAF-7264-4C4F-C1BA-C6C35808783C}"/>
              </a:ext>
            </a:extLst>
          </p:cNvPr>
          <p:cNvSpPr txBox="1"/>
          <p:nvPr/>
        </p:nvSpPr>
        <p:spPr>
          <a:xfrm>
            <a:off x="1558341" y="5869446"/>
            <a:ext cx="657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Minimal Complexity Assumptions for Cryptography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Meta-Complexity @ Simons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33EDE00-C980-2FBC-6890-D1569A2C1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616" y="4525864"/>
            <a:ext cx="2666657" cy="1697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 descr="Yizhi Huang">
            <a:extLst>
              <a:ext uri="{FF2B5EF4-FFF2-40B4-BE49-F238E27FC236}">
                <a16:creationId xmlns:a16="http://schemas.microsoft.com/office/drawing/2014/main" id="{D282F007-58F0-B5C0-C9DA-8D8DB0E0F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66" y="3310096"/>
            <a:ext cx="1596144" cy="15961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Witness Encryption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Everybody has access to a (specifically designed) oracle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𝑚𝑠𝑔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𝑟𝑎𝑛𝑑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17EFD3-8416-1A53-CF92-49047601C1D1}"/>
                  </a:ext>
                </a:extLst>
              </p:cNvPr>
              <p:cNvSpPr txBox="1"/>
              <p:nvPr/>
            </p:nvSpPr>
            <p:spPr>
              <a:xfrm>
                <a:off x="838200" y="4211357"/>
                <a:ext cx="4959626" cy="83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Correctness: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outputs the correct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17EFD3-8416-1A53-CF92-49047601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1357"/>
                <a:ext cx="4959626" cy="83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ree Check Correct vector and picture">
            <a:extLst>
              <a:ext uri="{FF2B5EF4-FFF2-40B4-BE49-F238E27FC236}">
                <a16:creationId xmlns:a16="http://schemas.microsoft.com/office/drawing/2014/main" id="{BF8F2725-6742-66EB-8934-647777A7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11" y="3707249"/>
            <a:ext cx="1006815" cy="10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60DF78-24D1-7B78-CD9D-DECA9402CA6E}"/>
                  </a:ext>
                </a:extLst>
              </p:cNvPr>
              <p:cNvSpPr txBox="1"/>
              <p:nvPr/>
            </p:nvSpPr>
            <p:spPr>
              <a:xfrm>
                <a:off x="6394174" y="4204490"/>
                <a:ext cx="4959626" cy="83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Security: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unsatisfiable,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Encrypt</m:t>
                          </m:r>
                        </m:e>
                        <m:sup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𝒪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,0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Encrypt</m:t>
                          </m:r>
                        </m:e>
                        <m:sup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𝒪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60DF78-24D1-7B78-CD9D-DECA9402C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4204490"/>
                <a:ext cx="4959626" cy="83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Free Vault Strongbox vector and picture">
            <a:extLst>
              <a:ext uri="{FF2B5EF4-FFF2-40B4-BE49-F238E27FC236}">
                <a16:creationId xmlns:a16="http://schemas.microsoft.com/office/drawing/2014/main" id="{B33065E8-DA0B-DC0C-02FE-7404A07A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64" y="3579957"/>
            <a:ext cx="1054168" cy="10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9EDB69-E3D7-9D26-4A76-CF6306E725C0}"/>
                  </a:ext>
                </a:extLst>
              </p:cNvPr>
              <p:cNvSpPr txBox="1"/>
              <p:nvPr/>
            </p:nvSpPr>
            <p:spPr>
              <a:xfrm>
                <a:off x="6394174" y="2445026"/>
                <a:ext cx="4548146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Caveat: the oracle fan-in is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security parameter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9EDB69-E3D7-9D26-4A76-CF6306E7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2445026"/>
                <a:ext cx="454814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CE2392-440F-4E1B-5035-E726E991C3C4}"/>
                  </a:ext>
                </a:extLst>
              </p:cNvPr>
              <p:cNvSpPr txBox="1"/>
              <p:nvPr/>
            </p:nvSpPr>
            <p:spPr>
              <a:xfrm>
                <a:off x="947531" y="5435529"/>
                <a:ext cx="4359964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Hope 1: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design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carefully, then oracle witness encryption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exists…?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CE2392-440F-4E1B-5035-E726E991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31" y="5435529"/>
                <a:ext cx="4359964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FBB8A1-7377-6348-101D-D0529840EA8B}"/>
                  </a:ext>
                </a:extLst>
              </p:cNvPr>
              <p:cNvSpPr txBox="1"/>
              <p:nvPr/>
            </p:nvSpPr>
            <p:spPr>
              <a:xfrm>
                <a:off x="6216926" y="5435529"/>
                <a:ext cx="4018721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Hope 2: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oracle witness encryption exists,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MOCSP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(with large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gap)?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FBB8A1-7377-6348-101D-D0529840E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26" y="5435529"/>
                <a:ext cx="40187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F9BC59-BD3F-45D4-A0CE-F329E07502DB}"/>
                  </a:ext>
                </a:extLst>
              </p:cNvPr>
              <p:cNvSpPr txBox="1"/>
              <p:nvPr/>
            </p:nvSpPr>
            <p:spPr>
              <a:xfrm>
                <a:off x="6394174" y="3256791"/>
                <a:ext cx="4548146" cy="6835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length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 exponential security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F9BC59-BD3F-45D4-A0CE-F329E075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3256791"/>
                <a:ext cx="4548146" cy="6835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8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D04BA03D-DD91-AF2C-0B31-5DC33E279347}"/>
                  </a:ext>
                </a:extLst>
              </p:cNvPr>
              <p:cNvSpPr/>
              <p:nvPr/>
            </p:nvSpPr>
            <p:spPr>
              <a:xfrm>
                <a:off x="7031936" y="2681562"/>
                <a:ext cx="4393096" cy="2464904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D04BA03D-DD91-AF2C-0B31-5DC33E279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36" y="2681562"/>
                <a:ext cx="4393096" cy="24649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 WE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-hardness of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𝐌𝐎𝐂𝐒𝐏</m:t>
                    </m:r>
                  </m:oMath>
                </a14:m>
                <a:endParaRPr lang="zh-CN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want to produce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satisfiable if and only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small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complexity!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5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28C71AD2-2E32-E4ED-9C16-C76EAFA7C906}"/>
              </a:ext>
            </a:extLst>
          </p:cNvPr>
          <p:cNvGrpSpPr/>
          <p:nvPr/>
        </p:nvGrpSpPr>
        <p:grpSpPr>
          <a:xfrm>
            <a:off x="1659835" y="2840315"/>
            <a:ext cx="3747052" cy="753769"/>
            <a:chOff x="1659835" y="2840315"/>
            <a:chExt cx="3747052" cy="75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025CA36-2362-C91B-0300-2B6FB23B74A6}"/>
                    </a:ext>
                  </a:extLst>
                </p:cNvPr>
                <p:cNvSpPr txBox="1"/>
                <p:nvPr/>
              </p:nvSpPr>
              <p:spPr>
                <a:xfrm>
                  <a:off x="1659835" y="2840315"/>
                  <a:ext cx="3747052" cy="369332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25000">
                      <a:srgbClr val="FFFF00"/>
                    </a:gs>
                    <a:gs pos="75000">
                      <a:srgbClr val="0070C0"/>
                    </a:gs>
                    <a:gs pos="62000">
                      <a:srgbClr val="00B0F0"/>
                    </a:gs>
                    <a:gs pos="12000">
                      <a:srgbClr val="FFC000"/>
                    </a:gs>
                    <a:gs pos="51000">
                      <a:srgbClr val="00B050"/>
                    </a:gs>
                    <a:gs pos="37000">
                      <a:srgbClr val="92D050"/>
                    </a:gs>
                    <a:gs pos="100000">
                      <a:srgbClr val="7030A0"/>
                    </a:gs>
                    <a:gs pos="88000">
                      <a:srgbClr val="002060"/>
                    </a:gs>
                  </a:gsLst>
                  <a:lin ang="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025CA36-2362-C91B-0300-2B6FB23B7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35" y="2840315"/>
                  <a:ext cx="374705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F0447DF-56B8-D03A-3E50-966CC932385A}"/>
                </a:ext>
              </a:extLst>
            </p:cNvPr>
            <p:cNvSpPr txBox="1"/>
            <p:nvPr/>
          </p:nvSpPr>
          <p:spPr>
            <a:xfrm>
              <a:off x="1659835" y="3224752"/>
              <a:ext cx="3309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(random truth table)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086F16C-88FD-2C77-9E6F-3C758BF62247}"/>
                  </a:ext>
                </a:extLst>
              </p:cNvPr>
              <p:cNvSpPr/>
              <p:nvPr/>
            </p:nvSpPr>
            <p:spPr>
              <a:xfrm>
                <a:off x="7613373" y="3367362"/>
                <a:ext cx="3230217" cy="732923"/>
              </a:xfrm>
              <a:prstGeom prst="roundRect">
                <a:avLst>
                  <a:gd name="adj" fmla="val 28872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oracle under which witness encryption exists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086F16C-88FD-2C77-9E6F-3C758BF62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373" y="3367362"/>
                <a:ext cx="3230217" cy="732923"/>
              </a:xfrm>
              <a:prstGeom prst="roundRect">
                <a:avLst>
                  <a:gd name="adj" fmla="val 28872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20CEC008-3A85-762F-0F73-D0CEB6D44209}"/>
                  </a:ext>
                </a:extLst>
              </p:cNvPr>
              <p:cNvSpPr/>
              <p:nvPr/>
            </p:nvSpPr>
            <p:spPr>
              <a:xfrm>
                <a:off x="7837003" y="4253230"/>
                <a:ext cx="2782955" cy="732923"/>
              </a:xfrm>
              <a:prstGeom prst="roundRect">
                <a:avLst>
                  <a:gd name="adj" fmla="val 28872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20CEC008-3A85-762F-0F73-D0CEB6D44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003" y="4253230"/>
                <a:ext cx="2782955" cy="732923"/>
              </a:xfrm>
              <a:prstGeom prst="roundRect">
                <a:avLst>
                  <a:gd name="adj" fmla="val 28872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5548FA-485A-B7B6-A1E2-FEFC2060E387}"/>
                  </a:ext>
                </a:extLst>
              </p:cNvPr>
              <p:cNvSpPr txBox="1"/>
              <p:nvPr/>
            </p:nvSpPr>
            <p:spPr>
              <a:xfrm>
                <a:off x="324267" y="3639698"/>
                <a:ext cx="5757234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satisfiable, then by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correctness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witness encryption,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circuit: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5548FA-485A-B7B6-A1E2-FEFC2060E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" y="3639698"/>
                <a:ext cx="5757234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8016C74-C66C-3EFB-A3B8-E2E90CE6337E}"/>
                  </a:ext>
                </a:extLst>
              </p:cNvPr>
              <p:cNvSpPr txBox="1"/>
              <p:nvPr/>
            </p:nvSpPr>
            <p:spPr>
              <a:xfrm>
                <a:off x="1260612" y="4499518"/>
                <a:ext cx="5348912" cy="13640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Hardcode a witness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obtain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obtain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8016C74-C66C-3EFB-A3B8-E2E90CE63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12" y="4499518"/>
                <a:ext cx="5348912" cy="1364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A1A6768-DD3D-BFE5-1E73-4FAB5398BCCC}"/>
                  </a:ext>
                </a:extLst>
              </p:cNvPr>
              <p:cNvSpPr txBox="1"/>
              <p:nvPr/>
            </p:nvSpPr>
            <p:spPr>
              <a:xfrm>
                <a:off x="324267" y="6016256"/>
                <a:ext cx="794633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unsatisfiable, then any 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violates 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witness encryption! (Need a non-trivial proof)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A1A6768-DD3D-BFE5-1E73-4FAB5398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" y="6016256"/>
                <a:ext cx="7946337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construct oracle WE?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A59730C-C05E-7C61-64FD-A238A8D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383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 at candidate witness encryptions in literature one by one, and find oracles that make them secure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GGSW works!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GGSW uses multilinear maps, so our oracle implements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generic multilinear map model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Security proof highly non-trivial.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CFA555-B58A-C9C5-7B98-16A01966D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26" y="2746777"/>
            <a:ext cx="8087347" cy="15692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Yizhi Huang">
            <a:extLst>
              <a:ext uri="{FF2B5EF4-FFF2-40B4-BE49-F238E27FC236}">
                <a16:creationId xmlns:a16="http://schemas.microsoft.com/office/drawing/2014/main" id="{6AA39DD0-8CCA-C9D5-2D45-894A3876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14" y="5768050"/>
            <a:ext cx="1022999" cy="1022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GGSW Witness Encryption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5B4610-7FB4-F346-08EA-CB3E5A1C3AE0}"/>
                  </a:ext>
                </a:extLst>
              </p:cNvPr>
              <p:cNvSpPr txBox="1"/>
              <p:nvPr/>
            </p:nvSpPr>
            <p:spPr>
              <a:xfrm>
                <a:off x="520147" y="1813432"/>
                <a:ext cx="5821018" cy="23428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Starting point: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Exact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Cover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“pieces”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Decide: Are there pieces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exactly covers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(Their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disjoint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union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exactly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5B4610-7FB4-F346-08EA-CB3E5A1C3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7" y="1813432"/>
                <a:ext cx="5821018" cy="2342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ree Puzzle Game photo and picture">
            <a:extLst>
              <a:ext uri="{FF2B5EF4-FFF2-40B4-BE49-F238E27FC236}">
                <a16:creationId xmlns:a16="http://schemas.microsoft.com/office/drawing/2014/main" id="{A0276958-DE07-D084-0C97-C6DF4DB8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58" y="109744"/>
            <a:ext cx="2147124" cy="1610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980D86-39C3-6154-01B6-FFA9111D5A25}"/>
                  </a:ext>
                </a:extLst>
              </p:cNvPr>
              <p:cNvSpPr txBox="1"/>
              <p:nvPr/>
            </p:nvSpPr>
            <p:spPr>
              <a:xfrm>
                <a:off x="520147" y="4442792"/>
                <a:ext cx="5821018" cy="21133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Idea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Assign a random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element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Announce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public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Decryption reduces to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980D86-39C3-6154-01B6-FFA9111D5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7" y="4442792"/>
                <a:ext cx="5821018" cy="2113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DCBBC79-9E5B-4F96-1CFB-DC3918444769}"/>
                  </a:ext>
                </a:extLst>
              </p:cNvPr>
              <p:cNvSpPr txBox="1"/>
              <p:nvPr/>
            </p:nvSpPr>
            <p:spPr>
              <a:xfrm>
                <a:off x="6851373" y="1946069"/>
                <a:ext cx="4820479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Implementation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 </m:t>
                    </m:r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Wlog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Announce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𝑚𝑠𝑔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public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DCBBC79-9E5B-4F96-1CFB-DC3918444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73" y="1946069"/>
                <a:ext cx="4820479" cy="1754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FFC4F-FFB6-18FA-C0C0-A5BF15AF1CCB}"/>
                  </a:ext>
                </a:extLst>
              </p:cNvPr>
              <p:cNvSpPr txBox="1"/>
              <p:nvPr/>
            </p:nvSpPr>
            <p:spPr>
              <a:xfrm>
                <a:off x="6559825" y="5779299"/>
                <a:ext cx="4382495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Unconditional security?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Use oracle to obfuscate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operation!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FFC4F-FFB6-18FA-C0C0-A5BF15AF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25" y="5779299"/>
                <a:ext cx="438249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Photo for Richard M. Karp">
            <a:extLst>
              <a:ext uri="{FF2B5EF4-FFF2-40B4-BE49-F238E27FC236}">
                <a16:creationId xmlns:a16="http://schemas.microsoft.com/office/drawing/2014/main" id="{DCB4A890-67D9-82BC-24A4-D77BB35D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88" y="1536527"/>
            <a:ext cx="986624" cy="1381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D73CDA-0748-29C8-1A46-701A1745224F}"/>
                  </a:ext>
                </a:extLst>
              </p:cNvPr>
              <p:cNvSpPr txBox="1"/>
              <p:nvPr/>
            </p:nvSpPr>
            <p:spPr>
              <a:xfrm>
                <a:off x="6851372" y="4064579"/>
                <a:ext cx="4820479" cy="14357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Decryption: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𝑚𝑠𝑔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D73CDA-0748-29C8-1A46-701A17452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72" y="4064579"/>
                <a:ext cx="4820479" cy="14357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Multilinear Map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cyclic group of order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Each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paired with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use 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group to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obfuscate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Multilinear map: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Crystal Ball on Apple iOS 15.4">
            <a:extLst>
              <a:ext uri="{FF2B5EF4-FFF2-40B4-BE49-F238E27FC236}">
                <a16:creationId xmlns:a16="http://schemas.microsoft.com/office/drawing/2014/main" id="{8FD0DC4D-6B33-8723-4149-E9D9AE3D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04" y="4835285"/>
            <a:ext cx="1166191" cy="1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F17C212-6C55-694E-AD91-11B33E5704BC}"/>
              </a:ext>
            </a:extLst>
          </p:cNvPr>
          <p:cNvGrpSpPr/>
          <p:nvPr/>
        </p:nvGrpSpPr>
        <p:grpSpPr>
          <a:xfrm>
            <a:off x="1971260" y="5095856"/>
            <a:ext cx="3583057" cy="645048"/>
            <a:chOff x="1971260" y="5095856"/>
            <a:chExt cx="3583057" cy="645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9AA78B3-9506-309D-E309-145072F0A2B7}"/>
                    </a:ext>
                  </a:extLst>
                </p:cNvPr>
                <p:cNvSpPr txBox="1"/>
                <p:nvPr/>
              </p:nvSpPr>
              <p:spPr>
                <a:xfrm>
                  <a:off x="1971260" y="5095856"/>
                  <a:ext cx="2703443" cy="64504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9AA78B3-9506-309D-E309-145072F0A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260" y="5095856"/>
                  <a:ext cx="2703443" cy="6450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07A9E712-084C-DE7E-12BF-9D82D05ED5DC}"/>
                </a:ext>
              </a:extLst>
            </p:cNvPr>
            <p:cNvSpPr/>
            <p:nvPr/>
          </p:nvSpPr>
          <p:spPr>
            <a:xfrm>
              <a:off x="4779065" y="5257795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7A34BFB-4BA7-1C67-25D4-D414F7C278FD}"/>
              </a:ext>
            </a:extLst>
          </p:cNvPr>
          <p:cNvGrpSpPr/>
          <p:nvPr/>
        </p:nvGrpSpPr>
        <p:grpSpPr>
          <a:xfrm>
            <a:off x="6742044" y="5159463"/>
            <a:ext cx="3626125" cy="491417"/>
            <a:chOff x="6742044" y="5159463"/>
            <a:chExt cx="3626125" cy="491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B3DF2B2-2BD1-9E94-B8E6-E80B7FDB02D5}"/>
                    </a:ext>
                  </a:extLst>
                </p:cNvPr>
                <p:cNvSpPr txBox="1"/>
                <p:nvPr/>
              </p:nvSpPr>
              <p:spPr>
                <a:xfrm>
                  <a:off x="7664726" y="5159463"/>
                  <a:ext cx="2703443" cy="49141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B3DF2B2-2BD1-9E94-B8E6-E80B7FDB0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726" y="5159463"/>
                  <a:ext cx="2703443" cy="4914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59F7E879-44EA-723B-8272-7E212B32B220}"/>
                </a:ext>
              </a:extLst>
            </p:cNvPr>
            <p:cNvSpPr/>
            <p:nvPr/>
          </p:nvSpPr>
          <p:spPr>
            <a:xfrm>
              <a:off x="6742044" y="5254384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558ECC-AF4B-96EB-CE70-8204F4FF41B2}"/>
                  </a:ext>
                </a:extLst>
              </p:cNvPr>
              <p:cNvSpPr txBox="1"/>
              <p:nvPr/>
            </p:nvSpPr>
            <p:spPr>
              <a:xfrm>
                <a:off x="7508019" y="2798752"/>
                <a:ext cx="384578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label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it’s hard to infer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back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558ECC-AF4B-96EB-CE70-8204F4FF4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019" y="2798752"/>
                <a:ext cx="384578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26D594-B506-66A2-6CAD-C73D2276FA22}"/>
                  </a:ext>
                </a:extLst>
              </p:cNvPr>
              <p:cNvSpPr txBox="1"/>
              <p:nvPr/>
            </p:nvSpPr>
            <p:spPr>
              <a:xfrm>
                <a:off x="1096617" y="6069604"/>
                <a:ext cx="8140147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this enables us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26D594-B506-66A2-6CAD-C73D2276F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17" y="6069604"/>
                <a:ext cx="8140147" cy="504369"/>
              </a:xfrm>
              <a:prstGeom prst="rect">
                <a:avLst/>
              </a:prstGeom>
              <a:blipFill>
                <a:blip r:embed="rId8"/>
                <a:stretch>
                  <a:fillRect l="-674"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BF641C-C2C0-62B2-08B2-DC80BD976600}"/>
                  </a:ext>
                </a:extLst>
              </p:cNvPr>
              <p:cNvSpPr txBox="1"/>
              <p:nvPr/>
            </p:nvSpPr>
            <p:spPr>
              <a:xfrm>
                <a:off x="5206779" y="3580020"/>
                <a:ext cx="3845781" cy="4071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”Obfuscation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BF641C-C2C0-62B2-08B2-DC80BD976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779" y="3580020"/>
                <a:ext cx="3845781" cy="407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8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GGSW, revisited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A5DFBAF-2FDD-2948-2E28-D114A2A4DFEE}"/>
                  </a:ext>
                </a:extLst>
              </p:cNvPr>
              <p:cNvSpPr txBox="1"/>
              <p:nvPr/>
            </p:nvSpPr>
            <p:spPr>
              <a:xfrm>
                <a:off x="7230080" y="2658870"/>
                <a:ext cx="3961047" cy="10676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Intuition: if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exact cover,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“independent”!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A5DFBAF-2FDD-2948-2E28-D114A2A4D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80" y="2658870"/>
                <a:ext cx="3961047" cy="1067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6769D48-1E4F-BECE-C9B5-6651DE3A8841}"/>
                  </a:ext>
                </a:extLst>
              </p:cNvPr>
              <p:cNvSpPr txBox="1"/>
              <p:nvPr/>
            </p:nvSpPr>
            <p:spPr>
              <a:xfrm>
                <a:off x="7176052" y="2014745"/>
                <a:ext cx="3961047" cy="4071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”Obfuscation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6769D48-1E4F-BECE-C9B5-6651DE3A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52" y="2014745"/>
                <a:ext cx="3961047" cy="407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93805A-05FF-F9CD-4C45-4DE800DCBC6B}"/>
                  </a:ext>
                </a:extLst>
              </p:cNvPr>
              <p:cNvSpPr txBox="1"/>
              <p:nvPr/>
            </p:nvSpPr>
            <p:spPr>
              <a:xfrm>
                <a:off x="1096617" y="2047014"/>
                <a:ext cx="4820479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Implementation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 </m:t>
                    </m:r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Wlog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Announce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𝑚𝑠𝑔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public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93805A-05FF-F9CD-4C45-4DE800DCB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17" y="2047014"/>
                <a:ext cx="4820479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7E8EAE6-3DC1-948A-52EE-7EC91EAE1D45}"/>
                  </a:ext>
                </a:extLst>
              </p:cNvPr>
              <p:cNvSpPr txBox="1"/>
              <p:nvPr/>
            </p:nvSpPr>
            <p:spPr>
              <a:xfrm>
                <a:off x="1000873" y="2001232"/>
                <a:ext cx="5787887" cy="18458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Secure Implementation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Wlog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Announce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𝑚𝑠𝑔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public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7E8EAE6-3DC1-948A-52EE-7EC91EAE1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73" y="2001232"/>
                <a:ext cx="5787887" cy="18458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7EBDAA34-C7E5-86CB-D7AE-519D93DAB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30040"/>
                <a:ext cx="10515600" cy="2504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7EBDAA34-C7E5-86CB-D7AE-519D93DAB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30040"/>
                <a:ext cx="10515600" cy="25046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8" descr="Crystal Ball on Apple iOS 15.4">
            <a:extLst>
              <a:ext uri="{FF2B5EF4-FFF2-40B4-BE49-F238E27FC236}">
                <a16:creationId xmlns:a16="http://schemas.microsoft.com/office/drawing/2014/main" id="{9A37D20F-BFFA-29F7-2799-838044E6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04" y="4835285"/>
            <a:ext cx="1166191" cy="1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3FB7DD-58F1-C4A9-1697-C57792091E7A}"/>
              </a:ext>
            </a:extLst>
          </p:cNvPr>
          <p:cNvGrpSpPr/>
          <p:nvPr/>
        </p:nvGrpSpPr>
        <p:grpSpPr>
          <a:xfrm>
            <a:off x="1971260" y="5095856"/>
            <a:ext cx="3583057" cy="645048"/>
            <a:chOff x="1971260" y="5095856"/>
            <a:chExt cx="3583057" cy="645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5D57E487-CF4B-B773-BF62-F6DEDE1074DF}"/>
                    </a:ext>
                  </a:extLst>
                </p:cNvPr>
                <p:cNvSpPr txBox="1"/>
                <p:nvPr/>
              </p:nvSpPr>
              <p:spPr>
                <a:xfrm>
                  <a:off x="1971260" y="5095856"/>
                  <a:ext cx="2703443" cy="64504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9AA78B3-9506-309D-E309-145072F0A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260" y="5095856"/>
                  <a:ext cx="2703443" cy="6450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C71C10E1-131D-84C2-4C92-35B350E4153A}"/>
                </a:ext>
              </a:extLst>
            </p:cNvPr>
            <p:cNvSpPr/>
            <p:nvPr/>
          </p:nvSpPr>
          <p:spPr>
            <a:xfrm>
              <a:off x="4779065" y="5257795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B0FDD0-E325-9715-EAED-355F81595687}"/>
              </a:ext>
            </a:extLst>
          </p:cNvPr>
          <p:cNvGrpSpPr/>
          <p:nvPr/>
        </p:nvGrpSpPr>
        <p:grpSpPr>
          <a:xfrm>
            <a:off x="6742044" y="5159463"/>
            <a:ext cx="3626125" cy="491417"/>
            <a:chOff x="6742044" y="5159463"/>
            <a:chExt cx="3626125" cy="491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6E7FEB1-DF43-3CF0-7A2C-E2D0C542F9B7}"/>
                    </a:ext>
                  </a:extLst>
                </p:cNvPr>
                <p:cNvSpPr txBox="1"/>
                <p:nvPr/>
              </p:nvSpPr>
              <p:spPr>
                <a:xfrm>
                  <a:off x="7664726" y="5159463"/>
                  <a:ext cx="2703443" cy="49141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B3DF2B2-2BD1-9E94-B8E6-E80B7FDB0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726" y="5159463"/>
                  <a:ext cx="2703443" cy="4914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F84B5711-6235-1D24-B855-953DE0089761}"/>
                </a:ext>
              </a:extLst>
            </p:cNvPr>
            <p:cNvSpPr/>
            <p:nvPr/>
          </p:nvSpPr>
          <p:spPr>
            <a:xfrm>
              <a:off x="6742044" y="5254384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EE0E59A-1D38-5975-2D6E-83A1D1AFEE86}"/>
                  </a:ext>
                </a:extLst>
              </p:cNvPr>
              <p:cNvSpPr txBox="1"/>
              <p:nvPr/>
            </p:nvSpPr>
            <p:spPr>
              <a:xfrm>
                <a:off x="1096617" y="6069604"/>
                <a:ext cx="8140147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this enables us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EE0E59A-1D38-5975-2D6E-83A1D1AFE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17" y="6069604"/>
                <a:ext cx="8140147" cy="504369"/>
              </a:xfrm>
              <a:prstGeom prst="rect">
                <a:avLst/>
              </a:prstGeom>
              <a:blipFill>
                <a:blip r:embed="rId11"/>
                <a:stretch>
                  <a:fillRect l="-674"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0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E1B733-5342-EB39-65AE-6BDDE779B668}"/>
                  </a:ext>
                </a:extLst>
              </p:cNvPr>
              <p:cNvSpPr txBox="1"/>
              <p:nvPr/>
            </p:nvSpPr>
            <p:spPr>
              <a:xfrm>
                <a:off x="983970" y="1922452"/>
                <a:ext cx="4101548" cy="10911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Witness Encryption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𝑚𝑠𝑔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𝑟𝑎𝑛𝑑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E1B733-5342-EB39-65AE-6BDDE779B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70" y="1922452"/>
                <a:ext cx="4101548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E2078253-528C-FC3E-4921-957CBFBCFA7F}"/>
              </a:ext>
            </a:extLst>
          </p:cNvPr>
          <p:cNvGrpSpPr/>
          <p:nvPr/>
        </p:nvGrpSpPr>
        <p:grpSpPr>
          <a:xfrm>
            <a:off x="838200" y="3245412"/>
            <a:ext cx="4393096" cy="2855210"/>
            <a:chOff x="838200" y="3245412"/>
            <a:chExt cx="4393096" cy="2855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6DA4D63A-74EA-ABAE-5D3C-8731EAE9300C}"/>
                    </a:ext>
                  </a:extLst>
                </p:cNvPr>
                <p:cNvSpPr/>
                <p:nvPr/>
              </p:nvSpPr>
              <p:spPr>
                <a:xfrm>
                  <a:off x="838200" y="3245412"/>
                  <a:ext cx="4393096" cy="2855210"/>
                </a:xfrm>
                <a:prstGeom prst="round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Oracle WE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𝐍𝐏</m:t>
                      </m:r>
                    </m:oMath>
                  </a14:m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-Hardness of </a:t>
                  </a:r>
                  <a14:m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𝐌𝐎𝐂𝐒𝐏</m:t>
                      </m:r>
                    </m:oMath>
                  </a14:m>
                  <a:endParaRPr lang="zh-CN" altLang="en-US" sz="3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6DA4D63A-74EA-ABAE-5D3C-8731EAE930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45412"/>
                  <a:ext cx="4393096" cy="285521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F7C181BE-DCDC-0EA8-9447-1DF2695C12D5}"/>
                    </a:ext>
                  </a:extLst>
                </p:cNvPr>
                <p:cNvSpPr/>
                <p:nvPr/>
              </p:nvSpPr>
              <p:spPr>
                <a:xfrm>
                  <a:off x="1419637" y="4321518"/>
                  <a:ext cx="3230217" cy="732923"/>
                </a:xfrm>
                <a:prstGeom prst="roundRect">
                  <a:avLst>
                    <a:gd name="adj" fmla="val 28872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the oracle under which witness encryption exists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F7C181BE-DCDC-0EA8-9447-1DF2695C1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9637" y="4321518"/>
                  <a:ext cx="3230217" cy="732923"/>
                </a:xfrm>
                <a:prstGeom prst="roundRect">
                  <a:avLst>
                    <a:gd name="adj" fmla="val 28872"/>
                  </a:avLst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7FEDC325-1109-E367-A9EF-FB1EE6DAE2B2}"/>
                    </a:ext>
                  </a:extLst>
                </p:cNvPr>
                <p:cNvSpPr/>
                <p:nvPr/>
              </p:nvSpPr>
              <p:spPr>
                <a:xfrm>
                  <a:off x="1643267" y="5207386"/>
                  <a:ext cx="2782955" cy="732923"/>
                </a:xfrm>
                <a:prstGeom prst="roundRect">
                  <a:avLst>
                    <a:gd name="adj" fmla="val 28872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bit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Encrypt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7FEDC325-1109-E367-A9EF-FB1EE6DAE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267" y="5207386"/>
                  <a:ext cx="2782955" cy="732923"/>
                </a:xfrm>
                <a:prstGeom prst="roundRect">
                  <a:avLst>
                    <a:gd name="adj" fmla="val 28872"/>
                  </a:avLst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DBD77EA-DB48-0E86-CC57-6DE954A20857}"/>
                  </a:ext>
                </a:extLst>
              </p:cNvPr>
              <p:cNvSpPr txBox="1"/>
              <p:nvPr/>
            </p:nvSpPr>
            <p:spPr>
              <a:xfrm>
                <a:off x="5368500" y="2255511"/>
                <a:ext cx="46912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Exact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Cover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MOCSP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DBD77EA-DB48-0E86-CC57-6DE954A2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500" y="2255511"/>
                <a:ext cx="4691269" cy="461665"/>
              </a:xfrm>
              <a:prstGeom prst="rect">
                <a:avLst/>
              </a:prstGeom>
              <a:blipFill>
                <a:blip r:embed="rId7"/>
                <a:stretch>
                  <a:fillRect l="-208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3262F4C-26F8-1740-DA01-50FA4B33619A}"/>
                  </a:ext>
                </a:extLst>
              </p:cNvPr>
              <p:cNvSpPr txBox="1"/>
              <p:nvPr/>
            </p:nvSpPr>
            <p:spPr>
              <a:xfrm>
                <a:off x="5746141" y="2809363"/>
                <a:ext cx="6220571" cy="36009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Exact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Cover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instance: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“pieces”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truth table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generic multilinear map model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stores the ciphertexts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Obfuscations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3262F4C-26F8-1740-DA01-50FA4B336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41" y="2809363"/>
                <a:ext cx="6220571" cy="36009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3638FFE7-7AFF-20A3-0FB0-F75504ED7937}"/>
              </a:ext>
            </a:extLst>
          </p:cNvPr>
          <p:cNvGrpSpPr/>
          <p:nvPr/>
        </p:nvGrpSpPr>
        <p:grpSpPr>
          <a:xfrm>
            <a:off x="7157257" y="4321519"/>
            <a:ext cx="4012324" cy="508900"/>
            <a:chOff x="1168977" y="5282548"/>
            <a:chExt cx="9194602" cy="1166191"/>
          </a:xfrm>
        </p:grpSpPr>
        <p:pic>
          <p:nvPicPr>
            <p:cNvPr id="17" name="Picture 8" descr="Crystal Ball on Apple iOS 15.4">
              <a:extLst>
                <a:ext uri="{FF2B5EF4-FFF2-40B4-BE49-F238E27FC236}">
                  <a16:creationId xmlns:a16="http://schemas.microsoft.com/office/drawing/2014/main" id="{A3A18F2A-7E69-0919-5BD0-86466D71D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904" y="5282548"/>
              <a:ext cx="1166191" cy="116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BD3BF9B-8D23-112A-F233-2F9E678BCBB6}"/>
                    </a:ext>
                  </a:extLst>
                </p:cNvPr>
                <p:cNvSpPr txBox="1"/>
                <p:nvPr/>
              </p:nvSpPr>
              <p:spPr>
                <a:xfrm>
                  <a:off x="1168977" y="5424801"/>
                  <a:ext cx="3462659" cy="95039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BD3BF9B-8D23-112A-F233-2F9E678BC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977" y="5424801"/>
                  <a:ext cx="3462659" cy="95039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E2A9320A-60F9-DCF0-15B5-579401C1163E}"/>
                </a:ext>
              </a:extLst>
            </p:cNvPr>
            <p:cNvSpPr/>
            <p:nvPr/>
          </p:nvSpPr>
          <p:spPr>
            <a:xfrm>
              <a:off x="4779065" y="5705058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27355D3-042A-1A59-E732-6D21AAF8A964}"/>
                    </a:ext>
                  </a:extLst>
                </p:cNvPr>
                <p:cNvSpPr txBox="1"/>
                <p:nvPr/>
              </p:nvSpPr>
              <p:spPr>
                <a:xfrm>
                  <a:off x="7660135" y="5544330"/>
                  <a:ext cx="2703444" cy="74497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27355D3-042A-1A59-E732-6D21AAF8A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0135" y="5544330"/>
                  <a:ext cx="2703444" cy="74497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8AC902A7-1F0A-B858-95E8-5A95DC1EC768}"/>
                </a:ext>
              </a:extLst>
            </p:cNvPr>
            <p:cNvSpPr/>
            <p:nvPr/>
          </p:nvSpPr>
          <p:spPr>
            <a:xfrm>
              <a:off x="6742044" y="5701647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1E6876-5329-6394-F2A3-A3E54A577F3D}"/>
                  </a:ext>
                </a:extLst>
              </p:cNvPr>
              <p:cNvSpPr txBox="1"/>
              <p:nvPr/>
            </p:nvSpPr>
            <p:spPr>
              <a:xfrm>
                <a:off x="1143002" y="1945365"/>
                <a:ext cx="4244518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complexity theorists: new techniques for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meta-complexity!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1E6876-5329-6394-F2A3-A3E54A577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2" y="1945365"/>
                <a:ext cx="4244518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>
            <a:extLst>
              <a:ext uri="{FF2B5EF4-FFF2-40B4-BE49-F238E27FC236}">
                <a16:creationId xmlns:a16="http://schemas.microsoft.com/office/drawing/2014/main" id="{418733C7-A230-1C22-0781-F8B6F9419524}"/>
              </a:ext>
            </a:extLst>
          </p:cNvPr>
          <p:cNvSpPr/>
          <p:nvPr/>
        </p:nvSpPr>
        <p:spPr>
          <a:xfrm>
            <a:off x="1143002" y="5341004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AA6268B-90C5-DFCF-6BC3-AC029D6C6FD9}"/>
              </a:ext>
            </a:extLst>
          </p:cNvPr>
          <p:cNvSpPr txBox="1"/>
          <p:nvPr/>
        </p:nvSpPr>
        <p:spPr>
          <a:xfrm>
            <a:off x="4789047" y="5878744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E14B3FD-E61D-3F72-36AD-2F7A14F27DCC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018EA7-9794-C062-E9EC-2381319B0BD9}"/>
              </a:ext>
            </a:extLst>
          </p:cNvPr>
          <p:cNvSpPr txBox="1"/>
          <p:nvPr/>
        </p:nvSpPr>
        <p:spPr>
          <a:xfrm>
            <a:off x="8433405" y="4756221"/>
            <a:ext cx="325355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inapprox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Average-case hardness in the No case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7CF69C-47C5-B44E-2ADC-A5280268ADE9}"/>
              </a:ext>
            </a:extLst>
          </p:cNvPr>
          <p:cNvSpPr txBox="1"/>
          <p:nvPr/>
        </p:nvSpPr>
        <p:spPr>
          <a:xfrm>
            <a:off x="1371602" y="3342190"/>
            <a:ext cx="148093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GGSW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C05323-E7D1-287C-863B-5E3D4E808A42}"/>
              </a:ext>
            </a:extLst>
          </p:cNvPr>
          <p:cNvSpPr txBox="1"/>
          <p:nvPr/>
        </p:nvSpPr>
        <p:spPr>
          <a:xfrm>
            <a:off x="367750" y="3925224"/>
            <a:ext cx="248478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“generic multilinear map”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A75E6B-57E3-EE26-EE3D-4860F4E72100}"/>
              </a:ext>
            </a:extLst>
          </p:cNvPr>
          <p:cNvSpPr txBox="1"/>
          <p:nvPr/>
        </p:nvSpPr>
        <p:spPr>
          <a:xfrm>
            <a:off x="3499085" y="3602058"/>
            <a:ext cx="407453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Oracle witness encryption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(with unconditional security!)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E42BB31-5152-20B2-5EA0-B7835F567452}"/>
                  </a:ext>
                </a:extLst>
              </p:cNvPr>
              <p:cNvSpPr txBox="1"/>
              <p:nvPr/>
            </p:nvSpPr>
            <p:spPr>
              <a:xfrm>
                <a:off x="8292795" y="3607486"/>
                <a:ext cx="3534772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(unconditional)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GapMOCSP</m:t>
                    </m:r>
                  </m:oMath>
                </a14:m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E42BB31-5152-20B2-5EA0-B7835F567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795" y="3607486"/>
                <a:ext cx="353477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A34DCE-13CD-B432-BABC-CCF1F7FC6820}"/>
              </a:ext>
            </a:extLst>
          </p:cNvPr>
          <p:cNvGrpSpPr/>
          <p:nvPr/>
        </p:nvGrpSpPr>
        <p:grpSpPr>
          <a:xfrm>
            <a:off x="2962849" y="3527141"/>
            <a:ext cx="502131" cy="738282"/>
            <a:chOff x="2962849" y="3845189"/>
            <a:chExt cx="502131" cy="738282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45CF75AC-75D8-C473-3498-044F51EA9140}"/>
                </a:ext>
              </a:extLst>
            </p:cNvPr>
            <p:cNvSpPr/>
            <p:nvPr/>
          </p:nvSpPr>
          <p:spPr>
            <a:xfrm rot="1482858">
              <a:off x="2962849" y="3845189"/>
              <a:ext cx="497467" cy="259868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4D9052E3-9EAC-F7E6-626F-C06C9E667A55}"/>
                </a:ext>
              </a:extLst>
            </p:cNvPr>
            <p:cNvSpPr/>
            <p:nvPr/>
          </p:nvSpPr>
          <p:spPr>
            <a:xfrm rot="19294235">
              <a:off x="2967513" y="4323603"/>
              <a:ext cx="497467" cy="259868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箭头: 右 11">
            <a:extLst>
              <a:ext uri="{FF2B5EF4-FFF2-40B4-BE49-F238E27FC236}">
                <a16:creationId xmlns:a16="http://schemas.microsoft.com/office/drawing/2014/main" id="{A9918EB9-3D02-F9C6-79CC-DA9C6B2529FE}"/>
              </a:ext>
            </a:extLst>
          </p:cNvPr>
          <p:cNvSpPr/>
          <p:nvPr/>
        </p:nvSpPr>
        <p:spPr>
          <a:xfrm>
            <a:off x="7684473" y="3887622"/>
            <a:ext cx="497467" cy="25986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4A8B77-A669-961C-ABC7-02821C1CA31A}"/>
              </a:ext>
            </a:extLst>
          </p:cNvPr>
          <p:cNvSpPr txBox="1"/>
          <p:nvPr/>
        </p:nvSpPr>
        <p:spPr>
          <a:xfrm>
            <a:off x="6804482" y="1945365"/>
            <a:ext cx="424451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 cryptographers: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can make progress on central problems in meta-complexity!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 animBg="1"/>
      <p:bldP spid="58" grpId="0"/>
      <p:bldP spid="3" grpId="0" animBg="1"/>
      <p:bldP spid="4" grpId="0" animBg="1"/>
      <p:bldP spid="7" grpId="0" animBg="1"/>
      <p:bldP spid="8" grpId="0" animBg="1"/>
      <p:bldP spid="9" grpId="0" animBg="1"/>
      <p:bldP spid="1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1:</a:t>
            </a:r>
            <a:b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PCP Theorems from Meta-Complexity?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18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EE7296E-1DF5-87AE-A285-ADFBB4EBB91E}"/>
              </a:ext>
            </a:extLst>
          </p:cNvPr>
          <p:cNvGrpSpPr/>
          <p:nvPr/>
        </p:nvGrpSpPr>
        <p:grpSpPr>
          <a:xfrm>
            <a:off x="391826" y="1886428"/>
            <a:ext cx="5490334" cy="2724045"/>
            <a:chOff x="838200" y="2072412"/>
            <a:chExt cx="5490334" cy="27240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0" name="Picture 2" descr="small brain Meme Generator - Imgflip">
              <a:extLst>
                <a:ext uri="{FF2B5EF4-FFF2-40B4-BE49-F238E27FC236}">
                  <a16:creationId xmlns:a16="http://schemas.microsoft.com/office/drawing/2014/main" id="{7A8D485E-10F7-5F58-1870-E69359B88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213" y="2072412"/>
              <a:ext cx="1240321" cy="148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tream expanding brain meme type beat by dbone | Listen online for free on  SoundCloud">
              <a:extLst>
                <a:ext uri="{FF2B5EF4-FFF2-40B4-BE49-F238E27FC236}">
                  <a16:creationId xmlns:a16="http://schemas.microsoft.com/office/drawing/2014/main" id="{9F3D01CD-ABAA-52BB-1641-C7C87BD27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212" y="3556136"/>
              <a:ext cx="1240321" cy="1240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3D1E4FAA-685C-5683-50CB-7F7D01F24AA5}"/>
                    </a:ext>
                  </a:extLst>
                </p:cNvPr>
                <p:cNvSpPr/>
                <p:nvPr/>
              </p:nvSpPr>
              <p:spPr>
                <a:xfrm>
                  <a:off x="838201" y="2072412"/>
                  <a:ext cx="4250012" cy="148641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 results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Starts from 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inapprox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results (using PCP theorem)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Weak hardness of 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approx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vs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func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3D1E4FAA-685C-5683-50CB-7F7D01F24A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2072412"/>
                  <a:ext cx="4250012" cy="1486416"/>
                </a:xfrm>
                <a:prstGeom prst="rect">
                  <a:avLst/>
                </a:prstGeom>
                <a:blipFill>
                  <a:blip r:embed="rId5"/>
                  <a:stretch>
                    <a:fillRect l="-715" t="-1626" b="-65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29EF78D5-DE7C-EB04-D8E8-0FE7C8D7BB1C}"/>
                    </a:ext>
                  </a:extLst>
                </p:cNvPr>
                <p:cNvSpPr/>
                <p:nvPr/>
              </p:nvSpPr>
              <p:spPr>
                <a:xfrm>
                  <a:off x="838200" y="3556136"/>
                  <a:ext cx="4250011" cy="124032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Our results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Strong hardness of 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approx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0.0001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vs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0.9999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Direct reduction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Exact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Cover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29EF78D5-DE7C-EB04-D8E8-0FE7C8D7BB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56136"/>
                  <a:ext cx="4250011" cy="1240321"/>
                </a:xfrm>
                <a:prstGeom prst="rect">
                  <a:avLst/>
                </a:prstGeom>
                <a:blipFill>
                  <a:blip r:embed="rId6"/>
                  <a:stretch>
                    <a:fillRect l="-715" t="-976" b="-68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4" name="Picture 6" descr="Brain/Gallery | Plants vs. Zombies Wiki | Fandom">
            <a:extLst>
              <a:ext uri="{FF2B5EF4-FFF2-40B4-BE49-F238E27FC236}">
                <a16:creationId xmlns:a16="http://schemas.microsoft.com/office/drawing/2014/main" id="{99BFF268-6559-8FC6-41EC-F4BF48EA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5" y="4908723"/>
            <a:ext cx="1584152" cy="15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35C17AF0-F712-57E0-F997-EC0026B88DE1}"/>
              </a:ext>
            </a:extLst>
          </p:cNvPr>
          <p:cNvSpPr/>
          <p:nvPr/>
        </p:nvSpPr>
        <p:spPr>
          <a:xfrm>
            <a:off x="457437" y="5097542"/>
            <a:ext cx="3230218" cy="982624"/>
          </a:xfrm>
          <a:prstGeom prst="wedgeRoundRectCallout">
            <a:avLst>
              <a:gd name="adj1" fmla="val 63833"/>
              <a:gd name="adj2" fmla="val 3417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PCP Theorem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from Meta-Complexity?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D23C8D-6346-904E-8173-50268C5B08E6}"/>
                  </a:ext>
                </a:extLst>
              </p:cNvPr>
              <p:cNvSpPr txBox="1"/>
              <p:nvPr/>
            </p:nvSpPr>
            <p:spPr>
              <a:xfrm>
                <a:off x="6435942" y="1866056"/>
                <a:ext cx="4462669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𝐆𝐚𝐩𝐌𝐎𝐂𝐒𝐏</m:t>
                      </m:r>
                    </m:oMath>
                  </m:oMathPara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Yes instances: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admits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 instances: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0.9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-avg hard against size-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circuits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D23C8D-6346-904E-8173-50268C5B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42" y="1866056"/>
                <a:ext cx="4462669" cy="1692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Cat eats paper">
            <a:extLst>
              <a:ext uri="{FF2B5EF4-FFF2-40B4-BE49-F238E27FC236}">
                <a16:creationId xmlns:a16="http://schemas.microsoft.com/office/drawing/2014/main" id="{D6722F57-B206-E56C-0C2D-79FF4262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75" y="4214925"/>
            <a:ext cx="3305052" cy="21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97DDCD-A36A-9AA7-8A50-5820B9131494}"/>
                  </a:ext>
                </a:extLst>
              </p:cNvPr>
              <p:cNvSpPr txBox="1"/>
              <p:nvPr/>
            </p:nvSpPr>
            <p:spPr>
              <a:xfrm rot="2176686">
                <a:off x="6194377" y="4517765"/>
                <a:ext cx="1500809" cy="923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PCP Proof: 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97DDCD-A36A-9AA7-8A50-5820B9131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686">
                <a:off x="6194377" y="4517765"/>
                <a:ext cx="1500809" cy="923330"/>
              </a:xfrm>
              <a:prstGeom prst="rect">
                <a:avLst/>
              </a:prstGeom>
              <a:blipFill>
                <a:blip r:embed="rId10"/>
                <a:stretch>
                  <a:fillRect l="-5190" t="-29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9E78E047-585D-3A04-59B7-EE5889CECC84}"/>
              </a:ext>
            </a:extLst>
          </p:cNvPr>
          <p:cNvSpPr txBox="1"/>
          <p:nvPr/>
        </p:nvSpPr>
        <p:spPr>
          <a:xfrm rot="3784114">
            <a:off x="8491516" y="4679809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PCP verifier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话气泡: 圆角矩形 16">
                <a:extLst>
                  <a:ext uri="{FF2B5EF4-FFF2-40B4-BE49-F238E27FC236}">
                    <a16:creationId xmlns:a16="http://schemas.microsoft.com/office/drawing/2014/main" id="{B7922B5E-45BD-EC6B-D21B-B28E62BCB596}"/>
                  </a:ext>
                </a:extLst>
              </p:cNvPr>
              <p:cNvSpPr/>
              <p:nvPr/>
            </p:nvSpPr>
            <p:spPr>
              <a:xfrm>
                <a:off x="9848096" y="3929726"/>
                <a:ext cx="2178034" cy="857732"/>
              </a:xfrm>
              <a:prstGeom prst="wedgeRoundRectCallout">
                <a:avLst>
                  <a:gd name="adj1" fmla="val -70574"/>
                  <a:gd name="adj2" fmla="val 3256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Randomly choose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verify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对话气泡: 圆角矩形 16">
                <a:extLst>
                  <a:ext uri="{FF2B5EF4-FFF2-40B4-BE49-F238E27FC236}">
                    <a16:creationId xmlns:a16="http://schemas.microsoft.com/office/drawing/2014/main" id="{B7922B5E-45BD-EC6B-D21B-B28E62BCB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096" y="3929726"/>
                <a:ext cx="2178034" cy="857732"/>
              </a:xfrm>
              <a:prstGeom prst="wedgeRoundRectCallout">
                <a:avLst>
                  <a:gd name="adj1" fmla="val -70574"/>
                  <a:gd name="adj2" fmla="val 3256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A0B472E1-8FA5-F27D-2F4F-900BDBBFBC2C}"/>
              </a:ext>
            </a:extLst>
          </p:cNvPr>
          <p:cNvGrpSpPr/>
          <p:nvPr/>
        </p:nvGrpSpPr>
        <p:grpSpPr>
          <a:xfrm>
            <a:off x="9633449" y="4966256"/>
            <a:ext cx="2459927" cy="1203867"/>
            <a:chOff x="9633449" y="4966256"/>
            <a:chExt cx="2459927" cy="1203867"/>
          </a:xfrm>
        </p:grpSpPr>
        <p:sp>
          <p:nvSpPr>
            <p:cNvPr id="18" name="思想气泡: 云 17">
              <a:extLst>
                <a:ext uri="{FF2B5EF4-FFF2-40B4-BE49-F238E27FC236}">
                  <a16:creationId xmlns:a16="http://schemas.microsoft.com/office/drawing/2014/main" id="{8BCF6382-EEDA-31C6-133B-E664714E021E}"/>
                </a:ext>
              </a:extLst>
            </p:cNvPr>
            <p:cNvSpPr/>
            <p:nvPr/>
          </p:nvSpPr>
          <p:spPr>
            <a:xfrm>
              <a:off x="9633449" y="4966256"/>
              <a:ext cx="2405052" cy="1203867"/>
            </a:xfrm>
            <a:prstGeom prst="cloudCallout">
              <a:avLst>
                <a:gd name="adj1" fmla="val -58026"/>
                <a:gd name="adj2" fmla="val -5638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945A1C9-A123-DF93-18EC-5E2C3EBFECC7}"/>
                    </a:ext>
                  </a:extLst>
                </p:cNvPr>
                <p:cNvSpPr txBox="1"/>
                <p:nvPr/>
              </p:nvSpPr>
              <p:spPr>
                <a:xfrm>
                  <a:off x="9915342" y="5124009"/>
                  <a:ext cx="2178034" cy="924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Wait, computing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takes too much time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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945A1C9-A123-DF93-18EC-5E2C3EBFE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5342" y="5124009"/>
                  <a:ext cx="2178034" cy="924227"/>
                </a:xfrm>
                <a:prstGeom prst="rect">
                  <a:avLst/>
                </a:prstGeom>
                <a:blipFill>
                  <a:blip r:embed="rId12"/>
                  <a:stretch>
                    <a:fillRect l="-2521" t="-3974" b="-105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91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Discussion 2: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18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E5B871-8B1D-49C8-7E9F-91146335FEE3}"/>
                  </a:ext>
                </a:extLst>
              </p:cNvPr>
              <p:cNvSpPr txBox="1"/>
              <p:nvPr/>
            </p:nvSpPr>
            <p:spPr>
              <a:xfrm>
                <a:off x="838200" y="1938131"/>
                <a:ext cx="6397487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 under “reasonable” crypto assumptions?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E5B871-8B1D-49C8-7E9F-91146335F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38131"/>
                <a:ext cx="6397487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4F91E9D-3DC0-A022-D16E-67034577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52942"/>
            <a:ext cx="1552963" cy="1053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B32DCAD3-C113-804F-7BDD-AE12BDA2154B}"/>
              </a:ext>
            </a:extLst>
          </p:cNvPr>
          <p:cNvGrpSpPr/>
          <p:nvPr/>
        </p:nvGrpSpPr>
        <p:grpSpPr>
          <a:xfrm>
            <a:off x="1715809" y="3127147"/>
            <a:ext cx="3995530" cy="1208097"/>
            <a:chOff x="1715809" y="3127147"/>
            <a:chExt cx="3995530" cy="1208097"/>
          </a:xfrm>
        </p:grpSpPr>
        <p:sp>
          <p:nvSpPr>
            <p:cNvPr id="8" name="思想气泡: 云 7">
              <a:extLst>
                <a:ext uri="{FF2B5EF4-FFF2-40B4-BE49-F238E27FC236}">
                  <a16:creationId xmlns:a16="http://schemas.microsoft.com/office/drawing/2014/main" id="{F58CD924-4730-3361-ACC6-A3FA9098D132}"/>
                </a:ext>
              </a:extLst>
            </p:cNvPr>
            <p:cNvSpPr/>
            <p:nvPr/>
          </p:nvSpPr>
          <p:spPr>
            <a:xfrm>
              <a:off x="1715809" y="3127147"/>
              <a:ext cx="3995530" cy="1208097"/>
            </a:xfrm>
            <a:prstGeom prst="cloudCallout">
              <a:avLst>
                <a:gd name="adj1" fmla="val -38937"/>
                <a:gd name="adj2" fmla="val 94463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160C136-58D5-B5FF-403D-68DDD6C8D6C4}"/>
                </a:ext>
              </a:extLst>
            </p:cNvPr>
            <p:cNvSpPr txBox="1"/>
            <p:nvPr/>
          </p:nvSpPr>
          <p:spPr>
            <a:xfrm>
              <a:off x="2232643" y="3377252"/>
              <a:ext cx="3250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Arguments? What type of arguments do we need?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F0395913-D560-11F9-7825-7D947B901043}"/>
              </a:ext>
            </a:extLst>
          </p:cNvPr>
          <p:cNvSpPr/>
          <p:nvPr/>
        </p:nvSpPr>
        <p:spPr>
          <a:xfrm>
            <a:off x="7951304" y="1938131"/>
            <a:ext cx="3637722" cy="1023730"/>
          </a:xfrm>
          <a:prstGeom prst="wedgeRoundRectCallout">
            <a:avLst>
              <a:gd name="adj1" fmla="val -52527"/>
              <a:gd name="adj2" fmla="val 8385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What are “reasonable” assumptions?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273F322-EF3B-588D-02AD-1DBE8F73BB46}"/>
              </a:ext>
            </a:extLst>
          </p:cNvPr>
          <p:cNvGrpSpPr/>
          <p:nvPr/>
        </p:nvGrpSpPr>
        <p:grpSpPr>
          <a:xfrm>
            <a:off x="8493807" y="3029504"/>
            <a:ext cx="1117672" cy="1733269"/>
            <a:chOff x="7111120" y="3017409"/>
            <a:chExt cx="1117672" cy="1733269"/>
          </a:xfrm>
        </p:grpSpPr>
        <p:pic>
          <p:nvPicPr>
            <p:cNvPr id="12" name="Picture 6" descr="Jalapeno | Plants vs. Zombies Wiki | Fandom">
              <a:extLst>
                <a:ext uri="{FF2B5EF4-FFF2-40B4-BE49-F238E27FC236}">
                  <a16:creationId xmlns:a16="http://schemas.microsoft.com/office/drawing/2014/main" id="{90791BD2-B8FD-FD9B-5E15-2B2A2A42B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576" y="3017409"/>
              <a:ext cx="992216" cy="173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CB2A0A6-4E6F-A96F-129E-6DF347A73550}"/>
                    </a:ext>
                  </a:extLst>
                </p:cNvPr>
                <p:cNvSpPr txBox="1"/>
                <p:nvPr/>
              </p:nvSpPr>
              <p:spPr>
                <a:xfrm>
                  <a:off x="7111120" y="3965215"/>
                  <a:ext cx="10728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𝒊𝑶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37B5AED-D26C-B418-424F-7EE7D37B0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20" y="3965215"/>
                  <a:ext cx="107286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32A1FC0-984F-E017-F01B-DD7C257879F2}"/>
              </a:ext>
            </a:extLst>
          </p:cNvPr>
          <p:cNvGrpSpPr/>
          <p:nvPr/>
        </p:nvGrpSpPr>
        <p:grpSpPr>
          <a:xfrm>
            <a:off x="10248982" y="3029505"/>
            <a:ext cx="1808037" cy="1733269"/>
            <a:chOff x="9212033" y="3098582"/>
            <a:chExt cx="1808037" cy="1733269"/>
          </a:xfrm>
        </p:grpSpPr>
        <p:pic>
          <p:nvPicPr>
            <p:cNvPr id="16" name="Picture 8" descr="Doom-shroom | Plants vs. Zombies Wiki | Fandom">
              <a:extLst>
                <a:ext uri="{FF2B5EF4-FFF2-40B4-BE49-F238E27FC236}">
                  <a16:creationId xmlns:a16="http://schemas.microsoft.com/office/drawing/2014/main" id="{F3A40EC1-62BA-B1DF-632E-E50062DE6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2033" y="3098582"/>
              <a:ext cx="1808037" cy="173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651FCE6-CBEC-41B7-4095-E36BAA7CF7C3}"/>
                </a:ext>
              </a:extLst>
            </p:cNvPr>
            <p:cNvSpPr txBox="1"/>
            <p:nvPr/>
          </p:nvSpPr>
          <p:spPr>
            <a:xfrm>
              <a:off x="9369368" y="3261902"/>
              <a:ext cx="1614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SNARG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CA1167DB-2466-D4D6-0FBE-8B1FA31D5F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014" y="4500530"/>
            <a:ext cx="4003399" cy="212467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DDADAFA-3C8F-09B3-F67E-F5A7DE9C2069}"/>
              </a:ext>
            </a:extLst>
          </p:cNvPr>
          <p:cNvSpPr txBox="1"/>
          <p:nvPr/>
        </p:nvSpPr>
        <p:spPr>
          <a:xfrm>
            <a:off x="8744720" y="5235621"/>
            <a:ext cx="3008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Combinations of fancy cryptos?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 this talk, you will see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F19930-FB7D-8C4A-8AFD-970B03575DA4}"/>
              </a:ext>
            </a:extLst>
          </p:cNvPr>
          <p:cNvSpPr/>
          <p:nvPr/>
        </p:nvSpPr>
        <p:spPr>
          <a:xfrm>
            <a:off x="838199" y="1868559"/>
            <a:ext cx="5075583" cy="4554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(For complexity theorists)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C78D135-360B-939D-5493-91A1A6EF4EDA}"/>
                  </a:ext>
                </a:extLst>
              </p:cNvPr>
              <p:cNvSpPr/>
              <p:nvPr/>
            </p:nvSpPr>
            <p:spPr>
              <a:xfrm>
                <a:off x="1378225" y="3493947"/>
                <a:ext cx="3995530" cy="506895"/>
              </a:xfrm>
              <a:custGeom>
                <a:avLst/>
                <a:gdLst>
                  <a:gd name="connsiteX0" fmla="*/ 0 w 3995530"/>
                  <a:gd name="connsiteY0" fmla="*/ 0 h 506895"/>
                  <a:gd name="connsiteX1" fmla="*/ 490879 w 3995530"/>
                  <a:gd name="connsiteY1" fmla="*/ 0 h 506895"/>
                  <a:gd name="connsiteX2" fmla="*/ 981759 w 3995530"/>
                  <a:gd name="connsiteY2" fmla="*/ 0 h 506895"/>
                  <a:gd name="connsiteX3" fmla="*/ 1432683 w 3995530"/>
                  <a:gd name="connsiteY3" fmla="*/ 0 h 506895"/>
                  <a:gd name="connsiteX4" fmla="*/ 1963518 w 3995530"/>
                  <a:gd name="connsiteY4" fmla="*/ 0 h 506895"/>
                  <a:gd name="connsiteX5" fmla="*/ 2494352 w 3995530"/>
                  <a:gd name="connsiteY5" fmla="*/ 0 h 506895"/>
                  <a:gd name="connsiteX6" fmla="*/ 3105098 w 3995530"/>
                  <a:gd name="connsiteY6" fmla="*/ 0 h 506895"/>
                  <a:gd name="connsiteX7" fmla="*/ 3995530 w 3995530"/>
                  <a:gd name="connsiteY7" fmla="*/ 0 h 506895"/>
                  <a:gd name="connsiteX8" fmla="*/ 3995530 w 3995530"/>
                  <a:gd name="connsiteY8" fmla="*/ 506895 h 506895"/>
                  <a:gd name="connsiteX9" fmla="*/ 3384785 w 3995530"/>
                  <a:gd name="connsiteY9" fmla="*/ 506895 h 506895"/>
                  <a:gd name="connsiteX10" fmla="*/ 2933861 w 3995530"/>
                  <a:gd name="connsiteY10" fmla="*/ 506895 h 506895"/>
                  <a:gd name="connsiteX11" fmla="*/ 2283160 w 3995530"/>
                  <a:gd name="connsiteY11" fmla="*/ 506895 h 506895"/>
                  <a:gd name="connsiteX12" fmla="*/ 1632459 w 3995530"/>
                  <a:gd name="connsiteY12" fmla="*/ 506895 h 506895"/>
                  <a:gd name="connsiteX13" fmla="*/ 1021714 w 3995530"/>
                  <a:gd name="connsiteY13" fmla="*/ 506895 h 506895"/>
                  <a:gd name="connsiteX14" fmla="*/ 490879 w 3995530"/>
                  <a:gd name="connsiteY14" fmla="*/ 506895 h 506895"/>
                  <a:gd name="connsiteX15" fmla="*/ 0 w 3995530"/>
                  <a:gd name="connsiteY15" fmla="*/ 506895 h 506895"/>
                  <a:gd name="connsiteX16" fmla="*/ 0 w 3995530"/>
                  <a:gd name="connsiteY16" fmla="*/ 0 h 50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95530" h="506895" fill="none" extrusionOk="0">
                    <a:moveTo>
                      <a:pt x="0" y="0"/>
                    </a:moveTo>
                    <a:cubicBezTo>
                      <a:pt x="185606" y="-6590"/>
                      <a:pt x="284303" y="53395"/>
                      <a:pt x="490879" y="0"/>
                    </a:cubicBezTo>
                    <a:cubicBezTo>
                      <a:pt x="697455" y="-53395"/>
                      <a:pt x="745037" y="44761"/>
                      <a:pt x="981759" y="0"/>
                    </a:cubicBezTo>
                    <a:cubicBezTo>
                      <a:pt x="1218481" y="-44761"/>
                      <a:pt x="1236245" y="16973"/>
                      <a:pt x="1432683" y="0"/>
                    </a:cubicBezTo>
                    <a:cubicBezTo>
                      <a:pt x="1629121" y="-16973"/>
                      <a:pt x="1808387" y="41354"/>
                      <a:pt x="1963518" y="0"/>
                    </a:cubicBezTo>
                    <a:cubicBezTo>
                      <a:pt x="2118649" y="-41354"/>
                      <a:pt x="2329850" y="7834"/>
                      <a:pt x="2494352" y="0"/>
                    </a:cubicBezTo>
                    <a:cubicBezTo>
                      <a:pt x="2658854" y="-7834"/>
                      <a:pt x="2816269" y="58194"/>
                      <a:pt x="3105098" y="0"/>
                    </a:cubicBezTo>
                    <a:cubicBezTo>
                      <a:pt x="3393927" y="-58194"/>
                      <a:pt x="3737404" y="78790"/>
                      <a:pt x="3995530" y="0"/>
                    </a:cubicBezTo>
                    <a:cubicBezTo>
                      <a:pt x="4040095" y="145119"/>
                      <a:pt x="3966033" y="369568"/>
                      <a:pt x="3995530" y="506895"/>
                    </a:cubicBezTo>
                    <a:cubicBezTo>
                      <a:pt x="3735045" y="511845"/>
                      <a:pt x="3524559" y="498550"/>
                      <a:pt x="3384785" y="506895"/>
                    </a:cubicBezTo>
                    <a:cubicBezTo>
                      <a:pt x="3245012" y="515240"/>
                      <a:pt x="3151543" y="471476"/>
                      <a:pt x="2933861" y="506895"/>
                    </a:cubicBezTo>
                    <a:cubicBezTo>
                      <a:pt x="2716179" y="542314"/>
                      <a:pt x="2470231" y="443714"/>
                      <a:pt x="2283160" y="506895"/>
                    </a:cubicBezTo>
                    <a:cubicBezTo>
                      <a:pt x="2096089" y="570076"/>
                      <a:pt x="1836197" y="458954"/>
                      <a:pt x="1632459" y="506895"/>
                    </a:cubicBezTo>
                    <a:cubicBezTo>
                      <a:pt x="1428721" y="554836"/>
                      <a:pt x="1179021" y="486884"/>
                      <a:pt x="1021714" y="506895"/>
                    </a:cubicBezTo>
                    <a:cubicBezTo>
                      <a:pt x="864407" y="526906"/>
                      <a:pt x="649641" y="491613"/>
                      <a:pt x="490879" y="506895"/>
                    </a:cubicBezTo>
                    <a:cubicBezTo>
                      <a:pt x="332117" y="522177"/>
                      <a:pt x="233261" y="484128"/>
                      <a:pt x="0" y="506895"/>
                    </a:cubicBezTo>
                    <a:cubicBezTo>
                      <a:pt x="-28204" y="273381"/>
                      <a:pt x="17281" y="230757"/>
                      <a:pt x="0" y="0"/>
                    </a:cubicBezTo>
                    <a:close/>
                  </a:path>
                  <a:path w="3995530" h="506895" stroke="0" extrusionOk="0">
                    <a:moveTo>
                      <a:pt x="0" y="0"/>
                    </a:moveTo>
                    <a:cubicBezTo>
                      <a:pt x="270122" y="-39848"/>
                      <a:pt x="470789" y="56408"/>
                      <a:pt x="610745" y="0"/>
                    </a:cubicBezTo>
                    <a:cubicBezTo>
                      <a:pt x="750702" y="-56408"/>
                      <a:pt x="971777" y="16338"/>
                      <a:pt x="1181535" y="0"/>
                    </a:cubicBezTo>
                    <a:cubicBezTo>
                      <a:pt x="1391293" y="-16338"/>
                      <a:pt x="1529206" y="14257"/>
                      <a:pt x="1672415" y="0"/>
                    </a:cubicBezTo>
                    <a:cubicBezTo>
                      <a:pt x="1815624" y="-14257"/>
                      <a:pt x="2012507" y="28255"/>
                      <a:pt x="2123339" y="0"/>
                    </a:cubicBezTo>
                    <a:cubicBezTo>
                      <a:pt x="2234171" y="-28255"/>
                      <a:pt x="2461198" y="21642"/>
                      <a:pt x="2654173" y="0"/>
                    </a:cubicBezTo>
                    <a:cubicBezTo>
                      <a:pt x="2847148" y="-21642"/>
                      <a:pt x="3093041" y="47778"/>
                      <a:pt x="3224963" y="0"/>
                    </a:cubicBezTo>
                    <a:cubicBezTo>
                      <a:pt x="3356885" y="-47778"/>
                      <a:pt x="3838812" y="53849"/>
                      <a:pt x="3995530" y="0"/>
                    </a:cubicBezTo>
                    <a:cubicBezTo>
                      <a:pt x="4035143" y="204036"/>
                      <a:pt x="3943913" y="312169"/>
                      <a:pt x="3995530" y="506895"/>
                    </a:cubicBezTo>
                    <a:cubicBezTo>
                      <a:pt x="3742533" y="509394"/>
                      <a:pt x="3607536" y="482980"/>
                      <a:pt x="3344829" y="506895"/>
                    </a:cubicBezTo>
                    <a:cubicBezTo>
                      <a:pt x="3082122" y="530810"/>
                      <a:pt x="3045436" y="462563"/>
                      <a:pt x="2893905" y="506895"/>
                    </a:cubicBezTo>
                    <a:cubicBezTo>
                      <a:pt x="2742374" y="551227"/>
                      <a:pt x="2501805" y="488791"/>
                      <a:pt x="2363071" y="506895"/>
                    </a:cubicBezTo>
                    <a:cubicBezTo>
                      <a:pt x="2224337" y="524999"/>
                      <a:pt x="2026858" y="448700"/>
                      <a:pt x="1872191" y="506895"/>
                    </a:cubicBezTo>
                    <a:cubicBezTo>
                      <a:pt x="1717524" y="565090"/>
                      <a:pt x="1619756" y="497633"/>
                      <a:pt x="1421267" y="506895"/>
                    </a:cubicBezTo>
                    <a:cubicBezTo>
                      <a:pt x="1222778" y="516157"/>
                      <a:pt x="1049172" y="466896"/>
                      <a:pt x="810522" y="506895"/>
                    </a:cubicBezTo>
                    <a:cubicBezTo>
                      <a:pt x="571872" y="546894"/>
                      <a:pt x="329997" y="452303"/>
                      <a:pt x="0" y="506895"/>
                    </a:cubicBezTo>
                    <a:cubicBezTo>
                      <a:pt x="-21747" y="256711"/>
                      <a:pt x="11179" y="16972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1064575846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meta-complexity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C78D135-360B-939D-5493-91A1A6EF4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25" y="3493947"/>
                <a:ext cx="3995530" cy="506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1064575846">
                      <a:custGeom>
                        <a:avLst/>
                        <a:gdLst>
                          <a:gd name="connsiteX0" fmla="*/ 0 w 3995530"/>
                          <a:gd name="connsiteY0" fmla="*/ 0 h 506895"/>
                          <a:gd name="connsiteX1" fmla="*/ 490879 w 3995530"/>
                          <a:gd name="connsiteY1" fmla="*/ 0 h 506895"/>
                          <a:gd name="connsiteX2" fmla="*/ 981759 w 3995530"/>
                          <a:gd name="connsiteY2" fmla="*/ 0 h 506895"/>
                          <a:gd name="connsiteX3" fmla="*/ 1432683 w 3995530"/>
                          <a:gd name="connsiteY3" fmla="*/ 0 h 506895"/>
                          <a:gd name="connsiteX4" fmla="*/ 1963518 w 3995530"/>
                          <a:gd name="connsiteY4" fmla="*/ 0 h 506895"/>
                          <a:gd name="connsiteX5" fmla="*/ 2494352 w 3995530"/>
                          <a:gd name="connsiteY5" fmla="*/ 0 h 506895"/>
                          <a:gd name="connsiteX6" fmla="*/ 3105098 w 3995530"/>
                          <a:gd name="connsiteY6" fmla="*/ 0 h 506895"/>
                          <a:gd name="connsiteX7" fmla="*/ 3995530 w 3995530"/>
                          <a:gd name="connsiteY7" fmla="*/ 0 h 506895"/>
                          <a:gd name="connsiteX8" fmla="*/ 3995530 w 3995530"/>
                          <a:gd name="connsiteY8" fmla="*/ 506895 h 506895"/>
                          <a:gd name="connsiteX9" fmla="*/ 3384785 w 3995530"/>
                          <a:gd name="connsiteY9" fmla="*/ 506895 h 506895"/>
                          <a:gd name="connsiteX10" fmla="*/ 2933861 w 3995530"/>
                          <a:gd name="connsiteY10" fmla="*/ 506895 h 506895"/>
                          <a:gd name="connsiteX11" fmla="*/ 2283160 w 3995530"/>
                          <a:gd name="connsiteY11" fmla="*/ 506895 h 506895"/>
                          <a:gd name="connsiteX12" fmla="*/ 1632459 w 3995530"/>
                          <a:gd name="connsiteY12" fmla="*/ 506895 h 506895"/>
                          <a:gd name="connsiteX13" fmla="*/ 1021714 w 3995530"/>
                          <a:gd name="connsiteY13" fmla="*/ 506895 h 506895"/>
                          <a:gd name="connsiteX14" fmla="*/ 490879 w 3995530"/>
                          <a:gd name="connsiteY14" fmla="*/ 506895 h 506895"/>
                          <a:gd name="connsiteX15" fmla="*/ 0 w 3995530"/>
                          <a:gd name="connsiteY15" fmla="*/ 506895 h 506895"/>
                          <a:gd name="connsiteX16" fmla="*/ 0 w 3995530"/>
                          <a:gd name="connsiteY16" fmla="*/ 0 h 5068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3995530" h="506895" fill="none" extrusionOk="0">
                            <a:moveTo>
                              <a:pt x="0" y="0"/>
                            </a:moveTo>
                            <a:cubicBezTo>
                              <a:pt x="185606" y="-6590"/>
                              <a:pt x="284303" y="53395"/>
                              <a:pt x="490879" y="0"/>
                            </a:cubicBezTo>
                            <a:cubicBezTo>
                              <a:pt x="697455" y="-53395"/>
                              <a:pt x="745037" y="44761"/>
                              <a:pt x="981759" y="0"/>
                            </a:cubicBezTo>
                            <a:cubicBezTo>
                              <a:pt x="1218481" y="-44761"/>
                              <a:pt x="1236245" y="16973"/>
                              <a:pt x="1432683" y="0"/>
                            </a:cubicBezTo>
                            <a:cubicBezTo>
                              <a:pt x="1629121" y="-16973"/>
                              <a:pt x="1808387" y="41354"/>
                              <a:pt x="1963518" y="0"/>
                            </a:cubicBezTo>
                            <a:cubicBezTo>
                              <a:pt x="2118649" y="-41354"/>
                              <a:pt x="2329850" y="7834"/>
                              <a:pt x="2494352" y="0"/>
                            </a:cubicBezTo>
                            <a:cubicBezTo>
                              <a:pt x="2658854" y="-7834"/>
                              <a:pt x="2816269" y="58194"/>
                              <a:pt x="3105098" y="0"/>
                            </a:cubicBezTo>
                            <a:cubicBezTo>
                              <a:pt x="3393927" y="-58194"/>
                              <a:pt x="3737404" y="78790"/>
                              <a:pt x="3995530" y="0"/>
                            </a:cubicBezTo>
                            <a:cubicBezTo>
                              <a:pt x="4040095" y="145119"/>
                              <a:pt x="3966033" y="369568"/>
                              <a:pt x="3995530" y="506895"/>
                            </a:cubicBezTo>
                            <a:cubicBezTo>
                              <a:pt x="3735045" y="511845"/>
                              <a:pt x="3524559" y="498550"/>
                              <a:pt x="3384785" y="506895"/>
                            </a:cubicBezTo>
                            <a:cubicBezTo>
                              <a:pt x="3245012" y="515240"/>
                              <a:pt x="3151543" y="471476"/>
                              <a:pt x="2933861" y="506895"/>
                            </a:cubicBezTo>
                            <a:cubicBezTo>
                              <a:pt x="2716179" y="542314"/>
                              <a:pt x="2470231" y="443714"/>
                              <a:pt x="2283160" y="506895"/>
                            </a:cubicBezTo>
                            <a:cubicBezTo>
                              <a:pt x="2096089" y="570076"/>
                              <a:pt x="1836197" y="458954"/>
                              <a:pt x="1632459" y="506895"/>
                            </a:cubicBezTo>
                            <a:cubicBezTo>
                              <a:pt x="1428721" y="554836"/>
                              <a:pt x="1179021" y="486884"/>
                              <a:pt x="1021714" y="506895"/>
                            </a:cubicBezTo>
                            <a:cubicBezTo>
                              <a:pt x="864407" y="526906"/>
                              <a:pt x="649641" y="491613"/>
                              <a:pt x="490879" y="506895"/>
                            </a:cubicBezTo>
                            <a:cubicBezTo>
                              <a:pt x="332117" y="522177"/>
                              <a:pt x="233261" y="484128"/>
                              <a:pt x="0" y="506895"/>
                            </a:cubicBezTo>
                            <a:cubicBezTo>
                              <a:pt x="-28204" y="273381"/>
                              <a:pt x="17281" y="230757"/>
                              <a:pt x="0" y="0"/>
                            </a:cubicBezTo>
                            <a:close/>
                          </a:path>
                          <a:path w="3995530" h="506895" stroke="0" extrusionOk="0">
                            <a:moveTo>
                              <a:pt x="0" y="0"/>
                            </a:moveTo>
                            <a:cubicBezTo>
                              <a:pt x="270122" y="-39848"/>
                              <a:pt x="470789" y="56408"/>
                              <a:pt x="610745" y="0"/>
                            </a:cubicBezTo>
                            <a:cubicBezTo>
                              <a:pt x="750702" y="-56408"/>
                              <a:pt x="971777" y="16338"/>
                              <a:pt x="1181535" y="0"/>
                            </a:cubicBezTo>
                            <a:cubicBezTo>
                              <a:pt x="1391293" y="-16338"/>
                              <a:pt x="1529206" y="14257"/>
                              <a:pt x="1672415" y="0"/>
                            </a:cubicBezTo>
                            <a:cubicBezTo>
                              <a:pt x="1815624" y="-14257"/>
                              <a:pt x="2012507" y="28255"/>
                              <a:pt x="2123339" y="0"/>
                            </a:cubicBezTo>
                            <a:cubicBezTo>
                              <a:pt x="2234171" y="-28255"/>
                              <a:pt x="2461198" y="21642"/>
                              <a:pt x="2654173" y="0"/>
                            </a:cubicBezTo>
                            <a:cubicBezTo>
                              <a:pt x="2847148" y="-21642"/>
                              <a:pt x="3093041" y="47778"/>
                              <a:pt x="3224963" y="0"/>
                            </a:cubicBezTo>
                            <a:cubicBezTo>
                              <a:pt x="3356885" y="-47778"/>
                              <a:pt x="3838812" y="53849"/>
                              <a:pt x="3995530" y="0"/>
                            </a:cubicBezTo>
                            <a:cubicBezTo>
                              <a:pt x="4035143" y="204036"/>
                              <a:pt x="3943913" y="312169"/>
                              <a:pt x="3995530" y="506895"/>
                            </a:cubicBezTo>
                            <a:cubicBezTo>
                              <a:pt x="3742533" y="509394"/>
                              <a:pt x="3607536" y="482980"/>
                              <a:pt x="3344829" y="506895"/>
                            </a:cubicBezTo>
                            <a:cubicBezTo>
                              <a:pt x="3082122" y="530810"/>
                              <a:pt x="3045436" y="462563"/>
                              <a:pt x="2893905" y="506895"/>
                            </a:cubicBezTo>
                            <a:cubicBezTo>
                              <a:pt x="2742374" y="551227"/>
                              <a:pt x="2501805" y="488791"/>
                              <a:pt x="2363071" y="506895"/>
                            </a:cubicBezTo>
                            <a:cubicBezTo>
                              <a:pt x="2224337" y="524999"/>
                              <a:pt x="2026858" y="448700"/>
                              <a:pt x="1872191" y="506895"/>
                            </a:cubicBezTo>
                            <a:cubicBezTo>
                              <a:pt x="1717524" y="565090"/>
                              <a:pt x="1619756" y="497633"/>
                              <a:pt x="1421267" y="506895"/>
                            </a:cubicBezTo>
                            <a:cubicBezTo>
                              <a:pt x="1222778" y="516157"/>
                              <a:pt x="1049172" y="466896"/>
                              <a:pt x="810522" y="506895"/>
                            </a:cubicBezTo>
                            <a:cubicBezTo>
                              <a:pt x="571872" y="546894"/>
                              <a:pt x="329997" y="452303"/>
                              <a:pt x="0" y="506895"/>
                            </a:cubicBezTo>
                            <a:cubicBezTo>
                              <a:pt x="-21747" y="256711"/>
                              <a:pt x="11179" y="16972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FCDC9D7E-8EF4-3AAC-A7C4-7BE0271DCB22}"/>
                  </a:ext>
                </a:extLst>
              </p:cNvPr>
              <p:cNvSpPr/>
              <p:nvPr/>
            </p:nvSpPr>
            <p:spPr>
              <a:xfrm>
                <a:off x="1696278" y="2547853"/>
                <a:ext cx="2726636" cy="775252"/>
              </a:xfrm>
              <a:prstGeom prst="wedgeRoundRectCallout">
                <a:avLst>
                  <a:gd name="adj1" fmla="val 47543"/>
                  <a:gd name="adj2" fmla="val 8429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Minimum Oracle Circuit Size Problem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MOCSP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FCDC9D7E-8EF4-3AAC-A7C4-7BE0271DC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2547853"/>
                <a:ext cx="2726636" cy="775252"/>
              </a:xfrm>
              <a:prstGeom prst="wedgeRoundRectCallout">
                <a:avLst>
                  <a:gd name="adj1" fmla="val 47543"/>
                  <a:gd name="adj2" fmla="val 8429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5A46FFD-38A6-DD3A-6B7F-36DCE2B2B73A}"/>
              </a:ext>
            </a:extLst>
          </p:cNvPr>
          <p:cNvSpPr txBox="1"/>
          <p:nvPr/>
        </p:nvSpPr>
        <p:spPr>
          <a:xfrm>
            <a:off x="2429847" y="4262180"/>
            <a:ext cx="1928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approximating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715A18-CC9E-5A57-F9C1-DACE6307E8DC}"/>
              </a:ext>
            </a:extLst>
          </p:cNvPr>
          <p:cNvSpPr txBox="1"/>
          <p:nvPr/>
        </p:nvSpPr>
        <p:spPr>
          <a:xfrm>
            <a:off x="1492257" y="4692170"/>
            <a:ext cx="28657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inapprox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52E5B5B0-9461-E7E3-AB3C-BC121331822C}"/>
                  </a:ext>
                </a:extLst>
              </p14:cNvPr>
              <p14:cNvContentPartPr/>
              <p14:nvPr/>
            </p14:nvContentPartPr>
            <p14:xfrm>
              <a:off x="2186014" y="3837900"/>
              <a:ext cx="2544480" cy="55512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52E5B5B0-9461-E7E3-AB3C-BC12133182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8374" y="3819900"/>
                <a:ext cx="2580120" cy="59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B710BEE3-5697-3628-F9AB-8D13CC74E6A6}"/>
              </a:ext>
            </a:extLst>
          </p:cNvPr>
          <p:cNvGrpSpPr/>
          <p:nvPr/>
        </p:nvGrpSpPr>
        <p:grpSpPr>
          <a:xfrm>
            <a:off x="1314162" y="4621927"/>
            <a:ext cx="4349402" cy="2289073"/>
            <a:chOff x="1314162" y="4741195"/>
            <a:chExt cx="4349402" cy="228907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465C713-DC55-CF60-72B0-4CCA78C1BC51}"/>
                </a:ext>
              </a:extLst>
            </p:cNvPr>
            <p:cNvSpPr txBox="1"/>
            <p:nvPr/>
          </p:nvSpPr>
          <p:spPr>
            <a:xfrm>
              <a:off x="4243476" y="5732282"/>
              <a:ext cx="1420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PCPs</a:t>
              </a:r>
              <a:endPara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 descr="No Preservatives Icon Images - Free Download on Freepik">
              <a:extLst>
                <a:ext uri="{FF2B5EF4-FFF2-40B4-BE49-F238E27FC236}">
                  <a16:creationId xmlns:a16="http://schemas.microsoft.com/office/drawing/2014/main" id="{F4293B09-AD61-FDB4-2D3D-AC24620F7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162" y="4741195"/>
              <a:ext cx="3348829" cy="228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C7253EF-FD0B-E245-F639-73C04EFDB1CE}"/>
                </a:ext>
              </a:extLst>
            </p:cNvPr>
            <p:cNvCxnSpPr/>
            <p:nvPr/>
          </p:nvCxnSpPr>
          <p:spPr>
            <a:xfrm>
              <a:off x="2812774" y="6029739"/>
              <a:ext cx="1411356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9B8CA529-043E-1552-FAA8-30A273F05591}"/>
              </a:ext>
            </a:extLst>
          </p:cNvPr>
          <p:cNvSpPr/>
          <p:nvPr/>
        </p:nvSpPr>
        <p:spPr>
          <a:xfrm>
            <a:off x="6278217" y="1868559"/>
            <a:ext cx="5075583" cy="4554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(For cryptographers)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48DA5C-383F-46EF-C974-A927C598FC24}"/>
              </a:ext>
            </a:extLst>
          </p:cNvPr>
          <p:cNvSpPr txBox="1"/>
          <p:nvPr/>
        </p:nvSpPr>
        <p:spPr>
          <a:xfrm>
            <a:off x="6721570" y="4573321"/>
            <a:ext cx="3978172" cy="923330"/>
          </a:xfrm>
          <a:custGeom>
            <a:avLst/>
            <a:gdLst>
              <a:gd name="connsiteX0" fmla="*/ 0 w 3978172"/>
              <a:gd name="connsiteY0" fmla="*/ 0 h 923330"/>
              <a:gd name="connsiteX1" fmla="*/ 568310 w 3978172"/>
              <a:gd name="connsiteY1" fmla="*/ 0 h 923330"/>
              <a:gd name="connsiteX2" fmla="*/ 1136621 w 3978172"/>
              <a:gd name="connsiteY2" fmla="*/ 0 h 923330"/>
              <a:gd name="connsiteX3" fmla="*/ 1744713 w 3978172"/>
              <a:gd name="connsiteY3" fmla="*/ 0 h 923330"/>
              <a:gd name="connsiteX4" fmla="*/ 2313023 w 3978172"/>
              <a:gd name="connsiteY4" fmla="*/ 0 h 923330"/>
              <a:gd name="connsiteX5" fmla="*/ 2921115 w 3978172"/>
              <a:gd name="connsiteY5" fmla="*/ 0 h 923330"/>
              <a:gd name="connsiteX6" fmla="*/ 3370080 w 3978172"/>
              <a:gd name="connsiteY6" fmla="*/ 0 h 923330"/>
              <a:gd name="connsiteX7" fmla="*/ 3978172 w 3978172"/>
              <a:gd name="connsiteY7" fmla="*/ 0 h 923330"/>
              <a:gd name="connsiteX8" fmla="*/ 3978172 w 3978172"/>
              <a:gd name="connsiteY8" fmla="*/ 480132 h 923330"/>
              <a:gd name="connsiteX9" fmla="*/ 3978172 w 3978172"/>
              <a:gd name="connsiteY9" fmla="*/ 923330 h 923330"/>
              <a:gd name="connsiteX10" fmla="*/ 3370080 w 3978172"/>
              <a:gd name="connsiteY10" fmla="*/ 923330 h 923330"/>
              <a:gd name="connsiteX11" fmla="*/ 2841551 w 3978172"/>
              <a:gd name="connsiteY11" fmla="*/ 923330 h 923330"/>
              <a:gd name="connsiteX12" fmla="*/ 2313023 w 3978172"/>
              <a:gd name="connsiteY12" fmla="*/ 923330 h 923330"/>
              <a:gd name="connsiteX13" fmla="*/ 1784494 w 3978172"/>
              <a:gd name="connsiteY13" fmla="*/ 923330 h 923330"/>
              <a:gd name="connsiteX14" fmla="*/ 1255966 w 3978172"/>
              <a:gd name="connsiteY14" fmla="*/ 923330 h 923330"/>
              <a:gd name="connsiteX15" fmla="*/ 767219 w 3978172"/>
              <a:gd name="connsiteY15" fmla="*/ 923330 h 923330"/>
              <a:gd name="connsiteX16" fmla="*/ 0 w 3978172"/>
              <a:gd name="connsiteY16" fmla="*/ 923330 h 923330"/>
              <a:gd name="connsiteX17" fmla="*/ 0 w 3978172"/>
              <a:gd name="connsiteY17" fmla="*/ 443198 h 923330"/>
              <a:gd name="connsiteX18" fmla="*/ 0 w 3978172"/>
              <a:gd name="connsiteY1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78172" h="923330" fill="none" extrusionOk="0">
                <a:moveTo>
                  <a:pt x="0" y="0"/>
                </a:moveTo>
                <a:cubicBezTo>
                  <a:pt x="233008" y="-45769"/>
                  <a:pt x="339722" y="29272"/>
                  <a:pt x="568310" y="0"/>
                </a:cubicBezTo>
                <a:cubicBezTo>
                  <a:pt x="796898" y="-29272"/>
                  <a:pt x="942838" y="22452"/>
                  <a:pt x="1136621" y="0"/>
                </a:cubicBezTo>
                <a:cubicBezTo>
                  <a:pt x="1330404" y="-22452"/>
                  <a:pt x="1523192" y="72923"/>
                  <a:pt x="1744713" y="0"/>
                </a:cubicBezTo>
                <a:cubicBezTo>
                  <a:pt x="1966234" y="-72923"/>
                  <a:pt x="2032244" y="9498"/>
                  <a:pt x="2313023" y="0"/>
                </a:cubicBezTo>
                <a:cubicBezTo>
                  <a:pt x="2593802" y="-9498"/>
                  <a:pt x="2778972" y="70123"/>
                  <a:pt x="2921115" y="0"/>
                </a:cubicBezTo>
                <a:cubicBezTo>
                  <a:pt x="3063258" y="-70123"/>
                  <a:pt x="3276336" y="43821"/>
                  <a:pt x="3370080" y="0"/>
                </a:cubicBezTo>
                <a:cubicBezTo>
                  <a:pt x="3463824" y="-43821"/>
                  <a:pt x="3774528" y="48733"/>
                  <a:pt x="3978172" y="0"/>
                </a:cubicBezTo>
                <a:cubicBezTo>
                  <a:pt x="4020182" y="157449"/>
                  <a:pt x="3954256" y="319010"/>
                  <a:pt x="3978172" y="480132"/>
                </a:cubicBezTo>
                <a:cubicBezTo>
                  <a:pt x="4002088" y="641254"/>
                  <a:pt x="3934082" y="772867"/>
                  <a:pt x="3978172" y="923330"/>
                </a:cubicBezTo>
                <a:cubicBezTo>
                  <a:pt x="3739205" y="950892"/>
                  <a:pt x="3639370" y="893966"/>
                  <a:pt x="3370080" y="923330"/>
                </a:cubicBezTo>
                <a:cubicBezTo>
                  <a:pt x="3100790" y="952694"/>
                  <a:pt x="3016151" y="892443"/>
                  <a:pt x="2841551" y="923330"/>
                </a:cubicBezTo>
                <a:cubicBezTo>
                  <a:pt x="2666951" y="954217"/>
                  <a:pt x="2477111" y="887005"/>
                  <a:pt x="2313023" y="923330"/>
                </a:cubicBezTo>
                <a:cubicBezTo>
                  <a:pt x="2148935" y="959655"/>
                  <a:pt x="1925870" y="897177"/>
                  <a:pt x="1784494" y="923330"/>
                </a:cubicBezTo>
                <a:cubicBezTo>
                  <a:pt x="1643118" y="949483"/>
                  <a:pt x="1491471" y="878267"/>
                  <a:pt x="1255966" y="923330"/>
                </a:cubicBezTo>
                <a:cubicBezTo>
                  <a:pt x="1020461" y="968393"/>
                  <a:pt x="1007178" y="902108"/>
                  <a:pt x="767219" y="923330"/>
                </a:cubicBezTo>
                <a:cubicBezTo>
                  <a:pt x="527260" y="944552"/>
                  <a:pt x="285051" y="914002"/>
                  <a:pt x="0" y="923330"/>
                </a:cubicBezTo>
                <a:cubicBezTo>
                  <a:pt x="-52737" y="707726"/>
                  <a:pt x="4753" y="637786"/>
                  <a:pt x="0" y="443198"/>
                </a:cubicBezTo>
                <a:cubicBezTo>
                  <a:pt x="-4753" y="248610"/>
                  <a:pt x="14919" y="146785"/>
                  <a:pt x="0" y="0"/>
                </a:cubicBezTo>
                <a:close/>
              </a:path>
              <a:path w="3978172" h="923330" stroke="0" extrusionOk="0">
                <a:moveTo>
                  <a:pt x="0" y="0"/>
                </a:moveTo>
                <a:cubicBezTo>
                  <a:pt x="178445" y="-60461"/>
                  <a:pt x="426246" y="833"/>
                  <a:pt x="608092" y="0"/>
                </a:cubicBezTo>
                <a:cubicBezTo>
                  <a:pt x="789938" y="-833"/>
                  <a:pt x="924913" y="25514"/>
                  <a:pt x="1057057" y="0"/>
                </a:cubicBezTo>
                <a:cubicBezTo>
                  <a:pt x="1189201" y="-25514"/>
                  <a:pt x="1438959" y="18564"/>
                  <a:pt x="1585586" y="0"/>
                </a:cubicBezTo>
                <a:cubicBezTo>
                  <a:pt x="1732213" y="-18564"/>
                  <a:pt x="1978956" y="52193"/>
                  <a:pt x="2193678" y="0"/>
                </a:cubicBezTo>
                <a:cubicBezTo>
                  <a:pt x="2408400" y="-52193"/>
                  <a:pt x="2494638" y="11175"/>
                  <a:pt x="2642643" y="0"/>
                </a:cubicBezTo>
                <a:cubicBezTo>
                  <a:pt x="2790649" y="-11175"/>
                  <a:pt x="2982260" y="3130"/>
                  <a:pt x="3091608" y="0"/>
                </a:cubicBezTo>
                <a:cubicBezTo>
                  <a:pt x="3200956" y="-3130"/>
                  <a:pt x="3541196" y="77646"/>
                  <a:pt x="3978172" y="0"/>
                </a:cubicBezTo>
                <a:cubicBezTo>
                  <a:pt x="3992591" y="224719"/>
                  <a:pt x="3943069" y="335313"/>
                  <a:pt x="3978172" y="480132"/>
                </a:cubicBezTo>
                <a:cubicBezTo>
                  <a:pt x="4013275" y="624951"/>
                  <a:pt x="3925632" y="818623"/>
                  <a:pt x="3978172" y="923330"/>
                </a:cubicBezTo>
                <a:cubicBezTo>
                  <a:pt x="3869853" y="977663"/>
                  <a:pt x="3680130" y="890658"/>
                  <a:pt x="3489425" y="923330"/>
                </a:cubicBezTo>
                <a:cubicBezTo>
                  <a:pt x="3298720" y="956002"/>
                  <a:pt x="3205069" y="859903"/>
                  <a:pt x="2921115" y="923330"/>
                </a:cubicBezTo>
                <a:cubicBezTo>
                  <a:pt x="2637161" y="986757"/>
                  <a:pt x="2505543" y="886952"/>
                  <a:pt x="2352805" y="923330"/>
                </a:cubicBezTo>
                <a:cubicBezTo>
                  <a:pt x="2200067" y="959708"/>
                  <a:pt x="1920001" y="886542"/>
                  <a:pt x="1704931" y="923330"/>
                </a:cubicBezTo>
                <a:cubicBezTo>
                  <a:pt x="1489861" y="960118"/>
                  <a:pt x="1354330" y="851127"/>
                  <a:pt x="1057057" y="923330"/>
                </a:cubicBezTo>
                <a:cubicBezTo>
                  <a:pt x="759784" y="995533"/>
                  <a:pt x="767653" y="907917"/>
                  <a:pt x="568310" y="923330"/>
                </a:cubicBezTo>
                <a:cubicBezTo>
                  <a:pt x="368967" y="938743"/>
                  <a:pt x="194041" y="855571"/>
                  <a:pt x="0" y="923330"/>
                </a:cubicBezTo>
                <a:cubicBezTo>
                  <a:pt x="-45878" y="744929"/>
                  <a:pt x="27044" y="666118"/>
                  <a:pt x="0" y="480132"/>
                </a:cubicBezTo>
                <a:cubicBezTo>
                  <a:pt x="-27044" y="294146"/>
                  <a:pt x="45743" y="23131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7162370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How we used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constructions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to prove something interesting in complexity theory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218D7C0-648C-54BA-0283-E80E28B24D70}"/>
              </a:ext>
            </a:extLst>
          </p:cNvPr>
          <p:cNvSpPr txBox="1"/>
          <p:nvPr/>
        </p:nvSpPr>
        <p:spPr>
          <a:xfrm>
            <a:off x="8499376" y="512133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zh-CN" dirty="0">
                <a:solidFill>
                  <a:srgbClr val="F35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Unconditionally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对话气泡: 圆角矩形 23">
            <a:extLst>
              <a:ext uri="{FF2B5EF4-FFF2-40B4-BE49-F238E27FC236}">
                <a16:creationId xmlns:a16="http://schemas.microsoft.com/office/drawing/2014/main" id="{1B4D914F-9182-1799-6A1B-09B15AB3345E}"/>
              </a:ext>
            </a:extLst>
          </p:cNvPr>
          <p:cNvSpPr/>
          <p:nvPr/>
        </p:nvSpPr>
        <p:spPr>
          <a:xfrm>
            <a:off x="6843988" y="3847239"/>
            <a:ext cx="3285942" cy="597381"/>
          </a:xfrm>
          <a:prstGeom prst="wedgeRoundRectCallout">
            <a:avLst>
              <a:gd name="adj1" fmla="val 40926"/>
              <a:gd name="adj2" fmla="val 9272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Witness encryption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(the one proposed in GGSW)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0B797CB-49E6-5CD1-0866-B0F6E0D5297C}"/>
              </a:ext>
            </a:extLst>
          </p:cNvPr>
          <p:cNvSpPr txBox="1"/>
          <p:nvPr/>
        </p:nvSpPr>
        <p:spPr>
          <a:xfrm>
            <a:off x="8268641" y="5689576"/>
            <a:ext cx="286578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can make progress in meta-complexity!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7AABC63-4BB7-2ADE-EE9F-E1E3F602DD20}"/>
              </a:ext>
            </a:extLst>
          </p:cNvPr>
          <p:cNvGrpSpPr/>
          <p:nvPr/>
        </p:nvGrpSpPr>
        <p:grpSpPr>
          <a:xfrm>
            <a:off x="6732741" y="2437601"/>
            <a:ext cx="1555064" cy="1320703"/>
            <a:chOff x="6732741" y="2437601"/>
            <a:chExt cx="1555064" cy="1320703"/>
          </a:xfrm>
        </p:grpSpPr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E4149F48-FC7C-5CE2-88D8-D98818C93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560" y="2437601"/>
              <a:ext cx="1259426" cy="9687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5C07D30-C366-C3B4-1CB8-188F94CCBDED}"/>
                </a:ext>
              </a:extLst>
            </p:cNvPr>
            <p:cNvSpPr txBox="1"/>
            <p:nvPr/>
          </p:nvSpPr>
          <p:spPr>
            <a:xfrm>
              <a:off x="6732741" y="3388972"/>
              <a:ext cx="1555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Cryptography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2C2CF314-6F73-5DBA-7F04-30FF1D43F77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4302" y="2662060"/>
            <a:ext cx="1140997" cy="74865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9473948-082A-8156-44A8-EDF0B31C4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4767" y="2374724"/>
            <a:ext cx="1190744" cy="1105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CD964DE-AA0C-C12F-2D2A-847637A106BA}"/>
              </a:ext>
            </a:extLst>
          </p:cNvPr>
          <p:cNvGrpSpPr/>
          <p:nvPr/>
        </p:nvGrpSpPr>
        <p:grpSpPr>
          <a:xfrm>
            <a:off x="9151882" y="2408592"/>
            <a:ext cx="1912791" cy="1349712"/>
            <a:chOff x="9151882" y="2408592"/>
            <a:chExt cx="1912791" cy="134971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369C497-4FC4-4F59-C761-027B15535821}"/>
                </a:ext>
              </a:extLst>
            </p:cNvPr>
            <p:cNvSpPr txBox="1"/>
            <p:nvPr/>
          </p:nvSpPr>
          <p:spPr>
            <a:xfrm>
              <a:off x="9151882" y="3388972"/>
              <a:ext cx="1912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Meta-complexity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A19ACB-2957-1545-A80B-403474313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9615" y="2408592"/>
              <a:ext cx="1557323" cy="991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6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2" grpId="0" animBg="1"/>
      <p:bldP spid="21" grpId="0" animBg="1"/>
      <p:bldP spid="22" grpId="0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Minimum Circuit Size Problem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(Minimum Circuit Size Problem)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truth table, compute its circuit complexity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What’s the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F25326BD-4818-4618-29FB-DC8E67D91C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89370" y="2855202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F25326BD-4818-4618-29FB-DC8E67D91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2065661"/>
                  </p:ext>
                </p:extLst>
              </p:nvPr>
            </p:nvGraphicFramePr>
            <p:xfrm>
              <a:off x="2189370" y="2855202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098" t="-8065" r="-312295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4959" t="-8065" r="-214876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3279" t="-8065" r="-113115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5785" t="-8065" r="-14050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098" t="-109836" r="-31229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4959" t="-109836" r="-21487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3279" t="-109836" r="-11311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5785" t="-109836" r="-1405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122ADEEA-36BB-7584-D7BC-ECCBD1D3F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34" y="2029237"/>
            <a:ext cx="958866" cy="1012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207450E1-631A-123D-9597-778963A6D446}"/>
              </a:ext>
            </a:extLst>
          </p:cNvPr>
          <p:cNvSpPr/>
          <p:nvPr/>
        </p:nvSpPr>
        <p:spPr>
          <a:xfrm>
            <a:off x="5646254" y="2932836"/>
            <a:ext cx="1431235" cy="58640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7383AF7-6CC7-A22D-5ABF-AE4C9F6E9848}"/>
                  </a:ext>
                </a:extLst>
              </p:cNvPr>
              <p:cNvSpPr txBox="1"/>
              <p:nvPr/>
            </p:nvSpPr>
            <p:spPr>
              <a:xfrm>
                <a:off x="7573528" y="3041374"/>
                <a:ext cx="254884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Circuit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Complexity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7383AF7-6CC7-A22D-5ABF-AE4C9F6E9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528" y="3041374"/>
                <a:ext cx="25488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B16BA2-95C8-7B63-EB36-03BD046A8D44}"/>
              </a:ext>
            </a:extLst>
          </p:cNvPr>
          <p:cNvSpPr txBox="1"/>
          <p:nvPr/>
        </p:nvSpPr>
        <p:spPr>
          <a:xfrm>
            <a:off x="7377515" y="3901345"/>
            <a:ext cx="254884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(meta-)complexity of circuit complexity!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2DDB45-A459-1930-7D54-25393D7DBDC0}"/>
                  </a:ext>
                </a:extLst>
              </p:cNvPr>
              <p:cNvSpPr txBox="1"/>
              <p:nvPr/>
            </p:nvSpPr>
            <p:spPr>
              <a:xfrm>
                <a:off x="1095355" y="5255593"/>
                <a:ext cx="2188029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2DDB45-A459-1930-7D54-25393D7DB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55" y="5255593"/>
                <a:ext cx="21880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BDEA70-83E5-D519-C004-DE8B3048824D}"/>
                  </a:ext>
                </a:extLst>
              </p:cNvPr>
              <p:cNvSpPr txBox="1"/>
              <p:nvPr/>
            </p:nvSpPr>
            <p:spPr>
              <a:xfrm>
                <a:off x="4205712" y="4820920"/>
                <a:ext cx="3112880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intractable under standard crypto assumptions.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BDEA70-83E5-D519-C004-DE8B3048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712" y="4820920"/>
                <a:ext cx="311288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7B48890-8DAD-542F-5539-E70B8AB75B57}"/>
                  </a:ext>
                </a:extLst>
              </p:cNvPr>
              <p:cNvSpPr txBox="1"/>
              <p:nvPr/>
            </p:nvSpPr>
            <p:spPr>
              <a:xfrm>
                <a:off x="7984140" y="5255593"/>
                <a:ext cx="3283660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7B48890-8DAD-542F-5539-E70B8AB7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40" y="5255593"/>
                <a:ext cx="328366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29DF14B4-3A31-2054-19EE-5B83012226FE}"/>
              </a:ext>
            </a:extLst>
          </p:cNvPr>
          <p:cNvSpPr txBox="1"/>
          <p:nvPr/>
        </p:nvSpPr>
        <p:spPr>
          <a:xfrm>
            <a:off x="3659253" y="6046071"/>
            <a:ext cx="26256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[RR97, KC00]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5798019-7072-5360-5FDC-B329BA0D8E18}"/>
              </a:ext>
            </a:extLst>
          </p:cNvPr>
          <p:cNvGrpSpPr/>
          <p:nvPr/>
        </p:nvGrpSpPr>
        <p:grpSpPr>
          <a:xfrm>
            <a:off x="5392353" y="5969969"/>
            <a:ext cx="2569734" cy="802139"/>
            <a:chOff x="6407352" y="2408592"/>
            <a:chExt cx="4926663" cy="153785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3EA7D97-A51A-F0F4-D5B7-5804757229AD}"/>
                </a:ext>
              </a:extLst>
            </p:cNvPr>
            <p:cNvGrpSpPr/>
            <p:nvPr/>
          </p:nvGrpSpPr>
          <p:grpSpPr>
            <a:xfrm>
              <a:off x="6407352" y="2437601"/>
              <a:ext cx="2205840" cy="1508841"/>
              <a:chOff x="6407352" y="2437601"/>
              <a:chExt cx="2205840" cy="150884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44E9154-DAF7-40F9-62AD-76152F4BD6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560" y="2437601"/>
                <a:ext cx="1259426" cy="96878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9A9505E-4DD7-A721-9C39-EFE28673F8B5}"/>
                  </a:ext>
                </a:extLst>
              </p:cNvPr>
              <p:cNvSpPr txBox="1"/>
              <p:nvPr/>
            </p:nvSpPr>
            <p:spPr>
              <a:xfrm>
                <a:off x="6407352" y="3444887"/>
                <a:ext cx="2205840" cy="501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Cryptography</a:t>
                </a:r>
                <a:endPara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15A99E5-B6FA-EE3A-D964-49496A06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4302" y="2662060"/>
              <a:ext cx="1140997" cy="748654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3203531-E619-36E5-40E1-CB09699EB180}"/>
                </a:ext>
              </a:extLst>
            </p:cNvPr>
            <p:cNvGrpSpPr/>
            <p:nvPr/>
          </p:nvGrpSpPr>
          <p:grpSpPr>
            <a:xfrm>
              <a:off x="8882535" y="2408592"/>
              <a:ext cx="2451480" cy="1537850"/>
              <a:chOff x="8882535" y="2408592"/>
              <a:chExt cx="2451480" cy="1537850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6B4A82F-50A8-2F56-9F2F-DB1E358004FA}"/>
                  </a:ext>
                </a:extLst>
              </p:cNvPr>
              <p:cNvSpPr txBox="1"/>
              <p:nvPr/>
            </p:nvSpPr>
            <p:spPr>
              <a:xfrm>
                <a:off x="8882535" y="3444887"/>
                <a:ext cx="2451480" cy="501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Meta-complexity</a:t>
                </a:r>
                <a:endPara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244DED1C-9A02-AB56-3433-3D360DB2B0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9615" y="2408592"/>
                <a:ext cx="1557323" cy="991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B0EED1A-9F9E-308B-D589-F88C8947A407}"/>
                  </a:ext>
                </a:extLst>
              </p:cNvPr>
              <p:cNvSpPr txBox="1"/>
              <p:nvPr/>
            </p:nvSpPr>
            <p:spPr>
              <a:xfrm>
                <a:off x="7573528" y="1847836"/>
                <a:ext cx="254884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length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B0EED1A-9F9E-308B-D589-F88C8947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528" y="1847836"/>
                <a:ext cx="254884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7" grpId="0" animBg="1"/>
      <p:bldP spid="8" grpId="0" animBg="1"/>
      <p:bldP spid="9" grpId="0" animBg="1"/>
      <p:bldP spid="20" grpId="0" animBg="1"/>
      <p:bldP spid="24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-completeness of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Why care about it?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C1B6AD-1020-F238-8110-8F21A26858B1}"/>
              </a:ext>
            </a:extLst>
          </p:cNvPr>
          <p:cNvSpPr txBox="1"/>
          <p:nvPr/>
        </p:nvSpPr>
        <p:spPr>
          <a:xfrm>
            <a:off x="1729408" y="3167390"/>
            <a:ext cx="2017643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63E43D8A-1DC6-1D2D-8FF1-05B2973B1EE7}"/>
                  </a:ext>
                </a:extLst>
              </p:cNvPr>
              <p:cNvSpPr/>
              <p:nvPr/>
            </p:nvSpPr>
            <p:spPr>
              <a:xfrm>
                <a:off x="417443" y="1750137"/>
                <a:ext cx="3419061" cy="1110857"/>
              </a:xfrm>
              <a:prstGeom prst="wedgeRoundRectCallout">
                <a:avLst>
                  <a:gd name="adj1" fmla="val 38494"/>
                  <a:gd name="adj2" fmla="val 7191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[Murray-Williams 17]: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under deterministic mapping reductions, then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𝐙𝐏𝐏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63E43D8A-1DC6-1D2D-8FF1-05B2973B1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1750137"/>
                <a:ext cx="3419061" cy="1110857"/>
              </a:xfrm>
              <a:prstGeom prst="wedgeRoundRectCallout">
                <a:avLst>
                  <a:gd name="adj1" fmla="val 38494"/>
                  <a:gd name="adj2" fmla="val 7191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9C08A178-892E-27BD-8B3B-5F77A2F71B75}"/>
              </a:ext>
            </a:extLst>
          </p:cNvPr>
          <p:cNvSpPr/>
          <p:nvPr/>
        </p:nvSpPr>
        <p:spPr>
          <a:xfrm>
            <a:off x="4010438" y="2031076"/>
            <a:ext cx="3419061" cy="1133061"/>
          </a:xfrm>
          <a:prstGeom prst="cloudCallout">
            <a:avLst>
              <a:gd name="adj1" fmla="val -54481"/>
              <a:gd name="adj2" fmla="val 625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55AD95-8417-7076-4E98-405B44DDF6D8}"/>
                  </a:ext>
                </a:extLst>
              </p:cNvPr>
              <p:cNvSpPr txBox="1"/>
              <p:nvPr/>
            </p:nvSpPr>
            <p:spPr>
              <a:xfrm>
                <a:off x="4363278" y="2135942"/>
                <a:ext cx="29916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it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-hard? This problem will be “hard to solve”, but Yes or No?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55AD95-8417-7076-4E98-405B44DD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78" y="2135942"/>
                <a:ext cx="2991679" cy="923330"/>
              </a:xfrm>
              <a:prstGeom prst="rect">
                <a:avLst/>
              </a:prstGeom>
              <a:blipFill>
                <a:blip r:embed="rId5"/>
                <a:stretch>
                  <a:fillRect l="-1833" t="-3289" r="-2037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3C0C75E2-64D4-D540-F847-1FE188436751}"/>
              </a:ext>
            </a:extLst>
          </p:cNvPr>
          <p:cNvSpPr/>
          <p:nvPr/>
        </p:nvSpPr>
        <p:spPr>
          <a:xfrm>
            <a:off x="119270" y="4101306"/>
            <a:ext cx="3419059" cy="1292087"/>
          </a:xfrm>
          <a:prstGeom prst="wedgeEllipseCallout">
            <a:avLst>
              <a:gd name="adj1" fmla="val 42074"/>
              <a:gd name="adj2" fmla="val -7265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B09A33-CF4C-0A96-38E1-4351C43AC242}"/>
                  </a:ext>
                </a:extLst>
              </p:cNvPr>
              <p:cNvSpPr txBox="1"/>
              <p:nvPr/>
            </p:nvSpPr>
            <p:spPr>
              <a:xfrm>
                <a:off x="390939" y="4305119"/>
                <a:ext cx="29916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 natural problem whose complexity remain unidentified</a:t>
                </a:r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B09A33-CF4C-0A96-38E1-4351C43AC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9" y="4305119"/>
                <a:ext cx="2991679" cy="923330"/>
              </a:xfrm>
              <a:prstGeom prst="rect">
                <a:avLst/>
              </a:prstGeom>
              <a:blipFill>
                <a:blip r:embed="rId6"/>
                <a:stretch>
                  <a:fillRect l="-1629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8639A2F-6476-437E-8154-A78AEFC13B79}"/>
              </a:ext>
            </a:extLst>
          </p:cNvPr>
          <p:cNvSpPr txBox="1"/>
          <p:nvPr/>
        </p:nvSpPr>
        <p:spPr>
          <a:xfrm>
            <a:off x="1559532" y="4861500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for 50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AF31C7-3406-EEB7-2F7C-870E378E5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8" y="5452842"/>
            <a:ext cx="787242" cy="1180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B60E9EC-5E8C-3E47-85EF-22DA01E374E6}"/>
              </a:ext>
            </a:extLst>
          </p:cNvPr>
          <p:cNvSpPr txBox="1"/>
          <p:nvPr/>
        </p:nvSpPr>
        <p:spPr>
          <a:xfrm>
            <a:off x="4991762" y="3419690"/>
            <a:ext cx="2017643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Excluding Heuristica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2E6F8574-ED2E-D830-BCA1-A128F60BB8FE}"/>
                  </a:ext>
                </a:extLst>
              </p:cNvPr>
              <p:cNvSpPr/>
              <p:nvPr/>
            </p:nvSpPr>
            <p:spPr>
              <a:xfrm>
                <a:off x="4991762" y="4972398"/>
                <a:ext cx="3951322" cy="960888"/>
              </a:xfrm>
              <a:prstGeom prst="wedgeRoundRectCallout">
                <a:avLst>
                  <a:gd name="adj1" fmla="val -33556"/>
                  <a:gd name="adj2" fmla="val -10427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[Hirahara18]: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GapMCSP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-hard, then the worst- and average-case complexity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are equivalent.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2E6F8574-ED2E-D830-BCA1-A128F60BB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762" y="4972398"/>
                <a:ext cx="3951322" cy="960888"/>
              </a:xfrm>
              <a:prstGeom prst="wedgeRoundRectCallout">
                <a:avLst>
                  <a:gd name="adj1" fmla="val -33556"/>
                  <a:gd name="adj2" fmla="val -104279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7531208F-2FFB-2263-BBD7-4DCF2708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19" y="5243837"/>
            <a:ext cx="1156253" cy="11562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FE5E1E-093B-7B39-2324-020B6B4AF402}"/>
                  </a:ext>
                </a:extLst>
              </p:cNvPr>
              <p:cNvSpPr txBox="1"/>
              <p:nvPr/>
            </p:nvSpPr>
            <p:spPr>
              <a:xfrm>
                <a:off x="9268755" y="4766784"/>
                <a:ext cx="2232477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OWF from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FE5E1E-093B-7B39-2324-020B6B4A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755" y="4766784"/>
                <a:ext cx="2232477" cy="954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37B543A7-A381-6FF1-B3CE-CE380563D03A}"/>
              </a:ext>
            </a:extLst>
          </p:cNvPr>
          <p:cNvGrpSpPr/>
          <p:nvPr/>
        </p:nvGrpSpPr>
        <p:grpSpPr>
          <a:xfrm>
            <a:off x="7603433" y="3164137"/>
            <a:ext cx="4141510" cy="1133062"/>
            <a:chOff x="7603433" y="3164137"/>
            <a:chExt cx="4141510" cy="1133062"/>
          </a:xfrm>
        </p:grpSpPr>
        <p:sp>
          <p:nvSpPr>
            <p:cNvPr id="16" name="对话气泡: 椭圆形 15">
              <a:extLst>
                <a:ext uri="{FF2B5EF4-FFF2-40B4-BE49-F238E27FC236}">
                  <a16:creationId xmlns:a16="http://schemas.microsoft.com/office/drawing/2014/main" id="{0E286B50-4B3B-9A73-EAD5-101A704BC91C}"/>
                </a:ext>
              </a:extLst>
            </p:cNvPr>
            <p:cNvSpPr/>
            <p:nvPr/>
          </p:nvSpPr>
          <p:spPr>
            <a:xfrm>
              <a:off x="7603433" y="3164137"/>
              <a:ext cx="4141510" cy="1133062"/>
            </a:xfrm>
            <a:prstGeom prst="wedgeEllipseCallout">
              <a:avLst>
                <a:gd name="adj1" fmla="val 30469"/>
                <a:gd name="adj2" fmla="val 7920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35D43A3-A0F2-94F0-345F-4982D77A6B34}"/>
                    </a:ext>
                  </a:extLst>
                </p:cNvPr>
                <p:cNvSpPr txBox="1"/>
                <p:nvPr/>
              </p:nvSpPr>
              <p:spPr>
                <a:xfrm>
                  <a:off x="8048707" y="3288103"/>
                  <a:ext cx="351845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[LP20, LP22]: Average-case complexity of “cousins”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MCSP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characterizes one-way functions!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35D43A3-A0F2-94F0-345F-4982D77A6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8707" y="3288103"/>
                  <a:ext cx="3518453" cy="923330"/>
                </a:xfrm>
                <a:prstGeom prst="rect">
                  <a:avLst/>
                </a:prstGeom>
                <a:blipFill>
                  <a:blip r:embed="rId11"/>
                  <a:stretch>
                    <a:fillRect l="-1384" t="-3289" r="-1384"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6EB879-125B-8705-2456-0E17A6E84B1B}"/>
              </a:ext>
            </a:extLst>
          </p:cNvPr>
          <p:cNvGrpSpPr/>
          <p:nvPr/>
        </p:nvGrpSpPr>
        <p:grpSpPr>
          <a:xfrm>
            <a:off x="8690628" y="1846244"/>
            <a:ext cx="2606125" cy="1286656"/>
            <a:chOff x="8690628" y="1846244"/>
            <a:chExt cx="2606125" cy="128665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F0F5F6E-5EA6-7ABC-551A-35DD4040F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628" y="1846244"/>
              <a:ext cx="1156254" cy="12853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7362EBCE-06AD-13A9-BC72-59F89DCF8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6882" y="1846244"/>
              <a:ext cx="1449871" cy="12866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99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 animBg="1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Circuit Size Problem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“Approaching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[Ilango’20]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an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complexity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“testing ground”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under deterministic reductions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(still!)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[Ilango’20]: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under randomized reductions!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3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F5B5E61C-5A82-3623-F822-AF760A220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074071"/>
                  </p:ext>
                </p:extLst>
              </p:nvPr>
            </p:nvGraphicFramePr>
            <p:xfrm>
              <a:off x="1520460" y="3694158"/>
              <a:ext cx="1798168" cy="5181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4495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F5B5E61C-5A82-3623-F822-AF760A220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074071"/>
                  </p:ext>
                </p:extLst>
              </p:nvPr>
            </p:nvGraphicFramePr>
            <p:xfrm>
              <a:off x="1520460" y="3694158"/>
              <a:ext cx="1798168" cy="5181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4495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757" t="-9302" r="-3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6757" t="-9302" r="-2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6757" t="-9302" r="-1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6757" t="-9302" r="-22973" b="-1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757" t="-109302" r="-3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6757" t="-109302" r="-2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6757" t="-109302" r="-1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6757" t="-109302" r="-22973" b="-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2EA3C67A-3A8B-4E35-0CB5-C07F09F814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498486"/>
                  </p:ext>
                </p:extLst>
              </p:nvPr>
            </p:nvGraphicFramePr>
            <p:xfrm>
              <a:off x="4000888" y="3617958"/>
              <a:ext cx="2560168" cy="670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400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1212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2EA3C67A-3A8B-4E35-0CB5-C07F09F814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498486"/>
                  </p:ext>
                </p:extLst>
              </p:nvPr>
            </p:nvGraphicFramePr>
            <p:xfrm>
              <a:off x="4000888" y="3617958"/>
              <a:ext cx="2560168" cy="670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400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762" t="-8929" r="-31714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3774" t="-8929" r="-21415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5714" t="-8929" r="-11619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5714" t="-8929" r="-16190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762" t="-110909" r="-317143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774" t="-110909" r="-214151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714" t="-110909" r="-11619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5714" t="-110909" r="-16190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A24553CB-E1E8-71B6-BF9C-CEDC581A5207}"/>
              </a:ext>
            </a:extLst>
          </p:cNvPr>
          <p:cNvGrpSpPr/>
          <p:nvPr/>
        </p:nvGrpSpPr>
        <p:grpSpPr>
          <a:xfrm>
            <a:off x="725865" y="2940349"/>
            <a:ext cx="6656695" cy="1862048"/>
            <a:chOff x="725865" y="3139129"/>
            <a:chExt cx="6656695" cy="186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5CCE1BE-BD66-3DFE-DA1D-938B6CDD6858}"/>
                    </a:ext>
                  </a:extLst>
                </p:cNvPr>
                <p:cNvSpPr txBox="1"/>
                <p:nvPr/>
              </p:nvSpPr>
              <p:spPr>
                <a:xfrm>
                  <a:off x="725865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5CCE1BE-BD66-3DFE-DA1D-938B6CDD6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65" y="3139129"/>
                  <a:ext cx="867266" cy="18620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D1B53A2-5842-BD25-AA94-35B3DDDB219A}"/>
                    </a:ext>
                  </a:extLst>
                </p:cNvPr>
                <p:cNvSpPr txBox="1"/>
                <p:nvPr/>
              </p:nvSpPr>
              <p:spPr>
                <a:xfrm>
                  <a:off x="3201768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D1B53A2-5842-BD25-AA94-35B3DDDB2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768" y="3139129"/>
                  <a:ext cx="867266" cy="18620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1D8E82E-8AD3-0B97-ACC5-240E22BA978B}"/>
                    </a:ext>
                  </a:extLst>
                </p:cNvPr>
                <p:cNvSpPr txBox="1"/>
                <p:nvPr/>
              </p:nvSpPr>
              <p:spPr>
                <a:xfrm>
                  <a:off x="6515294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1D8E82E-8AD3-0B97-ACC5-240E22BA9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294" y="3139129"/>
                  <a:ext cx="867266" cy="18620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箭头: 右 10">
            <a:extLst>
              <a:ext uri="{FF2B5EF4-FFF2-40B4-BE49-F238E27FC236}">
                <a16:creationId xmlns:a16="http://schemas.microsoft.com/office/drawing/2014/main" id="{B2816B1D-AFD1-6870-03E9-CE03AC638728}"/>
              </a:ext>
            </a:extLst>
          </p:cNvPr>
          <p:cNvSpPr/>
          <p:nvPr/>
        </p:nvSpPr>
        <p:spPr>
          <a:xfrm>
            <a:off x="7419288" y="3617958"/>
            <a:ext cx="1150070" cy="59436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18D90D-CD29-A40C-4854-4FE8083451CE}"/>
              </a:ext>
            </a:extLst>
          </p:cNvPr>
          <p:cNvGrpSpPr/>
          <p:nvPr/>
        </p:nvGrpSpPr>
        <p:grpSpPr>
          <a:xfrm>
            <a:off x="8979035" y="3183866"/>
            <a:ext cx="1470980" cy="1552702"/>
            <a:chOff x="8979035" y="3382646"/>
            <a:chExt cx="1470980" cy="155270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AA46F53-6725-1C2B-CC89-E80E0E1F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79035" y="3382646"/>
              <a:ext cx="1470980" cy="15527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8" descr="Crystal Ball on Apple iOS 15.4">
              <a:extLst>
                <a:ext uri="{FF2B5EF4-FFF2-40B4-BE49-F238E27FC236}">
                  <a16:creationId xmlns:a16="http://schemas.microsoft.com/office/drawing/2014/main" id="{2C8CEFCE-156C-3263-233B-4C3BA30E6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560" y="3892938"/>
              <a:ext cx="374374" cy="3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rystal Ball on Apple iOS 15.4">
              <a:extLst>
                <a:ext uri="{FF2B5EF4-FFF2-40B4-BE49-F238E27FC236}">
                  <a16:creationId xmlns:a16="http://schemas.microsoft.com/office/drawing/2014/main" id="{65D1D483-FD15-BB7E-9950-41AD02BA6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027" y="3409481"/>
              <a:ext cx="374374" cy="3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8" descr="Crystal Ball on Apple iOS 15.4">
            <a:extLst>
              <a:ext uri="{FF2B5EF4-FFF2-40B4-BE49-F238E27FC236}">
                <a16:creationId xmlns:a16="http://schemas.microsoft.com/office/drawing/2014/main" id="{E53D4F83-F3E7-536B-AA86-7596232D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55" y="2350508"/>
            <a:ext cx="374374" cy="3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26DE02-A57E-7BC6-2915-6790F0433C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9937" y="5925728"/>
            <a:ext cx="717810" cy="666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5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Hardness of Approximation…?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0CC082-A288-53BA-C84E-5499F40A4FC1}"/>
                  </a:ext>
                </a:extLst>
              </p:cNvPr>
              <p:cNvSpPr txBox="1"/>
              <p:nvPr/>
            </p:nvSpPr>
            <p:spPr>
              <a:xfrm>
                <a:off x="838199" y="2253342"/>
                <a:ext cx="683622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(Hirahara’18):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Gap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Heuristica doesn’t exist.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0CC082-A288-53BA-C84E-5499F40A4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53342"/>
                <a:ext cx="683622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509E5CA6-CEF6-09B7-A0DF-4F1D4B029BC6}"/>
              </a:ext>
            </a:extLst>
          </p:cNvPr>
          <p:cNvGrpSpPr/>
          <p:nvPr/>
        </p:nvGrpSpPr>
        <p:grpSpPr>
          <a:xfrm>
            <a:off x="4572000" y="2023845"/>
            <a:ext cx="7402285" cy="982770"/>
            <a:chOff x="4572000" y="2023845"/>
            <a:chExt cx="7402285" cy="982770"/>
          </a:xfrm>
        </p:grpSpPr>
        <p:sp>
          <p:nvSpPr>
            <p:cNvPr id="6" name="标注: 弯曲线形 5">
              <a:extLst>
                <a:ext uri="{FF2B5EF4-FFF2-40B4-BE49-F238E27FC236}">
                  <a16:creationId xmlns:a16="http://schemas.microsoft.com/office/drawing/2014/main" id="{1345BA75-AA85-1F97-2164-23C4E8463CB7}"/>
                </a:ext>
              </a:extLst>
            </p:cNvPr>
            <p:cNvSpPr/>
            <p:nvPr/>
          </p:nvSpPr>
          <p:spPr>
            <a:xfrm>
              <a:off x="4572000" y="2329543"/>
              <a:ext cx="685800" cy="359228"/>
            </a:xfrm>
            <a:prstGeom prst="borderCallout2">
              <a:avLst>
                <a:gd name="adj1" fmla="val 568"/>
                <a:gd name="adj2" fmla="val 48810"/>
                <a:gd name="adj3" fmla="val -60038"/>
                <a:gd name="adj4" fmla="val 101700"/>
                <a:gd name="adj5" fmla="val -63257"/>
                <a:gd name="adj6" fmla="val 50526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1C01A09-AF96-F0A8-5EE2-D71E391FAC22}"/>
                    </a:ext>
                  </a:extLst>
                </p:cNvPr>
                <p:cNvSpPr txBox="1"/>
                <p:nvPr/>
              </p:nvSpPr>
              <p:spPr>
                <a:xfrm>
                  <a:off x="8022770" y="2023845"/>
                  <a:ext cx="3951515" cy="98277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 instances: complexity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altLang="zh-CN" b="0" dirty="0"/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 instances: complexity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a14:m>
                  <a:endParaRPr lang="en-US" altLang="zh-CN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1C01A09-AF96-F0A8-5EE2-D71E391FAC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770" y="2023845"/>
                  <a:ext cx="3951515" cy="9827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EE411B-A621-0031-7BF8-F8CBEFBEFE50}"/>
                  </a:ext>
                </a:extLst>
              </p:cNvPr>
              <p:cNvSpPr txBox="1"/>
              <p:nvPr/>
            </p:nvSpPr>
            <p:spPr>
              <a:xfrm>
                <a:off x="838199" y="3788229"/>
                <a:ext cx="6836229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(Ilango’20):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GapMOCSP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EE411B-A621-0031-7BF8-F8CBEFBEF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788229"/>
                <a:ext cx="68362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DE92D985-C717-783B-E4D9-D7E1E8348D40}"/>
              </a:ext>
            </a:extLst>
          </p:cNvPr>
          <p:cNvGrpSpPr/>
          <p:nvPr/>
        </p:nvGrpSpPr>
        <p:grpSpPr>
          <a:xfrm>
            <a:off x="3984171" y="3360204"/>
            <a:ext cx="5290459" cy="846148"/>
            <a:chOff x="3984171" y="3360204"/>
            <a:chExt cx="5290459" cy="846148"/>
          </a:xfrm>
        </p:grpSpPr>
        <p:sp>
          <p:nvSpPr>
            <p:cNvPr id="9" name="标注: 弯曲线形 8">
              <a:extLst>
                <a:ext uri="{FF2B5EF4-FFF2-40B4-BE49-F238E27FC236}">
                  <a16:creationId xmlns:a16="http://schemas.microsoft.com/office/drawing/2014/main" id="{87F21C4F-045C-A2CE-B3A5-3BF6F84F264C}"/>
                </a:ext>
              </a:extLst>
            </p:cNvPr>
            <p:cNvSpPr/>
            <p:nvPr/>
          </p:nvSpPr>
          <p:spPr>
            <a:xfrm>
              <a:off x="3984171" y="3847124"/>
              <a:ext cx="511629" cy="359228"/>
            </a:xfrm>
            <a:prstGeom prst="borderCallout2">
              <a:avLst>
                <a:gd name="adj1" fmla="val 568"/>
                <a:gd name="adj2" fmla="val 48810"/>
                <a:gd name="adj3" fmla="val -87311"/>
                <a:gd name="adj4" fmla="val 101700"/>
                <a:gd name="adj5" fmla="val -84469"/>
                <a:gd name="adj6" fmla="val 515898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91F5F24-6355-9032-A738-C875A3562E1F}"/>
                    </a:ext>
                  </a:extLst>
                </p:cNvPr>
                <p:cNvSpPr txBox="1"/>
                <p:nvPr/>
              </p:nvSpPr>
              <p:spPr>
                <a:xfrm>
                  <a:off x="6574970" y="3360204"/>
                  <a:ext cx="2699660" cy="3693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vs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91F5F24-6355-9032-A738-C875A3562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3360204"/>
                  <a:ext cx="269966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AE2AB7-4A6F-1D5A-9D05-B4F7E7C15620}"/>
                  </a:ext>
                </a:extLst>
              </p:cNvPr>
              <p:cNvSpPr txBox="1"/>
              <p:nvPr/>
            </p:nvSpPr>
            <p:spPr>
              <a:xfrm>
                <a:off x="838200" y="4928028"/>
                <a:ext cx="7184570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This work: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Gap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MOCSP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AE2AB7-4A6F-1D5A-9D05-B4F7E7C15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28028"/>
                <a:ext cx="71845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A8C92E1D-0865-1180-5D90-F202AA23274C}"/>
              </a:ext>
            </a:extLst>
          </p:cNvPr>
          <p:cNvGrpSpPr/>
          <p:nvPr/>
        </p:nvGrpSpPr>
        <p:grpSpPr>
          <a:xfrm>
            <a:off x="2525485" y="4444101"/>
            <a:ext cx="5323116" cy="917201"/>
            <a:chOff x="2525485" y="4444101"/>
            <a:chExt cx="5323116" cy="917201"/>
          </a:xfrm>
        </p:grpSpPr>
        <p:sp>
          <p:nvSpPr>
            <p:cNvPr id="12" name="标注: 弯曲线形 11">
              <a:extLst>
                <a:ext uri="{FF2B5EF4-FFF2-40B4-BE49-F238E27FC236}">
                  <a16:creationId xmlns:a16="http://schemas.microsoft.com/office/drawing/2014/main" id="{4D82C7C9-33A2-AF6E-D8EC-66FD6CA5FB03}"/>
                </a:ext>
              </a:extLst>
            </p:cNvPr>
            <p:cNvSpPr/>
            <p:nvPr/>
          </p:nvSpPr>
          <p:spPr>
            <a:xfrm>
              <a:off x="2525485" y="5002074"/>
              <a:ext cx="642258" cy="359228"/>
            </a:xfrm>
            <a:prstGeom prst="borderCallout2">
              <a:avLst>
                <a:gd name="adj1" fmla="val 568"/>
                <a:gd name="adj2" fmla="val 48810"/>
                <a:gd name="adj3" fmla="val -95612"/>
                <a:gd name="adj4" fmla="val 103248"/>
                <a:gd name="adj5" fmla="val -95536"/>
                <a:gd name="adj6" fmla="val 515898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8C770DA6-D1D4-433B-D538-8FB09EE4934E}"/>
                    </a:ext>
                  </a:extLst>
                </p:cNvPr>
                <p:cNvSpPr txBox="1"/>
                <p:nvPr/>
              </p:nvSpPr>
              <p:spPr>
                <a:xfrm>
                  <a:off x="5823855" y="4444101"/>
                  <a:ext cx="2024746" cy="41017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8C770DA6-D1D4-433B-D538-8FB09EE49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855" y="4444101"/>
                  <a:ext cx="2024746" cy="4101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标注: 弯曲线形 17">
                <a:extLst>
                  <a:ext uri="{FF2B5EF4-FFF2-40B4-BE49-F238E27FC236}">
                    <a16:creationId xmlns:a16="http://schemas.microsoft.com/office/drawing/2014/main" id="{750379A9-3F88-2C08-F185-FD5016153DB3}"/>
                  </a:ext>
                </a:extLst>
              </p:cNvPr>
              <p:cNvSpPr/>
              <p:nvPr/>
            </p:nvSpPr>
            <p:spPr>
              <a:xfrm>
                <a:off x="5995840" y="5604673"/>
                <a:ext cx="4744039" cy="982769"/>
              </a:xfrm>
              <a:prstGeom prst="borderCallout2">
                <a:avLst>
                  <a:gd name="adj1" fmla="val 50319"/>
                  <a:gd name="adj2" fmla="val 337"/>
                  <a:gd name="adj3" fmla="val 48401"/>
                  <a:gd name="adj4" fmla="val -56988"/>
                  <a:gd name="adj5" fmla="val -24674"/>
                  <a:gd name="adj6" fmla="val -66157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Yes instances: exactly computed by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 instances: hard on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against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标注: 弯曲线形 17">
                <a:extLst>
                  <a:ext uri="{FF2B5EF4-FFF2-40B4-BE49-F238E27FC236}">
                    <a16:creationId xmlns:a16="http://schemas.microsoft.com/office/drawing/2014/main" id="{750379A9-3F88-2C08-F185-FD5016153D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40" y="5604673"/>
                <a:ext cx="4744039" cy="982769"/>
              </a:xfrm>
              <a:prstGeom prst="borderCallout2">
                <a:avLst>
                  <a:gd name="adj1" fmla="val 50319"/>
                  <a:gd name="adj2" fmla="val 337"/>
                  <a:gd name="adj3" fmla="val 48401"/>
                  <a:gd name="adj4" fmla="val -56988"/>
                  <a:gd name="adj5" fmla="val -24674"/>
                  <a:gd name="adj6" fmla="val -6615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D970D3-5A6B-72DB-CF39-8A839F41B6B4}"/>
                  </a:ext>
                </a:extLst>
              </p:cNvPr>
              <p:cNvSpPr txBox="1"/>
              <p:nvPr/>
            </p:nvSpPr>
            <p:spPr>
              <a:xfrm>
                <a:off x="9074427" y="3865281"/>
                <a:ext cx="28203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Comment: reduction from set cover,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optimal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D970D3-5A6B-72DB-CF39-8A839F41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427" y="3865281"/>
                <a:ext cx="2820346" cy="923330"/>
              </a:xfrm>
              <a:prstGeom prst="rect">
                <a:avLst/>
              </a:prstGeom>
              <a:blipFill>
                <a:blip r:embed="rId10"/>
                <a:stretch>
                  <a:fillRect l="-1948" t="-3289" r="-1948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8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Why Cryptography Helps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B59498-F888-3715-FC16-6204A22313C6}"/>
                  </a:ext>
                </a:extLst>
              </p:cNvPr>
              <p:cNvSpPr txBox="1"/>
              <p:nvPr/>
            </p:nvSpPr>
            <p:spPr>
              <a:xfrm>
                <a:off x="665923" y="2159947"/>
                <a:ext cx="5766878" cy="1292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 I: “Structured” Hardness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“merely” assume circuit lower bounds, seems unclear how to use it and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if we assume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cryptographic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B59498-F888-3715-FC16-6204A2231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23" y="2159947"/>
                <a:ext cx="5766878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64FDA4E3-7E68-FC01-1602-BC5AD7E51A51}"/>
              </a:ext>
            </a:extLst>
          </p:cNvPr>
          <p:cNvGrpSpPr/>
          <p:nvPr/>
        </p:nvGrpSpPr>
        <p:grpSpPr>
          <a:xfrm>
            <a:off x="838200" y="4180278"/>
            <a:ext cx="1908072" cy="1554381"/>
            <a:chOff x="1728520" y="3098582"/>
            <a:chExt cx="1908072" cy="1554381"/>
          </a:xfrm>
        </p:grpSpPr>
        <p:pic>
          <p:nvPicPr>
            <p:cNvPr id="1026" name="Picture 2" descr="Potato Mine | Plants vs. Zombies Wiki | Fandom">
              <a:extLst>
                <a:ext uri="{FF2B5EF4-FFF2-40B4-BE49-F238E27FC236}">
                  <a16:creationId xmlns:a16="http://schemas.microsoft.com/office/drawing/2014/main" id="{2EB917A5-67C5-A350-3BAE-6E3021470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520" y="3098582"/>
              <a:ext cx="1908072" cy="155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2A27BBF-5A3A-2B20-81C0-816353485A7B}"/>
                </a:ext>
              </a:extLst>
            </p:cNvPr>
            <p:cNvSpPr txBox="1"/>
            <p:nvPr/>
          </p:nvSpPr>
          <p:spPr>
            <a:xfrm>
              <a:off x="2140284" y="3723335"/>
              <a:ext cx="1072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DDH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64FD404-9921-445C-3A8B-D6DE19C1C6CA}"/>
              </a:ext>
            </a:extLst>
          </p:cNvPr>
          <p:cNvGrpSpPr/>
          <p:nvPr/>
        </p:nvGrpSpPr>
        <p:grpSpPr>
          <a:xfrm>
            <a:off x="3462532" y="4172008"/>
            <a:ext cx="1476167" cy="1733268"/>
            <a:chOff x="4619833" y="3098582"/>
            <a:chExt cx="1476167" cy="1733268"/>
          </a:xfrm>
        </p:grpSpPr>
        <p:pic>
          <p:nvPicPr>
            <p:cNvPr id="1028" name="Picture 4" descr="Squash | Plants vs. Zombies Wiki | Fandom">
              <a:extLst>
                <a:ext uri="{FF2B5EF4-FFF2-40B4-BE49-F238E27FC236}">
                  <a16:creationId xmlns:a16="http://schemas.microsoft.com/office/drawing/2014/main" id="{F08C61C9-B395-FFA2-7949-283D523A9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833" y="3098582"/>
              <a:ext cx="1476167" cy="1733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AE1418D-B16A-E94C-8B09-01B2B4AFF67D}"/>
                </a:ext>
              </a:extLst>
            </p:cNvPr>
            <p:cNvSpPr txBox="1"/>
            <p:nvPr/>
          </p:nvSpPr>
          <p:spPr>
            <a:xfrm>
              <a:off x="4821485" y="4129743"/>
              <a:ext cx="1072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LWE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1AA0F95-B049-89CA-010C-86F1B5720701}"/>
              </a:ext>
            </a:extLst>
          </p:cNvPr>
          <p:cNvGrpSpPr/>
          <p:nvPr/>
        </p:nvGrpSpPr>
        <p:grpSpPr>
          <a:xfrm>
            <a:off x="6078405" y="4090833"/>
            <a:ext cx="1117672" cy="1733269"/>
            <a:chOff x="7111120" y="3017409"/>
            <a:chExt cx="1117672" cy="1733269"/>
          </a:xfrm>
        </p:grpSpPr>
        <p:pic>
          <p:nvPicPr>
            <p:cNvPr id="1030" name="Picture 6" descr="Jalapeno | Plants vs. Zombies Wiki | Fandom">
              <a:extLst>
                <a:ext uri="{FF2B5EF4-FFF2-40B4-BE49-F238E27FC236}">
                  <a16:creationId xmlns:a16="http://schemas.microsoft.com/office/drawing/2014/main" id="{26D93C9A-A811-0009-43A7-09D2C002D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576" y="3017409"/>
              <a:ext cx="992216" cy="173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37B5AED-D26C-B418-424F-7EE7D37B04CE}"/>
                    </a:ext>
                  </a:extLst>
                </p:cNvPr>
                <p:cNvSpPr txBox="1"/>
                <p:nvPr/>
              </p:nvSpPr>
              <p:spPr>
                <a:xfrm>
                  <a:off x="7111120" y="3965215"/>
                  <a:ext cx="10728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𝒊𝑶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37B5AED-D26C-B418-424F-7EE7D37B0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20" y="3965215"/>
                  <a:ext cx="107286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DE13EB3-10D8-E19F-C53C-0DB8F8A935BB}"/>
              </a:ext>
            </a:extLst>
          </p:cNvPr>
          <p:cNvGrpSpPr/>
          <p:nvPr/>
        </p:nvGrpSpPr>
        <p:grpSpPr>
          <a:xfrm>
            <a:off x="8290973" y="4090833"/>
            <a:ext cx="1808037" cy="1733269"/>
            <a:chOff x="9212033" y="3098582"/>
            <a:chExt cx="1808037" cy="1733269"/>
          </a:xfrm>
        </p:grpSpPr>
        <p:pic>
          <p:nvPicPr>
            <p:cNvPr id="1032" name="Picture 8" descr="Doom-shroom | Plants vs. Zombies Wiki | Fandom">
              <a:extLst>
                <a:ext uri="{FF2B5EF4-FFF2-40B4-BE49-F238E27FC236}">
                  <a16:creationId xmlns:a16="http://schemas.microsoft.com/office/drawing/2014/main" id="{F3321471-4460-1AE5-8679-DD17C11EC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2033" y="3098582"/>
              <a:ext cx="1808037" cy="173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C6383F-09C9-622F-85B4-233BF903C4B8}"/>
                </a:ext>
              </a:extLst>
            </p:cNvPr>
            <p:cNvSpPr txBox="1"/>
            <p:nvPr/>
          </p:nvSpPr>
          <p:spPr>
            <a:xfrm>
              <a:off x="9369368" y="3261902"/>
              <a:ext cx="1614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SNARG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5D20753-34AF-8043-227C-9115AE837674}"/>
                  </a:ext>
                </a:extLst>
              </p:cNvPr>
              <p:cNvSpPr txBox="1"/>
              <p:nvPr/>
            </p:nvSpPr>
            <p:spPr>
              <a:xfrm>
                <a:off x="7061425" y="2190166"/>
                <a:ext cx="4290192" cy="1292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 II: Arguments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Argument systems =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“meta-complexity”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More on the next slide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5D20753-34AF-8043-227C-9115AE83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25" y="2190166"/>
                <a:ext cx="4290192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>
            <a:extLst>
              <a:ext uri="{FF2B5EF4-FFF2-40B4-BE49-F238E27FC236}">
                <a16:creationId xmlns:a16="http://schemas.microsoft.com/office/drawing/2014/main" id="{DA643DDE-232C-4F72-CF9F-3A25953E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279" y="3118905"/>
            <a:ext cx="1552963" cy="1053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Warm-Up: Arguments</a:t>
                </a:r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4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Meta-Complexity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A59730C-C05E-7C61-64FD-A238A8D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383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Arguments: proof systems sound against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bounded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provers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26ABB06-47AB-E4D9-F7B1-A99D9A72F857}"/>
                  </a:ext>
                </a:extLst>
              </p:cNvPr>
              <p:cNvSpPr txBox="1"/>
              <p:nvPr/>
            </p:nvSpPr>
            <p:spPr>
              <a:xfrm>
                <a:off x="530086" y="2783987"/>
                <a:ext cx="5565914" cy="206210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argument system 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endPara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language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prover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(with a witness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that convinces the verifier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prover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convince the verifier (except with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probability)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26ABB06-47AB-E4D9-F7B1-A99D9A72F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6" y="2783987"/>
                <a:ext cx="5565914" cy="2062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7384CB-2E42-5601-527B-F1D6D648B6B0}"/>
                  </a:ext>
                </a:extLst>
              </p:cNvPr>
              <p:cNvSpPr txBox="1"/>
              <p:nvPr/>
            </p:nvSpPr>
            <p:spPr>
              <a:xfrm>
                <a:off x="6404114" y="2937875"/>
                <a:ext cx="5565914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reduces to “meta-complexity”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“meta-complexity” problem: what’s the complexity of convincing the verifier?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7384CB-2E42-5601-527B-F1D6D648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14" y="2937875"/>
                <a:ext cx="5565914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E58C53D-DDAA-9903-7F21-B5FAB211ED94}"/>
              </a:ext>
            </a:extLst>
          </p:cNvPr>
          <p:cNvSpPr txBox="1"/>
          <p:nvPr/>
        </p:nvSpPr>
        <p:spPr>
          <a:xfrm>
            <a:off x="1093304" y="5190969"/>
            <a:ext cx="4134679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Remark 1: hardness of approximation!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(Arbitrarily large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inapprox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by adjusting the security parameter)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20C6CA-974D-1E66-C68F-238D4DBB4151}"/>
                  </a:ext>
                </a:extLst>
              </p:cNvPr>
              <p:cNvSpPr txBox="1"/>
              <p:nvPr/>
            </p:nvSpPr>
            <p:spPr>
              <a:xfrm>
                <a:off x="6563139" y="5190969"/>
                <a:ext cx="4459357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 2: the No instances are average-case hard! Any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prover has only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prob of convincing the verifier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20C6CA-974D-1E66-C68F-238D4DBB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39" y="5190969"/>
                <a:ext cx="445935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6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Witness Encryption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16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Encryption using a (public) SAT instance!</a:t>
                </a: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Encrypt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𝑚𝑠𝑔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𝑟𝑎𝑛𝑑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Decrypt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E8CD11-9527-B8A9-372A-2AC345D6CCCA}"/>
                  </a:ext>
                </a:extLst>
              </p:cNvPr>
              <p:cNvSpPr txBox="1"/>
              <p:nvPr/>
            </p:nvSpPr>
            <p:spPr>
              <a:xfrm>
                <a:off x="6644982" y="4078429"/>
                <a:ext cx="386632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Encrypt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randomized,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Decrypt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E8CD11-9527-B8A9-372A-2AC345D6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982" y="4078429"/>
                <a:ext cx="386632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860C61B3-295C-0A6B-150A-60ABDB6443F2}"/>
              </a:ext>
            </a:extLst>
          </p:cNvPr>
          <p:cNvGrpSpPr/>
          <p:nvPr/>
        </p:nvGrpSpPr>
        <p:grpSpPr>
          <a:xfrm>
            <a:off x="717274" y="4782128"/>
            <a:ext cx="5378726" cy="1335105"/>
            <a:chOff x="838200" y="3061207"/>
            <a:chExt cx="5378726" cy="1335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E17EFD3-8416-1A53-CF92-49047601C1D1}"/>
                    </a:ext>
                  </a:extLst>
                </p:cNvPr>
                <p:cNvSpPr txBox="1"/>
                <p:nvPr/>
              </p:nvSpPr>
              <p:spPr>
                <a:xfrm>
                  <a:off x="838200" y="3565315"/>
                  <a:ext cx="4959626" cy="83099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Correctness: If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then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Decrypt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outputs the correct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𝑚𝑠𝑔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E17EFD3-8416-1A53-CF92-49047601C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65315"/>
                  <a:ext cx="495962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Free Check Correct vector and picture">
              <a:extLst>
                <a:ext uri="{FF2B5EF4-FFF2-40B4-BE49-F238E27FC236}">
                  <a16:creationId xmlns:a16="http://schemas.microsoft.com/office/drawing/2014/main" id="{BF8F2725-6742-66EB-8934-647777A79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11" y="3061207"/>
              <a:ext cx="1006815" cy="100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48D8EA6-5B65-3047-FCEB-4859507D338C}"/>
              </a:ext>
            </a:extLst>
          </p:cNvPr>
          <p:cNvGrpSpPr/>
          <p:nvPr/>
        </p:nvGrpSpPr>
        <p:grpSpPr>
          <a:xfrm>
            <a:off x="6273248" y="4654836"/>
            <a:ext cx="5663958" cy="1455530"/>
            <a:chOff x="6394174" y="2933915"/>
            <a:chExt cx="5663958" cy="1455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A60DF78-24D1-7B78-CD9D-DECA9402CA6E}"/>
                    </a:ext>
                  </a:extLst>
                </p:cNvPr>
                <p:cNvSpPr txBox="1"/>
                <p:nvPr/>
              </p:nvSpPr>
              <p:spPr>
                <a:xfrm>
                  <a:off x="6394174" y="3558448"/>
                  <a:ext cx="4959626" cy="83099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Security: If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</m:oMath>
                  </a14:m>
                  <a:r>
                    <a: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unsatisfiable, then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,0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≈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A60DF78-24D1-7B78-CD9D-DECA9402CA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4174" y="3558448"/>
                  <a:ext cx="4959626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Free Vault Strongbox vector and picture">
              <a:extLst>
                <a:ext uri="{FF2B5EF4-FFF2-40B4-BE49-F238E27FC236}">
                  <a16:creationId xmlns:a16="http://schemas.microsoft.com/office/drawing/2014/main" id="{B33065E8-DA0B-DC0C-02FE-7404A07AD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3964" y="2933915"/>
              <a:ext cx="1054168" cy="104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54476A-4BEE-6A57-1770-49BF059B4EC2}"/>
              </a:ext>
            </a:extLst>
          </p:cNvPr>
          <p:cNvSpPr txBox="1"/>
          <p:nvPr/>
        </p:nvSpPr>
        <p:spPr>
          <a:xfrm>
            <a:off x="2567609" y="2448272"/>
            <a:ext cx="621858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Intuition: encrypt a message, but anyone knowing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to a Sudoku puzzle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zh-CN" sz="2400" dirty="0">
                <a:solidFill>
                  <a:srgbClr val="7F6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proof of Riemann Hypothesis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can decrypt!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36633</TotalTime>
  <Words>1878</Words>
  <Application>Microsoft Office PowerPoint</Application>
  <PresentationFormat>宽屏</PresentationFormat>
  <Paragraphs>305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Consolas</vt:lpstr>
      <vt:lpstr>Office 主题​​</vt:lpstr>
      <vt:lpstr>NP-Hardness of Approximating Meta-Complexity: A Cryptographic Approach</vt:lpstr>
      <vt:lpstr>In this talk, you will see</vt:lpstr>
      <vt:lpstr>Minimum Circuit Size Problem</vt:lpstr>
      <vt:lpstr>NP-completeness of MCSP: Why care about it?</vt:lpstr>
      <vt:lpstr>Minimum Oracle Circuit Size Problem</vt:lpstr>
      <vt:lpstr>Hardness of Approximation…?</vt:lpstr>
      <vt:lpstr>Why Cryptography Helps</vt:lpstr>
      <vt:lpstr>Warm-Up: Arguments = NP-Hardness of Meta-Complexity</vt:lpstr>
      <vt:lpstr>Witness Encryption</vt:lpstr>
      <vt:lpstr>Oracle Witness Encryption</vt:lpstr>
      <vt:lpstr>Oracle WE ⟹NP-hardness of MOCSP</vt:lpstr>
      <vt:lpstr>How to construct oracle WE?</vt:lpstr>
      <vt:lpstr>GGSW Witness Encryption</vt:lpstr>
      <vt:lpstr>Multilinear Map</vt:lpstr>
      <vt:lpstr>GGSW, revisited</vt:lpstr>
      <vt:lpstr>Wrap Up</vt:lpstr>
      <vt:lpstr>Summary</vt:lpstr>
      <vt:lpstr>Discussion 1: PCP Theorems from Meta-Complexity?</vt:lpstr>
      <vt:lpstr>Discussion 2: MCSP?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2239</cp:revision>
  <dcterms:created xsi:type="dcterms:W3CDTF">2019-12-25T22:18:45Z</dcterms:created>
  <dcterms:modified xsi:type="dcterms:W3CDTF">2023-05-03T00:30:10Z</dcterms:modified>
</cp:coreProperties>
</file>