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38" r:id="rId3"/>
    <p:sldId id="328" r:id="rId4"/>
    <p:sldId id="406" r:id="rId5"/>
    <p:sldId id="407" r:id="rId6"/>
    <p:sldId id="410" r:id="rId7"/>
    <p:sldId id="404" r:id="rId8"/>
    <p:sldId id="412" r:id="rId9"/>
    <p:sldId id="411" r:id="rId10"/>
    <p:sldId id="443" r:id="rId11"/>
    <p:sldId id="420" r:id="rId12"/>
    <p:sldId id="428" r:id="rId13"/>
    <p:sldId id="414" r:id="rId14"/>
    <p:sldId id="415" r:id="rId15"/>
    <p:sldId id="416" r:id="rId16"/>
    <p:sldId id="417" r:id="rId17"/>
    <p:sldId id="429" r:id="rId18"/>
    <p:sldId id="418" r:id="rId19"/>
    <p:sldId id="419" r:id="rId20"/>
    <p:sldId id="427" r:id="rId21"/>
    <p:sldId id="422" r:id="rId22"/>
    <p:sldId id="421" r:id="rId23"/>
    <p:sldId id="426" r:id="rId24"/>
    <p:sldId id="424" r:id="rId25"/>
    <p:sldId id="430" r:id="rId26"/>
    <p:sldId id="425" r:id="rId27"/>
    <p:sldId id="433" r:id="rId28"/>
    <p:sldId id="434" r:id="rId29"/>
    <p:sldId id="435" r:id="rId30"/>
    <p:sldId id="437" r:id="rId31"/>
    <p:sldId id="438" r:id="rId32"/>
    <p:sldId id="439" r:id="rId33"/>
    <p:sldId id="440" r:id="rId34"/>
    <p:sldId id="441" r:id="rId35"/>
    <p:sldId id="442" r:id="rId36"/>
    <p:sldId id="431" r:id="rId37"/>
    <p:sldId id="436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12C94A52-E98A-4745-AB20-1E93AC16C0FC}">
          <p14:sldIdLst>
            <p14:sldId id="256"/>
          </p14:sldIdLst>
        </p14:section>
        <p14:section name="Range Avoidance" id="{DE597270-50EF-4A22-A7D9-FC658F83E57A}">
          <p14:sldIdLst>
            <p14:sldId id="338"/>
            <p14:sldId id="328"/>
            <p14:sldId id="406"/>
            <p14:sldId id="407"/>
            <p14:sldId id="410"/>
            <p14:sldId id="404"/>
            <p14:sldId id="412"/>
            <p14:sldId id="411"/>
            <p14:sldId id="443"/>
            <p14:sldId id="420"/>
          </p14:sldIdLst>
        </p14:section>
        <p14:section name="Algorithmic method" id="{660D8A9E-00E2-4D82-9596-20AC499CF781}">
          <p14:sldIdLst>
            <p14:sldId id="428"/>
            <p14:sldId id="414"/>
            <p14:sldId id="415"/>
            <p14:sldId id="416"/>
            <p14:sldId id="417"/>
          </p14:sldIdLst>
        </p14:section>
        <p14:section name="our results" id="{BE3DD7E5-F97C-43B5-AE0F-3EEFA3C9D05E}">
          <p14:sldIdLst>
            <p14:sldId id="429"/>
            <p14:sldId id="418"/>
            <p14:sldId id="419"/>
            <p14:sldId id="427"/>
            <p14:sldId id="422"/>
            <p14:sldId id="421"/>
            <p14:sldId id="426"/>
            <p14:sldId id="424"/>
          </p14:sldIdLst>
        </p14:section>
        <p14:section name="Proof Ideas" id="{15A3A9DB-4692-4CAE-A6BE-04CB98D2F078}">
          <p14:sldIdLst>
            <p14:sldId id="430"/>
            <p14:sldId id="425"/>
            <p14:sldId id="433"/>
            <p14:sldId id="434"/>
            <p14:sldId id="435"/>
            <p14:sldId id="437"/>
            <p14:sldId id="438"/>
            <p14:sldId id="439"/>
            <p14:sldId id="440"/>
            <p14:sldId id="441"/>
            <p14:sldId id="442"/>
          </p14:sldIdLst>
        </p14:section>
        <p14:section name="Summary" id="{94FA698D-2096-44FB-89B3-DC57A0B59B2C}">
          <p14:sldIdLst>
            <p14:sldId id="431"/>
            <p14:sldId id="43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59D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1" autoAdjust="0"/>
    <p:restoredTop sz="93617" autoAdjust="0"/>
  </p:normalViewPr>
  <p:slideViewPr>
    <p:cSldViewPr snapToGrid="0">
      <p:cViewPr varScale="1">
        <p:scale>
          <a:sx n="77" d="100"/>
          <a:sy n="77" d="100"/>
        </p:scale>
        <p:origin x="24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EB0CA-A161-4E7E-9255-C0D5A9127F68}" type="datetimeFigureOut">
              <a:rPr lang="zh-CN" altLang="en-US" smtClean="0"/>
              <a:t>2022/8/1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DA434-F86C-47D1-8EF1-050784D727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87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226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538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526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170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857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085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9742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9094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07124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03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752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4917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4480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1013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90602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3581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4863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4853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3874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15265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559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441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7420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9635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6648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810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2746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125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727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157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1014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684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97F6C6-FC23-4138-A227-9EE502F71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BF4874C-AE94-4C23-B6A8-11C2F8C50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109FB4-2603-44D0-BE8E-F7CE3AB5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2022/8/1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EBD448-D15D-49B2-B0D7-9D1ADE1B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541811-836C-4C46-BD36-1C658EB2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00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0CF783-7BDF-43E9-8C79-2AF10995D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56679C-BDCB-4E33-9768-9F7662F66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815D80-6DC6-4348-8240-76A9C10F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2022/8/1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442C5B-6DFF-4A7E-94E0-AFD9B949B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CEC7CC-DE9C-4132-8E1C-D414460D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97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933176D-963C-4E32-B7A8-7B29343DD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A27919-40CE-4856-83A2-B16ADD294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18FDFA-537D-4EB5-9240-B7C1291B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2022/8/1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79B4FD-AE29-4269-BB8D-5D52A7A4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22041D-F8B5-489B-99D6-C9541553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9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1B182D-A715-4B57-8707-6EDC01E8F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B2C632-54DE-4CD5-A868-8D779311E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D3F326-4ABE-4E3B-B1FB-E25EC468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2022/8/1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0E674C-0AF8-4C43-A42D-AEB0ACCE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6515C9-6490-45FA-BF2D-824CAEE0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33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A50657-24EB-45D1-AAA1-C2929486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33C4B7-C688-40F4-A7FA-3CCD9BB87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34951-0E24-454B-AF5D-AB6CD36B9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2022/8/1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412C29-DA40-48E4-851D-A6DBCD4FD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2682CD-16D6-4BB7-BC4A-34496CF8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78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7426F8-19CF-43EE-A7BA-DF72D7C3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B9058A-D27D-4DF0-BBD6-B0F63AE6E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6E2A5E-4BBD-47CC-8B53-9729B07B5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110D84-AAE9-4052-82E5-84BFEF13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2022/8/1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B0B143-28E5-4CBD-9815-5C72163C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5A4B51-97D1-4E8C-A611-482F3085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60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B2BDF8-474C-48A1-A122-4BDD7C5D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95C8B3-0350-4BAC-A8A3-1F3FCAD77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F2244E-414D-4325-8B5A-893541919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6E8D5A0-3587-4CCA-88C4-5AEB75895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BE0BAE6-022F-4091-B85B-81811BA0C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A835BD-53F5-4D96-87E9-01BB3A41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2022/8/1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724B869-1841-4E6D-B43B-CDBFC10C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E98316-E2BC-4859-9E8D-5277755A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90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C3B95E-0886-4CD4-BAC3-2F4AAB9C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538C1A7-D9F1-4A01-9DF9-8CEE50B1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2022/8/1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6B5A38-3452-4522-8155-F54CB788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8FA476-DCEF-4972-9C1F-05764E94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64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2EFD32D-84A2-46BA-80BE-A5F97EC70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2022/8/1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F08C92B-4B9A-4F7F-80E7-9F8F4974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91A30F-FEC6-4FAF-A164-A8FED3B4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3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727976-E0C5-48F3-8C0A-71460A9C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4F96F4-32B1-446F-BCC5-916BE24A1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6090E0-21A4-4800-B098-5A150B834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A409A2-3970-4823-B326-19A0B3B6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2022/8/1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1E1B21-030A-4FBE-8EA4-35F791427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54F7F9-E4E5-488E-B3BD-CBDBE54A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06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D7991A-C1EC-48CD-AD2B-9011A1332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0B8D6B-8CAB-4F3B-89CD-296352BD2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15FFBA-6606-473C-9F3A-8F72B6AB4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7BBA17-BBC7-49B3-BFCA-609E16319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2022/8/1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8BE6B0-8D5B-40C7-8C1E-D8B1F39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35FFCD-DFC3-461C-B6B2-4C863009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50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BD38534-A186-4769-B1DA-8B3CC4B4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E44459-F040-41DE-B599-09F0A6D73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EB07CD-CBAA-476A-A780-65BF11541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ABB98-C62E-4DF0-A29F-1F11724E06C4}" type="datetimeFigureOut">
              <a:rPr lang="zh-CN" altLang="en-US" smtClean="0"/>
              <a:t>2022/8/1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65515A-C563-4C60-8AF8-8F2EA36CB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208739-9C6E-4399-A73F-8D5E4C6D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57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3" Type="http://schemas.openxmlformats.org/officeDocument/2006/relationships/image" Target="../media/image360.png"/><Relationship Id="rId7" Type="http://schemas.openxmlformats.org/officeDocument/2006/relationships/image" Target="../media/image400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11" Type="http://schemas.openxmlformats.org/officeDocument/2006/relationships/image" Target="../media/image43.png"/><Relationship Id="rId5" Type="http://schemas.openxmlformats.org/officeDocument/2006/relationships/image" Target="../media/image380.png"/><Relationship Id="rId10" Type="http://schemas.openxmlformats.org/officeDocument/2006/relationships/image" Target="../media/image24.png"/><Relationship Id="rId4" Type="http://schemas.openxmlformats.org/officeDocument/2006/relationships/image" Target="../media/image40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13" Type="http://schemas.openxmlformats.org/officeDocument/2006/relationships/image" Target="../media/image511.png"/><Relationship Id="rId18" Type="http://schemas.openxmlformats.org/officeDocument/2006/relationships/image" Target="../media/image560.png"/><Relationship Id="rId3" Type="http://schemas.openxmlformats.org/officeDocument/2006/relationships/image" Target="../media/image24.png"/><Relationship Id="rId7" Type="http://schemas.openxmlformats.org/officeDocument/2006/relationships/image" Target="../media/image450.png"/><Relationship Id="rId12" Type="http://schemas.openxmlformats.org/officeDocument/2006/relationships/image" Target="../media/image500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11" Type="http://schemas.openxmlformats.org/officeDocument/2006/relationships/image" Target="../media/image55.png"/><Relationship Id="rId5" Type="http://schemas.openxmlformats.org/officeDocument/2006/relationships/image" Target="../media/image430.png"/><Relationship Id="rId15" Type="http://schemas.openxmlformats.org/officeDocument/2006/relationships/image" Target="../media/image53.png"/><Relationship Id="rId10" Type="http://schemas.openxmlformats.org/officeDocument/2006/relationships/image" Target="../media/image54.png"/><Relationship Id="rId19" Type="http://schemas.openxmlformats.org/officeDocument/2006/relationships/image" Target="../media/image57.png"/><Relationship Id="rId4" Type="http://schemas.openxmlformats.org/officeDocument/2006/relationships/image" Target="../media/image420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png"/><Relationship Id="rId7" Type="http://schemas.openxmlformats.org/officeDocument/2006/relationships/image" Target="../media/image6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68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9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92.gif"/><Relationship Id="rId5" Type="http://schemas.openxmlformats.org/officeDocument/2006/relationships/image" Target="../media/image104.png"/><Relationship Id="rId15" Type="http://schemas.openxmlformats.org/officeDocument/2006/relationships/image" Target="../media/image11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gif"/><Relationship Id="rId13" Type="http://schemas.openxmlformats.org/officeDocument/2006/relationships/image" Target="../media/image124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12" Type="http://schemas.openxmlformats.org/officeDocument/2006/relationships/image" Target="../media/image1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122.png"/><Relationship Id="rId5" Type="http://schemas.openxmlformats.org/officeDocument/2006/relationships/image" Target="../media/image117.png"/><Relationship Id="rId10" Type="http://schemas.openxmlformats.org/officeDocument/2006/relationships/image" Target="../media/image121.png"/><Relationship Id="rId4" Type="http://schemas.openxmlformats.org/officeDocument/2006/relationships/image" Target="../media/image116.png"/><Relationship Id="rId9" Type="http://schemas.openxmlformats.org/officeDocument/2006/relationships/image" Target="../media/image12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5.png"/><Relationship Id="rId7" Type="http://schemas.openxmlformats.org/officeDocument/2006/relationships/image" Target="../media/image1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gif"/><Relationship Id="rId5" Type="http://schemas.openxmlformats.org/officeDocument/2006/relationships/image" Target="../media/image127.png"/><Relationship Id="rId4" Type="http://schemas.openxmlformats.org/officeDocument/2006/relationships/image" Target="../media/image126.png"/><Relationship Id="rId9" Type="http://schemas.openxmlformats.org/officeDocument/2006/relationships/image" Target="../media/image13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37.png"/><Relationship Id="rId18" Type="http://schemas.openxmlformats.org/officeDocument/2006/relationships/image" Target="../media/image142.png"/><Relationship Id="rId3" Type="http://schemas.openxmlformats.org/officeDocument/2006/relationships/image" Target="../media/image131.png"/><Relationship Id="rId7" Type="http://schemas.openxmlformats.org/officeDocument/2006/relationships/image" Target="../media/image127.png"/><Relationship Id="rId12" Type="http://schemas.openxmlformats.org/officeDocument/2006/relationships/image" Target="../media/image136.png"/><Relationship Id="rId17" Type="http://schemas.openxmlformats.org/officeDocument/2006/relationships/image" Target="../media/image141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140.png"/><Relationship Id="rId20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11" Type="http://schemas.openxmlformats.org/officeDocument/2006/relationships/image" Target="../media/image135.png"/><Relationship Id="rId5" Type="http://schemas.openxmlformats.org/officeDocument/2006/relationships/image" Target="../media/image128.png"/><Relationship Id="rId15" Type="http://schemas.openxmlformats.org/officeDocument/2006/relationships/image" Target="../media/image139.png"/><Relationship Id="rId10" Type="http://schemas.openxmlformats.org/officeDocument/2006/relationships/image" Target="../media/image134.png"/><Relationship Id="rId19" Type="http://schemas.openxmlformats.org/officeDocument/2006/relationships/image" Target="../media/image143.png"/><Relationship Id="rId4" Type="http://schemas.openxmlformats.org/officeDocument/2006/relationships/image" Target="../media/image92.gif"/><Relationship Id="rId9" Type="http://schemas.openxmlformats.org/officeDocument/2006/relationships/image" Target="../media/image133.png"/><Relationship Id="rId14" Type="http://schemas.openxmlformats.org/officeDocument/2006/relationships/image" Target="../media/image13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gif"/><Relationship Id="rId13" Type="http://schemas.openxmlformats.org/officeDocument/2006/relationships/image" Target="../media/image148.png"/><Relationship Id="rId18" Type="http://schemas.openxmlformats.org/officeDocument/2006/relationships/image" Target="../media/image153.png"/><Relationship Id="rId3" Type="http://schemas.openxmlformats.org/officeDocument/2006/relationships/image" Target="../media/image143.png"/><Relationship Id="rId7" Type="http://schemas.openxmlformats.org/officeDocument/2006/relationships/image" Target="../media/image138.png"/><Relationship Id="rId12" Type="http://schemas.openxmlformats.org/officeDocument/2006/relationships/image" Target="../media/image147.png"/><Relationship Id="rId17" Type="http://schemas.openxmlformats.org/officeDocument/2006/relationships/image" Target="../media/image152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image" Target="../media/image146.png"/><Relationship Id="rId5" Type="http://schemas.openxmlformats.org/officeDocument/2006/relationships/image" Target="../media/image136.png"/><Relationship Id="rId15" Type="http://schemas.openxmlformats.org/officeDocument/2006/relationships/image" Target="../media/image150.png"/><Relationship Id="rId10" Type="http://schemas.openxmlformats.org/officeDocument/2006/relationships/image" Target="../media/image145.png"/><Relationship Id="rId4" Type="http://schemas.openxmlformats.org/officeDocument/2006/relationships/image" Target="../media/image144.png"/><Relationship Id="rId9" Type="http://schemas.openxmlformats.org/officeDocument/2006/relationships/image" Target="../media/image139.png"/><Relationship Id="rId14" Type="http://schemas.openxmlformats.org/officeDocument/2006/relationships/image" Target="../media/image14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3" Type="http://schemas.openxmlformats.org/officeDocument/2006/relationships/image" Target="../media/image7.png"/><Relationship Id="rId7" Type="http://schemas.openxmlformats.org/officeDocument/2006/relationships/image" Target="../media/image7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4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0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4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828D20-0ED6-47AE-B972-945EC06E7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8738" y="1016446"/>
            <a:ext cx="10314523" cy="223904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CN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Range Avoidance Problem for Circuits</a:t>
            </a:r>
            <a:endParaRPr lang="zh-CN" alt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FFDE0F6-824B-45F6-AF14-3FE8DFCBF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562061"/>
            <a:ext cx="9144000" cy="863289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August 4, 2022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275FB3A-FF17-4057-A097-772471E17177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0 / 31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3BCA07A-2B41-452A-9CCC-35DDD604CA42}"/>
              </a:ext>
            </a:extLst>
          </p:cNvPr>
          <p:cNvSpPr txBox="1"/>
          <p:nvPr/>
        </p:nvSpPr>
        <p:spPr>
          <a:xfrm>
            <a:off x="1699591" y="3587644"/>
            <a:ext cx="1997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Hanlin Ren</a:t>
            </a:r>
          </a:p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Oxford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D7EF816-2F40-40BB-A496-6D80AC2F5239}"/>
              </a:ext>
            </a:extLst>
          </p:cNvPr>
          <p:cNvSpPr txBox="1"/>
          <p:nvPr/>
        </p:nvSpPr>
        <p:spPr>
          <a:xfrm>
            <a:off x="4491658" y="3587643"/>
            <a:ext cx="3009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Rahul Santhanam</a:t>
            </a:r>
          </a:p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Oxford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2EA728E-E788-4EAA-9E2A-9F3898D110EE}"/>
              </a:ext>
            </a:extLst>
          </p:cNvPr>
          <p:cNvSpPr txBox="1"/>
          <p:nvPr/>
        </p:nvSpPr>
        <p:spPr>
          <a:xfrm>
            <a:off x="8295860" y="3614338"/>
            <a:ext cx="2623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Zhikun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Wang</a:t>
            </a:r>
          </a:p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Xi’an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Jiaotong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09B4E04-54EC-42ED-BFD1-1305986D0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477" y="5104754"/>
            <a:ext cx="3886783" cy="1247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EB41A35A-D230-C814-E9AF-4CA0541AE5F2}"/>
              </a:ext>
            </a:extLst>
          </p:cNvPr>
          <p:cNvGrpSpPr/>
          <p:nvPr/>
        </p:nvGrpSpPr>
        <p:grpSpPr>
          <a:xfrm>
            <a:off x="1523999" y="5049577"/>
            <a:ext cx="2362202" cy="1351275"/>
            <a:chOff x="1007163" y="4407886"/>
            <a:chExt cx="3687419" cy="2109353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364C2786-FB6B-D9F4-6FCA-85F0B73D66C4}"/>
                </a:ext>
              </a:extLst>
            </p:cNvPr>
            <p:cNvSpPr/>
            <p:nvPr/>
          </p:nvSpPr>
          <p:spPr>
            <a:xfrm>
              <a:off x="1514058" y="6237962"/>
              <a:ext cx="2673627" cy="27927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  <p:sp>
          <p:nvSpPr>
            <p:cNvPr id="13" name="梯形 12">
              <a:extLst>
                <a:ext uri="{FF2B5EF4-FFF2-40B4-BE49-F238E27FC236}">
                  <a16:creationId xmlns:a16="http://schemas.microsoft.com/office/drawing/2014/main" id="{CFBDB538-4126-80FB-6840-626D312FC9AE}"/>
                </a:ext>
              </a:extLst>
            </p:cNvPr>
            <p:cNvSpPr/>
            <p:nvPr/>
          </p:nvSpPr>
          <p:spPr>
            <a:xfrm rot="10800000">
              <a:off x="1007164" y="4812598"/>
              <a:ext cx="3687418" cy="1292914"/>
            </a:xfrm>
            <a:prstGeom prst="trapezoid">
              <a:avLst>
                <a:gd name="adj" fmla="val 3883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6D65EFE0-F210-CE5E-335F-AC37EAEA4F4D}"/>
                </a:ext>
              </a:extLst>
            </p:cNvPr>
            <p:cNvSpPr/>
            <p:nvPr/>
          </p:nvSpPr>
          <p:spPr>
            <a:xfrm>
              <a:off x="1007163" y="4407886"/>
              <a:ext cx="3687419" cy="2722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59165968-F3B5-23F7-1BF5-0CB54CFDC121}"/>
                    </a:ext>
                  </a:extLst>
                </p:cNvPr>
                <p:cNvSpPr txBox="1"/>
                <p:nvPr/>
              </p:nvSpPr>
              <p:spPr>
                <a:xfrm>
                  <a:off x="2398867" y="5074334"/>
                  <a:ext cx="904009" cy="8167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sz="4400" dirty="0"/>
                </a:p>
              </p:txBody>
            </p:sp>
          </mc:Choice>
          <mc:Fallback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59165968-F3B5-23F7-1BF5-0CB54CFDC1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867" y="5074334"/>
                  <a:ext cx="904009" cy="81675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18711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-Explicit Constructions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Why add this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oracle?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Significance of studying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-explicit constructions?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  <a:blipFill>
                <a:blip r:embed="rId4"/>
                <a:stretch>
                  <a:fillRect l="-986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8 / 31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432D831-CA7B-C61B-ABBC-548E9D7AEE7A}"/>
                  </a:ext>
                </a:extLst>
              </p:cNvPr>
              <p:cNvSpPr txBox="1"/>
              <p:nvPr/>
            </p:nvSpPr>
            <p:spPr>
              <a:xfrm>
                <a:off x="942559" y="2928745"/>
                <a:ext cx="10306879" cy="164429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Reason 1: Easiest Open Problem?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</m:t>
                        </m:r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(one of) the largest complexity class for which we don’t know how to solve avoidance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(one of) the largest class without super-poly circuit lower bounds</a:t>
                </a: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432D831-CA7B-C61B-ABBC-548E9D7AE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59" y="2928745"/>
                <a:ext cx="10306879" cy="16442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804F36D-8D07-B3D5-0BE3-8731CD4B3524}"/>
                  </a:ext>
                </a:extLst>
              </p:cNvPr>
              <p:cNvSpPr txBox="1"/>
              <p:nvPr/>
            </p:nvSpPr>
            <p:spPr>
              <a:xfrm>
                <a:off x="942560" y="4848579"/>
                <a:ext cx="10306878" cy="164429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Reason 2: A More Elegant Theory!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structure of explicit constructions is much cleaner under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reductions (KKMP’21, Korten’21)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More tools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</m:t>
                        </m:r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-explicit constructions! (this work)</a:t>
                </a: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804F36D-8D07-B3D5-0BE3-8731CD4B3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60" y="4848579"/>
                <a:ext cx="10306878" cy="16442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6535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Range Avoidance for Restricted Circuits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Complexity of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-Avoid for restricted circuit classes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Why study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-Avoid?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  <a:blipFill>
                <a:blip r:embed="rId3"/>
                <a:stretch>
                  <a:fillRect l="-986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9 / 31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263B8B9-F6A2-85F7-E1FD-6091ACB08006}"/>
                  </a:ext>
                </a:extLst>
              </p:cNvPr>
              <p:cNvSpPr txBox="1"/>
              <p:nvPr/>
            </p:nvSpPr>
            <p:spPr>
              <a:xfrm>
                <a:off x="1194426" y="2924206"/>
                <a:ext cx="5943601" cy="126188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Reason 1</a:t>
                </a: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Interesting explicit construction problems reduce to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-Avoid for restricted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263B8B9-F6A2-85F7-E1FD-6091ACB08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426" y="2924206"/>
                <a:ext cx="5943601" cy="12618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组合 6">
            <a:extLst>
              <a:ext uri="{FF2B5EF4-FFF2-40B4-BE49-F238E27FC236}">
                <a16:creationId xmlns:a16="http://schemas.microsoft.com/office/drawing/2014/main" id="{023F81C0-3554-38EF-08DC-AF642A1714C6}"/>
              </a:ext>
            </a:extLst>
          </p:cNvPr>
          <p:cNvGrpSpPr/>
          <p:nvPr/>
        </p:nvGrpSpPr>
        <p:grpSpPr>
          <a:xfrm>
            <a:off x="1847274" y="5112049"/>
            <a:ext cx="863445" cy="326100"/>
            <a:chOff x="1261309" y="5571773"/>
            <a:chExt cx="2639003" cy="996682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AD053953-0F20-E564-D7F8-25EBCD555532}"/>
                </a:ext>
              </a:extLst>
            </p:cNvPr>
            <p:cNvGrpSpPr/>
            <p:nvPr/>
          </p:nvGrpSpPr>
          <p:grpSpPr>
            <a:xfrm>
              <a:off x="1719469" y="5883600"/>
              <a:ext cx="343780" cy="363436"/>
              <a:chOff x="1789043" y="4542183"/>
              <a:chExt cx="1350694" cy="1427921"/>
            </a:xfrm>
          </p:grpSpPr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DEC6618F-746C-79E8-CBCC-41CAFE7978DD}"/>
                  </a:ext>
                </a:extLst>
              </p:cNvPr>
              <p:cNvSpPr/>
              <p:nvPr/>
            </p:nvSpPr>
            <p:spPr>
              <a:xfrm>
                <a:off x="1789043" y="4542183"/>
                <a:ext cx="168965" cy="1689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BC5E2C67-F299-5AF0-97ED-F492F60CB2E3}"/>
                  </a:ext>
                </a:extLst>
              </p:cNvPr>
              <p:cNvSpPr/>
              <p:nvPr/>
            </p:nvSpPr>
            <p:spPr>
              <a:xfrm>
                <a:off x="1789043" y="5134559"/>
                <a:ext cx="168965" cy="1689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2882F27A-06FE-4D78-2505-B29F15E1DAC9}"/>
                  </a:ext>
                </a:extLst>
              </p:cNvPr>
              <p:cNvSpPr/>
              <p:nvPr/>
            </p:nvSpPr>
            <p:spPr>
              <a:xfrm>
                <a:off x="2208772" y="4711148"/>
                <a:ext cx="168965" cy="1689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7B1EE34D-36C9-31EF-9A78-A12A100A3184}"/>
                  </a:ext>
                </a:extLst>
              </p:cNvPr>
              <p:cNvSpPr/>
              <p:nvPr/>
            </p:nvSpPr>
            <p:spPr>
              <a:xfrm>
                <a:off x="2470502" y="5539409"/>
                <a:ext cx="168965" cy="1689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7601B144-D12D-6124-4E79-4D12523B22DC}"/>
                  </a:ext>
                </a:extLst>
              </p:cNvPr>
              <p:cNvSpPr/>
              <p:nvPr/>
            </p:nvSpPr>
            <p:spPr>
              <a:xfrm>
                <a:off x="2970772" y="4983299"/>
                <a:ext cx="168965" cy="1689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CF541947-B4E9-13DD-0DFC-2EF1A5CE44A5}"/>
                  </a:ext>
                </a:extLst>
              </p:cNvPr>
              <p:cNvSpPr/>
              <p:nvPr/>
            </p:nvSpPr>
            <p:spPr>
              <a:xfrm>
                <a:off x="2798492" y="4977155"/>
                <a:ext cx="168965" cy="1689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4DF3984E-A43E-C4EE-8CB1-7CDB0DD2D7F6}"/>
                  </a:ext>
                </a:extLst>
              </p:cNvPr>
              <p:cNvSpPr/>
              <p:nvPr/>
            </p:nvSpPr>
            <p:spPr>
              <a:xfrm>
                <a:off x="2470502" y="5370444"/>
                <a:ext cx="168965" cy="1689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A7038D9D-7D7B-77F5-DFD2-846E9D1504AE}"/>
                  </a:ext>
                </a:extLst>
              </p:cNvPr>
              <p:cNvSpPr/>
              <p:nvPr/>
            </p:nvSpPr>
            <p:spPr>
              <a:xfrm>
                <a:off x="1995709" y="5801139"/>
                <a:ext cx="168965" cy="1689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4549E9EC-B928-27C8-BC0D-5225A72B8D4B}"/>
                  </a:ext>
                </a:extLst>
              </p:cNvPr>
              <p:cNvSpPr/>
              <p:nvPr/>
            </p:nvSpPr>
            <p:spPr>
              <a:xfrm>
                <a:off x="2967457" y="5801138"/>
                <a:ext cx="168965" cy="1689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85EFEB77-97C4-FBC7-5212-458FBB229283}"/>
                </a:ext>
              </a:extLst>
            </p:cNvPr>
            <p:cNvSpPr/>
            <p:nvPr/>
          </p:nvSpPr>
          <p:spPr>
            <a:xfrm>
              <a:off x="2462459" y="5774732"/>
              <a:ext cx="284133" cy="5622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7E96614F-96CF-2E18-2C44-CD5004F0D08E}"/>
                </a:ext>
              </a:extLst>
            </p:cNvPr>
            <p:cNvSpPr/>
            <p:nvPr/>
          </p:nvSpPr>
          <p:spPr>
            <a:xfrm rot="5400000">
              <a:off x="3272745" y="5844666"/>
              <a:ext cx="217639" cy="43069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DF0F5D7B-2BE6-3C15-BE27-AFD5CBB5A35D}"/>
                    </a:ext>
                  </a:extLst>
                </p:cNvPr>
                <p:cNvSpPr txBox="1"/>
                <p:nvPr/>
              </p:nvSpPr>
              <p:spPr>
                <a:xfrm>
                  <a:off x="1261309" y="5571773"/>
                  <a:ext cx="472303" cy="9406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⟨</m:t>
                        </m:r>
                      </m:oMath>
                    </m:oMathPara>
                  </a14:m>
                  <a:endParaRPr lang="zh-CN" altLang="en-US" sz="3600" dirty="0"/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DF0F5D7B-2BE6-3C15-BE27-AFD5CBB5A3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1309" y="5571773"/>
                  <a:ext cx="472303" cy="940680"/>
                </a:xfrm>
                <a:prstGeom prst="rect">
                  <a:avLst/>
                </a:prstGeom>
                <a:blipFill>
                  <a:blip r:embed="rId5"/>
                  <a:stretch>
                    <a:fillRect l="-4000" r="-44000" b="-8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CDA6B542-12BE-142C-3C8B-AFC7331F147F}"/>
                    </a:ext>
                  </a:extLst>
                </p:cNvPr>
                <p:cNvSpPr txBox="1"/>
                <p:nvPr/>
              </p:nvSpPr>
              <p:spPr>
                <a:xfrm>
                  <a:off x="1909008" y="5624067"/>
                  <a:ext cx="472303" cy="9406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zh-CN" altLang="en-US" sz="3600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CDA6B542-12BE-142C-3C8B-AFC7331F14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9008" y="5624067"/>
                  <a:ext cx="472303" cy="94068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0812EDA4-E9D7-5F1F-3492-9F548487B6CB}"/>
                    </a:ext>
                  </a:extLst>
                </p:cNvPr>
                <p:cNvSpPr txBox="1"/>
                <p:nvPr/>
              </p:nvSpPr>
              <p:spPr>
                <a:xfrm>
                  <a:off x="2617339" y="5627775"/>
                  <a:ext cx="472303" cy="9406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0812EDA4-E9D7-5F1F-3492-9F548487B6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7339" y="5627775"/>
                  <a:ext cx="472303" cy="94068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B6AD2CE0-9086-88B4-9A74-87ABBABEF6D7}"/>
                    </a:ext>
                  </a:extLst>
                </p:cNvPr>
                <p:cNvSpPr txBox="1"/>
                <p:nvPr/>
              </p:nvSpPr>
              <p:spPr>
                <a:xfrm>
                  <a:off x="3428009" y="5571773"/>
                  <a:ext cx="472303" cy="9406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zh-CN" altLang="en-US" sz="3600" dirty="0"/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B6AD2CE0-9086-88B4-9A74-87ABBABEF6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8009" y="5571773"/>
                  <a:ext cx="472303" cy="940680"/>
                </a:xfrm>
                <a:prstGeom prst="rect">
                  <a:avLst/>
                </a:prstGeom>
                <a:blipFill>
                  <a:blip r:embed="rId8"/>
                  <a:stretch>
                    <a:fillRect l="-3846" r="-38462" b="-8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梯形 24">
            <a:extLst>
              <a:ext uri="{FF2B5EF4-FFF2-40B4-BE49-F238E27FC236}">
                <a16:creationId xmlns:a16="http://schemas.microsoft.com/office/drawing/2014/main" id="{2E07BC78-BBD7-0929-F7B9-328DE694D48B}"/>
              </a:ext>
            </a:extLst>
          </p:cNvPr>
          <p:cNvSpPr/>
          <p:nvPr/>
        </p:nvSpPr>
        <p:spPr>
          <a:xfrm rot="10800000">
            <a:off x="1695158" y="4693309"/>
            <a:ext cx="1206472" cy="423024"/>
          </a:xfrm>
          <a:prstGeom prst="trapezoid">
            <a:avLst>
              <a:gd name="adj" fmla="val 3883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95B13F1D-2882-4FD6-B141-3F1D4D00EF89}"/>
              </a:ext>
            </a:extLst>
          </p:cNvPr>
          <p:cNvSpPr/>
          <p:nvPr/>
        </p:nvSpPr>
        <p:spPr>
          <a:xfrm>
            <a:off x="2136457" y="4321026"/>
            <a:ext cx="296650" cy="296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85AEE68-40F6-5477-6807-D4E5EE17C69F}"/>
                  </a:ext>
                </a:extLst>
              </p:cNvPr>
              <p:cNvSpPr txBox="1"/>
              <p:nvPr/>
            </p:nvSpPr>
            <p:spPr>
              <a:xfrm>
                <a:off x="916678" y="5535816"/>
                <a:ext cx="294676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Rigidity reduces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16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-Avoid (the upper bound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16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may not be tight)</a:t>
                </a:r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85AEE68-40F6-5477-6807-D4E5EE17C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678" y="5535816"/>
                <a:ext cx="2946769" cy="830997"/>
              </a:xfrm>
              <a:prstGeom prst="rect">
                <a:avLst/>
              </a:prstGeom>
              <a:blipFill>
                <a:blip r:embed="rId9"/>
                <a:stretch>
                  <a:fillRect l="-1033" t="-2206" r="-2479" b="-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图片 30">
            <a:extLst>
              <a:ext uri="{FF2B5EF4-FFF2-40B4-BE49-F238E27FC236}">
                <a16:creationId xmlns:a16="http://schemas.microsoft.com/office/drawing/2014/main" id="{CA2DA97E-0723-2622-09E4-C9A0A7676D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98948" y="5174610"/>
            <a:ext cx="298816" cy="315417"/>
          </a:xfrm>
          <a:prstGeom prst="rect">
            <a:avLst/>
          </a:prstGeom>
        </p:spPr>
      </p:pic>
      <p:sp>
        <p:nvSpPr>
          <p:cNvPr id="32" name="梯形 31">
            <a:extLst>
              <a:ext uri="{FF2B5EF4-FFF2-40B4-BE49-F238E27FC236}">
                <a16:creationId xmlns:a16="http://schemas.microsoft.com/office/drawing/2014/main" id="{0A119A6F-89F4-9AA7-F04B-1992AEE0DC7F}"/>
              </a:ext>
            </a:extLst>
          </p:cNvPr>
          <p:cNvSpPr/>
          <p:nvPr/>
        </p:nvSpPr>
        <p:spPr>
          <a:xfrm rot="10800000">
            <a:off x="5451152" y="4693308"/>
            <a:ext cx="1206468" cy="423022"/>
          </a:xfrm>
          <a:prstGeom prst="trapezoid">
            <a:avLst>
              <a:gd name="adj" fmla="val 3883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39148DA7-62A2-3F9D-74F7-09DF850B8354}"/>
                  </a:ext>
                </a:extLst>
              </p:cNvPr>
              <p:cNvSpPr txBox="1"/>
              <p:nvPr/>
            </p:nvSpPr>
            <p:spPr>
              <a:xfrm>
                <a:off x="5393799" y="4525343"/>
                <a:ext cx="1309114" cy="923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600" b="0" i="1" smtClean="0">
                          <a:latin typeface="Cambria Math" panose="02040503050406030204" pitchFamily="18" charset="0"/>
                        </a:rPr>
                        <m:t>01100010011………………001010</m:t>
                      </m:r>
                    </m:oMath>
                  </m:oMathPara>
                </a14:m>
                <a:endParaRPr lang="zh-CN" altLang="en-US" sz="600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39148DA7-62A2-3F9D-74F7-09DF850B8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799" y="4525343"/>
                <a:ext cx="1309114" cy="9233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10352A6C-DCD0-F413-37F7-D41550DE704E}"/>
                  </a:ext>
                </a:extLst>
              </p:cNvPr>
              <p:cNvSpPr txBox="1"/>
              <p:nvPr/>
            </p:nvSpPr>
            <p:spPr>
              <a:xfrm>
                <a:off x="4723161" y="5531850"/>
                <a:ext cx="25457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lower bounds for </a:t>
                </a:r>
                <a14:m>
                  <m:oMath xmlns:m="http://schemas.openxmlformats.org/officeDocument/2006/math">
                    <m:r>
                      <a:rPr lang="en-US" altLang="zh-CN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reduces to </a:t>
                </a:r>
                <a14:m>
                  <m:oMath xmlns:m="http://schemas.openxmlformats.org/officeDocument/2006/math">
                    <m:r>
                      <a:rPr lang="en-US" altLang="zh-CN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-Avoid</a:t>
                </a:r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10352A6C-DCD0-F413-37F7-D41550DE7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161" y="5531850"/>
                <a:ext cx="2545742" cy="584775"/>
              </a:xfrm>
              <a:prstGeom prst="rect">
                <a:avLst/>
              </a:prstGeom>
              <a:blipFill>
                <a:blip r:embed="rId12"/>
                <a:stretch>
                  <a:fillRect l="-1439" t="-3125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文本框 34">
            <a:extLst>
              <a:ext uri="{FF2B5EF4-FFF2-40B4-BE49-F238E27FC236}">
                <a16:creationId xmlns:a16="http://schemas.microsoft.com/office/drawing/2014/main" id="{1020A29A-A929-C57C-D23E-CDE1FE8EA988}"/>
              </a:ext>
            </a:extLst>
          </p:cNvPr>
          <p:cNvSpPr txBox="1"/>
          <p:nvPr/>
        </p:nvSpPr>
        <p:spPr>
          <a:xfrm>
            <a:off x="8205055" y="2924206"/>
            <a:ext cx="3170497" cy="12618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Reason 2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Reveals some new phenomena…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6E2F0E46-C07D-5BA7-C807-C1DB3BF64A16}"/>
                  </a:ext>
                </a:extLst>
              </p:cNvPr>
              <p:cNvSpPr txBox="1"/>
              <p:nvPr/>
            </p:nvSpPr>
            <p:spPr>
              <a:xfrm>
                <a:off x="7740361" y="4891847"/>
                <a:ext cx="4214046" cy="8309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-Avoid reduces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-Avoid (for very small stretch)!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6E2F0E46-C07D-5BA7-C807-C1DB3BF64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61" y="4891847"/>
                <a:ext cx="4214046" cy="8309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8442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  <p:bldP spid="27" grpId="0" animBg="1"/>
      <p:bldP spid="6" grpId="0"/>
      <p:bldP spid="32" grpId="0" animBg="1"/>
      <p:bldP spid="33" grpId="0" animBg="1"/>
      <p:bldP spid="34" grpId="0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9C29C-8284-4E87-A221-E22F49B4219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Algorithmic Method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04314A-3999-4FEB-A54E-9A1646A12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Circuit lower bounds from algorithms!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4E3298D-3472-4319-ABFF-61C39BB1BEA3}"/>
              </a:ext>
            </a:extLst>
          </p:cNvPr>
          <p:cNvSpPr/>
          <p:nvPr/>
        </p:nvSpPr>
        <p:spPr>
          <a:xfrm>
            <a:off x="339616" y="337431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Range Avoidance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A529D04-4FA6-4F79-B9F0-AD8F16E7FD19}"/>
              </a:ext>
            </a:extLst>
          </p:cNvPr>
          <p:cNvSpPr/>
          <p:nvPr/>
        </p:nvSpPr>
        <p:spPr>
          <a:xfrm>
            <a:off x="2681148" y="337426"/>
            <a:ext cx="2068304" cy="86184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Algorithmic Method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D1B25AC-5EF3-4DC7-ABC0-56441F5E8E2A}"/>
              </a:ext>
            </a:extLst>
          </p:cNvPr>
          <p:cNvSpPr/>
          <p:nvPr/>
        </p:nvSpPr>
        <p:spPr>
          <a:xfrm>
            <a:off x="5022680" y="337426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Our Results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7C5EC49-29C8-439E-BCE6-1317B77A6721}"/>
              </a:ext>
            </a:extLst>
          </p:cNvPr>
          <p:cNvSpPr/>
          <p:nvPr/>
        </p:nvSpPr>
        <p:spPr>
          <a:xfrm>
            <a:off x="7364212" y="337426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Proof Ideas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7FC4451-1FED-4D74-A174-457480A170C0}"/>
              </a:ext>
            </a:extLst>
          </p:cNvPr>
          <p:cNvSpPr/>
          <p:nvPr/>
        </p:nvSpPr>
        <p:spPr>
          <a:xfrm>
            <a:off x="9705744" y="337425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211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Circuit Lower Bounds via</a:t>
            </a:r>
            <a:b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“Algorithmic Method”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[Williams’11]: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𝐍𝐄𝐗𝐏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𝐀𝐂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Two steps in the proof: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CAPP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admits a non-trivial algorithm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Such algorithms imply circuit lower bounds!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 connection between algorithm and</a:t>
                </a:r>
                <a:b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lower bounds is very general, applicable</a:t>
                </a:r>
                <a:b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to other classes besides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  <a:blipFill>
                <a:blip r:embed="rId3"/>
                <a:stretch>
                  <a:fillRect l="-986" t="-20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10 / 31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6" name="Picture 4" descr="http://people.csail.mit.edu/rrw/me.jpg">
            <a:extLst>
              <a:ext uri="{FF2B5EF4-FFF2-40B4-BE49-F238E27FC236}">
                <a16:creationId xmlns:a16="http://schemas.microsoft.com/office/drawing/2014/main" id="{BA5D5058-670A-BF28-3C3A-C71A21F1A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541" y="1690688"/>
            <a:ext cx="1636904" cy="10926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3AAEEE8-82E1-09EA-7CFD-BE202F5D2EF9}"/>
                  </a:ext>
                </a:extLst>
              </p:cNvPr>
              <p:cNvSpPr txBox="1"/>
              <p:nvPr/>
            </p:nvSpPr>
            <p:spPr>
              <a:xfrm>
                <a:off x="5663046" y="1728172"/>
                <a:ext cx="3711284" cy="92955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𝐀𝐂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a frontier circuit class that we don’t know how to prove lower bounds otherwise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3AAEEE8-82E1-09EA-7CFD-BE202F5D2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046" y="1728172"/>
                <a:ext cx="3711284" cy="9295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3F0F75E-31E0-BDE9-9388-178F3E5938B4}"/>
                  </a:ext>
                </a:extLst>
              </p:cNvPr>
              <p:cNvSpPr txBox="1"/>
              <p:nvPr/>
            </p:nvSpPr>
            <p:spPr>
              <a:xfrm>
                <a:off x="7799885" y="3216282"/>
                <a:ext cx="3973644" cy="38792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Nontrivial: Running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3F0F75E-31E0-BDE9-9388-178F3E593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9885" y="3216282"/>
                <a:ext cx="3973644" cy="3879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779CD26-D099-DEB8-7644-86E71C9256A2}"/>
                  </a:ext>
                </a:extLst>
              </p:cNvPr>
              <p:cNvSpPr txBox="1"/>
              <p:nvPr/>
            </p:nvSpPr>
            <p:spPr>
              <a:xfrm>
                <a:off x="7852380" y="4200279"/>
                <a:ext cx="4124272" cy="172399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1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𝕮</m:t>
                    </m:r>
                  </m:oMath>
                </a14:m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-CAPP (Circuit Acceptance Probability Problem):</a:t>
                </a:r>
              </a:p>
              <a:p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a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ℭ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estimate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func>
                    </m:oMath>
                  </m:oMathPara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779CD26-D099-DEB8-7644-86E71C925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380" y="4200279"/>
                <a:ext cx="4124272" cy="172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4448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Algorithmic Method for Rigid Matrices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Since [Williams’11], we prove stronger and stronger lower bounds via the “Algorithmic Method”.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What else could we do?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[Alman-Chen’19]: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𝐅𝐏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construction of rigid</a:t>
                </a:r>
                <a:b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matrices!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… with parameters much better than previously known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Idea: treat low-rank matrices as a special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circuit class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Rigid matrices = (average-case) circuit lower bounds against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Turns out there are good CAPP algorithms for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  <a:blipFill>
                <a:blip r:embed="rId3"/>
                <a:stretch>
                  <a:fillRect l="-986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11 / 31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FFD7501-85E9-3AA7-F0A4-54CBE34A9795}"/>
              </a:ext>
            </a:extLst>
          </p:cNvPr>
          <p:cNvGrpSpPr/>
          <p:nvPr/>
        </p:nvGrpSpPr>
        <p:grpSpPr>
          <a:xfrm>
            <a:off x="9175797" y="2345016"/>
            <a:ext cx="2597731" cy="1606844"/>
            <a:chOff x="5214938" y="2633870"/>
            <a:chExt cx="3595273" cy="22238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26" name="Picture 2" descr="joshalman">
              <a:extLst>
                <a:ext uri="{FF2B5EF4-FFF2-40B4-BE49-F238E27FC236}">
                  <a16:creationId xmlns:a16="http://schemas.microsoft.com/office/drawing/2014/main" id="{B95AB92A-D0A4-6978-F62C-4AAB7D73FF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938" y="2633870"/>
              <a:ext cx="1371393" cy="2223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Lijie Chen">
              <a:extLst>
                <a:ext uri="{FF2B5EF4-FFF2-40B4-BE49-F238E27FC236}">
                  <a16:creationId xmlns:a16="http://schemas.microsoft.com/office/drawing/2014/main" id="{78B9E22A-104D-41F9-E024-1593BACDB4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6331" y="2633870"/>
              <a:ext cx="2223880" cy="2223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4535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A Range Avoidance Interpretation?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12 / 31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A265CAF-3A45-D78D-89B4-7E9C942EC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713" y="4338860"/>
            <a:ext cx="841684" cy="888444"/>
          </a:xfrm>
          <a:prstGeom prst="rect">
            <a:avLst/>
          </a:prstGeom>
        </p:spPr>
      </p:pic>
      <p:sp>
        <p:nvSpPr>
          <p:cNvPr id="11" name="梯形 10">
            <a:extLst>
              <a:ext uri="{FF2B5EF4-FFF2-40B4-BE49-F238E27FC236}">
                <a16:creationId xmlns:a16="http://schemas.microsoft.com/office/drawing/2014/main" id="{DE0DA359-8DF8-6BA1-DABF-6052FB70D7E8}"/>
              </a:ext>
            </a:extLst>
          </p:cNvPr>
          <p:cNvSpPr/>
          <p:nvPr/>
        </p:nvSpPr>
        <p:spPr>
          <a:xfrm rot="10800000">
            <a:off x="1258573" y="3022561"/>
            <a:ext cx="3687418" cy="1292914"/>
          </a:xfrm>
          <a:prstGeom prst="trapezoid">
            <a:avLst>
              <a:gd name="adj" fmla="val 3883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69914E0-6D2F-6E26-FDF6-E2140AFE867E}"/>
                  </a:ext>
                </a:extLst>
              </p:cNvPr>
              <p:cNvSpPr txBox="1"/>
              <p:nvPr/>
            </p:nvSpPr>
            <p:spPr>
              <a:xfrm>
                <a:off x="2570537" y="3380825"/>
                <a:ext cx="1063487" cy="591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3200" b="1" i="0" smtClean="0">
                                  <a:latin typeface="Cambria Math" panose="02040503050406030204" pitchFamily="18" charset="0"/>
                                </a:rPr>
                                <m:t>𝐀𝐂𝐂</m:t>
                              </m:r>
                            </m:e>
                            <m:sup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69914E0-6D2F-6E26-FDF6-E2140AFE8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537" y="3380825"/>
                <a:ext cx="1063487" cy="591637"/>
              </a:xfrm>
              <a:prstGeom prst="rect">
                <a:avLst/>
              </a:prstGeom>
              <a:blipFill>
                <a:blip r:embed="rId4"/>
                <a:stretch>
                  <a:fillRect r="-206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35DCB50-9153-BBEC-C8B6-A542CF48A3B7}"/>
                  </a:ext>
                </a:extLst>
              </p:cNvPr>
              <p:cNvSpPr txBox="1"/>
              <p:nvPr/>
            </p:nvSpPr>
            <p:spPr>
              <a:xfrm>
                <a:off x="653864" y="4468170"/>
                <a:ext cx="20215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Description of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F359D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solidFill>
                              <a:srgbClr val="F359D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359D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rgbClr val="F359D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35DCB50-9153-BBEC-C8B6-A542CF48A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64" y="4468170"/>
                <a:ext cx="2021587" cy="646331"/>
              </a:xfrm>
              <a:prstGeom prst="rect">
                <a:avLst/>
              </a:prstGeom>
              <a:blipFill>
                <a:blip r:embed="rId5"/>
                <a:stretch>
                  <a:fillRect l="-2410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AE8E994-223E-22E5-3B5F-66C5534980D1}"/>
                  </a:ext>
                </a:extLst>
              </p:cNvPr>
              <p:cNvSpPr txBox="1"/>
              <p:nvPr/>
            </p:nvSpPr>
            <p:spPr>
              <a:xfrm>
                <a:off x="1258570" y="2630245"/>
                <a:ext cx="3687419" cy="27699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01100010011………………001010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AE8E994-223E-22E5-3B5F-66C553498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570" y="2630245"/>
                <a:ext cx="3687419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A676E4F-D67B-26B1-2245-ED95CF78A9C0}"/>
                  </a:ext>
                </a:extLst>
              </p:cNvPr>
              <p:cNvSpPr txBox="1"/>
              <p:nvPr/>
            </p:nvSpPr>
            <p:spPr>
              <a:xfrm>
                <a:off x="548950" y="2313403"/>
                <a:ext cx="17602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Truth table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A676E4F-D67B-26B1-2245-ED95CF78A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50" y="2313403"/>
                <a:ext cx="1760231" cy="369332"/>
              </a:xfrm>
              <a:prstGeom prst="rect">
                <a:avLst/>
              </a:prstGeom>
              <a:blipFill>
                <a:blip r:embed="rId7"/>
                <a:stretch>
                  <a:fillRect l="-2768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D619634-6433-D754-0BFF-D408E935F375}"/>
                  </a:ext>
                </a:extLst>
              </p:cNvPr>
              <p:cNvSpPr txBox="1"/>
              <p:nvPr/>
            </p:nvSpPr>
            <p:spPr>
              <a:xfrm>
                <a:off x="4513345" y="4224006"/>
                <a:ext cx="1505392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bits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D619634-6433-D754-0BFF-D408E935F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345" y="4224006"/>
                <a:ext cx="1505392" cy="379656"/>
              </a:xfrm>
              <a:prstGeom prst="rect">
                <a:avLst/>
              </a:prstGeom>
              <a:blipFill>
                <a:blip r:embed="rId8"/>
                <a:stretch>
                  <a:fillRect l="-1215" t="-9677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BD8146F-57BC-0157-4174-68423D04D2A9}"/>
                  </a:ext>
                </a:extLst>
              </p:cNvPr>
              <p:cNvSpPr txBox="1"/>
              <p:nvPr/>
            </p:nvSpPr>
            <p:spPr>
              <a:xfrm>
                <a:off x="5027995" y="2887640"/>
                <a:ext cx="9035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bits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BD8146F-57BC-0157-4174-68423D04D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995" y="2887640"/>
                <a:ext cx="903547" cy="369332"/>
              </a:xfrm>
              <a:prstGeom prst="rect">
                <a:avLst/>
              </a:prstGeom>
              <a:blipFill>
                <a:blip r:embed="rId9"/>
                <a:stretch>
                  <a:fillRect t="-10000" r="-676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3AF3AB0-97AD-F7C7-596B-19B4F58EAF4B}"/>
                  </a:ext>
                </a:extLst>
              </p:cNvPr>
              <p:cNvSpPr txBox="1"/>
              <p:nvPr/>
            </p:nvSpPr>
            <p:spPr>
              <a:xfrm>
                <a:off x="621328" y="5248222"/>
                <a:ext cx="5066566" cy="120481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range avoidance problem, for the specific circuit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</m:t>
                        </m:r>
                        <m:sSup>
                          <m:sSup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𝐂</m:t>
                            </m:r>
                          </m:e>
                          <m:sup>
                            <m:r>
                              <a:rPr lang="en-US" altLang="zh-CN" sz="2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has an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unconditional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𝐅𝐏</m:t>
                        </m:r>
                      </m:e>
                      <m:sup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algorithm.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3AF3AB0-97AD-F7C7-596B-19B4F58EA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28" y="5248222"/>
                <a:ext cx="5066566" cy="12048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698B5548-6594-61C8-084A-42C3EE27909F}"/>
              </a:ext>
            </a:extLst>
          </p:cNvPr>
          <p:cNvCxnSpPr/>
          <p:nvPr/>
        </p:nvCxnSpPr>
        <p:spPr>
          <a:xfrm>
            <a:off x="6096000" y="1848678"/>
            <a:ext cx="0" cy="4880113"/>
          </a:xfrm>
          <a:prstGeom prst="line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633A71B-1A1D-7F0C-4D47-DD955E0E025D}"/>
                  </a:ext>
                </a:extLst>
              </p:cNvPr>
              <p:cNvSpPr txBox="1"/>
              <p:nvPr/>
            </p:nvSpPr>
            <p:spPr>
              <a:xfrm>
                <a:off x="838200" y="1758886"/>
                <a:ext cx="4873446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zh-CN" alt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Lower Bounds</a:t>
                </a:r>
                <a:endParaRPr lang="zh-CN" alt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633A71B-1A1D-7F0C-4D47-DD955E0E0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8886"/>
                <a:ext cx="4873446" cy="532966"/>
              </a:xfrm>
              <a:prstGeom prst="rect">
                <a:avLst/>
              </a:prstGeom>
              <a:blipFill>
                <a:blip r:embed="rId11"/>
                <a:stretch>
                  <a:fillRect t="-11494" r="-1001" b="-310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>
            <a:extLst>
              <a:ext uri="{FF2B5EF4-FFF2-40B4-BE49-F238E27FC236}">
                <a16:creationId xmlns:a16="http://schemas.microsoft.com/office/drawing/2014/main" id="{0DDF682E-F5D0-636D-4E2F-13BF4384FCA7}"/>
              </a:ext>
            </a:extLst>
          </p:cNvPr>
          <p:cNvSpPr txBox="1"/>
          <p:nvPr/>
        </p:nvSpPr>
        <p:spPr>
          <a:xfrm>
            <a:off x="7841974" y="1765944"/>
            <a:ext cx="2753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Rigid Matrices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0EB89D64-1C65-5ABE-BAD4-3AFBD7C374AA}"/>
              </a:ext>
            </a:extLst>
          </p:cNvPr>
          <p:cNvGrpSpPr/>
          <p:nvPr/>
        </p:nvGrpSpPr>
        <p:grpSpPr>
          <a:xfrm>
            <a:off x="7294118" y="4267483"/>
            <a:ext cx="2801720" cy="892562"/>
            <a:chOff x="1311715" y="5600313"/>
            <a:chExt cx="2801720" cy="892562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46CB1581-529B-7608-10D6-099EA5D49B5D}"/>
                </a:ext>
              </a:extLst>
            </p:cNvPr>
            <p:cNvGrpSpPr/>
            <p:nvPr/>
          </p:nvGrpSpPr>
          <p:grpSpPr>
            <a:xfrm>
              <a:off x="1719469" y="5883600"/>
              <a:ext cx="343780" cy="363436"/>
              <a:chOff x="1789043" y="4542183"/>
              <a:chExt cx="1350694" cy="1427921"/>
            </a:xfrm>
          </p:grpSpPr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4B304FC7-82CC-5167-CCEA-CED3EACE7F4B}"/>
                  </a:ext>
                </a:extLst>
              </p:cNvPr>
              <p:cNvSpPr/>
              <p:nvPr/>
            </p:nvSpPr>
            <p:spPr>
              <a:xfrm>
                <a:off x="1789043" y="4542183"/>
                <a:ext cx="168965" cy="1689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579D3716-7E5C-7D83-878F-6A8386458F16}"/>
                  </a:ext>
                </a:extLst>
              </p:cNvPr>
              <p:cNvSpPr/>
              <p:nvPr/>
            </p:nvSpPr>
            <p:spPr>
              <a:xfrm>
                <a:off x="1789043" y="5134559"/>
                <a:ext cx="168965" cy="1689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45BE0559-444E-BA38-5C0A-F6B2DAB820B5}"/>
                  </a:ext>
                </a:extLst>
              </p:cNvPr>
              <p:cNvSpPr/>
              <p:nvPr/>
            </p:nvSpPr>
            <p:spPr>
              <a:xfrm>
                <a:off x="2208772" y="4711148"/>
                <a:ext cx="168965" cy="1689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54AA8CEA-B731-7625-99EF-808F00E0756F}"/>
                  </a:ext>
                </a:extLst>
              </p:cNvPr>
              <p:cNvSpPr/>
              <p:nvPr/>
            </p:nvSpPr>
            <p:spPr>
              <a:xfrm>
                <a:off x="2470502" y="5539409"/>
                <a:ext cx="168965" cy="1689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48A335BF-5C4B-0A20-9350-B2262E24BA85}"/>
                  </a:ext>
                </a:extLst>
              </p:cNvPr>
              <p:cNvSpPr/>
              <p:nvPr/>
            </p:nvSpPr>
            <p:spPr>
              <a:xfrm>
                <a:off x="2970772" y="4983299"/>
                <a:ext cx="168965" cy="1689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0976C728-BB46-C507-BBB1-F23E27274153}"/>
                  </a:ext>
                </a:extLst>
              </p:cNvPr>
              <p:cNvSpPr/>
              <p:nvPr/>
            </p:nvSpPr>
            <p:spPr>
              <a:xfrm>
                <a:off x="2798492" y="4977155"/>
                <a:ext cx="168965" cy="1689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66FE0198-513B-EA67-5067-FB14F5792E43}"/>
                  </a:ext>
                </a:extLst>
              </p:cNvPr>
              <p:cNvSpPr/>
              <p:nvPr/>
            </p:nvSpPr>
            <p:spPr>
              <a:xfrm>
                <a:off x="2470502" y="5370444"/>
                <a:ext cx="168965" cy="1689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E3A0CAAC-8853-F1E7-6082-BF261DD58ED8}"/>
                  </a:ext>
                </a:extLst>
              </p:cNvPr>
              <p:cNvSpPr/>
              <p:nvPr/>
            </p:nvSpPr>
            <p:spPr>
              <a:xfrm>
                <a:off x="1995709" y="5801139"/>
                <a:ext cx="168965" cy="1689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E154027E-C2A1-302E-8D66-88369F92904F}"/>
                  </a:ext>
                </a:extLst>
              </p:cNvPr>
              <p:cNvSpPr/>
              <p:nvPr/>
            </p:nvSpPr>
            <p:spPr>
              <a:xfrm>
                <a:off x="2967457" y="5801138"/>
                <a:ext cx="168965" cy="1689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DE19A5F0-C15B-1F69-D289-5FFFEE1EB7B0}"/>
                </a:ext>
              </a:extLst>
            </p:cNvPr>
            <p:cNvSpPr/>
            <p:nvPr/>
          </p:nvSpPr>
          <p:spPr>
            <a:xfrm>
              <a:off x="2462459" y="5774732"/>
              <a:ext cx="284133" cy="5622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CAA66D55-066E-0A22-37F4-97430621E89C}"/>
                </a:ext>
              </a:extLst>
            </p:cNvPr>
            <p:cNvSpPr/>
            <p:nvPr/>
          </p:nvSpPr>
          <p:spPr>
            <a:xfrm rot="5400000">
              <a:off x="3272745" y="5844666"/>
              <a:ext cx="217639" cy="43069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01F7AA51-F6B4-AEDD-405A-907C8A9CF58C}"/>
                    </a:ext>
                  </a:extLst>
                </p:cNvPr>
                <p:cNvSpPr txBox="1"/>
                <p:nvPr/>
              </p:nvSpPr>
              <p:spPr>
                <a:xfrm>
                  <a:off x="1311715" y="5600313"/>
                  <a:ext cx="47230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4800" b="0" i="1" smtClean="0">
                            <a:latin typeface="Cambria Math" panose="02040503050406030204" pitchFamily="18" charset="0"/>
                          </a:rPr>
                          <m:t>⟨</m:t>
                        </m:r>
                      </m:oMath>
                    </m:oMathPara>
                  </a14:m>
                  <a:endParaRPr lang="zh-CN" altLang="en-US" sz="4800" dirty="0"/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01F7AA51-F6B4-AEDD-405A-907C8A9CF5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1715" y="5600313"/>
                  <a:ext cx="472303" cy="83099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A91776F2-470F-C548-FD07-386F6D916FA9}"/>
                    </a:ext>
                  </a:extLst>
                </p:cNvPr>
                <p:cNvSpPr txBox="1"/>
                <p:nvPr/>
              </p:nvSpPr>
              <p:spPr>
                <a:xfrm>
                  <a:off x="1975551" y="5661878"/>
                  <a:ext cx="47230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4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zh-CN" altLang="en-US" sz="4800" dirty="0"/>
                </a:p>
              </p:txBody>
            </p:sp>
          </mc:Choice>
          <mc:Fallback xmlns="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A91776F2-470F-C548-FD07-386F6D916F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5551" y="5661878"/>
                  <a:ext cx="472303" cy="83099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C28FCB77-CC5F-A276-1CC0-B0F52BD5734B}"/>
                    </a:ext>
                  </a:extLst>
                </p:cNvPr>
                <p:cNvSpPr txBox="1"/>
                <p:nvPr/>
              </p:nvSpPr>
              <p:spPr>
                <a:xfrm>
                  <a:off x="2678558" y="5640374"/>
                  <a:ext cx="47230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4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zh-CN" altLang="en-US" sz="4800" dirty="0"/>
                </a:p>
              </p:txBody>
            </p:sp>
          </mc:Choice>
          <mc:Fallback xmlns="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C28FCB77-CC5F-A276-1CC0-B0F52BD573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8558" y="5640374"/>
                  <a:ext cx="472303" cy="83099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FA21B150-902D-5DF6-AB6F-FBD83B70C680}"/>
                    </a:ext>
                  </a:extLst>
                </p:cNvPr>
                <p:cNvSpPr txBox="1"/>
                <p:nvPr/>
              </p:nvSpPr>
              <p:spPr>
                <a:xfrm>
                  <a:off x="3641132" y="5600313"/>
                  <a:ext cx="47230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48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zh-CN" altLang="en-US" sz="4800" dirty="0"/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FA21B150-902D-5DF6-AB6F-FBD83B70C6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1132" y="5600313"/>
                  <a:ext cx="472303" cy="83099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梯形 41">
            <a:extLst>
              <a:ext uri="{FF2B5EF4-FFF2-40B4-BE49-F238E27FC236}">
                <a16:creationId xmlns:a16="http://schemas.microsoft.com/office/drawing/2014/main" id="{96C73010-E64F-F6DA-5B87-E78FBCBB33BB}"/>
              </a:ext>
            </a:extLst>
          </p:cNvPr>
          <p:cNvSpPr/>
          <p:nvPr/>
        </p:nvSpPr>
        <p:spPr>
          <a:xfrm rot="10800000">
            <a:off x="6885286" y="3022561"/>
            <a:ext cx="3687418" cy="1292914"/>
          </a:xfrm>
          <a:prstGeom prst="trapezoid">
            <a:avLst>
              <a:gd name="adj" fmla="val 3883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BF1BA8D3-13F8-FC5F-3259-A6AF6A1E153C}"/>
                  </a:ext>
                </a:extLst>
              </p:cNvPr>
              <p:cNvSpPr txBox="1"/>
              <p:nvPr/>
            </p:nvSpPr>
            <p:spPr>
              <a:xfrm>
                <a:off x="7481386" y="3358184"/>
                <a:ext cx="2565569" cy="631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32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rigidity</m:t>
                          </m:r>
                        </m:sub>
                      </m:sSub>
                    </m:oMath>
                  </m:oMathPara>
                </a14:m>
                <a:endParaRPr lang="zh-CN" alt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BF1BA8D3-13F8-FC5F-3259-A6AF6A1E1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386" y="3358184"/>
                <a:ext cx="2565569" cy="63126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矩形 43">
            <a:extLst>
              <a:ext uri="{FF2B5EF4-FFF2-40B4-BE49-F238E27FC236}">
                <a16:creationId xmlns:a16="http://schemas.microsoft.com/office/drawing/2014/main" id="{D0BCAE2B-02D1-C28D-2C22-B312B449578E}"/>
              </a:ext>
            </a:extLst>
          </p:cNvPr>
          <p:cNvSpPr/>
          <p:nvPr/>
        </p:nvSpPr>
        <p:spPr>
          <a:xfrm>
            <a:off x="8261359" y="2279841"/>
            <a:ext cx="729147" cy="7291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09E356A-30B5-0B2E-06BE-8B0FADB6601E}"/>
              </a:ext>
            </a:extLst>
          </p:cNvPr>
          <p:cNvSpPr txBox="1"/>
          <p:nvPr/>
        </p:nvSpPr>
        <p:spPr>
          <a:xfrm>
            <a:off x="9039613" y="2364420"/>
            <a:ext cx="1978940" cy="36933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 non-rigid matrix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88C6E020-F8D0-DB2C-4663-D3A38A226491}"/>
                  </a:ext>
                </a:extLst>
              </p:cNvPr>
              <p:cNvSpPr txBox="1"/>
              <p:nvPr/>
            </p:nvSpPr>
            <p:spPr>
              <a:xfrm>
                <a:off x="10140058" y="4224006"/>
                <a:ext cx="15029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0.4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bits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88C6E020-F8D0-DB2C-4663-D3A38A226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0058" y="4224006"/>
                <a:ext cx="1502992" cy="369332"/>
              </a:xfrm>
              <a:prstGeom prst="rect">
                <a:avLst/>
              </a:prstGeom>
              <a:blipFill>
                <a:blip r:embed="rId17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B9297235-BF30-9EF7-155E-852A24B8DB89}"/>
                  </a:ext>
                </a:extLst>
              </p:cNvPr>
              <p:cNvSpPr txBox="1"/>
              <p:nvPr/>
            </p:nvSpPr>
            <p:spPr>
              <a:xfrm>
                <a:off x="10654708" y="2887640"/>
                <a:ext cx="9035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bits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B9297235-BF30-9EF7-155E-852A24B8D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4708" y="2887640"/>
                <a:ext cx="903547" cy="369332"/>
              </a:xfrm>
              <a:prstGeom prst="rect">
                <a:avLst/>
              </a:prstGeom>
              <a:blipFill>
                <a:blip r:embed="rId1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F818ABE5-3278-72A1-FD01-6321CC1F70F0}"/>
                  </a:ext>
                </a:extLst>
              </p:cNvPr>
              <p:cNvSpPr txBox="1"/>
              <p:nvPr/>
            </p:nvSpPr>
            <p:spPr>
              <a:xfrm>
                <a:off x="6506330" y="5248222"/>
                <a:ext cx="5066566" cy="123694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range avoidance problem, for the specific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rigidity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has an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unconditional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𝐅𝐏</m:t>
                        </m:r>
                      </m:e>
                      <m:sup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algorithm.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F818ABE5-3278-72A1-FD01-6321CC1F7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330" y="5248222"/>
                <a:ext cx="5066566" cy="123694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61ECDEA3-4388-98C3-1EC1-7F35B440F86F}"/>
              </a:ext>
            </a:extLst>
          </p:cNvPr>
          <p:cNvSpPr txBox="1"/>
          <p:nvPr/>
        </p:nvSpPr>
        <p:spPr>
          <a:xfrm>
            <a:off x="6514286" y="6481017"/>
            <a:ext cx="2226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(for different parameters)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392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/>
      <p:bldP spid="15" grpId="0" animBg="1"/>
      <p:bldP spid="16" grpId="0"/>
      <p:bldP spid="17" grpId="0"/>
      <p:bldP spid="18" grpId="0"/>
      <p:bldP spid="19" grpId="0" animBg="1"/>
      <p:bldP spid="42" grpId="0" animBg="1"/>
      <p:bldP spid="43" grpId="0"/>
      <p:bldP spid="44" grpId="0" animBg="1"/>
      <p:bldP spid="45" grpId="0" animBg="1"/>
      <p:bldP spid="46" grpId="0"/>
      <p:bldP spid="47" grpId="0"/>
      <p:bldP spid="48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Is it just circuit lower bounds</a:t>
            </a:r>
            <a:b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&amp; rigid matrices, or…?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13 / 31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9AF6D41-57B7-19A5-74A5-11C15CB057E3}"/>
              </a:ext>
            </a:extLst>
          </p:cNvPr>
          <p:cNvSpPr txBox="1"/>
          <p:nvPr/>
        </p:nvSpPr>
        <p:spPr>
          <a:xfrm>
            <a:off x="2385391" y="2405270"/>
            <a:ext cx="4542184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Is there a general “Algorithmic Method” for range avoidance?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1EDA19C8-2D67-3871-59A7-E721A0D2413E}"/>
                  </a:ext>
                </a:extLst>
              </p:cNvPr>
              <p:cNvSpPr txBox="1"/>
              <p:nvPr/>
            </p:nvSpPr>
            <p:spPr>
              <a:xfrm>
                <a:off x="3273287" y="4495801"/>
                <a:ext cx="6765236" cy="96180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What analogue of “CAPP algorithms” imply 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</m:t>
                    </m:r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8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r>
                          <a:rPr lang="en-US" altLang="zh-CN" sz="28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zh-CN" alt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algorithms for </a:t>
                </a:r>
                <a14:m>
                  <m:oMath xmlns:m="http://schemas.openxmlformats.org/officeDocument/2006/math">
                    <m:r>
                      <a:rPr lang="zh-CN" altLang="en-US" sz="2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𝕮</m:t>
                    </m:r>
                  </m:oMath>
                </a14:m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-Avoid?</a:t>
                </a:r>
                <a:endParaRPr lang="zh-CN" alt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1EDA19C8-2D67-3871-59A7-E721A0D24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287" y="4495801"/>
                <a:ext cx="6765236" cy="9618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9740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9C29C-8284-4E87-A221-E22F49B4219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Our Results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04314A-3999-4FEB-A54E-9A1646A12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Algorithmic method is for range avoidance;</a:t>
            </a:r>
            <a:b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circuit lower bounds are just one application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4E3298D-3472-4319-ABFF-61C39BB1BEA3}"/>
              </a:ext>
            </a:extLst>
          </p:cNvPr>
          <p:cNvSpPr/>
          <p:nvPr/>
        </p:nvSpPr>
        <p:spPr>
          <a:xfrm>
            <a:off x="339616" y="337431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Range Avoidance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A529D04-4FA6-4F79-B9F0-AD8F16E7FD19}"/>
              </a:ext>
            </a:extLst>
          </p:cNvPr>
          <p:cNvSpPr/>
          <p:nvPr/>
        </p:nvSpPr>
        <p:spPr>
          <a:xfrm>
            <a:off x="2681148" y="337426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Algorithmic Method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D1B25AC-5EF3-4DC7-ABC0-56441F5E8E2A}"/>
              </a:ext>
            </a:extLst>
          </p:cNvPr>
          <p:cNvSpPr/>
          <p:nvPr/>
        </p:nvSpPr>
        <p:spPr>
          <a:xfrm>
            <a:off x="5022680" y="337426"/>
            <a:ext cx="2068304" cy="86184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Our Results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7C5EC49-29C8-439E-BCE6-1317B77A6721}"/>
              </a:ext>
            </a:extLst>
          </p:cNvPr>
          <p:cNvSpPr/>
          <p:nvPr/>
        </p:nvSpPr>
        <p:spPr>
          <a:xfrm>
            <a:off x="7364212" y="337426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Proof Ideas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7FC4451-1FED-4D74-A174-457480A170C0}"/>
              </a:ext>
            </a:extLst>
          </p:cNvPr>
          <p:cNvSpPr/>
          <p:nvPr/>
        </p:nvSpPr>
        <p:spPr>
          <a:xfrm>
            <a:off x="9705744" y="337425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109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Our Results: Algorithmic Method for Range Avoidance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Non-trivial </a:t>
                </a:r>
                <a:r>
                  <a:rPr lang="en-US" altLang="zh-CN" dirty="0">
                    <a:solidFill>
                      <a:srgbClr val="F359D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Hamming Weight Estimation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data structures imply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𝐅𝐏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algorithms for range avoidance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  <a:blipFill>
                <a:blip r:embed="rId3"/>
                <a:stretch>
                  <a:fillRect l="-986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14 / 31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5" name="梯形 4">
            <a:extLst>
              <a:ext uri="{FF2B5EF4-FFF2-40B4-BE49-F238E27FC236}">
                <a16:creationId xmlns:a16="http://schemas.microsoft.com/office/drawing/2014/main" id="{25C67B60-244F-843B-4E98-886D55B2BD19}"/>
              </a:ext>
            </a:extLst>
          </p:cNvPr>
          <p:cNvSpPr/>
          <p:nvPr/>
        </p:nvSpPr>
        <p:spPr>
          <a:xfrm rot="10800000">
            <a:off x="902883" y="3401236"/>
            <a:ext cx="3687418" cy="1292914"/>
          </a:xfrm>
          <a:prstGeom prst="trapezoid">
            <a:avLst>
              <a:gd name="adj" fmla="val 3883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E5DAB50-2E63-DD20-1AF2-AB64EDC666A4}"/>
              </a:ext>
            </a:extLst>
          </p:cNvPr>
          <p:cNvSpPr txBox="1"/>
          <p:nvPr/>
        </p:nvSpPr>
        <p:spPr>
          <a:xfrm>
            <a:off x="902880" y="3008920"/>
            <a:ext cx="3687419" cy="276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D779384-1FB5-CE91-77A2-C34E4ADB5407}"/>
              </a:ext>
            </a:extLst>
          </p:cNvPr>
          <p:cNvSpPr txBox="1"/>
          <p:nvPr/>
        </p:nvSpPr>
        <p:spPr>
          <a:xfrm>
            <a:off x="1413089" y="4809468"/>
            <a:ext cx="2681833" cy="276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B50BAC7-E70F-53A2-681E-86E5703EA654}"/>
                  </a:ext>
                </a:extLst>
              </p:cNvPr>
              <p:cNvSpPr txBox="1"/>
              <p:nvPr/>
            </p:nvSpPr>
            <p:spPr>
              <a:xfrm>
                <a:off x="4975163" y="2924456"/>
                <a:ext cx="6798365" cy="247612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Hamming Weight Estimation</a:t>
                </a:r>
              </a:p>
              <a:p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Given a circuit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compute a data structure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DS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r>
                          <a:rPr lang="en-US" altLang="zh-CN" sz="2400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Query:</a:t>
                </a:r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Given</a:t>
                </a:r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estimate the Hamming weight of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in deterministic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ℓ/</m:t>
                    </m:r>
                    <m:func>
                      <m:func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  <m:d>
                              <m:d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fName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e>
                    </m:func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time, with oracle access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DS</m:t>
                    </m:r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B50BAC7-E70F-53A2-681E-86E5703EA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163" y="2924456"/>
                <a:ext cx="6798365" cy="24761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B8BF897-2FA2-0433-46C6-6BDD8369C6BE}"/>
                  </a:ext>
                </a:extLst>
              </p:cNvPr>
              <p:cNvSpPr txBox="1"/>
              <p:nvPr/>
            </p:nvSpPr>
            <p:spPr>
              <a:xfrm>
                <a:off x="2376318" y="3687418"/>
                <a:ext cx="75537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CN" altLang="en-US" sz="40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B8BF897-2FA2-0433-46C6-6BDD8369C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318" y="3687418"/>
                <a:ext cx="755374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BFC788A-DAE6-E0BF-2245-EF09EB50EB72}"/>
                  </a:ext>
                </a:extLst>
              </p:cNvPr>
              <p:cNvSpPr txBox="1"/>
              <p:nvPr/>
            </p:nvSpPr>
            <p:spPr>
              <a:xfrm>
                <a:off x="902880" y="5697943"/>
                <a:ext cx="4708703" cy="7078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Remark: CAPP = Hamming Weight Est. for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𝑇𝑇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(the truth table generator)!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BFC788A-DAE6-E0BF-2245-EF09EB50E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880" y="5697943"/>
                <a:ext cx="4708703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25FF16C0-BCD9-CCB0-D150-AF7353A71B7D}"/>
              </a:ext>
            </a:extLst>
          </p:cNvPr>
          <p:cNvSpPr txBox="1"/>
          <p:nvPr/>
        </p:nvSpPr>
        <p:spPr>
          <a:xfrm>
            <a:off x="6146681" y="5798166"/>
            <a:ext cx="4032411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result </a:t>
            </a:r>
            <a:r>
              <a:rPr lang="en-US" altLang="zh-CN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generalises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Williams’s Algorithmic Method!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268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4" grpId="0" animBg="1"/>
      <p:bldP spid="8" grpId="0"/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Comparison with the</a:t>
            </a:r>
            <a:b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Algorithmic Method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15 / 31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A2C3CEC-3334-2672-3526-395B4ED3794B}"/>
              </a:ext>
            </a:extLst>
          </p:cNvPr>
          <p:cNvSpPr txBox="1"/>
          <p:nvPr/>
        </p:nvSpPr>
        <p:spPr>
          <a:xfrm>
            <a:off x="4760838" y="2338744"/>
            <a:ext cx="260405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Algorithmic Method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5B9DF5C-927F-6246-24CE-5D5D6111DF72}"/>
              </a:ext>
            </a:extLst>
          </p:cNvPr>
          <p:cNvSpPr txBox="1"/>
          <p:nvPr/>
        </p:nvSpPr>
        <p:spPr>
          <a:xfrm>
            <a:off x="8332298" y="2338744"/>
            <a:ext cx="260405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Our results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27AE718-3699-0664-7D04-535AE2D2A937}"/>
              </a:ext>
            </a:extLst>
          </p:cNvPr>
          <p:cNvSpPr txBox="1"/>
          <p:nvPr/>
        </p:nvSpPr>
        <p:spPr>
          <a:xfrm>
            <a:off x="1189377" y="3345964"/>
            <a:ext cx="260405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Non-trivial algorithms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65BEBB4-C2AA-C313-B893-CDE4D6BBFB08}"/>
                  </a:ext>
                </a:extLst>
              </p:cNvPr>
              <p:cNvSpPr txBox="1"/>
              <p:nvPr/>
            </p:nvSpPr>
            <p:spPr>
              <a:xfrm>
                <a:off x="4760838" y="3198167"/>
                <a:ext cx="2604053" cy="6649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(running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time)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65BEBB4-C2AA-C313-B893-CDE4D6BBF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838" y="3198167"/>
                <a:ext cx="2604053" cy="6649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3C6A11E-2A4F-3E4E-515C-EEA7B6E5CC5C}"/>
                  </a:ext>
                </a:extLst>
              </p:cNvPr>
              <p:cNvSpPr txBox="1"/>
              <p:nvPr/>
            </p:nvSpPr>
            <p:spPr>
              <a:xfrm>
                <a:off x="8332299" y="3059668"/>
                <a:ext cx="2604053" cy="9419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(running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ℓ/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log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ℓ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time,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preprocessing)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3C6A11E-2A4F-3E4E-515C-EEA7B6E5C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299" y="3059668"/>
                <a:ext cx="2604053" cy="9419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BB19D729-1987-6EFC-AA6B-ADFCD94EAB8F}"/>
              </a:ext>
            </a:extLst>
          </p:cNvPr>
          <p:cNvSpPr txBox="1"/>
          <p:nvPr/>
        </p:nvSpPr>
        <p:spPr>
          <a:xfrm>
            <a:off x="1189377" y="4491684"/>
            <a:ext cx="260405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… for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CB7D0E0-1390-AF9B-2178-5007E9B7DC21}"/>
                  </a:ext>
                </a:extLst>
              </p:cNvPr>
              <p:cNvSpPr txBox="1"/>
              <p:nvPr/>
            </p:nvSpPr>
            <p:spPr>
              <a:xfrm>
                <a:off x="4760838" y="4491684"/>
                <a:ext cx="2604053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CAPP of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CB7D0E0-1390-AF9B-2178-5007E9B7D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838" y="4491684"/>
                <a:ext cx="260405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95FCC7DC-2680-CAB1-4FD6-0CBA9504D9B1}"/>
                  </a:ext>
                </a:extLst>
              </p:cNvPr>
              <p:cNvSpPr txBox="1"/>
              <p:nvPr/>
            </p:nvSpPr>
            <p:spPr>
              <a:xfrm>
                <a:off x="8332297" y="4353185"/>
                <a:ext cx="2604053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Hamming weight estimation of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95FCC7DC-2680-CAB1-4FD6-0CBA9504D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297" y="4353185"/>
                <a:ext cx="2604053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8AF6450E-68C5-3904-F2B5-12004DAEFF9A}"/>
              </a:ext>
            </a:extLst>
          </p:cNvPr>
          <p:cNvSpPr txBox="1"/>
          <p:nvPr/>
        </p:nvSpPr>
        <p:spPr>
          <a:xfrm>
            <a:off x="1189377" y="5482258"/>
            <a:ext cx="260405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… implies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DB5607F-3BFB-34F4-58B9-4180CC6C59DD}"/>
                  </a:ext>
                </a:extLst>
              </p:cNvPr>
              <p:cNvSpPr txBox="1"/>
              <p:nvPr/>
            </p:nvSpPr>
            <p:spPr>
              <a:xfrm>
                <a:off x="1432885" y="5992119"/>
                <a:ext cx="21170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(Assuming </a:t>
                </a:r>
                <a14:m>
                  <m:oMath xmlns:m="http://schemas.openxmlformats.org/officeDocument/2006/math">
                    <m:r>
                      <a:rPr lang="en-US" altLang="zh-CN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ℭ</m:t>
                    </m:r>
                  </m:oMath>
                </a14:m>
                <a:r>
                  <a:rPr lang="zh-CN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“typical”)</a:t>
                </a:r>
                <a:endParaRPr lang="zh-CN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DB5607F-3BFB-34F4-58B9-4180CC6C5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885" y="5992119"/>
                <a:ext cx="2117036" cy="307777"/>
              </a:xfrm>
              <a:prstGeom prst="rect">
                <a:avLst/>
              </a:prstGeom>
              <a:blipFill>
                <a:blip r:embed="rId7"/>
                <a:stretch>
                  <a:fillRect l="-865" t="-4000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67C7FDE5-8B14-4995-F650-0EF8638A789A}"/>
                  </a:ext>
                </a:extLst>
              </p:cNvPr>
              <p:cNvSpPr txBox="1"/>
              <p:nvPr/>
            </p:nvSpPr>
            <p:spPr>
              <a:xfrm>
                <a:off x="4760838" y="5345788"/>
                <a:ext cx="2604053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Circuit lower bounds against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67C7FDE5-8B14-4995-F650-0EF8638A7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838" y="5345788"/>
                <a:ext cx="2604053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47A4483A-593D-B0FC-7706-B51B0D2B5AC2}"/>
                  </a:ext>
                </a:extLst>
              </p:cNvPr>
              <p:cNvSpPr txBox="1"/>
              <p:nvPr/>
            </p:nvSpPr>
            <p:spPr>
              <a:xfrm>
                <a:off x="8332297" y="5345788"/>
                <a:ext cx="2604053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𝐅𝐏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algorithms for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-Avoid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47A4483A-593D-B0FC-7706-B51B0D2B5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297" y="5345788"/>
                <a:ext cx="2604053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2161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2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9C29C-8284-4E87-A221-E22F49B4219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Range Avoidance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04314A-3999-4FEB-A54E-9A1646A12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Finding a hay in the haystack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4E3298D-3472-4319-ABFF-61C39BB1BEA3}"/>
              </a:ext>
            </a:extLst>
          </p:cNvPr>
          <p:cNvSpPr/>
          <p:nvPr/>
        </p:nvSpPr>
        <p:spPr>
          <a:xfrm>
            <a:off x="339616" y="337431"/>
            <a:ext cx="2068304" cy="86184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Range Avoidance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A529D04-4FA6-4F79-B9F0-AD8F16E7FD19}"/>
              </a:ext>
            </a:extLst>
          </p:cNvPr>
          <p:cNvSpPr/>
          <p:nvPr/>
        </p:nvSpPr>
        <p:spPr>
          <a:xfrm>
            <a:off x="2681148" y="337426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Algorithmic Method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D1B25AC-5EF3-4DC7-ABC0-56441F5E8E2A}"/>
              </a:ext>
            </a:extLst>
          </p:cNvPr>
          <p:cNvSpPr/>
          <p:nvPr/>
        </p:nvSpPr>
        <p:spPr>
          <a:xfrm>
            <a:off x="5022680" y="337426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Our Results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7C5EC49-29C8-439E-BCE6-1317B77A6721}"/>
              </a:ext>
            </a:extLst>
          </p:cNvPr>
          <p:cNvSpPr/>
          <p:nvPr/>
        </p:nvSpPr>
        <p:spPr>
          <a:xfrm>
            <a:off x="7364212" y="337426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Proof Ideas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7FC4451-1FED-4D74-A174-457480A170C0}"/>
              </a:ext>
            </a:extLst>
          </p:cNvPr>
          <p:cNvSpPr/>
          <p:nvPr/>
        </p:nvSpPr>
        <p:spPr>
          <a:xfrm>
            <a:off x="9705744" y="337425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485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Algorithmic Method Is For Avoidance!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16 / 31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23" name="Picture 4" descr="http://people.csail.mit.edu/rrw/me.jpg">
            <a:extLst>
              <a:ext uri="{FF2B5EF4-FFF2-40B4-BE49-F238E27FC236}">
                <a16:creationId xmlns:a16="http://schemas.microsoft.com/office/drawing/2014/main" id="{ED43AFF1-D142-89D7-88BE-28F7615F5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40" y="2355964"/>
            <a:ext cx="2843460" cy="18979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178FD660-3D5D-C4F8-6B82-44595AF7676E}"/>
              </a:ext>
            </a:extLst>
          </p:cNvPr>
          <p:cNvGrpSpPr/>
          <p:nvPr/>
        </p:nvGrpSpPr>
        <p:grpSpPr>
          <a:xfrm>
            <a:off x="4457558" y="2355964"/>
            <a:ext cx="3069212" cy="1898482"/>
            <a:chOff x="5214938" y="2633870"/>
            <a:chExt cx="3595273" cy="22238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6" name="Picture 2" descr="joshalman">
              <a:extLst>
                <a:ext uri="{FF2B5EF4-FFF2-40B4-BE49-F238E27FC236}">
                  <a16:creationId xmlns:a16="http://schemas.microsoft.com/office/drawing/2014/main" id="{4C449526-EB47-F6B3-8FCD-4F93BAA55F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938" y="2633870"/>
              <a:ext cx="1371393" cy="2223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Lijie Chen">
              <a:extLst>
                <a:ext uri="{FF2B5EF4-FFF2-40B4-BE49-F238E27FC236}">
                  <a16:creationId xmlns:a16="http://schemas.microsoft.com/office/drawing/2014/main" id="{851E4FFE-DA80-697D-28BB-4E7B5D973E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6331" y="2633870"/>
              <a:ext cx="2223880" cy="2223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65B5E6B9-2313-CBA3-1CC0-210868979A2D}"/>
              </a:ext>
            </a:extLst>
          </p:cNvPr>
          <p:cNvSpPr/>
          <p:nvPr/>
        </p:nvSpPr>
        <p:spPr>
          <a:xfrm>
            <a:off x="8140148" y="2355964"/>
            <a:ext cx="3009112" cy="18979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This work</a:t>
            </a:r>
          </a:p>
        </p:txBody>
      </p:sp>
      <p:sp>
        <p:nvSpPr>
          <p:cNvPr id="5" name="对话气泡: 圆角矩形 4">
            <a:extLst>
              <a:ext uri="{FF2B5EF4-FFF2-40B4-BE49-F238E27FC236}">
                <a16:creationId xmlns:a16="http://schemas.microsoft.com/office/drawing/2014/main" id="{54F98D2C-2EFA-80FD-AC5D-E69842BABE1A}"/>
              </a:ext>
            </a:extLst>
          </p:cNvPr>
          <p:cNvSpPr/>
          <p:nvPr/>
        </p:nvSpPr>
        <p:spPr>
          <a:xfrm>
            <a:off x="1082931" y="4908637"/>
            <a:ext cx="2763078" cy="1461052"/>
          </a:xfrm>
          <a:prstGeom prst="wedgeRoundRectCallout">
            <a:avLst>
              <a:gd name="adj1" fmla="val -38966"/>
              <a:gd name="adj2" fmla="val -88521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Alg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Method can prove lower bounds!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EDCDE11-1494-D01D-9110-F84EFBBC7EB2}"/>
              </a:ext>
            </a:extLst>
          </p:cNvPr>
          <p:cNvSpPr txBox="1"/>
          <p:nvPr/>
        </p:nvSpPr>
        <p:spPr>
          <a:xfrm>
            <a:off x="1042740" y="1997765"/>
            <a:ext cx="1516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Williams’11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125EAC5-BE20-E657-53BE-1A639A931C32}"/>
              </a:ext>
            </a:extLst>
          </p:cNvPr>
          <p:cNvSpPr txBox="1"/>
          <p:nvPr/>
        </p:nvSpPr>
        <p:spPr>
          <a:xfrm>
            <a:off x="4457558" y="1997765"/>
            <a:ext cx="1898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Alman-Chen’19</a:t>
            </a:r>
          </a:p>
        </p:txBody>
      </p:sp>
      <p:sp>
        <p:nvSpPr>
          <p:cNvPr id="29" name="对话气泡: 圆角矩形 28">
            <a:extLst>
              <a:ext uri="{FF2B5EF4-FFF2-40B4-BE49-F238E27FC236}">
                <a16:creationId xmlns:a16="http://schemas.microsoft.com/office/drawing/2014/main" id="{496922A0-9FE7-5C72-8EE1-620893961973}"/>
              </a:ext>
            </a:extLst>
          </p:cNvPr>
          <p:cNvSpPr/>
          <p:nvPr/>
        </p:nvSpPr>
        <p:spPr>
          <a:xfrm>
            <a:off x="4398895" y="4908637"/>
            <a:ext cx="3160645" cy="1461052"/>
          </a:xfrm>
          <a:prstGeom prst="wedgeRoundRectCallout">
            <a:avLst>
              <a:gd name="adj1" fmla="val -38966"/>
              <a:gd name="adj2" fmla="val -88521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Treat explicit construction problems as lower bounds, and use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Alg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Method!</a:t>
            </a:r>
          </a:p>
        </p:txBody>
      </p:sp>
      <p:sp>
        <p:nvSpPr>
          <p:cNvPr id="30" name="对话气泡: 圆角矩形 29">
            <a:extLst>
              <a:ext uri="{FF2B5EF4-FFF2-40B4-BE49-F238E27FC236}">
                <a16:creationId xmlns:a16="http://schemas.microsoft.com/office/drawing/2014/main" id="{2C490D03-848E-EF2A-1A51-64B3417B7E12}"/>
              </a:ext>
            </a:extLst>
          </p:cNvPr>
          <p:cNvSpPr/>
          <p:nvPr/>
        </p:nvSpPr>
        <p:spPr>
          <a:xfrm>
            <a:off x="8064381" y="4919223"/>
            <a:ext cx="3160645" cy="1461052"/>
          </a:xfrm>
          <a:prstGeom prst="wedgeRoundRectCallout">
            <a:avLst>
              <a:gd name="adj1" fmla="val -38966"/>
              <a:gd name="adj2" fmla="val -88521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Alg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Method </a:t>
            </a: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is essentially about explicit constructions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; lower bounds are just its one application</a:t>
            </a:r>
          </a:p>
        </p:txBody>
      </p:sp>
    </p:spTree>
    <p:extLst>
      <p:ext uri="{BB962C8B-B14F-4D97-AF65-F5344CB8AC3E}">
        <p14:creationId xmlns:p14="http://schemas.microsoft.com/office/powerpoint/2010/main" val="266897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28" grpId="0"/>
      <p:bldP spid="29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Characterisation of Circuit Lower Bounds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Immediate corollary of the previous result: non-trivial CAPP algorithms,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even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preprocessing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imply lower bounds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  <a:blipFill>
                <a:blip r:embed="rId4"/>
                <a:stretch>
                  <a:fillRect l="-986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17 / 31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F7B82A0-D8A4-4B76-71D0-9D41CC901756}"/>
                  </a:ext>
                </a:extLst>
              </p:cNvPr>
              <p:cNvSpPr txBox="1"/>
              <p:nvPr/>
            </p:nvSpPr>
            <p:spPr>
              <a:xfrm>
                <a:off x="215345" y="2665981"/>
                <a:ext cx="6057272" cy="27469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CAPP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p>
                        <m:r>
                          <a:rPr lang="en-US" altLang="zh-CN" sz="2800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zh-CN" alt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</a:t>
                </a:r>
              </a:p>
              <a:p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run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time with an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oracle, produce a data structure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𝐷𝑆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length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Query: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given a circuit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oracle access to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𝐷𝑆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estimate the accept probability of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non-trivial time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F7B82A0-D8A4-4B76-71D0-9D41CC901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45" y="2665981"/>
                <a:ext cx="6057272" cy="27469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3A87D48-9F4B-4292-1E9F-CA433252D65B}"/>
                  </a:ext>
                </a:extLst>
              </p:cNvPr>
              <p:cNvSpPr txBox="1"/>
              <p:nvPr/>
            </p:nvSpPr>
            <p:spPr>
              <a:xfrm>
                <a:off x="6562110" y="2809803"/>
                <a:ext cx="5414542" cy="245926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-computable PRGs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0.9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computable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endPara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compute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every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0.9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Query: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given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output </a:t>
                </a:r>
                <a:endParaRPr lang="en-US" altLang="zh-CN" sz="24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𝐺</m:t>
                                  </m:r>
                                  <m:d>
                                    <m:d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3A87D48-9F4B-4292-1E9F-CA433252D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110" y="2809803"/>
                <a:ext cx="5414542" cy="24592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00DCE91-E75B-4548-626F-C366082AB2EF}"/>
                  </a:ext>
                </a:extLst>
              </p:cNvPr>
              <p:cNvSpPr txBox="1"/>
              <p:nvPr/>
            </p:nvSpPr>
            <p:spPr>
              <a:xfrm>
                <a:off x="1204055" y="5579881"/>
                <a:ext cx="8975037" cy="109491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Our second result: </a:t>
                </a:r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Actually, CAPP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p>
                        <m:r>
                          <a:rPr lang="en-US" altLang="zh-CN" sz="3200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zh-CN" alt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 </a:t>
                </a:r>
                <a:r>
                  <a:rPr lang="en-US" altLang="zh-CN" sz="3200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characterises</a:t>
                </a:r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p>
                        <m:r>
                          <a:rPr lang="en-US" altLang="zh-CN" sz="3200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zh-CN" alt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lower bounds!</a:t>
                </a:r>
                <a:endParaRPr lang="zh-CN" alt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00DCE91-E75B-4548-626F-C366082AB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055" y="5579881"/>
                <a:ext cx="8975037" cy="10949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826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Characterisation of Circuit Lower Bounds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E486A7-0128-480E-AA1A-E58223EFB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515599" cy="4784725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Theorem: the following are equivalent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18 / 31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E7EC397-2FC8-F2E3-F7A2-A33A6FC02AF1}"/>
                  </a:ext>
                </a:extLst>
              </p:cNvPr>
              <p:cNvSpPr txBox="1"/>
              <p:nvPr/>
            </p:nvSpPr>
            <p:spPr>
              <a:xfrm>
                <a:off x="6867933" y="2658130"/>
                <a:ext cx="2411897" cy="4061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p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𝐍𝐏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⊈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poly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E7EC397-2FC8-F2E3-F7A2-A33A6FC02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933" y="2658130"/>
                <a:ext cx="2411897" cy="4061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B2A0924-110F-B342-875A-06238D8C23E0}"/>
                  </a:ext>
                </a:extLst>
              </p:cNvPr>
              <p:cNvSpPr txBox="1"/>
              <p:nvPr/>
            </p:nvSpPr>
            <p:spPr>
              <a:xfrm>
                <a:off x="2553209" y="2399533"/>
                <a:ext cx="2411897" cy="92333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Non-trivial CAPP algorithm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B2A0924-110F-B342-875A-06238D8C2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209" y="2399533"/>
                <a:ext cx="2411897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B4EE6D1-A728-75AF-2ECB-B6A21851D79F}"/>
                  </a:ext>
                </a:extLst>
              </p:cNvPr>
              <p:cNvSpPr txBox="1"/>
              <p:nvPr/>
            </p:nvSpPr>
            <p:spPr>
              <a:xfrm>
                <a:off x="748135" y="4517628"/>
                <a:ext cx="2411897" cy="92333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Subexponential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-time CAPP algorithm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B4EE6D1-A728-75AF-2ECB-B6A21851D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35" y="4517628"/>
                <a:ext cx="2411897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234165E-F7EE-ED2E-4792-3333E0272DD5}"/>
                  </a:ext>
                </a:extLst>
              </p:cNvPr>
              <p:cNvSpPr txBox="1"/>
              <p:nvPr/>
            </p:nvSpPr>
            <p:spPr>
              <a:xfrm>
                <a:off x="4498606" y="4522887"/>
                <a:ext cx="2411897" cy="92826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-computable PRG with seed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error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1/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234165E-F7EE-ED2E-4792-3333E0272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606" y="4522887"/>
                <a:ext cx="2411897" cy="9282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969F96D-3AD8-98E9-7C7D-9EE4553A0DD0}"/>
                  </a:ext>
                </a:extLst>
              </p:cNvPr>
              <p:cNvSpPr txBox="1"/>
              <p:nvPr/>
            </p:nvSpPr>
            <p:spPr>
              <a:xfrm>
                <a:off x="9279829" y="4517628"/>
                <a:ext cx="2199864" cy="98943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b="0" i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cannot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1/2+1/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b="0" i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-</a:t>
                </a:r>
                <a:r>
                  <a:rPr lang="en-US" altLang="zh-CN" b="0" i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approx</a:t>
                </a:r>
                <a:r>
                  <a:rPr lang="en-US" altLang="zh-CN" b="0" i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poly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969F96D-3AD8-98E9-7C7D-9EE4553A0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9829" y="4517628"/>
                <a:ext cx="2199864" cy="9894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DC9C2F75-89E0-FC41-4618-DF24BF95180E}"/>
              </a:ext>
            </a:extLst>
          </p:cNvPr>
          <p:cNvCxnSpPr>
            <a:cxnSpLocks/>
            <a:stCxn id="19" idx="1"/>
            <a:endCxn id="17" idx="3"/>
          </p:cNvCxnSpPr>
          <p:nvPr/>
        </p:nvCxnSpPr>
        <p:spPr>
          <a:xfrm flipH="1" flipV="1">
            <a:off x="3160032" y="4979293"/>
            <a:ext cx="1338574" cy="7728"/>
          </a:xfrm>
          <a:prstGeom prst="straightConnector1">
            <a:avLst/>
          </a:prstGeom>
          <a:ln w="127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>
            <a:extLst>
              <a:ext uri="{FF2B5EF4-FFF2-40B4-BE49-F238E27FC236}">
                <a16:creationId xmlns:a16="http://schemas.microsoft.com/office/drawing/2014/main" id="{A78AA410-58BA-7209-4071-E9080C2E0848}"/>
              </a:ext>
            </a:extLst>
          </p:cNvPr>
          <p:cNvGrpSpPr/>
          <p:nvPr/>
        </p:nvGrpSpPr>
        <p:grpSpPr>
          <a:xfrm>
            <a:off x="4965106" y="2512495"/>
            <a:ext cx="1902827" cy="369332"/>
            <a:chOff x="4965106" y="2512495"/>
            <a:chExt cx="1902827" cy="369332"/>
          </a:xfrm>
        </p:grpSpPr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58372F63-9907-074A-28CF-8A73C49C43B9}"/>
                </a:ext>
              </a:extLst>
            </p:cNvPr>
            <p:cNvCxnSpPr>
              <a:cxnSpLocks/>
              <a:stCxn id="16" idx="3"/>
              <a:endCxn id="15" idx="1"/>
            </p:cNvCxnSpPr>
            <p:nvPr/>
          </p:nvCxnSpPr>
          <p:spPr>
            <a:xfrm>
              <a:off x="4965106" y="2861198"/>
              <a:ext cx="1902827" cy="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3C668E14-A1D6-84F8-32E5-6C39A1FAFE20}"/>
                </a:ext>
              </a:extLst>
            </p:cNvPr>
            <p:cNvSpPr txBox="1"/>
            <p:nvPr/>
          </p:nvSpPr>
          <p:spPr>
            <a:xfrm>
              <a:off x="5317637" y="2512495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Our result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EDA1EB8-5162-9C3E-4DCA-D1D60763C15B}"/>
              </a:ext>
            </a:extLst>
          </p:cNvPr>
          <p:cNvGrpSpPr/>
          <p:nvPr/>
        </p:nvGrpSpPr>
        <p:grpSpPr>
          <a:xfrm>
            <a:off x="8073882" y="3064267"/>
            <a:ext cx="2720824" cy="1453361"/>
            <a:chOff x="8073882" y="3064267"/>
            <a:chExt cx="2720824" cy="1453361"/>
          </a:xfrm>
        </p:grpSpPr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6B28950E-6E95-29ED-4032-5862AB454854}"/>
                </a:ext>
              </a:extLst>
            </p:cNvPr>
            <p:cNvCxnSpPr>
              <a:cxnSpLocks/>
              <a:stCxn id="15" idx="2"/>
              <a:endCxn id="20" idx="0"/>
            </p:cNvCxnSpPr>
            <p:nvPr/>
          </p:nvCxnSpPr>
          <p:spPr>
            <a:xfrm>
              <a:off x="8073882" y="3064267"/>
              <a:ext cx="2305879" cy="145336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DA8E27FC-D5C7-3753-C6C6-C1A3E995340B}"/>
                </a:ext>
              </a:extLst>
            </p:cNvPr>
            <p:cNvSpPr txBox="1"/>
            <p:nvPr/>
          </p:nvSpPr>
          <p:spPr>
            <a:xfrm>
              <a:off x="9327638" y="3362019"/>
              <a:ext cx="14670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Hardness</a:t>
              </a:r>
            </a:p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amplification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A7490256-C6C0-BDDE-9B9C-F768A44FA283}"/>
              </a:ext>
            </a:extLst>
          </p:cNvPr>
          <p:cNvGrpSpPr/>
          <p:nvPr/>
        </p:nvGrpSpPr>
        <p:grpSpPr>
          <a:xfrm>
            <a:off x="6910503" y="4660953"/>
            <a:ext cx="2369326" cy="369332"/>
            <a:chOff x="6910503" y="4660953"/>
            <a:chExt cx="2369326" cy="369332"/>
          </a:xfrm>
        </p:grpSpPr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BFD714B7-6ED8-DE1D-2790-DFB25D4F3D3D}"/>
                </a:ext>
              </a:extLst>
            </p:cNvPr>
            <p:cNvCxnSpPr>
              <a:cxnSpLocks/>
              <a:stCxn id="20" idx="1"/>
              <a:endCxn id="19" idx="3"/>
            </p:cNvCxnSpPr>
            <p:nvPr/>
          </p:nvCxnSpPr>
          <p:spPr>
            <a:xfrm flipH="1" flipV="1">
              <a:off x="6910503" y="4987021"/>
              <a:ext cx="2369326" cy="2532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8B62C2F0-E928-5C96-01BE-13FDA55D4E3F}"/>
                </a:ext>
              </a:extLst>
            </p:cNvPr>
            <p:cNvSpPr txBox="1"/>
            <p:nvPr/>
          </p:nvSpPr>
          <p:spPr>
            <a:xfrm>
              <a:off x="7139259" y="4660953"/>
              <a:ext cx="1954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Nisan-</a:t>
              </a:r>
              <a:r>
                <a:rPr lang="en-US" altLang="zh-CN" dirty="0" err="1">
                  <a:latin typeface="Arial" panose="020B0604020202020204" pitchFamily="34" charset="0"/>
                  <a:cs typeface="Arial" panose="020B0604020202020204" pitchFamily="34" charset="0"/>
                </a:rPr>
                <a:t>Wigderson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81" name="直接箭头连接符 80">
            <a:extLst>
              <a:ext uri="{FF2B5EF4-FFF2-40B4-BE49-F238E27FC236}">
                <a16:creationId xmlns:a16="http://schemas.microsoft.com/office/drawing/2014/main" id="{2A12D68B-469F-75B8-EEB6-126555FEBA9E}"/>
              </a:ext>
            </a:extLst>
          </p:cNvPr>
          <p:cNvCxnSpPr>
            <a:cxnSpLocks/>
            <a:stCxn id="17" idx="0"/>
            <a:endCxn id="16" idx="2"/>
          </p:cNvCxnSpPr>
          <p:nvPr/>
        </p:nvCxnSpPr>
        <p:spPr>
          <a:xfrm flipV="1">
            <a:off x="1954084" y="3322863"/>
            <a:ext cx="1805074" cy="1194765"/>
          </a:xfrm>
          <a:prstGeom prst="straightConnector1">
            <a:avLst/>
          </a:prstGeom>
          <a:ln w="127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id="{4367576F-D854-D500-1F01-CC4E7AC854FD}"/>
              </a:ext>
            </a:extLst>
          </p:cNvPr>
          <p:cNvGrpSpPr/>
          <p:nvPr/>
        </p:nvGrpSpPr>
        <p:grpSpPr>
          <a:xfrm>
            <a:off x="2267539" y="3564131"/>
            <a:ext cx="4874387" cy="646331"/>
            <a:chOff x="2267539" y="3564131"/>
            <a:chExt cx="4874387" cy="646331"/>
          </a:xfrm>
        </p:grpSpPr>
        <p:sp>
          <p:nvSpPr>
            <p:cNvPr id="84" name="箭头: 右 83">
              <a:extLst>
                <a:ext uri="{FF2B5EF4-FFF2-40B4-BE49-F238E27FC236}">
                  <a16:creationId xmlns:a16="http://schemas.microsoft.com/office/drawing/2014/main" id="{34A349F3-E9CC-C783-A726-20DAA2717315}"/>
                </a:ext>
              </a:extLst>
            </p:cNvPr>
            <p:cNvSpPr/>
            <p:nvPr/>
          </p:nvSpPr>
          <p:spPr>
            <a:xfrm rot="8778130">
              <a:off x="2267539" y="3718893"/>
              <a:ext cx="2157361" cy="402706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5" name="文本框 84">
                  <a:extLst>
                    <a:ext uri="{FF2B5EF4-FFF2-40B4-BE49-F238E27FC236}">
                      <a16:creationId xmlns:a16="http://schemas.microsoft.com/office/drawing/2014/main" id="{00F6E2CC-F8DD-1E2A-350B-ABDEDA5799A6}"/>
                    </a:ext>
                  </a:extLst>
                </p:cNvPr>
                <p:cNvSpPr txBox="1"/>
                <p:nvPr/>
              </p:nvSpPr>
              <p:spPr>
                <a:xfrm>
                  <a:off x="3669612" y="3564131"/>
                  <a:ext cx="347231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Unconditional speedup for “CAPP with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p>
                          <m:r>
                            <a:rPr lang="en-US" altLang="zh-CN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𝐍𝐏</m:t>
                          </m:r>
                        </m:sup>
                      </m:sSup>
                    </m:oMath>
                  </a14:m>
                  <a:r>
                    <a:rPr lang="en-US" altLang="zh-CN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-preprocessing!”</a:t>
                  </a:r>
                  <a:endParaRPr lang="zh-CN" alt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85" name="文本框 84">
                  <a:extLst>
                    <a:ext uri="{FF2B5EF4-FFF2-40B4-BE49-F238E27FC236}">
                      <a16:creationId xmlns:a16="http://schemas.microsoft.com/office/drawing/2014/main" id="{00F6E2CC-F8DD-1E2A-350B-ABDEDA5799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9612" y="3564131"/>
                  <a:ext cx="3472314" cy="646331"/>
                </a:xfrm>
                <a:prstGeom prst="rect">
                  <a:avLst/>
                </a:prstGeom>
                <a:blipFill>
                  <a:blip r:embed="rId9"/>
                  <a:stretch>
                    <a:fillRect l="-1579" t="-5660" r="-702" b="-1509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64691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Comparison with IKW’02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19 / 31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3C60E340-A1D3-70FE-6195-982515F53DC0}"/>
                  </a:ext>
                </a:extLst>
              </p:cNvPr>
              <p:cNvSpPr txBox="1"/>
              <p:nvPr/>
            </p:nvSpPr>
            <p:spPr>
              <a:xfrm>
                <a:off x="705678" y="4023539"/>
                <a:ext cx="4820479" cy="211769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Our result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⟺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non-trivial CAPP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preprocessing</a:t>
                </a:r>
              </a:p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Also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⟺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subexp. time CAPP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preprocessing</a:t>
                </a: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3C60E340-A1D3-70FE-6195-982515F53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78" y="4023539"/>
                <a:ext cx="4820479" cy="21176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DACBEEA8-FD66-6F67-194D-AA54EEF5C752}"/>
                  </a:ext>
                </a:extLst>
              </p:cNvPr>
              <p:cNvSpPr txBox="1"/>
              <p:nvPr/>
            </p:nvSpPr>
            <p:spPr>
              <a:xfrm>
                <a:off x="1249167" y="2071577"/>
                <a:ext cx="3733500" cy="135742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[IKW02]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𝐍𝐄𝐗𝐏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b>
                        <m:r>
                          <a:rPr lang="en-US" altLang="zh-CN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⟺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subexp. time </a:t>
                </a:r>
                <a:r>
                  <a:rPr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derand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of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𝐌𝐀</m:t>
                    </m:r>
                  </m:oMath>
                </a14:m>
                <a:endPara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DACBEEA8-FD66-6F67-194D-AA54EEF5C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167" y="2071577"/>
                <a:ext cx="3733500" cy="13574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内容占位符 2">
                <a:extLst>
                  <a:ext uri="{FF2B5EF4-FFF2-40B4-BE49-F238E27FC236}">
                    <a16:creationId xmlns:a16="http://schemas.microsoft.com/office/drawing/2014/main" id="{FC20A4CD-93E4-E96B-D9B2-1F6FF9D1A6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6157" y="1825624"/>
                <a:ext cx="5827643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Both are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characterisations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of circuit lower bounds by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derandomisation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Compared with IKW02, we think our results have the following additional advantages: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Our results scale to larger size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𝐒𝐈𝐙𝐄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𝜖</m:t>
                                </m:r>
                              </m:sup>
                            </m:sSup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⟺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quasi-poly time CAPP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preprocessing)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Our results holds for both infinitely-often and almost-everywhere settings</a:t>
                </a:r>
              </a:p>
            </p:txBody>
          </p:sp>
        </mc:Choice>
        <mc:Fallback>
          <p:sp>
            <p:nvSpPr>
              <p:cNvPr id="26" name="内容占位符 2">
                <a:extLst>
                  <a:ext uri="{FF2B5EF4-FFF2-40B4-BE49-F238E27FC236}">
                    <a16:creationId xmlns:a16="http://schemas.microsoft.com/office/drawing/2014/main" id="{FC20A4CD-93E4-E96B-D9B2-1F6FF9D1A6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6157" y="1825624"/>
                <a:ext cx="5827643" cy="4784725"/>
              </a:xfrm>
              <a:blipFill>
                <a:blip r:embed="rId5"/>
                <a:stretch>
                  <a:fillRect l="-1883" t="-2166" r="-1360" b="-10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8933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Other Results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reduction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Using the randomised encoding tricks of Applebaum-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Ishai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Kushilevitz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Characterising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” and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𝐅𝐍𝐏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 particular,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𝐅𝐍𝐏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” is connected to proof complexity generators</a:t>
                </a: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See the paper! </a:t>
                </a:r>
              </a:p>
              <a:p>
                <a:pPr lvl="1"/>
                <a:r>
                  <a:rPr lang="en-US" altLang="zh-CN" sz="2000" dirty="0">
                    <a:solidFill>
                      <a:srgbClr val="F359D2"/>
                    </a:solidFill>
                    <a:latin typeface="Consolas" panose="020B0609020204030204" pitchFamily="49" charset="0"/>
                    <a:cs typeface="Arial" panose="020B0604020202020204" pitchFamily="34" charset="0"/>
                  </a:rPr>
                  <a:t>https://eccc.weizmann.ac.il/report/2022/048</a:t>
                </a:r>
                <a:endParaRPr lang="en-US" altLang="zh-CN" sz="3200" dirty="0">
                  <a:solidFill>
                    <a:srgbClr val="F359D2"/>
                  </a:solidFill>
                  <a:latin typeface="Consolas" panose="020B0609020204030204" pitchFamily="49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  <a:blipFill>
                <a:blip r:embed="rId3"/>
                <a:stretch>
                  <a:fillRect l="-986" t="-2166" r="-8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20 / 31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BDB9F58-3CF9-1EB2-16C6-BAAEAC22E172}"/>
              </a:ext>
            </a:extLst>
          </p:cNvPr>
          <p:cNvSpPr txBox="1"/>
          <p:nvPr/>
        </p:nvSpPr>
        <p:spPr>
          <a:xfrm>
            <a:off x="8304447" y="2715485"/>
            <a:ext cx="2121701" cy="954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Reason 2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Reveals some new phenomena…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B4AB0EA-E9BA-F877-6C52-E81FAFEFE2D2}"/>
                  </a:ext>
                </a:extLst>
              </p:cNvPr>
              <p:cNvSpPr txBox="1"/>
              <p:nvPr/>
            </p:nvSpPr>
            <p:spPr>
              <a:xfrm>
                <a:off x="6050970" y="2715485"/>
                <a:ext cx="23754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Why study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ℭ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Avoid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B4AB0EA-E9BA-F877-6C52-E81FAFEFE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970" y="2715485"/>
                <a:ext cx="2375452" cy="369332"/>
              </a:xfrm>
              <a:prstGeom prst="rect">
                <a:avLst/>
              </a:prstGeom>
              <a:blipFill>
                <a:blip r:embed="rId4"/>
                <a:stretch>
                  <a:fillRect l="-2314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2941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9C29C-8284-4E87-A221-E22F49B4219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Proof Ideas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04314A-3999-4FEB-A54E-9A1646A12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Rectangular PCP (of proximity)!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4E3298D-3472-4319-ABFF-61C39BB1BEA3}"/>
              </a:ext>
            </a:extLst>
          </p:cNvPr>
          <p:cNvSpPr/>
          <p:nvPr/>
        </p:nvSpPr>
        <p:spPr>
          <a:xfrm>
            <a:off x="339616" y="337431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Range Avoidance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A529D04-4FA6-4F79-B9F0-AD8F16E7FD19}"/>
              </a:ext>
            </a:extLst>
          </p:cNvPr>
          <p:cNvSpPr/>
          <p:nvPr/>
        </p:nvSpPr>
        <p:spPr>
          <a:xfrm>
            <a:off x="2681148" y="337426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Algorithmic Method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D1B25AC-5EF3-4DC7-ABC0-56441F5E8E2A}"/>
              </a:ext>
            </a:extLst>
          </p:cNvPr>
          <p:cNvSpPr/>
          <p:nvPr/>
        </p:nvSpPr>
        <p:spPr>
          <a:xfrm>
            <a:off x="5022680" y="337426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Our Results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7C5EC49-29C8-439E-BCE6-1317B77A6721}"/>
              </a:ext>
            </a:extLst>
          </p:cNvPr>
          <p:cNvSpPr/>
          <p:nvPr/>
        </p:nvSpPr>
        <p:spPr>
          <a:xfrm>
            <a:off x="7364212" y="337426"/>
            <a:ext cx="2068304" cy="86184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Proof Ideas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7FC4451-1FED-4D74-A174-457480A170C0}"/>
              </a:ext>
            </a:extLst>
          </p:cNvPr>
          <p:cNvSpPr/>
          <p:nvPr/>
        </p:nvSpPr>
        <p:spPr>
          <a:xfrm>
            <a:off x="9705744" y="337425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762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4E298AA-E5E3-D182-1BC2-E90F951DD23C}"/>
                  </a:ext>
                </a:extLst>
              </p:cNvPr>
              <p:cNvSpPr txBox="1"/>
              <p:nvPr/>
            </p:nvSpPr>
            <p:spPr>
              <a:xfrm>
                <a:off x="9147313" y="3893397"/>
                <a:ext cx="2965174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Using the non-trivial algorithm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𝐀𝐂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circuits!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4E298AA-E5E3-D182-1BC2-E90F951DD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7313" y="3893397"/>
                <a:ext cx="2965174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Recap: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𝐍𝐄𝐗𝐏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𝐀𝐂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How would you prove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𝐍𝐄𝐗𝐏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𝐀𝐂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Ingredient 1: nondeterministic time hierarchy theorem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𝐍𝐓𝐈𝐌𝐄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\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𝐍𝐓𝐈𝐌𝐄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Plan: 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has “easy witness”, then speed up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into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𝐍𝐓𝐈𝐌𝐄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  <a:blipFill>
                <a:blip r:embed="rId5"/>
                <a:stretch>
                  <a:fillRect l="-986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21 / 31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2" name="标注: 双弯曲线形 11">
            <a:extLst>
              <a:ext uri="{FF2B5EF4-FFF2-40B4-BE49-F238E27FC236}">
                <a16:creationId xmlns:a16="http://schemas.microsoft.com/office/drawing/2014/main" id="{FB81E5D1-ECC9-A12E-0399-9A7AE325B388}"/>
              </a:ext>
            </a:extLst>
          </p:cNvPr>
          <p:cNvSpPr/>
          <p:nvPr/>
        </p:nvSpPr>
        <p:spPr>
          <a:xfrm>
            <a:off x="3399183" y="3180522"/>
            <a:ext cx="2087217" cy="417443"/>
          </a:xfrm>
          <a:prstGeom prst="borderCallout3">
            <a:avLst>
              <a:gd name="adj1" fmla="val 97321"/>
              <a:gd name="adj2" fmla="val 42619"/>
              <a:gd name="adj3" fmla="val 173512"/>
              <a:gd name="adj4" fmla="val 33809"/>
              <a:gd name="adj5" fmla="val 250000"/>
              <a:gd name="adj6" fmla="val 23333"/>
              <a:gd name="adj7" fmla="val 251058"/>
              <a:gd name="adj8" fmla="val -5000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D85828F-F2FA-F915-2AF3-903F03E2417E}"/>
                  </a:ext>
                </a:extLst>
              </p:cNvPr>
              <p:cNvSpPr txBox="1"/>
              <p:nvPr/>
            </p:nvSpPr>
            <p:spPr>
              <a:xfrm>
                <a:off x="606287" y="3894820"/>
                <a:ext cx="2723322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Witnesses that are truth tables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𝐀𝐂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circuits!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D85828F-F2FA-F915-2AF3-903F03E24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87" y="3894820"/>
                <a:ext cx="2723322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标注: 双弯曲线形 14">
            <a:extLst>
              <a:ext uri="{FF2B5EF4-FFF2-40B4-BE49-F238E27FC236}">
                <a16:creationId xmlns:a16="http://schemas.microsoft.com/office/drawing/2014/main" id="{7FE290AE-664D-97CA-E78C-3C8E0248BE46}"/>
              </a:ext>
            </a:extLst>
          </p:cNvPr>
          <p:cNvSpPr/>
          <p:nvPr/>
        </p:nvSpPr>
        <p:spPr>
          <a:xfrm>
            <a:off x="6215270" y="3180521"/>
            <a:ext cx="4051852" cy="417443"/>
          </a:xfrm>
          <a:prstGeom prst="borderCallout3">
            <a:avLst>
              <a:gd name="adj1" fmla="val 97321"/>
              <a:gd name="adj2" fmla="val 42619"/>
              <a:gd name="adj3" fmla="val 156845"/>
              <a:gd name="adj4" fmla="val 50323"/>
              <a:gd name="adj5" fmla="val 247619"/>
              <a:gd name="adj6" fmla="val 60614"/>
              <a:gd name="adj7" fmla="val 246296"/>
              <a:gd name="adj8" fmla="val 72344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549B328-0061-902F-D179-5931C7B00EAB}"/>
                  </a:ext>
                </a:extLst>
              </p:cNvPr>
              <p:cNvSpPr txBox="1"/>
              <p:nvPr/>
            </p:nvSpPr>
            <p:spPr>
              <a:xfrm>
                <a:off x="4263887" y="4363278"/>
                <a:ext cx="4043965" cy="200054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Speed-up attempt for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endPara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On input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342900" indent="-342900">
                  <a:buAutoNum type="arabicParenBoth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Guess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𝐀𝐂</m:t>
                        </m:r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𝑡𝑡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a witness for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rabicParenBoth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Check that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𝑡𝑡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indeed a witness for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549B328-0061-902F-D179-5931C7B00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887" y="4363278"/>
                <a:ext cx="4043965" cy="20005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42340C7-48BD-08C6-4F83-F01A41B95ECE}"/>
                  </a:ext>
                </a:extLst>
              </p:cNvPr>
              <p:cNvSpPr txBox="1"/>
              <p:nvPr/>
            </p:nvSpPr>
            <p:spPr>
              <a:xfrm>
                <a:off x="402536" y="4954432"/>
                <a:ext cx="3641033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this algorithm runs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time, then it must fail to compute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42340C7-48BD-08C6-4F83-F01A41B95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36" y="4954432"/>
                <a:ext cx="3641033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693E4B5-B66F-2BB0-BA4E-0177C6736CAC}"/>
                  </a:ext>
                </a:extLst>
              </p:cNvPr>
              <p:cNvSpPr txBox="1"/>
              <p:nvPr/>
            </p:nvSpPr>
            <p:spPr>
              <a:xfrm>
                <a:off x="344555" y="6125630"/>
                <a:ext cx="3756993" cy="40709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</m:t>
                        </m:r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  <m:sup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zh-CN" alt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lower bound!</a:t>
                </a:r>
                <a:endParaRPr lang="zh-CN" alt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693E4B5-B66F-2BB0-BA4E-0177C6736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55" y="6125630"/>
                <a:ext cx="3756993" cy="4070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箭头: 下 19">
            <a:extLst>
              <a:ext uri="{FF2B5EF4-FFF2-40B4-BE49-F238E27FC236}">
                <a16:creationId xmlns:a16="http://schemas.microsoft.com/office/drawing/2014/main" id="{D182FDD8-6F78-0A72-4FDD-DDBE1BDA4CA6}"/>
              </a:ext>
            </a:extLst>
          </p:cNvPr>
          <p:cNvSpPr/>
          <p:nvPr/>
        </p:nvSpPr>
        <p:spPr>
          <a:xfrm>
            <a:off x="2059057" y="5620641"/>
            <a:ext cx="327991" cy="524867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98DC69B-BA64-C615-1919-A01B330776E6}"/>
              </a:ext>
            </a:extLst>
          </p:cNvPr>
          <p:cNvSpPr txBox="1"/>
          <p:nvPr/>
        </p:nvSpPr>
        <p:spPr>
          <a:xfrm>
            <a:off x="8627165" y="4954432"/>
            <a:ext cx="3485322" cy="954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How to implement step (2)?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177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Speed-Up via PCP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516158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circuit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verify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𝑡𝑡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witness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Ingredient 2: the PCP theorem!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Verify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𝑡𝑡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</a:t>
                </a:r>
                <a:r>
                  <a:rPr lang="en-US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PCP proof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that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𝑎𝑐𝑐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seed</m:t>
                            </m:r>
                          </m:lim>
                        </m:limLow>
                      </m:fName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seed</m:t>
                            </m:r>
                          </m:e>
                        </m:d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accepts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  <m:r>
                      <a:rPr lang="en-US" altLang="zh-CN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Completeness: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there is a proof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s.t.</a:t>
                </a:r>
                <a:b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𝑎𝑐𝑐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Soundness: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for any proof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b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𝑎𝑐𝑐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≤1/2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Efficiency: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the truth table of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circuit,</a:t>
                </a:r>
                <a:b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seed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also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To check 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𝑡𝑡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valid PCP proof, we simply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𝑎𝑐𝑐</m:t>
                        </m:r>
                      </m:sub>
                    </m:sSub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Using the non-trivial algorithm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circuits!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5161585"/>
              </a:xfrm>
              <a:blipFill>
                <a:blip r:embed="rId3"/>
                <a:stretch>
                  <a:fillRect l="-986" t="-2007" b="-10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22 / 31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C9028E18-5408-C48C-7F91-2D7D9C0F4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062" y="3070664"/>
            <a:ext cx="1638311" cy="112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8AB2003-8D86-D926-2761-51F1C4FEEBC8}"/>
              </a:ext>
            </a:extLst>
          </p:cNvPr>
          <p:cNvSpPr txBox="1"/>
          <p:nvPr/>
        </p:nvSpPr>
        <p:spPr>
          <a:xfrm>
            <a:off x="9519632" y="2701332"/>
            <a:ext cx="1550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PCP verifier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1F91CFB3-49D0-C138-978A-964BA1694C89}"/>
                  </a:ext>
                </a:extLst>
              </p:cNvPr>
              <p:cNvSpPr/>
              <p:nvPr/>
            </p:nvSpPr>
            <p:spPr>
              <a:xfrm>
                <a:off x="8150087" y="4447234"/>
                <a:ext cx="3806687" cy="2300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PCP proof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1F91CFB3-49D0-C138-978A-964BA1694C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0087" y="4447234"/>
                <a:ext cx="3806687" cy="2300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箭头: 下 5">
            <a:extLst>
              <a:ext uri="{FF2B5EF4-FFF2-40B4-BE49-F238E27FC236}">
                <a16:creationId xmlns:a16="http://schemas.microsoft.com/office/drawing/2014/main" id="{84E8AEE5-17AF-CA2C-93AE-EFEB0C025B18}"/>
              </a:ext>
            </a:extLst>
          </p:cNvPr>
          <p:cNvSpPr/>
          <p:nvPr/>
        </p:nvSpPr>
        <p:spPr>
          <a:xfrm>
            <a:off x="10053430" y="4192906"/>
            <a:ext cx="154057" cy="230007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47CD01D4-0AE3-BEF1-6C59-3AB826B74AE8}"/>
              </a:ext>
            </a:extLst>
          </p:cNvPr>
          <p:cNvSpPr/>
          <p:nvPr/>
        </p:nvSpPr>
        <p:spPr>
          <a:xfrm>
            <a:off x="9178786" y="4447234"/>
            <a:ext cx="1903343" cy="1257827"/>
          </a:xfrm>
          <a:prstGeom prst="triangl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45F8591-DB77-8AF2-B764-4C3987EB8CC9}"/>
                  </a:ext>
                </a:extLst>
              </p:cNvPr>
              <p:cNvSpPr txBox="1"/>
              <p:nvPr/>
            </p:nvSpPr>
            <p:spPr>
              <a:xfrm>
                <a:off x="9678226" y="4953828"/>
                <a:ext cx="90446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45F8591-DB77-8AF2-B764-4C3987EB8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8226" y="4953828"/>
                <a:ext cx="904461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CEE064B-3751-72BF-87C1-965DDCA7C2D1}"/>
                  </a:ext>
                </a:extLst>
              </p:cNvPr>
              <p:cNvSpPr txBox="1"/>
              <p:nvPr/>
            </p:nvSpPr>
            <p:spPr>
              <a:xfrm>
                <a:off x="11018553" y="3329609"/>
                <a:ext cx="1047551" cy="27699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72000" tIns="0" rIns="7200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seed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CEE064B-3751-72BF-87C1-965DDCA7C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8553" y="3329609"/>
                <a:ext cx="1047551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>
            <a:extLst>
              <a:ext uri="{FF2B5EF4-FFF2-40B4-BE49-F238E27FC236}">
                <a16:creationId xmlns:a16="http://schemas.microsoft.com/office/drawing/2014/main" id="{8C9736C5-8010-3EFE-4D5F-C5E3520335E0}"/>
              </a:ext>
            </a:extLst>
          </p:cNvPr>
          <p:cNvSpPr/>
          <p:nvPr/>
        </p:nvSpPr>
        <p:spPr>
          <a:xfrm>
            <a:off x="8925340" y="2604052"/>
            <a:ext cx="2246244" cy="3438939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353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6" grpId="0" animBg="1"/>
      <p:bldP spid="7" grpId="0" animBg="1"/>
      <p:bldP spid="8" grpId="0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Wrap Up: Proof of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𝐍𝐄𝐗𝐏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𝐀𝐂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Ingredient 1: nondeterministic time hierarchy theorem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𝐍𝐓𝐈𝐌𝐄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\ 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𝐍𝐓𝐈𝐌𝐄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Ingredient 2: PCP theorem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 step (2), it suffices to distinguish between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𝑎𝑐𝑐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𝑎𝑐𝑐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≤1/2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We can use the non-trivial algorithm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to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𝑎𝑐𝑐</m:t>
                        </m:r>
                      </m:sub>
                    </m:sSub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  <a:blipFill>
                <a:blip r:embed="rId4"/>
                <a:stretch>
                  <a:fillRect l="-986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23 / 31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AEB9BD9-2082-3C6A-16CC-93C27C0B47A3}"/>
                  </a:ext>
                </a:extLst>
              </p:cNvPr>
              <p:cNvSpPr txBox="1"/>
              <p:nvPr/>
            </p:nvSpPr>
            <p:spPr>
              <a:xfrm>
                <a:off x="752962" y="4217986"/>
                <a:ext cx="4427806" cy="200054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Speed-up attempt for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endPara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On input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342900" indent="-342900">
                  <a:buAutoNum type="arabicParenBoth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Guess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𝐀𝐂</m:t>
                        </m:r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𝑡𝑡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a </a:t>
                </a:r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PCP witness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rabicParenBoth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Check that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𝑡𝑡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indeed a witness for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by estimating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u="sng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1" i="1" u="sng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𝒑</m:t>
                        </m:r>
                      </m:e>
                      <m:sub>
                        <m:r>
                          <a:rPr lang="en-US" altLang="zh-CN" sz="2000" b="1" i="1" u="sng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𝒂𝒄𝒄</m:t>
                        </m:r>
                      </m:sub>
                    </m:sSub>
                  </m:oMath>
                </a14:m>
                <a:endParaRPr lang="zh-CN" altLang="en-US" sz="2000" b="1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AEB9BD9-2082-3C6A-16CC-93C27C0B4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62" y="4217986"/>
                <a:ext cx="4427806" cy="20005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7C06E62-FA49-C0B7-D916-200124B2F58B}"/>
                  </a:ext>
                </a:extLst>
              </p:cNvPr>
              <p:cNvSpPr txBox="1"/>
              <p:nvPr/>
            </p:nvSpPr>
            <p:spPr>
              <a:xfrm>
                <a:off x="6096000" y="4217986"/>
                <a:ext cx="3641033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This algorithm runs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time, so it must fail to compute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7C06E62-FA49-C0B7-D916-200124B2F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217986"/>
                <a:ext cx="3641033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3AF4497-A488-C906-399D-9172FA609A81}"/>
                  </a:ext>
                </a:extLst>
              </p:cNvPr>
              <p:cNvSpPr txBox="1"/>
              <p:nvPr/>
            </p:nvSpPr>
            <p:spPr>
              <a:xfrm>
                <a:off x="6038019" y="5389184"/>
                <a:ext cx="3756993" cy="40709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</m:t>
                        </m:r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  <m:sup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zh-CN" alt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lower bound!</a:t>
                </a:r>
                <a:endParaRPr lang="zh-CN" alt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3AF4497-A488-C906-399D-9172FA609A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019" y="5389184"/>
                <a:ext cx="3756993" cy="4070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箭头: 下 15">
            <a:extLst>
              <a:ext uri="{FF2B5EF4-FFF2-40B4-BE49-F238E27FC236}">
                <a16:creationId xmlns:a16="http://schemas.microsoft.com/office/drawing/2014/main" id="{77E62865-E218-774D-EFCA-BA30F48FC331}"/>
              </a:ext>
            </a:extLst>
          </p:cNvPr>
          <p:cNvSpPr/>
          <p:nvPr/>
        </p:nvSpPr>
        <p:spPr>
          <a:xfrm>
            <a:off x="7752521" y="4884195"/>
            <a:ext cx="327991" cy="524867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429E2F2-A29C-50EA-EC3D-DA8201425867}"/>
                  </a:ext>
                </a:extLst>
              </p:cNvPr>
              <p:cNvSpPr txBox="1"/>
              <p:nvPr/>
            </p:nvSpPr>
            <p:spPr>
              <a:xfrm>
                <a:off x="5562598" y="5892526"/>
                <a:ext cx="5791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I’m cheating a bit: this only gives you a </a:t>
                </a:r>
                <a:r>
                  <a:rPr lang="en-US" altLang="zh-CN" sz="16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witness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lower bound against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0" smtClean="0">
                            <a:latin typeface="Cambria Math" panose="02040503050406030204" pitchFamily="18" charset="0"/>
                          </a:rPr>
                          <m:t>𝐀𝐂</m:t>
                        </m:r>
                        <m:r>
                          <a:rPr lang="en-US" altLang="zh-CN" sz="1600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. To derive </a:t>
                </a:r>
                <a14:m>
                  <m:oMath xmlns:m="http://schemas.openxmlformats.org/officeDocument/2006/math">
                    <m:r>
                      <a:rPr lang="en-US" altLang="zh-CN" sz="1600" b="1" i="0" smtClean="0">
                        <a:latin typeface="Cambria Math" panose="02040503050406030204" pitchFamily="18" charset="0"/>
                      </a:rPr>
                      <m:t>𝐍𝐄𝐗𝐏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𝐀𝐂</m:t>
                        </m:r>
                        <m:r>
                          <a:rPr lang="en-US" altLang="zh-CN" sz="16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𝐂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we need to use the </a:t>
                </a:r>
                <a:r>
                  <a:rPr lang="en-US" altLang="zh-CN" sz="16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easy witness lemma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. (But EWL is not needed in this talk.)</a:t>
                </a:r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429E2F2-A29C-50EA-EC3D-DA8201425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598" y="5892526"/>
                <a:ext cx="5791200" cy="830997"/>
              </a:xfrm>
              <a:prstGeom prst="rect">
                <a:avLst/>
              </a:prstGeom>
              <a:blipFill>
                <a:blip r:embed="rId8"/>
                <a:stretch>
                  <a:fillRect l="-526" t="-2206" b="-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3007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Adapting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𝐍𝐄𝐗𝐏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sSup>
                      <m:sSupPr>
                        <m:ctrlPr>
                          <a:rPr lang="en-US" altLang="zh-CN" b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𝐀𝐂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To Avoidance?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24 / 31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DFE5ADD4-86A3-21AB-2E8F-77233ABFC3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Suppose we want to find a non-output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Again, we start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𝐍𝐓𝐈𝐌𝐄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\ 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𝐍𝐓𝐈𝐌𝐄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Plan: 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has “easy witness”, then speed up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into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𝐍𝐓𝐈𝐌𝐄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</p:txBody>
          </p:sp>
        </mc:Choice>
        <mc:Fallback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DFE5ADD4-86A3-21AB-2E8F-77233ABFC3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1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标注: 双弯曲线形 16">
            <a:extLst>
              <a:ext uri="{FF2B5EF4-FFF2-40B4-BE49-F238E27FC236}">
                <a16:creationId xmlns:a16="http://schemas.microsoft.com/office/drawing/2014/main" id="{F224CE1B-EDB9-0FC9-E87C-B56BC1F069D1}"/>
              </a:ext>
            </a:extLst>
          </p:cNvPr>
          <p:cNvSpPr/>
          <p:nvPr/>
        </p:nvSpPr>
        <p:spPr>
          <a:xfrm>
            <a:off x="3399183" y="2862464"/>
            <a:ext cx="2087217" cy="417443"/>
          </a:xfrm>
          <a:prstGeom prst="borderCallout3">
            <a:avLst>
              <a:gd name="adj1" fmla="val 102083"/>
              <a:gd name="adj2" fmla="val 44048"/>
              <a:gd name="adj3" fmla="val 106846"/>
              <a:gd name="adj4" fmla="val 43334"/>
              <a:gd name="adj5" fmla="val 250000"/>
              <a:gd name="adj6" fmla="val 23333"/>
              <a:gd name="adj7" fmla="val 251058"/>
              <a:gd name="adj8" fmla="val -5000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48582DF-E02A-A47B-9C50-7A49B8A74EAE}"/>
                  </a:ext>
                </a:extLst>
              </p:cNvPr>
              <p:cNvSpPr txBox="1"/>
              <p:nvPr/>
            </p:nvSpPr>
            <p:spPr>
              <a:xfrm>
                <a:off x="606287" y="3576762"/>
                <a:ext cx="2723322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Witnesses that are of the form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48582DF-E02A-A47B-9C50-7A49B8A74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87" y="3576762"/>
                <a:ext cx="2723322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标注: 双弯曲线形 18">
            <a:extLst>
              <a:ext uri="{FF2B5EF4-FFF2-40B4-BE49-F238E27FC236}">
                <a16:creationId xmlns:a16="http://schemas.microsoft.com/office/drawing/2014/main" id="{E6A65D2D-472C-E719-8552-0FD9E63B3E3C}"/>
              </a:ext>
            </a:extLst>
          </p:cNvPr>
          <p:cNvSpPr/>
          <p:nvPr/>
        </p:nvSpPr>
        <p:spPr>
          <a:xfrm>
            <a:off x="6215269" y="2862463"/>
            <a:ext cx="4489173" cy="417443"/>
          </a:xfrm>
          <a:prstGeom prst="borderCallout3">
            <a:avLst>
              <a:gd name="adj1" fmla="val 97321"/>
              <a:gd name="adj2" fmla="val 42619"/>
              <a:gd name="adj3" fmla="val 99702"/>
              <a:gd name="adj4" fmla="val 42796"/>
              <a:gd name="adj5" fmla="val 247619"/>
              <a:gd name="adj6" fmla="val 57736"/>
              <a:gd name="adj7" fmla="val 248677"/>
              <a:gd name="adj8" fmla="val 65181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F47475F-D716-D569-E9A1-D7FA72EDE575}"/>
              </a:ext>
            </a:extLst>
          </p:cNvPr>
          <p:cNvSpPr txBox="1"/>
          <p:nvPr/>
        </p:nvSpPr>
        <p:spPr>
          <a:xfrm>
            <a:off x="9147313" y="3576762"/>
            <a:ext cx="2965174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Using the non-trivial data structure!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E5CDD3FF-63FA-C47C-048C-65A698522426}"/>
                  </a:ext>
                </a:extLst>
              </p:cNvPr>
              <p:cNvSpPr txBox="1"/>
              <p:nvPr/>
            </p:nvSpPr>
            <p:spPr>
              <a:xfrm>
                <a:off x="4157474" y="3647667"/>
                <a:ext cx="4231152" cy="200054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Speed-up attempt for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endPara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On input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342900" indent="-342900">
                  <a:buAutoNum type="arabicParenBoth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Guess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PCP witness for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rabicParenBoth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Check that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indeed a witness for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by estimating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𝑎𝑐𝑐</m:t>
                        </m:r>
                      </m:sub>
                    </m:sSub>
                  </m:oMath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E5CDD3FF-63FA-C47C-048C-65A698522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474" y="3647667"/>
                <a:ext cx="4231152" cy="20005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F41CA09-0C31-5E2A-E709-933CDB3107F0}"/>
                  </a:ext>
                </a:extLst>
              </p:cNvPr>
              <p:cNvSpPr txBox="1"/>
              <p:nvPr/>
            </p:nvSpPr>
            <p:spPr>
              <a:xfrm>
                <a:off x="8502928" y="4359102"/>
                <a:ext cx="21269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F41CA09-0C31-5E2A-E709-933CDB310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928" y="4359102"/>
                <a:ext cx="2126972" cy="369332"/>
              </a:xfrm>
              <a:prstGeom prst="rect">
                <a:avLst/>
              </a:prstGeom>
              <a:blipFill>
                <a:blip r:embed="rId7"/>
                <a:stretch>
                  <a:fillRect l="-2579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06253E04-46A7-44A2-4B5F-6E03894D7157}"/>
                  </a:ext>
                </a:extLst>
              </p:cNvPr>
              <p:cNvSpPr txBox="1"/>
              <p:nvPr/>
            </p:nvSpPr>
            <p:spPr>
              <a:xfrm>
                <a:off x="284526" y="4930873"/>
                <a:ext cx="3756992" cy="68198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this algorithm runs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time, then it must fail to compute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06253E04-46A7-44A2-4B5F-6E03894D7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26" y="4930873"/>
                <a:ext cx="3756992" cy="6819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>
            <a:extLst>
              <a:ext uri="{FF2B5EF4-FFF2-40B4-BE49-F238E27FC236}">
                <a16:creationId xmlns:a16="http://schemas.microsoft.com/office/drawing/2014/main" id="{E30E691A-4511-82A2-43DA-B7E6AEFEB2AA}"/>
              </a:ext>
            </a:extLst>
          </p:cNvPr>
          <p:cNvSpPr txBox="1"/>
          <p:nvPr/>
        </p:nvSpPr>
        <p:spPr>
          <a:xfrm>
            <a:off x="47446" y="6128050"/>
            <a:ext cx="4231152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Find a hard witness!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箭头: 下 24">
            <a:extLst>
              <a:ext uri="{FF2B5EF4-FFF2-40B4-BE49-F238E27FC236}">
                <a16:creationId xmlns:a16="http://schemas.microsoft.com/office/drawing/2014/main" id="{90B91A95-72CD-A3D7-9D8A-9FC150044F64}"/>
              </a:ext>
            </a:extLst>
          </p:cNvPr>
          <p:cNvSpPr/>
          <p:nvPr/>
        </p:nvSpPr>
        <p:spPr>
          <a:xfrm>
            <a:off x="1999026" y="5625699"/>
            <a:ext cx="327991" cy="524867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24FE22F-A8C6-F5C6-8EFA-41418045F677}"/>
                  </a:ext>
                </a:extLst>
              </p:cNvPr>
              <p:cNvSpPr txBox="1"/>
              <p:nvPr/>
            </p:nvSpPr>
            <p:spPr>
              <a:xfrm>
                <a:off x="149037" y="4614831"/>
                <a:ext cx="3533359" cy="10772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Big obstacle: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itself requires more than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ℓ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bits to describe!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24FE22F-A8C6-F5C6-8EFA-41418045F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37" y="4614831"/>
                <a:ext cx="3533359" cy="10772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4EF9CC58-6575-D2A3-D271-2BD0C13A496E}"/>
                  </a:ext>
                </a:extLst>
              </p:cNvPr>
              <p:cNvSpPr txBox="1"/>
              <p:nvPr/>
            </p:nvSpPr>
            <p:spPr>
              <a:xfrm>
                <a:off x="3023233" y="5888037"/>
                <a:ext cx="3966596" cy="74751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How could the speed-up algorithm run in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𝒐</m:t>
                    </m:r>
                    <m:d>
                      <m:dPr>
                        <m:ctrlPr>
                          <a:rPr lang="en-US" altLang="zh-CN" sz="2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𝑻</m:t>
                        </m:r>
                        <m:d>
                          <m:dPr>
                            <m:ctrlPr>
                              <a:rPr lang="en-US" altLang="zh-CN" sz="2000" b="1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1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𝑵</m:t>
                            </m:r>
                          </m:e>
                        </m:d>
                      </m:e>
                    </m:d>
                  </m:oMath>
                </a14:m>
                <a:r>
                  <a:rPr lang="zh-CN" altLang="en-US" sz="2000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time?</a:t>
                </a:r>
                <a:endParaRPr lang="zh-CN" altLang="en-US" sz="2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4EF9CC58-6575-D2A3-D271-2BD0C13A49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233" y="5888037"/>
                <a:ext cx="3966596" cy="74751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">
            <a:extLst>
              <a:ext uri="{FF2B5EF4-FFF2-40B4-BE49-F238E27FC236}">
                <a16:creationId xmlns:a16="http://schemas.microsoft.com/office/drawing/2014/main" id="{9005A56C-187C-2239-D17F-BD0F66F59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127" y="4928120"/>
            <a:ext cx="1095659" cy="75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44C2F353-B878-F0B7-AC89-A7FA81617A3C}"/>
              </a:ext>
            </a:extLst>
          </p:cNvPr>
          <p:cNvSpPr txBox="1"/>
          <p:nvPr/>
        </p:nvSpPr>
        <p:spPr>
          <a:xfrm>
            <a:off x="8576399" y="4914681"/>
            <a:ext cx="1550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PCP verifier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箭头: 下 29">
            <a:extLst>
              <a:ext uri="{FF2B5EF4-FFF2-40B4-BE49-F238E27FC236}">
                <a16:creationId xmlns:a16="http://schemas.microsoft.com/office/drawing/2014/main" id="{1D318126-965A-CF4A-6DE2-68672422D729}"/>
              </a:ext>
            </a:extLst>
          </p:cNvPr>
          <p:cNvSpPr/>
          <p:nvPr/>
        </p:nvSpPr>
        <p:spPr>
          <a:xfrm>
            <a:off x="10126904" y="5682046"/>
            <a:ext cx="92103" cy="137510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EF5F2174-D149-046A-FC84-36890E938C10}"/>
              </a:ext>
            </a:extLst>
          </p:cNvPr>
          <p:cNvSpPr/>
          <p:nvPr/>
        </p:nvSpPr>
        <p:spPr>
          <a:xfrm>
            <a:off x="9665329" y="6581234"/>
            <a:ext cx="1015258" cy="106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35" name="梯形 34">
            <a:extLst>
              <a:ext uri="{FF2B5EF4-FFF2-40B4-BE49-F238E27FC236}">
                <a16:creationId xmlns:a16="http://schemas.microsoft.com/office/drawing/2014/main" id="{6C278043-5118-B800-91D5-E17819CBB81A}"/>
              </a:ext>
            </a:extLst>
          </p:cNvPr>
          <p:cNvSpPr/>
          <p:nvPr/>
        </p:nvSpPr>
        <p:spPr>
          <a:xfrm rot="10800000">
            <a:off x="9472845" y="6039980"/>
            <a:ext cx="1400226" cy="490959"/>
          </a:xfrm>
          <a:prstGeom prst="trapezoid">
            <a:avLst>
              <a:gd name="adj" fmla="val 3883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A4DA97B6-2038-4CE7-7AE2-E23EEF938AE8}"/>
              </a:ext>
            </a:extLst>
          </p:cNvPr>
          <p:cNvSpPr/>
          <p:nvPr/>
        </p:nvSpPr>
        <p:spPr>
          <a:xfrm>
            <a:off x="9472845" y="5886298"/>
            <a:ext cx="1400226" cy="1033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C5E69AAA-130A-B9E3-7B45-D1B2A07F9036}"/>
                  </a:ext>
                </a:extLst>
              </p:cNvPr>
              <p:cNvSpPr txBox="1"/>
              <p:nvPr/>
            </p:nvSpPr>
            <p:spPr>
              <a:xfrm>
                <a:off x="10001318" y="6139369"/>
                <a:ext cx="343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C5E69AAA-130A-B9E3-7B45-D1B2A07F9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1318" y="6139369"/>
                <a:ext cx="34328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3F6892C1-E303-E181-1527-4F6B2C8D30B9}"/>
                  </a:ext>
                </a:extLst>
              </p:cNvPr>
              <p:cNvSpPr txBox="1"/>
              <p:nvPr/>
            </p:nvSpPr>
            <p:spPr>
              <a:xfrm>
                <a:off x="8015909" y="5801390"/>
                <a:ext cx="155050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</m:e>
                    </m:d>
                    <m:r>
                      <a:rPr lang="en-US" altLang="zh-CN" sz="1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zh-CN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witness</a:t>
                </a:r>
                <a:endParaRPr lang="zh-CN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3F6892C1-E303-E181-1527-4F6B2C8D3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909" y="5801390"/>
                <a:ext cx="1550505" cy="307777"/>
              </a:xfrm>
              <a:prstGeom prst="rect">
                <a:avLst/>
              </a:prstGeom>
              <a:blipFill>
                <a:blip r:embed="rId1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6052B63E-2CD6-1948-5030-490C2E9D21E0}"/>
                  </a:ext>
                </a:extLst>
              </p:cNvPr>
              <p:cNvSpPr txBox="1"/>
              <p:nvPr/>
            </p:nvSpPr>
            <p:spPr>
              <a:xfrm>
                <a:off x="9142110" y="6444694"/>
                <a:ext cx="6045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𝑤</m:t>
                      </m:r>
                    </m:oMath>
                  </m:oMathPara>
                </a14:m>
                <a:endParaRPr lang="zh-CN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6052B63E-2CD6-1948-5030-490C2E9D21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2110" y="6444694"/>
                <a:ext cx="604511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9D9DB174-5657-685A-17FF-76791B8FD659}"/>
                  </a:ext>
                </a:extLst>
              </p:cNvPr>
              <p:cNvSpPr txBox="1"/>
              <p:nvPr/>
            </p:nvSpPr>
            <p:spPr>
              <a:xfrm>
                <a:off x="10774966" y="5168678"/>
                <a:ext cx="665289" cy="21544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72000" tIns="0" rIns="7200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</a:rPr>
                        <m:t>seed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9D9DB174-5657-685A-17FF-76791B8FD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4966" y="5168678"/>
                <a:ext cx="665289" cy="21544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1484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2" grpId="0" animBg="1"/>
      <p:bldP spid="8" grpId="0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10" grpId="0" animBg="1"/>
      <p:bldP spid="26" grpId="0" animBg="1"/>
      <p:bldP spid="28" grpId="0"/>
      <p:bldP spid="30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Motivation: The Empty Pigeonhole Principle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you throw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pigeons into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holes,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there is an empty pigeonhole.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Weak version: if you throw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pigeons into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holes, and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there is an empty pigeonhole.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  <a:blipFill>
                <a:blip r:embed="rId3"/>
                <a:stretch>
                  <a:fillRect l="-1043" t="-2166" r="-30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1 / 31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546CAE3-ED2C-E455-2251-B844DC6BF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3431" y="3635874"/>
            <a:ext cx="1224170" cy="1153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9CBCB6F-9B85-123A-F96D-57620CE20287}"/>
              </a:ext>
            </a:extLst>
          </p:cNvPr>
          <p:cNvSpPr txBox="1"/>
          <p:nvPr/>
        </p:nvSpPr>
        <p:spPr>
          <a:xfrm>
            <a:off x="7394601" y="4560312"/>
            <a:ext cx="2808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(These are REAL pigeons in Oxford)</a:t>
            </a:r>
            <a:endParaRPr lang="zh-CN" altLang="en-US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C3053B9-B514-EB05-D226-2A4A2EF0CF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3526" y="3635872"/>
            <a:ext cx="1262446" cy="1153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2F24863-DDFD-5028-0D41-7080240C7B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1897" y="3635871"/>
            <a:ext cx="1072967" cy="1153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Blackness of space with black marked as centre of donut of orange and red gases">
            <a:extLst>
              <a:ext uri="{FF2B5EF4-FFF2-40B4-BE49-F238E27FC236}">
                <a16:creationId xmlns:a16="http://schemas.microsoft.com/office/drawing/2014/main" id="{CD90073D-0543-DA26-6A17-78501CE0C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60" y="5271862"/>
            <a:ext cx="1153545" cy="1153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lackness of space with black marked as centre of donut of orange and red gases">
            <a:extLst>
              <a:ext uri="{FF2B5EF4-FFF2-40B4-BE49-F238E27FC236}">
                <a16:creationId xmlns:a16="http://schemas.microsoft.com/office/drawing/2014/main" id="{BA1C17FC-9699-0460-F98D-83D331ED8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842" y="5271862"/>
            <a:ext cx="1153545" cy="1153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Blackness of space with black marked as centre of donut of orange and red gases">
            <a:extLst>
              <a:ext uri="{FF2B5EF4-FFF2-40B4-BE49-F238E27FC236}">
                <a16:creationId xmlns:a16="http://schemas.microsoft.com/office/drawing/2014/main" id="{87D5AEA1-6AD8-CF2E-E1CB-12BCA7872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624" y="5271861"/>
            <a:ext cx="1153545" cy="1153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Blackness of space with black marked as centre of donut of orange and red gases">
            <a:extLst>
              <a:ext uri="{FF2B5EF4-FFF2-40B4-BE49-F238E27FC236}">
                <a16:creationId xmlns:a16="http://schemas.microsoft.com/office/drawing/2014/main" id="{5BEFBF06-A1F2-0754-0105-0DF640852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406" y="5271861"/>
            <a:ext cx="1153545" cy="1153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Blackness of space with black marked as centre of donut of orange and red gases">
            <a:extLst>
              <a:ext uri="{FF2B5EF4-FFF2-40B4-BE49-F238E27FC236}">
                <a16:creationId xmlns:a16="http://schemas.microsoft.com/office/drawing/2014/main" id="{4013F839-D1C0-1720-33B6-12CDAA2C4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188" y="5271861"/>
            <a:ext cx="1153545" cy="1153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Blackness of space with black marked as centre of donut of orange and red gases">
            <a:extLst>
              <a:ext uri="{FF2B5EF4-FFF2-40B4-BE49-F238E27FC236}">
                <a16:creationId xmlns:a16="http://schemas.microsoft.com/office/drawing/2014/main" id="{87E91437-2533-F30F-3B8F-72FCC09A4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970" y="5271860"/>
            <a:ext cx="1153545" cy="1153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Blackness of space with black marked as centre of donut of orange and red gases">
            <a:extLst>
              <a:ext uri="{FF2B5EF4-FFF2-40B4-BE49-F238E27FC236}">
                <a16:creationId xmlns:a16="http://schemas.microsoft.com/office/drawing/2014/main" id="{08FD9D15-24B8-6A01-F697-406B2A076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752" y="5257819"/>
            <a:ext cx="1153545" cy="1153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D14ABD3-4642-2AFC-447E-D5E5A09D2380}"/>
              </a:ext>
            </a:extLst>
          </p:cNvPr>
          <p:cNvCxnSpPr>
            <a:stCxn id="5" idx="2"/>
            <a:endCxn id="16" idx="0"/>
          </p:cNvCxnSpPr>
          <p:nvPr/>
        </p:nvCxnSpPr>
        <p:spPr>
          <a:xfrm>
            <a:off x="3045516" y="4789419"/>
            <a:ext cx="4793445" cy="4824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62545B6-2B5F-BCA8-08D3-F1F539CA8C68}"/>
              </a:ext>
            </a:extLst>
          </p:cNvPr>
          <p:cNvCxnSpPr>
            <a:cxnSpLocks/>
            <a:stCxn id="7" idx="2"/>
            <a:endCxn id="14" idx="0"/>
          </p:cNvCxnSpPr>
          <p:nvPr/>
        </p:nvCxnSpPr>
        <p:spPr>
          <a:xfrm flipH="1">
            <a:off x="4393397" y="4789417"/>
            <a:ext cx="541352" cy="4824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5195A249-F2BB-F204-7285-745AFE6DF621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>
          <a:xfrm>
            <a:off x="6748381" y="4789416"/>
            <a:ext cx="4536144" cy="4684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947A69E4-5923-D649-9435-AC3E0DCD440D}"/>
              </a:ext>
            </a:extLst>
          </p:cNvPr>
          <p:cNvSpPr txBox="1"/>
          <p:nvPr/>
        </p:nvSpPr>
        <p:spPr>
          <a:xfrm>
            <a:off x="540155" y="6411364"/>
            <a:ext cx="81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087E2E9-E5A3-D764-705E-503B544280D2}"/>
              </a:ext>
            </a:extLst>
          </p:cNvPr>
          <p:cNvSpPr txBox="1"/>
          <p:nvPr/>
        </p:nvSpPr>
        <p:spPr>
          <a:xfrm>
            <a:off x="2295713" y="6425683"/>
            <a:ext cx="81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515D05F-4620-24B7-C972-0E35A09E59B9}"/>
              </a:ext>
            </a:extLst>
          </p:cNvPr>
          <p:cNvSpPr txBox="1"/>
          <p:nvPr/>
        </p:nvSpPr>
        <p:spPr>
          <a:xfrm>
            <a:off x="5712552" y="6414997"/>
            <a:ext cx="81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91760319-0195-B8E6-7CA5-03B43290B883}"/>
              </a:ext>
            </a:extLst>
          </p:cNvPr>
          <p:cNvSpPr txBox="1"/>
          <p:nvPr/>
        </p:nvSpPr>
        <p:spPr>
          <a:xfrm>
            <a:off x="9156253" y="6411364"/>
            <a:ext cx="81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720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7" grpId="0"/>
      <p:bldP spid="28" grpId="0"/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Idea 1: Make Copies!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25 / 31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DFE5ADD4-86A3-21AB-2E8F-77233ABFC3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94924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Instead of avoidance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let’s solve avoidance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sup>
                    </m:sSup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𝐻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𝐻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we find a non-output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we can find a non-output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using an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oracle</a:t>
                </a: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Now, we need to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𝑎𝑐𝑐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≔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Pr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seed</m:t>
                            </m:r>
                          </m:lim>
                        </m:limLow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seed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accepts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]</m:t>
                        </m:r>
                      </m:e>
                    </m:func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less than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𝑜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⋅ℓ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time.</a:t>
                </a:r>
              </a:p>
            </p:txBody>
          </p:sp>
        </mc:Choice>
        <mc:Fallback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DFE5ADD4-86A3-21AB-2E8F-77233ABFC3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949248"/>
              </a:xfrm>
              <a:blipFill>
                <a:blip r:embed="rId3"/>
                <a:stretch>
                  <a:fillRect l="-1043" t="-20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id="{8679BCA1-0D25-6F88-9F63-CD1E45E2A814}"/>
              </a:ext>
            </a:extLst>
          </p:cNvPr>
          <p:cNvGrpSpPr/>
          <p:nvPr/>
        </p:nvGrpSpPr>
        <p:grpSpPr>
          <a:xfrm>
            <a:off x="2012169" y="4390004"/>
            <a:ext cx="1400226" cy="800986"/>
            <a:chOff x="2313508" y="3922417"/>
            <a:chExt cx="1400226" cy="800986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EF5F2174-D149-046A-FC84-36890E938C10}"/>
                </a:ext>
              </a:extLst>
            </p:cNvPr>
            <p:cNvSpPr/>
            <p:nvPr/>
          </p:nvSpPr>
          <p:spPr>
            <a:xfrm>
              <a:off x="2505992" y="4617353"/>
              <a:ext cx="1015258" cy="1060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  <p:sp>
          <p:nvSpPr>
            <p:cNvPr id="35" name="梯形 34">
              <a:extLst>
                <a:ext uri="{FF2B5EF4-FFF2-40B4-BE49-F238E27FC236}">
                  <a16:creationId xmlns:a16="http://schemas.microsoft.com/office/drawing/2014/main" id="{6C278043-5118-B800-91D5-E17819CBB81A}"/>
                </a:ext>
              </a:extLst>
            </p:cNvPr>
            <p:cNvSpPr/>
            <p:nvPr/>
          </p:nvSpPr>
          <p:spPr>
            <a:xfrm rot="10800000">
              <a:off x="2313508" y="4076099"/>
              <a:ext cx="1400226" cy="490959"/>
            </a:xfrm>
            <a:prstGeom prst="trapezoid">
              <a:avLst>
                <a:gd name="adj" fmla="val 3883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C5E69AAA-130A-B9E3-7B45-D1B2A07F9036}"/>
                    </a:ext>
                  </a:extLst>
                </p:cNvPr>
                <p:cNvSpPr txBox="1"/>
                <p:nvPr/>
              </p:nvSpPr>
              <p:spPr>
                <a:xfrm>
                  <a:off x="2841981" y="4175488"/>
                  <a:ext cx="3432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sz="3200" dirty="0"/>
                </a:p>
              </p:txBody>
            </p:sp>
          </mc:Choice>
          <mc:Fallback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C5E69AAA-130A-B9E3-7B45-D1B2A07F90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1981" y="4175488"/>
                  <a:ext cx="34328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735510D8-99A1-08B9-9C2A-F474E8702046}"/>
                </a:ext>
              </a:extLst>
            </p:cNvPr>
            <p:cNvSpPr/>
            <p:nvPr/>
          </p:nvSpPr>
          <p:spPr>
            <a:xfrm>
              <a:off x="2313508" y="3922417"/>
              <a:ext cx="1400226" cy="1033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F944CC12-9FBB-CF1D-B944-8ED06F7C7DEC}"/>
              </a:ext>
            </a:extLst>
          </p:cNvPr>
          <p:cNvGrpSpPr/>
          <p:nvPr/>
        </p:nvGrpSpPr>
        <p:grpSpPr>
          <a:xfrm>
            <a:off x="3679961" y="4390004"/>
            <a:ext cx="1400226" cy="800986"/>
            <a:chOff x="2313508" y="3922417"/>
            <a:chExt cx="1400226" cy="800986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92CEBAE2-AA4D-58FD-F603-83A7BAA0AC09}"/>
                </a:ext>
              </a:extLst>
            </p:cNvPr>
            <p:cNvSpPr/>
            <p:nvPr/>
          </p:nvSpPr>
          <p:spPr>
            <a:xfrm>
              <a:off x="2505992" y="4617353"/>
              <a:ext cx="1015258" cy="1060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  <p:sp>
          <p:nvSpPr>
            <p:cNvPr id="33" name="梯形 32">
              <a:extLst>
                <a:ext uri="{FF2B5EF4-FFF2-40B4-BE49-F238E27FC236}">
                  <a16:creationId xmlns:a16="http://schemas.microsoft.com/office/drawing/2014/main" id="{3D199D48-14BA-961E-5256-015A5D72E367}"/>
                </a:ext>
              </a:extLst>
            </p:cNvPr>
            <p:cNvSpPr/>
            <p:nvPr/>
          </p:nvSpPr>
          <p:spPr>
            <a:xfrm rot="10800000">
              <a:off x="2313508" y="4076099"/>
              <a:ext cx="1400226" cy="490959"/>
            </a:xfrm>
            <a:prstGeom prst="trapezoid">
              <a:avLst>
                <a:gd name="adj" fmla="val 3883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E2FAEA83-9430-DD44-1A38-280710D0ECEE}"/>
                    </a:ext>
                  </a:extLst>
                </p:cNvPr>
                <p:cNvSpPr txBox="1"/>
                <p:nvPr/>
              </p:nvSpPr>
              <p:spPr>
                <a:xfrm>
                  <a:off x="2841981" y="4175488"/>
                  <a:ext cx="3432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sz="3200" dirty="0"/>
                </a:p>
              </p:txBody>
            </p:sp>
          </mc:Choice>
          <mc:Fallback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E2FAEA83-9430-DD44-1A38-280710D0EC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1981" y="4175488"/>
                  <a:ext cx="34328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0DB87D65-6B7A-4CC9-7E6D-A2CD186809C8}"/>
                </a:ext>
              </a:extLst>
            </p:cNvPr>
            <p:cNvSpPr/>
            <p:nvPr/>
          </p:nvSpPr>
          <p:spPr>
            <a:xfrm>
              <a:off x="2313508" y="3922417"/>
              <a:ext cx="1400226" cy="1033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1F67D4CD-ED6F-045E-2B49-79921FB53898}"/>
              </a:ext>
            </a:extLst>
          </p:cNvPr>
          <p:cNvGrpSpPr/>
          <p:nvPr/>
        </p:nvGrpSpPr>
        <p:grpSpPr>
          <a:xfrm>
            <a:off x="5347752" y="4388672"/>
            <a:ext cx="1400226" cy="800986"/>
            <a:chOff x="2313508" y="3922417"/>
            <a:chExt cx="1400226" cy="800986"/>
          </a:xfrm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0D9E4047-1374-86CD-4FE1-CCFE4BEAF66E}"/>
                </a:ext>
              </a:extLst>
            </p:cNvPr>
            <p:cNvSpPr/>
            <p:nvPr/>
          </p:nvSpPr>
          <p:spPr>
            <a:xfrm>
              <a:off x="2505992" y="4617353"/>
              <a:ext cx="1015258" cy="1060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  <p:sp>
          <p:nvSpPr>
            <p:cNvPr id="44" name="梯形 43">
              <a:extLst>
                <a:ext uri="{FF2B5EF4-FFF2-40B4-BE49-F238E27FC236}">
                  <a16:creationId xmlns:a16="http://schemas.microsoft.com/office/drawing/2014/main" id="{B1D09E7F-FB46-3B3A-43DE-8BFE2F29C1F4}"/>
                </a:ext>
              </a:extLst>
            </p:cNvPr>
            <p:cNvSpPr/>
            <p:nvPr/>
          </p:nvSpPr>
          <p:spPr>
            <a:xfrm rot="10800000">
              <a:off x="2313508" y="4076099"/>
              <a:ext cx="1400226" cy="490959"/>
            </a:xfrm>
            <a:prstGeom prst="trapezoid">
              <a:avLst>
                <a:gd name="adj" fmla="val 3883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CA4D581F-E218-B3FE-3E57-0006C07814E4}"/>
                    </a:ext>
                  </a:extLst>
                </p:cNvPr>
                <p:cNvSpPr txBox="1"/>
                <p:nvPr/>
              </p:nvSpPr>
              <p:spPr>
                <a:xfrm>
                  <a:off x="2841981" y="4175488"/>
                  <a:ext cx="3432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sz="3200" dirty="0"/>
                </a:p>
              </p:txBody>
            </p:sp>
          </mc:Choice>
          <mc:Fallback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CA4D581F-E218-B3FE-3E57-0006C07814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1981" y="4175488"/>
                  <a:ext cx="34328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53E8B6D8-7702-3AC4-FED8-96E1E2628B09}"/>
                </a:ext>
              </a:extLst>
            </p:cNvPr>
            <p:cNvSpPr/>
            <p:nvPr/>
          </p:nvSpPr>
          <p:spPr>
            <a:xfrm>
              <a:off x="2313508" y="3922417"/>
              <a:ext cx="1400226" cy="1033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5E826153-8FBA-19B5-53D7-FC20C7E79A93}"/>
              </a:ext>
            </a:extLst>
          </p:cNvPr>
          <p:cNvGrpSpPr/>
          <p:nvPr/>
        </p:nvGrpSpPr>
        <p:grpSpPr>
          <a:xfrm>
            <a:off x="8998480" y="4383051"/>
            <a:ext cx="1400226" cy="800986"/>
            <a:chOff x="2313508" y="3922417"/>
            <a:chExt cx="1400226" cy="800986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1A401987-D990-EB64-9D9C-228E6DCC08B8}"/>
                </a:ext>
              </a:extLst>
            </p:cNvPr>
            <p:cNvSpPr/>
            <p:nvPr/>
          </p:nvSpPr>
          <p:spPr>
            <a:xfrm>
              <a:off x="2505992" y="4617353"/>
              <a:ext cx="1015258" cy="1060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  <p:sp>
          <p:nvSpPr>
            <p:cNvPr id="49" name="梯形 48">
              <a:extLst>
                <a:ext uri="{FF2B5EF4-FFF2-40B4-BE49-F238E27FC236}">
                  <a16:creationId xmlns:a16="http://schemas.microsoft.com/office/drawing/2014/main" id="{02B02C57-C84E-51F0-6FEB-1F2CCECC9B56}"/>
                </a:ext>
              </a:extLst>
            </p:cNvPr>
            <p:cNvSpPr/>
            <p:nvPr/>
          </p:nvSpPr>
          <p:spPr>
            <a:xfrm rot="10800000">
              <a:off x="2313508" y="4076099"/>
              <a:ext cx="1400226" cy="490959"/>
            </a:xfrm>
            <a:prstGeom prst="trapezoid">
              <a:avLst>
                <a:gd name="adj" fmla="val 3883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文本框 49">
                  <a:extLst>
                    <a:ext uri="{FF2B5EF4-FFF2-40B4-BE49-F238E27FC236}">
                      <a16:creationId xmlns:a16="http://schemas.microsoft.com/office/drawing/2014/main" id="{BD7874C0-F776-3FF5-A535-F107ED170EF9}"/>
                    </a:ext>
                  </a:extLst>
                </p:cNvPr>
                <p:cNvSpPr txBox="1"/>
                <p:nvPr/>
              </p:nvSpPr>
              <p:spPr>
                <a:xfrm>
                  <a:off x="2841981" y="4175488"/>
                  <a:ext cx="3432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sz="3200" dirty="0"/>
                </a:p>
              </p:txBody>
            </p:sp>
          </mc:Choice>
          <mc:Fallback>
            <p:sp>
              <p:nvSpPr>
                <p:cNvPr id="50" name="文本框 49">
                  <a:extLst>
                    <a:ext uri="{FF2B5EF4-FFF2-40B4-BE49-F238E27FC236}">
                      <a16:creationId xmlns:a16="http://schemas.microsoft.com/office/drawing/2014/main" id="{BD7874C0-F776-3FF5-A535-F107ED170E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1981" y="4175488"/>
                  <a:ext cx="34328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1566EE9A-0362-1B0B-F474-7C2C3CE317B5}"/>
                </a:ext>
              </a:extLst>
            </p:cNvPr>
            <p:cNvSpPr/>
            <p:nvPr/>
          </p:nvSpPr>
          <p:spPr>
            <a:xfrm>
              <a:off x="2313508" y="3922417"/>
              <a:ext cx="1400226" cy="1033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</p:grpSp>
      <p:pic>
        <p:nvPicPr>
          <p:cNvPr id="52" name="Picture 2">
            <a:extLst>
              <a:ext uri="{FF2B5EF4-FFF2-40B4-BE49-F238E27FC236}">
                <a16:creationId xmlns:a16="http://schemas.microsoft.com/office/drawing/2014/main" id="{94C0FF5F-6701-B4A0-F8E1-151A5E333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158" y="3015980"/>
            <a:ext cx="1120689" cy="76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文本框 52">
            <a:extLst>
              <a:ext uri="{FF2B5EF4-FFF2-40B4-BE49-F238E27FC236}">
                <a16:creationId xmlns:a16="http://schemas.microsoft.com/office/drawing/2014/main" id="{22D421AE-30A5-9DF9-31D4-A6C7D197878E}"/>
              </a:ext>
            </a:extLst>
          </p:cNvPr>
          <p:cNvSpPr txBox="1"/>
          <p:nvPr/>
        </p:nvSpPr>
        <p:spPr>
          <a:xfrm>
            <a:off x="4380073" y="3056528"/>
            <a:ext cx="1550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PCP verifier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E9513E82-59BD-5075-EA40-DEF6DD3A49A0}"/>
                  </a:ext>
                </a:extLst>
              </p:cNvPr>
              <p:cNvSpPr/>
              <p:nvPr/>
            </p:nvSpPr>
            <p:spPr>
              <a:xfrm>
                <a:off x="2012168" y="4006327"/>
                <a:ext cx="8386538" cy="2300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PCP witness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E9513E82-59BD-5075-EA40-DEF6DD3A49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168" y="4006327"/>
                <a:ext cx="8386538" cy="2300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箭头: 下 54">
            <a:extLst>
              <a:ext uri="{FF2B5EF4-FFF2-40B4-BE49-F238E27FC236}">
                <a16:creationId xmlns:a16="http://schemas.microsoft.com/office/drawing/2014/main" id="{D1147D05-0372-3379-C9E0-ABBE0818DEC0}"/>
              </a:ext>
            </a:extLst>
          </p:cNvPr>
          <p:cNvSpPr/>
          <p:nvPr/>
        </p:nvSpPr>
        <p:spPr>
          <a:xfrm>
            <a:off x="6142475" y="3768036"/>
            <a:ext cx="154057" cy="230007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957B07F-D325-7BC4-B1AE-F4FD24DEAB7A}"/>
                  </a:ext>
                </a:extLst>
              </p:cNvPr>
              <p:cNvSpPr txBox="1"/>
              <p:nvPr/>
            </p:nvSpPr>
            <p:spPr>
              <a:xfrm>
                <a:off x="6142540" y="5964353"/>
                <a:ext cx="3048424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Description length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≈ℓ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Input length is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⋅ℓ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957B07F-D325-7BC4-B1AE-F4FD24DEA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540" y="5964353"/>
                <a:ext cx="3048424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6DA153BA-EBA6-9481-5D8D-CDCDEBC09667}"/>
              </a:ext>
            </a:extLst>
          </p:cNvPr>
          <p:cNvSpPr txBox="1"/>
          <p:nvPr/>
        </p:nvSpPr>
        <p:spPr>
          <a:xfrm>
            <a:off x="9292913" y="5807296"/>
            <a:ext cx="2317173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Possible in principle!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标注: 弯曲线形(带边框和强调线) 8">
                <a:extLst>
                  <a:ext uri="{FF2B5EF4-FFF2-40B4-BE49-F238E27FC236}">
                    <a16:creationId xmlns:a16="http://schemas.microsoft.com/office/drawing/2014/main" id="{486F0F4D-BB79-FABD-183D-869D3F4FDE41}"/>
                  </a:ext>
                </a:extLst>
              </p:cNvPr>
              <p:cNvSpPr/>
              <p:nvPr/>
            </p:nvSpPr>
            <p:spPr>
              <a:xfrm>
                <a:off x="8366149" y="4983920"/>
                <a:ext cx="2741935" cy="347789"/>
              </a:xfrm>
              <a:prstGeom prst="accentBorderCallout2">
                <a:avLst>
                  <a:gd name="adj1" fmla="val 50186"/>
                  <a:gd name="adj2" fmla="val -1446"/>
                  <a:gd name="adj3" fmla="val 50186"/>
                  <a:gd name="adj4" fmla="val -8330"/>
                  <a:gd name="adj5" fmla="val 135363"/>
                  <a:gd name="adj6" fmla="val -16580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9" name="标注: 弯曲线形(带边框和强调线) 8">
                <a:extLst>
                  <a:ext uri="{FF2B5EF4-FFF2-40B4-BE49-F238E27FC236}">
                    <a16:creationId xmlns:a16="http://schemas.microsoft.com/office/drawing/2014/main" id="{486F0F4D-BB79-FABD-183D-869D3F4FDE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149" y="4983920"/>
                <a:ext cx="2741935" cy="347789"/>
              </a:xfrm>
              <a:prstGeom prst="accentBorderCallout2">
                <a:avLst>
                  <a:gd name="adj1" fmla="val 50186"/>
                  <a:gd name="adj2" fmla="val -1446"/>
                  <a:gd name="adj3" fmla="val 50186"/>
                  <a:gd name="adj4" fmla="val -8330"/>
                  <a:gd name="adj5" fmla="val 135363"/>
                  <a:gd name="adj6" fmla="val -16580"/>
                </a:avLst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73A41C0-893E-F783-777B-48FAD5E1F1C0}"/>
                  </a:ext>
                </a:extLst>
              </p:cNvPr>
              <p:cNvSpPr txBox="1"/>
              <p:nvPr/>
            </p:nvSpPr>
            <p:spPr>
              <a:xfrm>
                <a:off x="7455522" y="4630297"/>
                <a:ext cx="76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altLang="zh-CN" b="0" dirty="0"/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73A41C0-893E-F783-777B-48FAD5E1F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522" y="4630297"/>
                <a:ext cx="76430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F78FBC02-EF21-F314-518E-7C589B96CEA0}"/>
                  </a:ext>
                </a:extLst>
              </p:cNvPr>
              <p:cNvSpPr txBox="1"/>
              <p:nvPr/>
            </p:nvSpPr>
            <p:spPr>
              <a:xfrm>
                <a:off x="6790125" y="3261315"/>
                <a:ext cx="1047551" cy="27699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72000" tIns="0" rIns="7200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seed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F78FBC02-EF21-F314-518E-7C589B96C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125" y="3261315"/>
                <a:ext cx="1047551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6541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 animBg="1"/>
      <p:bldP spid="55" grpId="0" animBg="1"/>
      <p:bldP spid="4" grpId="0" animBg="1"/>
      <p:bldP spid="5" grpId="0" animBg="1"/>
      <p:bldP spid="9" grpId="0" animBg="1"/>
      <p:bldP spid="11" grpId="0"/>
      <p:bldP spid="5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Idea 2: Rectangular PCP!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26 / 31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DFE5ADD4-86A3-21AB-2E8F-77233ABFC3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94924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We need to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𝑎𝑐𝑐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≔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Pr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seed</m:t>
                            </m:r>
                          </m:lim>
                        </m:limLow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seed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accepts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]</m:t>
                        </m:r>
                      </m:e>
                    </m:func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𝐻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PCP proof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Our solution: rectangular PCPs! [BHPT’20]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Proof is an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matrix 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𝐻𝑊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seed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partitioned into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seed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row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seed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col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Rectangularity roughly means:</a:t>
                </a:r>
                <a:b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query row indices only depend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seed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row</m:t>
                    </m:r>
                  </m:oMath>
                </a14:m>
                <a:b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query column indices only depend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seed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col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DFE5ADD4-86A3-21AB-2E8F-77233ABFC3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949248"/>
              </a:xfrm>
              <a:blipFill>
                <a:blip r:embed="rId3"/>
                <a:stretch>
                  <a:fillRect l="-1043" t="-20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A3D69CFC-1716-CE33-373F-ABA85D42E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9842" y="3517377"/>
            <a:ext cx="1230149" cy="1606343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A20001AC-E209-B9A9-ACC4-9AAEDB25DB26}"/>
              </a:ext>
            </a:extLst>
          </p:cNvPr>
          <p:cNvGrpSpPr/>
          <p:nvPr/>
        </p:nvGrpSpPr>
        <p:grpSpPr>
          <a:xfrm>
            <a:off x="9242411" y="2259150"/>
            <a:ext cx="2792896" cy="1166053"/>
            <a:chOff x="8859542" y="2205417"/>
            <a:chExt cx="2792896" cy="1166053"/>
          </a:xfrm>
        </p:grpSpPr>
        <p:sp>
          <p:nvSpPr>
            <p:cNvPr id="9" name="对话气泡: 椭圆形 8">
              <a:extLst>
                <a:ext uri="{FF2B5EF4-FFF2-40B4-BE49-F238E27FC236}">
                  <a16:creationId xmlns:a16="http://schemas.microsoft.com/office/drawing/2014/main" id="{E7D9ECF2-4E90-9581-5840-7F74BA15D740}"/>
                </a:ext>
              </a:extLst>
            </p:cNvPr>
            <p:cNvSpPr/>
            <p:nvPr/>
          </p:nvSpPr>
          <p:spPr>
            <a:xfrm>
              <a:off x="8859542" y="2205417"/>
              <a:ext cx="2792896" cy="1166053"/>
            </a:xfrm>
            <a:prstGeom prst="wedgeEllipseCallout">
              <a:avLst>
                <a:gd name="adj1" fmla="val -36491"/>
                <a:gd name="adj2" fmla="val 66762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B2BAF087-7F3A-40A6-F82F-F8EAA73B453A}"/>
                </a:ext>
              </a:extLst>
            </p:cNvPr>
            <p:cNvSpPr txBox="1"/>
            <p:nvPr/>
          </p:nvSpPr>
          <p:spPr>
            <a:xfrm>
              <a:off x="9094072" y="2465277"/>
              <a:ext cx="24090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The PCP should have some </a:t>
              </a:r>
              <a:r>
                <a:rPr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structures</a:t>
              </a:r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59703EB-C76D-777A-0CD7-919E4AA96634}"/>
                  </a:ext>
                </a:extLst>
              </p:cNvPr>
              <p:cNvSpPr txBox="1"/>
              <p:nvPr/>
            </p:nvSpPr>
            <p:spPr>
              <a:xfrm>
                <a:off x="998239" y="5123720"/>
                <a:ext cx="4460846" cy="132382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How the PCP verifier generates queries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row</m:t>
                        </m:r>
                      </m:sub>
                    </m:sSub>
                    <m:d>
                      <m:dPr>
                        <m:ctrlPr>
                          <a:rPr lang="en-US" altLang="zh-CN" b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seed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row</m:t>
                        </m:r>
                      </m:e>
                    </m:d>
                  </m:oMath>
                </a14:m>
                <a:endParaRPr lang="en-US" altLang="zh-CN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col</m:t>
                        </m:r>
                      </m:sub>
                    </m:sSub>
                    <m:d>
                      <m:dPr>
                        <m:ctrlPr>
                          <a:rPr lang="en-US" altLang="zh-CN" b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seed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col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Query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59703EB-C76D-777A-0CD7-919E4AA96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39" y="5123720"/>
                <a:ext cx="4460846" cy="13238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2699CA5E-C95D-F763-9A19-41942C52985E}"/>
              </a:ext>
            </a:extLst>
          </p:cNvPr>
          <p:cNvSpPr txBox="1"/>
          <p:nvPr/>
        </p:nvSpPr>
        <p:spPr>
          <a:xfrm>
            <a:off x="515789" y="6523652"/>
            <a:ext cx="6894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I’m cheating (again): this is perfect 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rect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PCP, but we only have “almost” 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rect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PCP…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2">
            <a:extLst>
              <a:ext uri="{FF2B5EF4-FFF2-40B4-BE49-F238E27FC236}">
                <a16:creationId xmlns:a16="http://schemas.microsoft.com/office/drawing/2014/main" id="{D765740E-7511-4EB0-AEA2-B05360757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28" y="5215894"/>
            <a:ext cx="1120689" cy="76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文本框 59">
            <a:extLst>
              <a:ext uri="{FF2B5EF4-FFF2-40B4-BE49-F238E27FC236}">
                <a16:creationId xmlns:a16="http://schemas.microsoft.com/office/drawing/2014/main" id="{A860028A-FEC9-1FAE-8EC7-2194DE1CE58F}"/>
              </a:ext>
            </a:extLst>
          </p:cNvPr>
          <p:cNvSpPr txBox="1"/>
          <p:nvPr/>
        </p:nvSpPr>
        <p:spPr>
          <a:xfrm>
            <a:off x="7975871" y="5983565"/>
            <a:ext cx="1550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PCP verifier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1F9EAEC6-2A52-07AD-243E-7206AAA9003C}"/>
                  </a:ext>
                </a:extLst>
              </p:cNvPr>
              <p:cNvSpPr/>
              <p:nvPr/>
            </p:nvSpPr>
            <p:spPr>
              <a:xfrm>
                <a:off x="6400800" y="5134734"/>
                <a:ext cx="1420708" cy="133591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144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54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zh-CN" altLang="en-US" sz="5400" dirty="0"/>
              </a:p>
            </p:txBody>
          </p:sp>
        </mc:Choice>
        <mc:Fallback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1F9EAEC6-2A52-07AD-243E-7206AAA900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5134734"/>
                <a:ext cx="1420708" cy="13359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3BB1C2FF-5E66-5BEF-0DB4-19BB1B4265B6}"/>
                  </a:ext>
                </a:extLst>
              </p:cNvPr>
              <p:cNvSpPr txBox="1"/>
              <p:nvPr/>
            </p:nvSpPr>
            <p:spPr>
              <a:xfrm>
                <a:off x="9410336" y="5214269"/>
                <a:ext cx="1047551" cy="27699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72000" tIns="0" rIns="7200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seed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row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3BB1C2FF-5E66-5BEF-0DB4-19BB1B426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336" y="5214269"/>
                <a:ext cx="1047551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29067257-4DA3-7EDD-EACF-0F95A6611448}"/>
                  </a:ext>
                </a:extLst>
              </p:cNvPr>
              <p:cNvSpPr txBox="1"/>
              <p:nvPr/>
            </p:nvSpPr>
            <p:spPr>
              <a:xfrm>
                <a:off x="10457887" y="5214268"/>
                <a:ext cx="1047551" cy="27699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72000" tIns="0" rIns="7200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seed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col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29067257-4DA3-7EDD-EACF-0F95A6611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7887" y="5214268"/>
                <a:ext cx="1047551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箭头: 下 63">
            <a:extLst>
              <a:ext uri="{FF2B5EF4-FFF2-40B4-BE49-F238E27FC236}">
                <a16:creationId xmlns:a16="http://schemas.microsoft.com/office/drawing/2014/main" id="{55FA13E7-398F-3CF5-28F0-407D739CFEED}"/>
              </a:ext>
            </a:extLst>
          </p:cNvPr>
          <p:cNvSpPr/>
          <p:nvPr/>
        </p:nvSpPr>
        <p:spPr>
          <a:xfrm rot="5400000">
            <a:off x="7898843" y="5401338"/>
            <a:ext cx="154057" cy="230007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703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60" grpId="0"/>
      <p:bldP spid="61" grpId="0" animBg="1"/>
      <p:bldP spid="62" grpId="0" animBg="1"/>
      <p:bldP spid="63" grpId="0" animBg="1"/>
      <p:bldP spid="6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Idea 2: Rectangular PCP!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27 / 31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DFE5ADD4-86A3-21AB-2E8F-77233ABFC3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60157" cy="494924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We need to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𝑎𝑐𝑐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≔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Pr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seed</m:t>
                            </m:r>
                          </m:lim>
                        </m:limLow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seed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accepts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]</m:t>
                        </m:r>
                      </m:e>
                    </m:func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an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matrix,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row is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seed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row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 Then the verifier only looks at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row.</a:t>
                </a:r>
              </a:p>
            </p:txBody>
          </p:sp>
        </mc:Choice>
        <mc:Fallback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DFE5ADD4-86A3-21AB-2E8F-77233ABFC3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60157" cy="4949248"/>
              </a:xfrm>
              <a:blipFill>
                <a:blip r:embed="rId3"/>
                <a:stretch>
                  <a:fillRect l="-954" t="-20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2">
            <a:extLst>
              <a:ext uri="{FF2B5EF4-FFF2-40B4-BE49-F238E27FC236}">
                <a16:creationId xmlns:a16="http://schemas.microsoft.com/office/drawing/2014/main" id="{694BE2F2-4191-7080-CC07-A10779C6F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28" y="5215894"/>
            <a:ext cx="1120689" cy="76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FC303714-3F1F-6667-923F-2408FC59059A}"/>
              </a:ext>
            </a:extLst>
          </p:cNvPr>
          <p:cNvSpPr txBox="1"/>
          <p:nvPr/>
        </p:nvSpPr>
        <p:spPr>
          <a:xfrm>
            <a:off x="7975871" y="5983565"/>
            <a:ext cx="1550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PCP verifier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712D80FB-B430-C52E-00AF-5E7C7E5F8116}"/>
                  </a:ext>
                </a:extLst>
              </p:cNvPr>
              <p:cNvSpPr/>
              <p:nvPr/>
            </p:nvSpPr>
            <p:spPr>
              <a:xfrm>
                <a:off x="6400800" y="5134734"/>
                <a:ext cx="1420708" cy="133591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144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54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zh-CN" altLang="en-US" sz="5400" dirty="0"/>
              </a:p>
            </p:txBody>
          </p:sp>
        </mc:Choice>
        <mc:Fallback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712D80FB-B430-C52E-00AF-5E7C7E5F81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5134734"/>
                <a:ext cx="1420708" cy="13359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498937B7-66F8-3B79-1ED2-239B68C98E89}"/>
                  </a:ext>
                </a:extLst>
              </p:cNvPr>
              <p:cNvSpPr txBox="1"/>
              <p:nvPr/>
            </p:nvSpPr>
            <p:spPr>
              <a:xfrm>
                <a:off x="9410336" y="5214269"/>
                <a:ext cx="1047551" cy="27699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72000" tIns="0" rIns="7200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seed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row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498937B7-66F8-3B79-1ED2-239B68C98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336" y="5214269"/>
                <a:ext cx="1047551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箭头: 下 56">
            <a:extLst>
              <a:ext uri="{FF2B5EF4-FFF2-40B4-BE49-F238E27FC236}">
                <a16:creationId xmlns:a16="http://schemas.microsoft.com/office/drawing/2014/main" id="{A3E2BBCD-8EAD-91F4-82F0-7885AFA25348}"/>
              </a:ext>
            </a:extLst>
          </p:cNvPr>
          <p:cNvSpPr/>
          <p:nvPr/>
        </p:nvSpPr>
        <p:spPr>
          <a:xfrm rot="5400000">
            <a:off x="7898843" y="5401338"/>
            <a:ext cx="154057" cy="230007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59703EB-C76D-777A-0CD7-919E4AA96634}"/>
                  </a:ext>
                </a:extLst>
              </p:cNvPr>
              <p:cNvSpPr txBox="1"/>
              <p:nvPr/>
            </p:nvSpPr>
            <p:spPr>
              <a:xfrm>
                <a:off x="998239" y="5123720"/>
                <a:ext cx="4460846" cy="132382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How the PCP verifier generates queries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row</m:t>
                        </m:r>
                      </m:sub>
                    </m:sSub>
                    <m:d>
                      <m:dPr>
                        <m:ctrlPr>
                          <a:rPr lang="en-US" altLang="zh-CN" b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seed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row</m:t>
                        </m:r>
                      </m:e>
                    </m:d>
                  </m:oMath>
                </a14:m>
                <a:endParaRPr lang="en-US" altLang="zh-CN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col</m:t>
                        </m:r>
                      </m:sub>
                    </m:sSub>
                    <m:d>
                      <m:dPr>
                        <m:ctrlPr>
                          <a:rPr lang="en-US" altLang="zh-CN" b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seed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col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Query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59703EB-C76D-777A-0CD7-919E4AA96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39" y="5123720"/>
                <a:ext cx="4460846" cy="13238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1EA7144-CC4A-71A5-3109-C6D493208785}"/>
                  </a:ext>
                </a:extLst>
              </p:cNvPr>
              <p:cNvSpPr txBox="1"/>
              <p:nvPr/>
            </p:nvSpPr>
            <p:spPr>
              <a:xfrm>
                <a:off x="6400800" y="5134734"/>
                <a:ext cx="1460068" cy="27699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t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1EA7144-CC4A-71A5-3109-C6D493208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5134734"/>
                <a:ext cx="1460068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DAEFA8A-C525-F356-A431-238C178C1D8D}"/>
                  </a:ext>
                </a:extLst>
              </p:cNvPr>
              <p:cNvSpPr txBox="1"/>
              <p:nvPr/>
            </p:nvSpPr>
            <p:spPr>
              <a:xfrm>
                <a:off x="6400800" y="5415408"/>
                <a:ext cx="1460068" cy="27699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t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DAEFA8A-C525-F356-A431-238C178C1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5415408"/>
                <a:ext cx="1460068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D6D075EB-9634-F9B4-72BE-EC0A795A876D}"/>
                  </a:ext>
                </a:extLst>
              </p:cNvPr>
              <p:cNvSpPr/>
              <p:nvPr/>
            </p:nvSpPr>
            <p:spPr>
              <a:xfrm>
                <a:off x="6400800" y="5702346"/>
                <a:ext cx="1460068" cy="48648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⋮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D6D075EB-9634-F9B4-72BE-EC0A795A87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5702346"/>
                <a:ext cx="1460068" cy="48648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B34750F-5751-3101-E149-B31C49681749}"/>
                  </a:ext>
                </a:extLst>
              </p:cNvPr>
              <p:cNvSpPr txBox="1"/>
              <p:nvPr/>
            </p:nvSpPr>
            <p:spPr>
              <a:xfrm>
                <a:off x="6400800" y="6191238"/>
                <a:ext cx="1460068" cy="27699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t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B34750F-5751-3101-E149-B31C49681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6191238"/>
                <a:ext cx="1460068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6A2C711-EB54-EF02-87CF-31F8DAB221F2}"/>
                  </a:ext>
                </a:extLst>
              </p:cNvPr>
              <p:cNvSpPr txBox="1"/>
              <p:nvPr/>
            </p:nvSpPr>
            <p:spPr>
              <a:xfrm>
                <a:off x="2712814" y="4519392"/>
                <a:ext cx="1460068" cy="3205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t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6A2C711-EB54-EF02-87CF-31F8DAB22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814" y="4519392"/>
                <a:ext cx="1460068" cy="32053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8EA9BEE9-890B-54E0-834A-296AA80D654D}"/>
                  </a:ext>
                </a:extLst>
              </p:cNvPr>
              <p:cNvSpPr txBox="1"/>
              <p:nvPr/>
            </p:nvSpPr>
            <p:spPr>
              <a:xfrm>
                <a:off x="4940732" y="4519392"/>
                <a:ext cx="1460068" cy="3205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t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8EA9BEE9-890B-54E0-834A-296AA80D6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732" y="4519392"/>
                <a:ext cx="1460068" cy="32053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303FDCE9-0E2B-A56A-A47F-EC9368CD83B3}"/>
                  </a:ext>
                </a:extLst>
              </p:cNvPr>
              <p:cNvSpPr txBox="1"/>
              <p:nvPr/>
            </p:nvSpPr>
            <p:spPr>
              <a:xfrm>
                <a:off x="8129508" y="4425392"/>
                <a:ext cx="1460068" cy="4145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t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303FDCE9-0E2B-A56A-A47F-EC9368CD8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9508" y="4425392"/>
                <a:ext cx="1460068" cy="41453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">
            <a:extLst>
              <a:ext uri="{FF2B5EF4-FFF2-40B4-BE49-F238E27FC236}">
                <a16:creationId xmlns:a16="http://schemas.microsoft.com/office/drawing/2014/main" id="{60FD1503-0AA5-83DB-4655-7A20EF4DF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809" y="3429000"/>
            <a:ext cx="1120689" cy="76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937EBE38-CCD3-F8BC-7662-C26978DCD8FF}"/>
                  </a:ext>
                </a:extLst>
              </p:cNvPr>
              <p:cNvSpPr txBox="1"/>
              <p:nvPr/>
            </p:nvSpPr>
            <p:spPr>
              <a:xfrm>
                <a:off x="7708019" y="3355470"/>
                <a:ext cx="1047551" cy="27699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72000" tIns="0" rIns="7200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seed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col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937EBE38-CCD3-F8BC-7662-C26978DCD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019" y="3355470"/>
                <a:ext cx="1047551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0911E627-2548-7103-FEFB-4E4923663C3B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3751118" y="4196671"/>
            <a:ext cx="3360036" cy="276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1ED10617-2678-D3D0-87F3-37945BE0AB7F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5431136" y="4196671"/>
            <a:ext cx="1680018" cy="276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74AE9686-720C-B7AF-03FD-6AE4CAED0C98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7111154" y="4196671"/>
            <a:ext cx="1356826" cy="175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3B21514E-98C1-4DFC-9EEA-4FA0A4BFB9AD}"/>
                  </a:ext>
                </a:extLst>
              </p:cNvPr>
              <p:cNvSpPr txBox="1"/>
              <p:nvPr/>
            </p:nvSpPr>
            <p:spPr>
              <a:xfrm>
                <a:off x="3426692" y="4154587"/>
                <a:ext cx="4493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3B21514E-98C1-4DFC-9EEA-4FA0A4BFB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692" y="4154587"/>
                <a:ext cx="449354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6B88B02A-46F6-2238-792B-1BD1ACCE0002}"/>
                  </a:ext>
                </a:extLst>
              </p:cNvPr>
              <p:cNvSpPr txBox="1"/>
              <p:nvPr/>
            </p:nvSpPr>
            <p:spPr>
              <a:xfrm>
                <a:off x="5060909" y="4203443"/>
                <a:ext cx="4546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6B88B02A-46F6-2238-792B-1BD1ACCE0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909" y="4203443"/>
                <a:ext cx="454675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3BAE2BD4-4C35-0225-9A18-FE7B64B3A2E6}"/>
                  </a:ext>
                </a:extLst>
              </p:cNvPr>
              <p:cNvSpPr txBox="1"/>
              <p:nvPr/>
            </p:nvSpPr>
            <p:spPr>
              <a:xfrm>
                <a:off x="8429323" y="4069596"/>
                <a:ext cx="462947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3BAE2BD4-4C35-0225-9A18-FE7B64B3A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9323" y="4069596"/>
                <a:ext cx="462947" cy="390748"/>
              </a:xfrm>
              <a:prstGeom prst="rect">
                <a:avLst/>
              </a:prstGeom>
              <a:blipFill>
                <a:blip r:embed="rId18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0E880D06-DC11-5BC6-CFCB-4105DB56F559}"/>
                  </a:ext>
                </a:extLst>
              </p:cNvPr>
              <p:cNvSpPr txBox="1"/>
              <p:nvPr/>
            </p:nvSpPr>
            <p:spPr>
              <a:xfrm>
                <a:off x="6883000" y="4510063"/>
                <a:ext cx="76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altLang="zh-CN" b="0" dirty="0"/>
              </a:p>
            </p:txBody>
          </p:sp>
        </mc:Choice>
        <mc:Fallback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0E880D06-DC11-5BC6-CFCB-4105DB56F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000" y="4510063"/>
                <a:ext cx="764308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51F49EFA-46B7-8B52-DD99-8BA302E50422}"/>
                  </a:ext>
                </a:extLst>
              </p:cNvPr>
              <p:cNvSpPr txBox="1"/>
              <p:nvPr/>
            </p:nvSpPr>
            <p:spPr>
              <a:xfrm>
                <a:off x="10457887" y="5214268"/>
                <a:ext cx="1047551" cy="27699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72000" tIns="0" rIns="7200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seed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col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51F49EFA-46B7-8B52-DD99-8BA302E50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7887" y="5214268"/>
                <a:ext cx="1047551" cy="276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102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4" grpId="0" animBg="1"/>
      <p:bldP spid="17" grpId="0" animBg="1"/>
      <p:bldP spid="20" grpId="0" animBg="1"/>
      <p:bldP spid="21" grpId="0" animBg="1"/>
      <p:bldP spid="22" grpId="0" animBg="1"/>
      <p:bldP spid="24" grpId="0" animBg="1"/>
      <p:bldP spid="29" grpId="0"/>
      <p:bldP spid="37" grpId="0"/>
      <p:bldP spid="40" grpId="0"/>
      <p:bldP spid="4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58F806E4-62F7-F9B7-EF6C-ABDBD0407F0C}"/>
                  </a:ext>
                </a:extLst>
              </p:cNvPr>
              <p:cNvSpPr txBox="1"/>
              <p:nvPr/>
            </p:nvSpPr>
            <p:spPr>
              <a:xfrm>
                <a:off x="6883000" y="4510063"/>
                <a:ext cx="76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altLang="zh-CN" b="0" dirty="0"/>
              </a:p>
            </p:txBody>
          </p:sp>
        </mc:Choice>
        <mc:Fallback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58F806E4-62F7-F9B7-EF6C-ABDBD0407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000" y="4510063"/>
                <a:ext cx="76430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Idea 2: Rectangular PCP!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28 / 31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DFE5ADD4-86A3-21AB-2E8F-77233ABFC3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89974" cy="494924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For every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seed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altLang="zh-CN" b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seed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row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seed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col</m:t>
                        </m:r>
                      </m:e>
                    </m:d>
                  </m:oMath>
                </a14:m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, if we feed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𝑤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𝑤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𝑤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into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its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seed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col</m:t>
                    </m:r>
                  </m:oMath>
                </a14:m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output is 1 </a:t>
                </a:r>
                <a:r>
                  <a:rPr lang="en-US" altLang="zh-CN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iff</a:t>
                </a:r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seed</m:t>
                        </m:r>
                      </m:e>
                    </m:d>
                  </m:oMath>
                </a14:m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accepts!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Furthermore,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circuit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seed</m:t>
                            </m:r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col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many outputs.</a:t>
                </a:r>
              </a:p>
            </p:txBody>
          </p:sp>
        </mc:Choice>
        <mc:Fallback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DFE5ADD4-86A3-21AB-2E8F-77233ABFC3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89974" cy="4949248"/>
              </a:xfrm>
              <a:blipFill>
                <a:blip r:embed="rId4"/>
                <a:stretch>
                  <a:fillRect l="-1008" t="-2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6A2C711-EB54-EF02-87CF-31F8DAB221F2}"/>
                  </a:ext>
                </a:extLst>
              </p:cNvPr>
              <p:cNvSpPr txBox="1"/>
              <p:nvPr/>
            </p:nvSpPr>
            <p:spPr>
              <a:xfrm>
                <a:off x="2712814" y="4519392"/>
                <a:ext cx="1460068" cy="3205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t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6A2C711-EB54-EF02-87CF-31F8DAB22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814" y="4519392"/>
                <a:ext cx="1460068" cy="3205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8EA9BEE9-890B-54E0-834A-296AA80D654D}"/>
                  </a:ext>
                </a:extLst>
              </p:cNvPr>
              <p:cNvSpPr txBox="1"/>
              <p:nvPr/>
            </p:nvSpPr>
            <p:spPr>
              <a:xfrm>
                <a:off x="4940732" y="4519392"/>
                <a:ext cx="1460068" cy="3205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t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8EA9BEE9-890B-54E0-834A-296AA80D6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732" y="4519392"/>
                <a:ext cx="1460068" cy="3205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303FDCE9-0E2B-A56A-A47F-EC9368CD83B3}"/>
                  </a:ext>
                </a:extLst>
              </p:cNvPr>
              <p:cNvSpPr txBox="1"/>
              <p:nvPr/>
            </p:nvSpPr>
            <p:spPr>
              <a:xfrm>
                <a:off x="8129508" y="4425392"/>
                <a:ext cx="1460068" cy="4145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t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303FDCE9-0E2B-A56A-A47F-EC9368CD8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9508" y="4425392"/>
                <a:ext cx="1460068" cy="4145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">
            <a:extLst>
              <a:ext uri="{FF2B5EF4-FFF2-40B4-BE49-F238E27FC236}">
                <a16:creationId xmlns:a16="http://schemas.microsoft.com/office/drawing/2014/main" id="{60FD1503-0AA5-83DB-4655-7A20EF4DF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809" y="3429000"/>
            <a:ext cx="1120689" cy="76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937EBE38-CCD3-F8BC-7662-C26978DCD8FF}"/>
                  </a:ext>
                </a:extLst>
              </p:cNvPr>
              <p:cNvSpPr txBox="1"/>
              <p:nvPr/>
            </p:nvSpPr>
            <p:spPr>
              <a:xfrm>
                <a:off x="7708019" y="3355470"/>
                <a:ext cx="1047551" cy="27699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72000" tIns="0" rIns="7200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seed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col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937EBE38-CCD3-F8BC-7662-C26978DCD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019" y="3355470"/>
                <a:ext cx="1047551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0911E627-2548-7103-FEFB-4E4923663C3B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3751118" y="4196671"/>
            <a:ext cx="3360036" cy="276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1ED10617-2678-D3D0-87F3-37945BE0AB7F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5431136" y="4196671"/>
            <a:ext cx="1680018" cy="276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74AE9686-720C-B7AF-03FD-6AE4CAED0C98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7111154" y="4196671"/>
            <a:ext cx="1356826" cy="175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Picture 2">
            <a:extLst>
              <a:ext uri="{FF2B5EF4-FFF2-40B4-BE49-F238E27FC236}">
                <a16:creationId xmlns:a16="http://schemas.microsoft.com/office/drawing/2014/main" id="{789D302C-035A-47FB-6344-FA6E50B4A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02" y="3428999"/>
            <a:ext cx="1120689" cy="76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C94F09D4-C436-8A04-3DCC-7E61492179B5}"/>
                  </a:ext>
                </a:extLst>
              </p:cNvPr>
              <p:cNvSpPr txBox="1"/>
              <p:nvPr/>
            </p:nvSpPr>
            <p:spPr>
              <a:xfrm>
                <a:off x="2954716" y="3168479"/>
                <a:ext cx="2189230" cy="29411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72000" tIns="0" rIns="7200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seed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col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seed</m:t>
                              </m:r>
                              <m: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col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zh-CN" altLang="en-US" i="1" dirty="0"/>
              </a:p>
            </p:txBody>
          </p:sp>
        </mc:Choice>
        <mc:Fallback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C94F09D4-C436-8A04-3DCC-7E6149217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716" y="3168479"/>
                <a:ext cx="2189230" cy="29411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">
            <a:extLst>
              <a:ext uri="{FF2B5EF4-FFF2-40B4-BE49-F238E27FC236}">
                <a16:creationId xmlns:a16="http://schemas.microsoft.com/office/drawing/2014/main" id="{5247497F-501A-42F9-DE91-D34A67A68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029" y="3435772"/>
            <a:ext cx="1120689" cy="76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3EC82F1D-53FE-BFD5-AEF2-A18BB2787196}"/>
                  </a:ext>
                </a:extLst>
              </p:cNvPr>
              <p:cNvSpPr txBox="1"/>
              <p:nvPr/>
            </p:nvSpPr>
            <p:spPr>
              <a:xfrm>
                <a:off x="9679550" y="3054319"/>
                <a:ext cx="2189230" cy="29411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72000" tIns="0" rIns="7200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seed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col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seed</m:t>
                              </m:r>
                              <m: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col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zh-CN" altLang="en-US" i="1" dirty="0"/>
              </a:p>
            </p:txBody>
          </p:sp>
        </mc:Choice>
        <mc:Fallback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3EC82F1D-53FE-BFD5-AEF2-A18BB2787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9550" y="3054319"/>
                <a:ext cx="2189230" cy="29411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组合 64">
            <a:extLst>
              <a:ext uri="{FF2B5EF4-FFF2-40B4-BE49-F238E27FC236}">
                <a16:creationId xmlns:a16="http://schemas.microsoft.com/office/drawing/2014/main" id="{81D9BED3-996E-9497-57EC-62274ABC3A8A}"/>
              </a:ext>
            </a:extLst>
          </p:cNvPr>
          <p:cNvGrpSpPr/>
          <p:nvPr/>
        </p:nvGrpSpPr>
        <p:grpSpPr>
          <a:xfrm>
            <a:off x="2431947" y="4196670"/>
            <a:ext cx="6760138" cy="319084"/>
            <a:chOff x="2431947" y="4196670"/>
            <a:chExt cx="6760138" cy="319084"/>
          </a:xfrm>
        </p:grpSpPr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CD42CF4F-D6E1-4160-192D-F18E92AF6F32}"/>
                </a:ext>
              </a:extLst>
            </p:cNvPr>
            <p:cNvCxnSpPr>
              <a:cxnSpLocks/>
              <a:stCxn id="28" idx="2"/>
            </p:cNvCxnSpPr>
            <p:nvPr/>
          </p:nvCxnSpPr>
          <p:spPr>
            <a:xfrm>
              <a:off x="2431947" y="4196670"/>
              <a:ext cx="688912" cy="3190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id="{57AAD39D-25D8-2AFD-3DF8-86D7C6FA172E}"/>
                </a:ext>
              </a:extLst>
            </p:cNvPr>
            <p:cNvCxnSpPr>
              <a:cxnSpLocks/>
              <a:stCxn id="28" idx="2"/>
            </p:cNvCxnSpPr>
            <p:nvPr/>
          </p:nvCxnSpPr>
          <p:spPr>
            <a:xfrm>
              <a:off x="2431947" y="4196670"/>
              <a:ext cx="3510927" cy="2353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接箭头连接符 40">
              <a:extLst>
                <a:ext uri="{FF2B5EF4-FFF2-40B4-BE49-F238E27FC236}">
                  <a16:creationId xmlns:a16="http://schemas.microsoft.com/office/drawing/2014/main" id="{33628F93-1EFC-9D8B-39A0-9FC8F7157B70}"/>
                </a:ext>
              </a:extLst>
            </p:cNvPr>
            <p:cNvCxnSpPr>
              <a:cxnSpLocks/>
              <a:stCxn id="28" idx="2"/>
            </p:cNvCxnSpPr>
            <p:nvPr/>
          </p:nvCxnSpPr>
          <p:spPr>
            <a:xfrm>
              <a:off x="2431947" y="4196670"/>
              <a:ext cx="6760138" cy="1425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D92C0823-4923-B121-4B1B-FD521DD4EF6B}"/>
              </a:ext>
            </a:extLst>
          </p:cNvPr>
          <p:cNvGrpSpPr/>
          <p:nvPr/>
        </p:nvGrpSpPr>
        <p:grpSpPr>
          <a:xfrm>
            <a:off x="3345873" y="4203443"/>
            <a:ext cx="7248501" cy="256901"/>
            <a:chOff x="3345873" y="4203443"/>
            <a:chExt cx="7248501" cy="256901"/>
          </a:xfrm>
        </p:grpSpPr>
        <p:cxnSp>
          <p:nvCxnSpPr>
            <p:cNvPr id="42" name="直接箭头连接符 41">
              <a:extLst>
                <a:ext uri="{FF2B5EF4-FFF2-40B4-BE49-F238E27FC236}">
                  <a16:creationId xmlns:a16="http://schemas.microsoft.com/office/drawing/2014/main" id="{91F52A87-9BB5-CE04-0337-87C62CDF0ACA}"/>
                </a:ext>
              </a:extLst>
            </p:cNvPr>
            <p:cNvCxnSpPr>
              <a:cxnSpLocks/>
              <a:stCxn id="32" idx="2"/>
            </p:cNvCxnSpPr>
            <p:nvPr/>
          </p:nvCxnSpPr>
          <p:spPr>
            <a:xfrm flipH="1">
              <a:off x="9344685" y="4203443"/>
              <a:ext cx="1249689" cy="1527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接箭头连接符 42">
              <a:extLst>
                <a:ext uri="{FF2B5EF4-FFF2-40B4-BE49-F238E27FC236}">
                  <a16:creationId xmlns:a16="http://schemas.microsoft.com/office/drawing/2014/main" id="{9DE8A554-066E-2557-45E2-E603B961AE73}"/>
                </a:ext>
              </a:extLst>
            </p:cNvPr>
            <p:cNvCxnSpPr>
              <a:cxnSpLocks/>
              <a:stCxn id="32" idx="2"/>
            </p:cNvCxnSpPr>
            <p:nvPr/>
          </p:nvCxnSpPr>
          <p:spPr>
            <a:xfrm flipH="1">
              <a:off x="6141538" y="4203443"/>
              <a:ext cx="4452836" cy="2569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接箭头连接符 45">
              <a:extLst>
                <a:ext uri="{FF2B5EF4-FFF2-40B4-BE49-F238E27FC236}">
                  <a16:creationId xmlns:a16="http://schemas.microsoft.com/office/drawing/2014/main" id="{F230B5C8-62D1-99A4-CF32-8E10FA9A7B22}"/>
                </a:ext>
              </a:extLst>
            </p:cNvPr>
            <p:cNvCxnSpPr>
              <a:cxnSpLocks/>
              <a:stCxn id="32" idx="2"/>
            </p:cNvCxnSpPr>
            <p:nvPr/>
          </p:nvCxnSpPr>
          <p:spPr>
            <a:xfrm flipH="1">
              <a:off x="3345873" y="4203443"/>
              <a:ext cx="7248501" cy="2478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47DD0299-6EE5-42EC-C08B-A9E8AA8ED4EE}"/>
                  </a:ext>
                </a:extLst>
              </p:cNvPr>
              <p:cNvSpPr/>
              <p:nvPr/>
            </p:nvSpPr>
            <p:spPr>
              <a:xfrm>
                <a:off x="2916028" y="5506124"/>
                <a:ext cx="1053638" cy="29392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47DD0299-6EE5-42EC-C08B-A9E8AA8ED4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028" y="5506124"/>
                <a:ext cx="1053638" cy="2939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梯形 51">
            <a:extLst>
              <a:ext uri="{FF2B5EF4-FFF2-40B4-BE49-F238E27FC236}">
                <a16:creationId xmlns:a16="http://schemas.microsoft.com/office/drawing/2014/main" id="{3759CDBE-C86C-B049-CB6D-D2F31FF1133B}"/>
              </a:ext>
            </a:extLst>
          </p:cNvPr>
          <p:cNvSpPr/>
          <p:nvPr/>
        </p:nvSpPr>
        <p:spPr>
          <a:xfrm rot="10800000">
            <a:off x="2712814" y="4933432"/>
            <a:ext cx="1460068" cy="490959"/>
          </a:xfrm>
          <a:prstGeom prst="trapezoid">
            <a:avLst>
              <a:gd name="adj" fmla="val 3883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130AD844-DA08-445D-AF90-052EF81B0DE6}"/>
                  </a:ext>
                </a:extLst>
              </p:cNvPr>
              <p:cNvSpPr txBox="1"/>
              <p:nvPr/>
            </p:nvSpPr>
            <p:spPr>
              <a:xfrm>
                <a:off x="3271207" y="5033213"/>
                <a:ext cx="343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130AD844-DA08-445D-AF90-052EF81B0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207" y="5033213"/>
                <a:ext cx="34328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87F5D91F-C1F4-1F51-DCEE-AEC7EFBBB88F}"/>
                  </a:ext>
                </a:extLst>
              </p:cNvPr>
              <p:cNvSpPr/>
              <p:nvPr/>
            </p:nvSpPr>
            <p:spPr>
              <a:xfrm>
                <a:off x="5143946" y="5502050"/>
                <a:ext cx="1053638" cy="29392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87F5D91F-C1F4-1F51-DCEE-AEC7EFBBB8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946" y="5502050"/>
                <a:ext cx="1053638" cy="2939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梯形 57">
            <a:extLst>
              <a:ext uri="{FF2B5EF4-FFF2-40B4-BE49-F238E27FC236}">
                <a16:creationId xmlns:a16="http://schemas.microsoft.com/office/drawing/2014/main" id="{02A4A2B0-201D-AF5D-01E8-27F317043FEB}"/>
              </a:ext>
            </a:extLst>
          </p:cNvPr>
          <p:cNvSpPr/>
          <p:nvPr/>
        </p:nvSpPr>
        <p:spPr>
          <a:xfrm rot="10800000">
            <a:off x="4940732" y="4929358"/>
            <a:ext cx="1460068" cy="490959"/>
          </a:xfrm>
          <a:prstGeom prst="trapezoid">
            <a:avLst>
              <a:gd name="adj" fmla="val 3883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6A75F8CE-C6A3-C28A-F2C6-5D030C59E2F8}"/>
                  </a:ext>
                </a:extLst>
              </p:cNvPr>
              <p:cNvSpPr txBox="1"/>
              <p:nvPr/>
            </p:nvSpPr>
            <p:spPr>
              <a:xfrm>
                <a:off x="5499125" y="5029139"/>
                <a:ext cx="343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6A75F8CE-C6A3-C28A-F2C6-5D030C59E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125" y="5029139"/>
                <a:ext cx="34328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26CD4386-1875-985D-24C2-D531C4B4CFEC}"/>
                  </a:ext>
                </a:extLst>
              </p:cNvPr>
              <p:cNvSpPr/>
              <p:nvPr/>
            </p:nvSpPr>
            <p:spPr>
              <a:xfrm>
                <a:off x="8332722" y="5511514"/>
                <a:ext cx="1053638" cy="29392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26CD4386-1875-985D-24C2-D531C4B4CF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722" y="5511514"/>
                <a:ext cx="1053638" cy="2939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梯形 60">
            <a:extLst>
              <a:ext uri="{FF2B5EF4-FFF2-40B4-BE49-F238E27FC236}">
                <a16:creationId xmlns:a16="http://schemas.microsoft.com/office/drawing/2014/main" id="{48025BA8-581B-0D58-43BE-B2C3C1F10950}"/>
              </a:ext>
            </a:extLst>
          </p:cNvPr>
          <p:cNvSpPr/>
          <p:nvPr/>
        </p:nvSpPr>
        <p:spPr>
          <a:xfrm rot="10800000">
            <a:off x="8129508" y="4938822"/>
            <a:ext cx="1460068" cy="490959"/>
          </a:xfrm>
          <a:prstGeom prst="trapezoid">
            <a:avLst>
              <a:gd name="adj" fmla="val 3883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9AF27CC7-F80B-2B59-7017-6E6450BB2445}"/>
                  </a:ext>
                </a:extLst>
              </p:cNvPr>
              <p:cNvSpPr txBox="1"/>
              <p:nvPr/>
            </p:nvSpPr>
            <p:spPr>
              <a:xfrm>
                <a:off x="8687901" y="5038603"/>
                <a:ext cx="343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9AF27CC7-F80B-2B59-7017-6E6450BB2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7901" y="5038603"/>
                <a:ext cx="343280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梯形 47">
            <a:extLst>
              <a:ext uri="{FF2B5EF4-FFF2-40B4-BE49-F238E27FC236}">
                <a16:creationId xmlns:a16="http://schemas.microsoft.com/office/drawing/2014/main" id="{C21276AD-10E0-C3F6-2DE9-604AE6870B55}"/>
              </a:ext>
            </a:extLst>
          </p:cNvPr>
          <p:cNvSpPr/>
          <p:nvPr/>
        </p:nvSpPr>
        <p:spPr>
          <a:xfrm rot="10800000">
            <a:off x="1362992" y="4042763"/>
            <a:ext cx="9557092" cy="1443008"/>
          </a:xfrm>
          <a:prstGeom prst="trapezoid">
            <a:avLst>
              <a:gd name="adj" fmla="val 78286"/>
            </a:avLst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  <a:alpha val="30000"/>
                </a:schemeClr>
              </a:gs>
              <a:gs pos="50000">
                <a:schemeClr val="accent4">
                  <a:lumMod val="105000"/>
                  <a:satMod val="103000"/>
                  <a:tint val="73000"/>
                  <a:alpha val="40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  <a:alpha val="50000"/>
                </a:schemeClr>
              </a:gs>
            </a:gsLst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50920808-D621-FDF7-CCF2-B3CAA799F5EA}"/>
                  </a:ext>
                </a:extLst>
              </p:cNvPr>
              <p:cNvSpPr txBox="1"/>
              <p:nvPr/>
            </p:nvSpPr>
            <p:spPr>
              <a:xfrm>
                <a:off x="10367815" y="5058677"/>
                <a:ext cx="14600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50920808-D621-FDF7-CCF2-B3CAA799F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7815" y="5058677"/>
                <a:ext cx="1460068" cy="369332"/>
              </a:xfrm>
              <a:prstGeom prst="rect">
                <a:avLst/>
              </a:prstGeom>
              <a:blipFill>
                <a:blip r:embed="rId18"/>
                <a:stretch>
                  <a:fillRect l="-3766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4296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51" grpId="0" animBg="1"/>
      <p:bldP spid="52" grpId="0" animBg="1"/>
      <p:bldP spid="53" grpId="0"/>
      <p:bldP spid="55" grpId="0" animBg="1"/>
      <p:bldP spid="58" grpId="0" animBg="1"/>
      <p:bldP spid="59" grpId="0"/>
      <p:bldP spid="60" grpId="0" animBg="1"/>
      <p:bldP spid="61" grpId="0" animBg="1"/>
      <p:bldP spid="62" grpId="0"/>
      <p:bldP spid="48" grpId="0" animBg="1"/>
      <p:bldP spid="4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Estimaing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𝒑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𝒂𝒄𝒄</m:t>
                        </m:r>
                      </m:sub>
                    </m:sSub>
                  </m:oMath>
                </a14:m>
                <a:r>
                  <a: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via Rectangular PCP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29 / 31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DFE5ADD4-86A3-21AB-2E8F-77233ABFC3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989366" cy="494924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For every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seed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altLang="zh-CN" b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seed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row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seed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col</m:t>
                        </m:r>
                      </m:e>
                    </m:d>
                  </m:oMath>
                </a14:m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, if we feed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𝑤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𝑤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𝑤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into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its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seed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col</m:t>
                    </m:r>
                  </m:oMath>
                </a14:m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output is 1 </a:t>
                </a:r>
                <a:r>
                  <a:rPr lang="en-US" altLang="zh-CN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iff</a:t>
                </a:r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seed</m:t>
                        </m:r>
                      </m:e>
                    </m:d>
                  </m:oMath>
                </a14:m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accepts!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Furthermore,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∘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circuit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seed</m:t>
                            </m:r>
                            <m:r>
                              <a:rPr lang="en-US" altLang="zh-CN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col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many outputs.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To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𝑎𝑐𝑐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Pr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seed</m:t>
                            </m:r>
                          </m:lim>
                        </m:limLow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seed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accepts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]</m:t>
                        </m:r>
                      </m:e>
                    </m:func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using the data structure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Enumerate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seed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row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let</a:t>
                </a:r>
                <a:b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𝑎𝑐𝑐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seed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row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Hamming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𝑤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𝑤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𝑞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Finally,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𝑎𝑐𝑐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seed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row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𝑎𝑐𝑐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seed</m:t>
                            </m:r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row</m:t>
                            </m:r>
                          </m:e>
                        </m:d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This is non-trivial time: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altLang="zh-CN" b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seed</m:t>
                            </m:r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row</m:t>
                            </m:r>
                          </m:e>
                        </m:d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𝑜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b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seed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.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col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𝑜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</m:d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DFE5ADD4-86A3-21AB-2E8F-77233ABFC3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989366" cy="4949248"/>
              </a:xfrm>
              <a:blipFill>
                <a:blip r:embed="rId4"/>
                <a:stretch>
                  <a:fillRect l="-999" t="-2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梯形 47">
            <a:extLst>
              <a:ext uri="{FF2B5EF4-FFF2-40B4-BE49-F238E27FC236}">
                <a16:creationId xmlns:a16="http://schemas.microsoft.com/office/drawing/2014/main" id="{C21276AD-10E0-C3F6-2DE9-604AE6870B55}"/>
              </a:ext>
            </a:extLst>
          </p:cNvPr>
          <p:cNvSpPr/>
          <p:nvPr/>
        </p:nvSpPr>
        <p:spPr>
          <a:xfrm rot="10800000">
            <a:off x="8526732" y="3414856"/>
            <a:ext cx="2491821" cy="673863"/>
          </a:xfrm>
          <a:prstGeom prst="trapezoid">
            <a:avLst>
              <a:gd name="adj" fmla="val 78286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50920808-D621-FDF7-CCF2-B3CAA799F5EA}"/>
                  </a:ext>
                </a:extLst>
              </p:cNvPr>
              <p:cNvSpPr txBox="1"/>
              <p:nvPr/>
            </p:nvSpPr>
            <p:spPr>
              <a:xfrm>
                <a:off x="9453624" y="3490177"/>
                <a:ext cx="6380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CN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50920808-D621-FDF7-CCF2-B3CAA799F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3624" y="3490177"/>
                <a:ext cx="63803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5586B57C-DF79-C244-B063-121ECCEEAE2D}"/>
                  </a:ext>
                </a:extLst>
              </p:cNvPr>
              <p:cNvSpPr/>
              <p:nvPr/>
            </p:nvSpPr>
            <p:spPr>
              <a:xfrm>
                <a:off x="8938203" y="4196489"/>
                <a:ext cx="645832" cy="29628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5586B57C-DF79-C244-B063-121ECCEEAE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8203" y="4196489"/>
                <a:ext cx="645832" cy="2962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6CD1526E-DDB7-F4A2-DDF1-925C3EA8EE06}"/>
                  </a:ext>
                </a:extLst>
              </p:cNvPr>
              <p:cNvSpPr/>
              <p:nvPr/>
            </p:nvSpPr>
            <p:spPr>
              <a:xfrm>
                <a:off x="10120225" y="4190384"/>
                <a:ext cx="571501" cy="30239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6CD1526E-DDB7-F4A2-DDF1-925C3EA8EE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0225" y="4190384"/>
                <a:ext cx="571501" cy="3023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8D85397-AC97-2370-0CD5-9AF1F35522EC}"/>
                  </a:ext>
                </a:extLst>
              </p:cNvPr>
              <p:cNvSpPr txBox="1"/>
              <p:nvPr/>
            </p:nvSpPr>
            <p:spPr>
              <a:xfrm>
                <a:off x="9587162" y="4173959"/>
                <a:ext cx="571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8D85397-AC97-2370-0CD5-9AF1F3552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7162" y="4173959"/>
                <a:ext cx="5715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组合 10">
            <a:extLst>
              <a:ext uri="{FF2B5EF4-FFF2-40B4-BE49-F238E27FC236}">
                <a16:creationId xmlns:a16="http://schemas.microsoft.com/office/drawing/2014/main" id="{B7A2B2B9-DC3C-2FD1-9606-E6834946D5F8}"/>
              </a:ext>
            </a:extLst>
          </p:cNvPr>
          <p:cNvGrpSpPr/>
          <p:nvPr/>
        </p:nvGrpSpPr>
        <p:grpSpPr>
          <a:xfrm>
            <a:off x="5476461" y="4631622"/>
            <a:ext cx="6239727" cy="1063876"/>
            <a:chOff x="5337315" y="4611744"/>
            <a:chExt cx="6239727" cy="1063876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36262A7E-77CB-C3C2-8635-5CDBA43FA1F8}"/>
                </a:ext>
              </a:extLst>
            </p:cNvPr>
            <p:cNvSpPr txBox="1"/>
            <p:nvPr/>
          </p:nvSpPr>
          <p:spPr>
            <a:xfrm>
              <a:off x="9663547" y="5090845"/>
              <a:ext cx="19134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Use the non-trivial data structure!</a:t>
              </a:r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标注: 弯曲线形(带边框和强调线) 9">
              <a:extLst>
                <a:ext uri="{FF2B5EF4-FFF2-40B4-BE49-F238E27FC236}">
                  <a16:creationId xmlns:a16="http://schemas.microsoft.com/office/drawing/2014/main" id="{D67934B5-4F81-D1D5-234C-1BADEEFFC262}"/>
                </a:ext>
              </a:extLst>
            </p:cNvPr>
            <p:cNvSpPr/>
            <p:nvPr/>
          </p:nvSpPr>
          <p:spPr>
            <a:xfrm>
              <a:off x="5337315" y="4611744"/>
              <a:ext cx="3776869" cy="617767"/>
            </a:xfrm>
            <a:prstGeom prst="accentBorderCallout2">
              <a:avLst>
                <a:gd name="adj1" fmla="val 28842"/>
                <a:gd name="adj2" fmla="val 103531"/>
                <a:gd name="adj3" fmla="val 30524"/>
                <a:gd name="adj4" fmla="val 114406"/>
                <a:gd name="adj5" fmla="val 82224"/>
                <a:gd name="adj6" fmla="val 124802"/>
              </a:avLst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BE4B9937-BDA6-3249-E5EA-FE09C533915A}"/>
              </a:ext>
            </a:extLst>
          </p:cNvPr>
          <p:cNvGrpSpPr/>
          <p:nvPr/>
        </p:nvGrpSpPr>
        <p:grpSpPr>
          <a:xfrm>
            <a:off x="6331226" y="5675620"/>
            <a:ext cx="4341312" cy="991903"/>
            <a:chOff x="6331226" y="5675620"/>
            <a:chExt cx="4341312" cy="991903"/>
          </a:xfrm>
        </p:grpSpPr>
        <p:sp>
          <p:nvSpPr>
            <p:cNvPr id="44" name="标注: 弯曲线形(带边框和强调线) 43">
              <a:extLst>
                <a:ext uri="{FF2B5EF4-FFF2-40B4-BE49-F238E27FC236}">
                  <a16:creationId xmlns:a16="http://schemas.microsoft.com/office/drawing/2014/main" id="{241860EC-224E-8DE1-6DCA-5CD9AC1D6289}"/>
                </a:ext>
              </a:extLst>
            </p:cNvPr>
            <p:cNvSpPr/>
            <p:nvPr/>
          </p:nvSpPr>
          <p:spPr>
            <a:xfrm rot="16200000">
              <a:off x="7002305" y="5004541"/>
              <a:ext cx="407128" cy="1749286"/>
            </a:xfrm>
            <a:prstGeom prst="accentBorderCallout2">
              <a:avLst>
                <a:gd name="adj1" fmla="val 38883"/>
                <a:gd name="adj2" fmla="val -19788"/>
                <a:gd name="adj3" fmla="val 57798"/>
                <a:gd name="adj4" fmla="val -71132"/>
                <a:gd name="adj5" fmla="val 114042"/>
                <a:gd name="adj6" fmla="val -70500"/>
              </a:avLst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7ECEBE14-532A-5EC6-9841-508C1638A285}"/>
                </a:ext>
              </a:extLst>
            </p:cNvPr>
            <p:cNvSpPr txBox="1"/>
            <p:nvPr/>
          </p:nvSpPr>
          <p:spPr>
            <a:xfrm>
              <a:off x="8280054" y="6082748"/>
              <a:ext cx="23924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(Non-trivial) query time of the data structure</a:t>
              </a:r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1554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Wrap-Up: Non-trivial Data Structures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r>
                  <a: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Avoidance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30 / 31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DFE5ADD4-86A3-21AB-2E8F-77233ABFC3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06100" cy="494924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Ingredient 1: nondeterministic time hierarchy theorem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𝐍𝐓𝐈𝐌𝐄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\ 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𝐍𝐓𝐈𝐌𝐄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Ingredient 2: rectangular PCP</a:t>
                </a:r>
              </a:p>
            </p:txBody>
          </p:sp>
        </mc:Choice>
        <mc:Fallback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DFE5ADD4-86A3-21AB-2E8F-77233ABFC3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06100" cy="4949248"/>
              </a:xfrm>
              <a:blipFill>
                <a:blip r:embed="rId4"/>
                <a:stretch>
                  <a:fillRect l="-1025" t="-20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DBB387C-FB0C-165F-EB7C-56EB2EBC2F86}"/>
                  </a:ext>
                </a:extLst>
              </p:cNvPr>
              <p:cNvSpPr txBox="1"/>
              <p:nvPr/>
            </p:nvSpPr>
            <p:spPr>
              <a:xfrm>
                <a:off x="355277" y="4184551"/>
                <a:ext cx="5594512" cy="230832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Speed-up attempt for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endPara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On input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342900" indent="-342900">
                  <a:buAutoNum type="arabicParenBoth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Guess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…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𝐻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PCP proof for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rabicParenBoth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Check the proofs </a:t>
                </a:r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by estimating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u="sng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1" i="1" u="sng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𝒑</m:t>
                        </m:r>
                      </m:e>
                      <m:sub>
                        <m:r>
                          <a:rPr lang="en-US" altLang="zh-CN" sz="2000" b="1" i="1" u="sng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𝒂𝒄𝒄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construct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enumerate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seed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row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and use the non-trivial data structure.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DBB387C-FB0C-165F-EB7C-56EB2EBC2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77" y="4184551"/>
                <a:ext cx="5594512" cy="23083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C3FA951-D11A-434F-F16C-CAF576BB410B}"/>
                  </a:ext>
                </a:extLst>
              </p:cNvPr>
              <p:cNvSpPr txBox="1"/>
              <p:nvPr/>
            </p:nvSpPr>
            <p:spPr>
              <a:xfrm>
                <a:off x="7419109" y="2348345"/>
                <a:ext cx="3934691" cy="928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 cheated a bit: we actually need an </a:t>
                </a:r>
                <a14:m>
                  <m:oMath xmlns:m="http://schemas.openxmlformats.org/officeDocument/2006/math">
                    <m:r>
                      <a:rPr lang="en-US" altLang="zh-CN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𝐍𝐓𝐈𝐌𝐄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hierarchy with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-refuter [CLW’20] and against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/10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advice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C3FA951-D11A-434F-F16C-CAF576BB4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109" y="2348345"/>
                <a:ext cx="3934691" cy="928267"/>
              </a:xfrm>
              <a:prstGeom prst="rect">
                <a:avLst/>
              </a:prstGeom>
              <a:blipFill>
                <a:blip r:embed="rId6"/>
                <a:stretch>
                  <a:fillRect l="-1238" t="-3268" b="-91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9127E856-27F2-07BB-92AA-1467C23CF4D5}"/>
              </a:ext>
            </a:extLst>
          </p:cNvPr>
          <p:cNvSpPr txBox="1"/>
          <p:nvPr/>
        </p:nvSpPr>
        <p:spPr>
          <a:xfrm>
            <a:off x="2186609" y="3192253"/>
            <a:ext cx="4055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 cheated two bits: we actually need a rectangular PCP </a:t>
            </a:r>
            <a:r>
              <a:rPr lang="en-US" altLang="zh-CN" b="1" u="sng" dirty="0">
                <a:latin typeface="Arial" panose="020B0604020202020204" pitchFamily="34" charset="0"/>
                <a:cs typeface="Arial" panose="020B0604020202020204" pitchFamily="34" charset="0"/>
              </a:rPr>
              <a:t>of proximity</a:t>
            </a:r>
            <a:endParaRPr lang="zh-CN" alt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60B5999-3171-0643-0CC8-7ED4F43E2E96}"/>
                  </a:ext>
                </a:extLst>
              </p:cNvPr>
              <p:cNvSpPr txBox="1"/>
              <p:nvPr/>
            </p:nvSpPr>
            <p:spPr>
              <a:xfrm>
                <a:off x="6242213" y="3318081"/>
                <a:ext cx="5509906" cy="31073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Avoidance algorithm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On input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457200" indent="-457200">
                  <a:buAutoNum type="arabicParenBoth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endParaRPr lang="en-US" altLang="zh-CN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AutoNum type="arabicParenBoth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Construct the speed-up algorithm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speed</m:t>
                        </m:r>
                      </m:sup>
                    </m:sSup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AutoNum type="arabicParenBoth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Use the refuter to find (in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 a string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such that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speed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b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sz="1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It must be the case that </a:t>
                </a:r>
                <a14:m>
                  <m:oMath xmlns:m="http://schemas.openxmlformats.org/officeDocument/2006/math">
                    <m:r>
                      <a:rPr lang="en-US" altLang="zh-CN" sz="1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but doesn’t have “easy witness”</a:t>
                </a:r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AutoNum type="arabicParenBoth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Use the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oracle to find any witness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and cut it into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pieces</a:t>
                </a:r>
              </a:p>
              <a:p>
                <a:pPr marL="457200" indent="-457200">
                  <a:buAutoNum type="arabicParenBoth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must be one piece that is a non-output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use the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oracle to find out which.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60B5999-3171-0643-0CC8-7ED4F43E2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213" y="3318081"/>
                <a:ext cx="5509906" cy="31073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1031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9C29C-8284-4E87-A221-E22F49B4219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04314A-3999-4FEB-A54E-9A1646A12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This talk in one slide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4E3298D-3472-4319-ABFF-61C39BB1BEA3}"/>
              </a:ext>
            </a:extLst>
          </p:cNvPr>
          <p:cNvSpPr/>
          <p:nvPr/>
        </p:nvSpPr>
        <p:spPr>
          <a:xfrm>
            <a:off x="339616" y="337431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Range Avoidance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A529D04-4FA6-4F79-B9F0-AD8F16E7FD19}"/>
              </a:ext>
            </a:extLst>
          </p:cNvPr>
          <p:cNvSpPr/>
          <p:nvPr/>
        </p:nvSpPr>
        <p:spPr>
          <a:xfrm>
            <a:off x="2681148" y="337426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Algorithmic Method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D1B25AC-5EF3-4DC7-ABC0-56441F5E8E2A}"/>
              </a:ext>
            </a:extLst>
          </p:cNvPr>
          <p:cNvSpPr/>
          <p:nvPr/>
        </p:nvSpPr>
        <p:spPr>
          <a:xfrm>
            <a:off x="5022680" y="337426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Our Results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7C5EC49-29C8-439E-BCE6-1317B77A6721}"/>
              </a:ext>
            </a:extLst>
          </p:cNvPr>
          <p:cNvSpPr/>
          <p:nvPr/>
        </p:nvSpPr>
        <p:spPr>
          <a:xfrm>
            <a:off x="7364212" y="337426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Proof Ideas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7FC4451-1FED-4D74-A174-457480A170C0}"/>
              </a:ext>
            </a:extLst>
          </p:cNvPr>
          <p:cNvSpPr/>
          <p:nvPr/>
        </p:nvSpPr>
        <p:spPr>
          <a:xfrm>
            <a:off x="9705744" y="337425"/>
            <a:ext cx="2068304" cy="86184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Grinning Face with Big Eyes on Apple iOS 15.4">
            <a:extLst>
              <a:ext uri="{FF2B5EF4-FFF2-40B4-BE49-F238E27FC236}">
                <a16:creationId xmlns:a16="http://schemas.microsoft.com/office/drawing/2014/main" id="{A642217A-8146-4156-6149-828406505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6819" y="4624319"/>
            <a:ext cx="313083" cy="31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371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31 / 31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DFE5ADD4-86A3-21AB-2E8F-77233ABFC3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Range Avoidance: given a circuit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ℓ&gt;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), find a non-output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Captures many explicit construction problems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Want deterministic algorithms (or even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ones!)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Our result I: non-trivial data structures for </a:t>
                </a:r>
                <a:r>
                  <a:rPr lang="en-US" altLang="zh-CN" dirty="0">
                    <a:solidFill>
                      <a:srgbClr val="F359D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Hamming Weight Estimation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implies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algorithms for range avoidance!</a:t>
                </a:r>
              </a:p>
              <a:p>
                <a:pPr lvl="1"/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Generalising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Ryan Williams’s Algorithmic Method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Take-home msg: </a:t>
                </a:r>
                <a:r>
                  <a:rPr lang="en-US" altLang="zh-CN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Alg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method is for range avoidance;</a:t>
                </a:r>
                <a:b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lower bounds are just one application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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Our result II: Lower bounds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𝐄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= “CAPP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preprocessing”</a:t>
                </a:r>
              </a:p>
            </p:txBody>
          </p:sp>
        </mc:Choice>
        <mc:Fallback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DFE5ADD4-86A3-21AB-2E8F-77233ABFC3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3"/>
                <a:stretch>
                  <a:fillRect l="-1043" t="-1958" r="-464" b="-18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组合 13">
            <a:extLst>
              <a:ext uri="{FF2B5EF4-FFF2-40B4-BE49-F238E27FC236}">
                <a16:creationId xmlns:a16="http://schemas.microsoft.com/office/drawing/2014/main" id="{CF413D85-3AF2-9971-ABC1-03FC59D49A7A}"/>
              </a:ext>
            </a:extLst>
          </p:cNvPr>
          <p:cNvGrpSpPr/>
          <p:nvPr/>
        </p:nvGrpSpPr>
        <p:grpSpPr>
          <a:xfrm>
            <a:off x="9170502" y="2276562"/>
            <a:ext cx="2014609" cy="1152438"/>
            <a:chOff x="1007163" y="4407886"/>
            <a:chExt cx="3687419" cy="2109353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69528511-BAAC-0C51-6CD9-6A8A05D9236E}"/>
                </a:ext>
              </a:extLst>
            </p:cNvPr>
            <p:cNvSpPr/>
            <p:nvPr/>
          </p:nvSpPr>
          <p:spPr>
            <a:xfrm>
              <a:off x="1514058" y="6237962"/>
              <a:ext cx="2673627" cy="27927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  <p:sp>
          <p:nvSpPr>
            <p:cNvPr id="16" name="梯形 15">
              <a:extLst>
                <a:ext uri="{FF2B5EF4-FFF2-40B4-BE49-F238E27FC236}">
                  <a16:creationId xmlns:a16="http://schemas.microsoft.com/office/drawing/2014/main" id="{0851F9E6-6DFD-62F5-2593-0E5D9D426E73}"/>
                </a:ext>
              </a:extLst>
            </p:cNvPr>
            <p:cNvSpPr/>
            <p:nvPr/>
          </p:nvSpPr>
          <p:spPr>
            <a:xfrm rot="10800000">
              <a:off x="1007164" y="4812598"/>
              <a:ext cx="3687418" cy="1292914"/>
            </a:xfrm>
            <a:prstGeom prst="trapezoid">
              <a:avLst>
                <a:gd name="adj" fmla="val 3883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D7D6C818-C17C-C00A-3D7D-25587D1728AF}"/>
                </a:ext>
              </a:extLst>
            </p:cNvPr>
            <p:cNvSpPr/>
            <p:nvPr/>
          </p:nvSpPr>
          <p:spPr>
            <a:xfrm>
              <a:off x="1007163" y="4407886"/>
              <a:ext cx="3687419" cy="2722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74AFCF7A-7733-77E2-C3D5-93B0DF60223D}"/>
                    </a:ext>
                  </a:extLst>
                </p:cNvPr>
                <p:cNvSpPr txBox="1"/>
                <p:nvPr/>
              </p:nvSpPr>
              <p:spPr>
                <a:xfrm>
                  <a:off x="2398866" y="5038449"/>
                  <a:ext cx="904008" cy="8450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sz="4000" dirty="0"/>
                </a:p>
              </p:txBody>
            </p:sp>
          </mc:Choice>
          <mc:Fallback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74AFCF7A-7733-77E2-C3D5-93B0DF6022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866" y="5038449"/>
                  <a:ext cx="904008" cy="8450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D1FB5DBC-6B1F-F0B9-5D90-167D15B26D16}"/>
              </a:ext>
            </a:extLst>
          </p:cNvPr>
          <p:cNvSpPr txBox="1"/>
          <p:nvPr/>
        </p:nvSpPr>
        <p:spPr>
          <a:xfrm>
            <a:off x="8996833" y="4432690"/>
            <a:ext cx="2433167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Technical ingredient: rectangular PCPs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596F0CC8-BD9C-F07F-D744-D6CB1EF799DF}"/>
              </a:ext>
            </a:extLst>
          </p:cNvPr>
          <p:cNvSpPr/>
          <p:nvPr/>
        </p:nvSpPr>
        <p:spPr>
          <a:xfrm>
            <a:off x="4358308" y="5969756"/>
            <a:ext cx="34753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cap="none" spc="0" dirty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 you!</a:t>
            </a:r>
            <a:endParaRPr lang="zh-CN" altLang="en-US" sz="4400" b="1" cap="none" spc="0" dirty="0">
              <a:ln w="10160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5F7178D-DD36-D331-2E52-73D6FD6F4BDF}"/>
              </a:ext>
            </a:extLst>
          </p:cNvPr>
          <p:cNvSpPr txBox="1"/>
          <p:nvPr/>
        </p:nvSpPr>
        <p:spPr>
          <a:xfrm>
            <a:off x="7699852" y="6364662"/>
            <a:ext cx="2941299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Questions are welcome!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76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Range Avoidance Problem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 a (multi-output) circuit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ℓ&gt;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 any string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Range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I.e. for every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Trivial randomised algorithm: Output a random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←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Question: deterministic algorithms?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  <a:blipFill>
                <a:blip r:embed="rId3"/>
                <a:stretch>
                  <a:fillRect l="-1043" t="-1911" b="-5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2 / 31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9FD063C-611E-1519-2DF9-4219F4D58FB6}"/>
              </a:ext>
            </a:extLst>
          </p:cNvPr>
          <p:cNvSpPr txBox="1"/>
          <p:nvPr/>
        </p:nvSpPr>
        <p:spPr>
          <a:xfrm>
            <a:off x="5765818" y="4547614"/>
            <a:ext cx="4664129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 problem that captures the complexity of weak empty pigeonhole principle!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92DEDC5-AA31-DFF7-B306-069348686A91}"/>
                  </a:ext>
                </a:extLst>
              </p:cNvPr>
              <p:cNvSpPr txBox="1"/>
              <p:nvPr/>
            </p:nvSpPr>
            <p:spPr>
              <a:xfrm>
                <a:off x="6894143" y="2611069"/>
                <a:ext cx="2190223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“non-output”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92DEDC5-AA31-DFF7-B306-069348686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143" y="2611069"/>
                <a:ext cx="219022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B5822A8-6EC7-9C0D-1C2B-0B4D5E557627}"/>
                  </a:ext>
                </a:extLst>
              </p:cNvPr>
              <p:cNvSpPr txBox="1"/>
              <p:nvPr/>
            </p:nvSpPr>
            <p:spPr>
              <a:xfrm>
                <a:off x="6096000" y="3449094"/>
                <a:ext cx="4052756" cy="7078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index</m:t>
                        </m:r>
                        <m: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pigeon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index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hole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find an empty hole!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B5822A8-6EC7-9C0D-1C2B-0B4D5E557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49094"/>
                <a:ext cx="4052756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组合 18">
            <a:extLst>
              <a:ext uri="{FF2B5EF4-FFF2-40B4-BE49-F238E27FC236}">
                <a16:creationId xmlns:a16="http://schemas.microsoft.com/office/drawing/2014/main" id="{25012AA6-8E08-A88D-5261-DD562431F4AD}"/>
              </a:ext>
            </a:extLst>
          </p:cNvPr>
          <p:cNvGrpSpPr/>
          <p:nvPr/>
        </p:nvGrpSpPr>
        <p:grpSpPr>
          <a:xfrm>
            <a:off x="1007163" y="3404035"/>
            <a:ext cx="3687419" cy="2109353"/>
            <a:chOff x="1007163" y="4407886"/>
            <a:chExt cx="3687419" cy="21093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D4BF5AAA-8AF5-D76D-CD07-BB985509A32C}"/>
                    </a:ext>
                  </a:extLst>
                </p:cNvPr>
                <p:cNvSpPr/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D4BF5AAA-8AF5-D76D-CD07-BB985509A3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梯形 15">
              <a:extLst>
                <a:ext uri="{FF2B5EF4-FFF2-40B4-BE49-F238E27FC236}">
                  <a16:creationId xmlns:a16="http://schemas.microsoft.com/office/drawing/2014/main" id="{B4B307C8-AE73-FF85-6ED7-DD9D5557D0ED}"/>
                </a:ext>
              </a:extLst>
            </p:cNvPr>
            <p:cNvSpPr/>
            <p:nvPr/>
          </p:nvSpPr>
          <p:spPr>
            <a:xfrm rot="10800000">
              <a:off x="1007164" y="4812598"/>
              <a:ext cx="3687418" cy="1292914"/>
            </a:xfrm>
            <a:prstGeom prst="trapezoid">
              <a:avLst>
                <a:gd name="adj" fmla="val 3883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2B731F1C-EE23-87B8-17BA-EA6E4EB5B751}"/>
                    </a:ext>
                  </a:extLst>
                </p:cNvPr>
                <p:cNvSpPr/>
                <p:nvPr/>
              </p:nvSpPr>
              <p:spPr>
                <a:xfrm>
                  <a:off x="1007163" y="4407886"/>
                  <a:ext cx="3687419" cy="27226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2B731F1C-EE23-87B8-17BA-EA6E4EB5B7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163" y="4407886"/>
                  <a:ext cx="3687419" cy="27226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D246A3A6-AFA7-C6E3-F521-35AFACD97020}"/>
                    </a:ext>
                  </a:extLst>
                </p:cNvPr>
                <p:cNvSpPr txBox="1"/>
                <p:nvPr/>
              </p:nvSpPr>
              <p:spPr>
                <a:xfrm>
                  <a:off x="2398866" y="5074334"/>
                  <a:ext cx="90400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4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sz="4400" dirty="0"/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D246A3A6-AFA7-C6E3-F521-35AFACD970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866" y="5074334"/>
                  <a:ext cx="904009" cy="7694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78575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Example: Rigid Matrices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matrix is rigid, if we need to change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0.1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entries to make its rank below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0.1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Equivalently: it is “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0.1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-far” from every matrix of rank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0.1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Weak empty PHP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rigid matrices exist.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Long-standing open Q: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explicit construction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of rigid matrices?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Every non-rigid matrix can be compressed into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0.4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bits.</a:t>
                </a: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  <a:blipFill>
                <a:blip r:embed="rId3"/>
                <a:stretch>
                  <a:fillRect l="-1043" t="-2166" r="-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3 / 31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5A37EBF6-4C4C-C745-3849-4000F4AC1CF5}"/>
                  </a:ext>
                </a:extLst>
              </p:cNvPr>
              <p:cNvSpPr txBox="1"/>
              <p:nvPr/>
            </p:nvSpPr>
            <p:spPr>
              <a:xfrm>
                <a:off x="8630478" y="2236304"/>
                <a:ext cx="2723322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Let’s say rank is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5A37EBF6-4C4C-C745-3849-4000F4AC1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0478" y="2236304"/>
                <a:ext cx="272332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矩形 28">
            <a:extLst>
              <a:ext uri="{FF2B5EF4-FFF2-40B4-BE49-F238E27FC236}">
                <a16:creationId xmlns:a16="http://schemas.microsoft.com/office/drawing/2014/main" id="{5BFCAEFD-17D4-59E2-C927-4D797268E24F}"/>
              </a:ext>
            </a:extLst>
          </p:cNvPr>
          <p:cNvSpPr/>
          <p:nvPr/>
        </p:nvSpPr>
        <p:spPr>
          <a:xfrm>
            <a:off x="1443461" y="4585730"/>
            <a:ext cx="1868556" cy="18685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518BA4E8-78D0-20E2-F1EC-FF61891F9856}"/>
              </a:ext>
            </a:extLst>
          </p:cNvPr>
          <p:cNvGrpSpPr/>
          <p:nvPr/>
        </p:nvGrpSpPr>
        <p:grpSpPr>
          <a:xfrm>
            <a:off x="1789043" y="4909927"/>
            <a:ext cx="1350694" cy="1427921"/>
            <a:chOff x="1789043" y="4542183"/>
            <a:chExt cx="1350694" cy="1427921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E8101AD6-717E-62FD-350B-66EF525B74C7}"/>
                </a:ext>
              </a:extLst>
            </p:cNvPr>
            <p:cNvSpPr/>
            <p:nvPr/>
          </p:nvSpPr>
          <p:spPr>
            <a:xfrm>
              <a:off x="1789043" y="4542183"/>
              <a:ext cx="168965" cy="1689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E374154A-07D8-396F-5AF1-8B3489203625}"/>
                </a:ext>
              </a:extLst>
            </p:cNvPr>
            <p:cNvSpPr/>
            <p:nvPr/>
          </p:nvSpPr>
          <p:spPr>
            <a:xfrm>
              <a:off x="1789043" y="5134559"/>
              <a:ext cx="168965" cy="1689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1C49B606-FA29-99E0-32C2-C22BE859BE2B}"/>
                </a:ext>
              </a:extLst>
            </p:cNvPr>
            <p:cNvSpPr/>
            <p:nvPr/>
          </p:nvSpPr>
          <p:spPr>
            <a:xfrm>
              <a:off x="2208772" y="4711148"/>
              <a:ext cx="168965" cy="1689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BEA2C290-17F3-F089-8D1A-057D8DFD9493}"/>
                </a:ext>
              </a:extLst>
            </p:cNvPr>
            <p:cNvSpPr/>
            <p:nvPr/>
          </p:nvSpPr>
          <p:spPr>
            <a:xfrm>
              <a:off x="2470502" y="5539409"/>
              <a:ext cx="168965" cy="1689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1FA9EFB9-45F0-8786-498E-93307B60209E}"/>
                </a:ext>
              </a:extLst>
            </p:cNvPr>
            <p:cNvSpPr/>
            <p:nvPr/>
          </p:nvSpPr>
          <p:spPr>
            <a:xfrm>
              <a:off x="2970772" y="4983299"/>
              <a:ext cx="168965" cy="1689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2E58074A-70EB-49EF-5C78-8175C89E136C}"/>
                </a:ext>
              </a:extLst>
            </p:cNvPr>
            <p:cNvSpPr/>
            <p:nvPr/>
          </p:nvSpPr>
          <p:spPr>
            <a:xfrm>
              <a:off x="2798492" y="4977155"/>
              <a:ext cx="168965" cy="1689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5F7B228C-EDD6-71C7-AC94-351B1A8CF5BF}"/>
                </a:ext>
              </a:extLst>
            </p:cNvPr>
            <p:cNvSpPr/>
            <p:nvPr/>
          </p:nvSpPr>
          <p:spPr>
            <a:xfrm>
              <a:off x="2470502" y="5370444"/>
              <a:ext cx="168965" cy="1689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71724228-4CFC-6539-8346-BE8C0318FDFD}"/>
                </a:ext>
              </a:extLst>
            </p:cNvPr>
            <p:cNvSpPr/>
            <p:nvPr/>
          </p:nvSpPr>
          <p:spPr>
            <a:xfrm>
              <a:off x="1995709" y="5801139"/>
              <a:ext cx="168965" cy="1689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F123B33F-05AA-95F0-C631-DE8C6A0ADA38}"/>
                </a:ext>
              </a:extLst>
            </p:cNvPr>
            <p:cNvSpPr/>
            <p:nvPr/>
          </p:nvSpPr>
          <p:spPr>
            <a:xfrm>
              <a:off x="2967457" y="5801138"/>
              <a:ext cx="168965" cy="1689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36D517E0-E959-51A5-8FF0-63AABCDED99A}"/>
              </a:ext>
            </a:extLst>
          </p:cNvPr>
          <p:cNvSpPr/>
          <p:nvPr/>
        </p:nvSpPr>
        <p:spPr>
          <a:xfrm>
            <a:off x="4452730" y="4585730"/>
            <a:ext cx="944218" cy="18685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E608F676-F988-92DE-3005-38D48CA7A296}"/>
              </a:ext>
            </a:extLst>
          </p:cNvPr>
          <p:cNvSpPr/>
          <p:nvPr/>
        </p:nvSpPr>
        <p:spPr>
          <a:xfrm rot="5400000">
            <a:off x="6968987" y="4568025"/>
            <a:ext cx="944218" cy="18685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B30E3A37-E6B4-D2DF-CE8D-AF3E70C7AB07}"/>
                  </a:ext>
                </a:extLst>
              </p:cNvPr>
              <p:cNvSpPr txBox="1"/>
              <p:nvPr/>
            </p:nvSpPr>
            <p:spPr>
              <a:xfrm>
                <a:off x="3509769" y="5179137"/>
                <a:ext cx="8040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B30E3A37-E6B4-D2DF-CE8D-AF3E70C7A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769" y="5179137"/>
                <a:ext cx="804038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38DC11F9-43CF-FA68-F2B1-F4DEBCA79A57}"/>
                  </a:ext>
                </a:extLst>
              </p:cNvPr>
              <p:cNvSpPr txBox="1"/>
              <p:nvPr/>
            </p:nvSpPr>
            <p:spPr>
              <a:xfrm>
                <a:off x="5531530" y="5180903"/>
                <a:ext cx="8040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38DC11F9-43CF-FA68-F2B1-F4DEBCA79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530" y="5180903"/>
                <a:ext cx="804038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98EB76C2-C42B-3522-6EEB-98A8D5D057DB}"/>
                  </a:ext>
                </a:extLst>
              </p:cNvPr>
              <p:cNvSpPr txBox="1"/>
              <p:nvPr/>
            </p:nvSpPr>
            <p:spPr>
              <a:xfrm>
                <a:off x="8815779" y="4721070"/>
                <a:ext cx="3143282" cy="7078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# of bits is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0.1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+0.1⋅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⋅0.1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&lt;0.4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98EB76C2-C42B-3522-6EEB-98A8D5D05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5779" y="4721070"/>
                <a:ext cx="3143282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8893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9" grpId="1" animBg="1"/>
      <p:bldP spid="40" grpId="0" animBg="1"/>
      <p:bldP spid="41" grpId="0" animBg="1"/>
      <p:bldP spid="42" grpId="0"/>
      <p:bldP spid="42" grpId="1"/>
      <p:bldP spid="43" grpId="0"/>
      <p:bldP spid="43" grpId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Example: Rigid Matrices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Weak empty PHP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rigid matrices exist.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Open question: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explicit construction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of rigid matrices?</a:t>
                </a: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  <a:blipFill>
                <a:blip r:embed="rId3"/>
                <a:stretch>
                  <a:fillRect l="-1043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4 / 31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2DDBE79B-B635-B3E9-BAB7-7E52AF35601D}"/>
              </a:ext>
            </a:extLst>
          </p:cNvPr>
          <p:cNvGrpSpPr/>
          <p:nvPr/>
        </p:nvGrpSpPr>
        <p:grpSpPr>
          <a:xfrm>
            <a:off x="1311715" y="5600313"/>
            <a:ext cx="2801720" cy="892562"/>
            <a:chOff x="1311715" y="5600313"/>
            <a:chExt cx="2801720" cy="892562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C29F532D-2CCB-DB97-1891-5C606C300506}"/>
                </a:ext>
              </a:extLst>
            </p:cNvPr>
            <p:cNvGrpSpPr/>
            <p:nvPr/>
          </p:nvGrpSpPr>
          <p:grpSpPr>
            <a:xfrm>
              <a:off x="1719469" y="5883600"/>
              <a:ext cx="343780" cy="363436"/>
              <a:chOff x="1789043" y="4542183"/>
              <a:chExt cx="1350694" cy="1427921"/>
            </a:xfrm>
          </p:grpSpPr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E8101AD6-717E-62FD-350B-66EF525B74C7}"/>
                  </a:ext>
                </a:extLst>
              </p:cNvPr>
              <p:cNvSpPr/>
              <p:nvPr/>
            </p:nvSpPr>
            <p:spPr>
              <a:xfrm>
                <a:off x="1789043" y="4542183"/>
                <a:ext cx="168965" cy="1689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E374154A-07D8-396F-5AF1-8B3489203625}"/>
                  </a:ext>
                </a:extLst>
              </p:cNvPr>
              <p:cNvSpPr/>
              <p:nvPr/>
            </p:nvSpPr>
            <p:spPr>
              <a:xfrm>
                <a:off x="1789043" y="5134559"/>
                <a:ext cx="168965" cy="1689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1C49B606-FA29-99E0-32C2-C22BE859BE2B}"/>
                  </a:ext>
                </a:extLst>
              </p:cNvPr>
              <p:cNvSpPr/>
              <p:nvPr/>
            </p:nvSpPr>
            <p:spPr>
              <a:xfrm>
                <a:off x="2208772" y="4711148"/>
                <a:ext cx="168965" cy="1689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BEA2C290-17F3-F089-8D1A-057D8DFD9493}"/>
                  </a:ext>
                </a:extLst>
              </p:cNvPr>
              <p:cNvSpPr/>
              <p:nvPr/>
            </p:nvSpPr>
            <p:spPr>
              <a:xfrm>
                <a:off x="2470502" y="5539409"/>
                <a:ext cx="168965" cy="1689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1FA9EFB9-45F0-8786-498E-93307B60209E}"/>
                  </a:ext>
                </a:extLst>
              </p:cNvPr>
              <p:cNvSpPr/>
              <p:nvPr/>
            </p:nvSpPr>
            <p:spPr>
              <a:xfrm>
                <a:off x="2970772" y="4983299"/>
                <a:ext cx="168965" cy="1689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2E58074A-70EB-49EF-5C78-8175C89E136C}"/>
                  </a:ext>
                </a:extLst>
              </p:cNvPr>
              <p:cNvSpPr/>
              <p:nvPr/>
            </p:nvSpPr>
            <p:spPr>
              <a:xfrm>
                <a:off x="2798492" y="4977155"/>
                <a:ext cx="168965" cy="1689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5F7B228C-EDD6-71C7-AC94-351B1A8CF5BF}"/>
                  </a:ext>
                </a:extLst>
              </p:cNvPr>
              <p:cNvSpPr/>
              <p:nvPr/>
            </p:nvSpPr>
            <p:spPr>
              <a:xfrm>
                <a:off x="2470502" y="5370444"/>
                <a:ext cx="168965" cy="1689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71724228-4CFC-6539-8346-BE8C0318FDFD}"/>
                  </a:ext>
                </a:extLst>
              </p:cNvPr>
              <p:cNvSpPr/>
              <p:nvPr/>
            </p:nvSpPr>
            <p:spPr>
              <a:xfrm>
                <a:off x="1995709" y="5801139"/>
                <a:ext cx="168965" cy="1689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F123B33F-05AA-95F0-C631-DE8C6A0ADA38}"/>
                  </a:ext>
                </a:extLst>
              </p:cNvPr>
              <p:cNvSpPr/>
              <p:nvPr/>
            </p:nvSpPr>
            <p:spPr>
              <a:xfrm>
                <a:off x="2967457" y="5801138"/>
                <a:ext cx="168965" cy="1689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36D517E0-E959-51A5-8FF0-63AABCDED99A}"/>
                </a:ext>
              </a:extLst>
            </p:cNvPr>
            <p:cNvSpPr/>
            <p:nvPr/>
          </p:nvSpPr>
          <p:spPr>
            <a:xfrm>
              <a:off x="2462459" y="5774732"/>
              <a:ext cx="284133" cy="5622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608F676-F988-92DE-3005-38D48CA7A296}"/>
                </a:ext>
              </a:extLst>
            </p:cNvPr>
            <p:cNvSpPr/>
            <p:nvPr/>
          </p:nvSpPr>
          <p:spPr>
            <a:xfrm rot="5400000">
              <a:off x="3272745" y="5844666"/>
              <a:ext cx="217639" cy="43069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E89EB39A-3A9C-3515-1433-234AE8DC120C}"/>
                    </a:ext>
                  </a:extLst>
                </p:cNvPr>
                <p:cNvSpPr txBox="1"/>
                <p:nvPr/>
              </p:nvSpPr>
              <p:spPr>
                <a:xfrm>
                  <a:off x="1311715" y="5600313"/>
                  <a:ext cx="47230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4800" b="0" i="1" smtClean="0">
                            <a:latin typeface="Cambria Math" panose="02040503050406030204" pitchFamily="18" charset="0"/>
                          </a:rPr>
                          <m:t>⟨</m:t>
                        </m:r>
                      </m:oMath>
                    </m:oMathPara>
                  </a14:m>
                  <a:endParaRPr lang="zh-CN" altLang="en-US" sz="4800" dirty="0"/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E89EB39A-3A9C-3515-1433-234AE8DC12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1715" y="5600313"/>
                  <a:ext cx="472303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150302B0-B8CD-157B-A7F2-9FFED02017B1}"/>
                    </a:ext>
                  </a:extLst>
                </p:cNvPr>
                <p:cNvSpPr txBox="1"/>
                <p:nvPr/>
              </p:nvSpPr>
              <p:spPr>
                <a:xfrm>
                  <a:off x="1975551" y="5661878"/>
                  <a:ext cx="47230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4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zh-CN" altLang="en-US" sz="4800" dirty="0"/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150302B0-B8CD-157B-A7F2-9FFED02017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5551" y="5661878"/>
                  <a:ext cx="472303" cy="83099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724A4A45-9FFD-C229-3816-BE2325E101F4}"/>
                    </a:ext>
                  </a:extLst>
                </p:cNvPr>
                <p:cNvSpPr txBox="1"/>
                <p:nvPr/>
              </p:nvSpPr>
              <p:spPr>
                <a:xfrm>
                  <a:off x="2678558" y="5640374"/>
                  <a:ext cx="47230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4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zh-CN" altLang="en-US" sz="4800" dirty="0"/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724A4A45-9FFD-C229-3816-BE2325E101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8558" y="5640374"/>
                  <a:ext cx="472303" cy="83099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53094821-1714-4920-83F6-2FBE965A6171}"/>
                    </a:ext>
                  </a:extLst>
                </p:cNvPr>
                <p:cNvSpPr txBox="1"/>
                <p:nvPr/>
              </p:nvSpPr>
              <p:spPr>
                <a:xfrm>
                  <a:off x="3641132" y="5600313"/>
                  <a:ext cx="47230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48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zh-CN" altLang="en-US" sz="4800" dirty="0"/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53094821-1714-4920-83F6-2FBE965A61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1132" y="5600313"/>
                  <a:ext cx="472303" cy="83099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梯形 25">
            <a:extLst>
              <a:ext uri="{FF2B5EF4-FFF2-40B4-BE49-F238E27FC236}">
                <a16:creationId xmlns:a16="http://schemas.microsoft.com/office/drawing/2014/main" id="{4B192C03-D7DE-C4A3-F25F-A7844BD500EC}"/>
              </a:ext>
            </a:extLst>
          </p:cNvPr>
          <p:cNvSpPr/>
          <p:nvPr/>
        </p:nvSpPr>
        <p:spPr>
          <a:xfrm rot="10800000">
            <a:off x="902883" y="4355391"/>
            <a:ext cx="3687418" cy="1292914"/>
          </a:xfrm>
          <a:prstGeom prst="trapezoid">
            <a:avLst>
              <a:gd name="adj" fmla="val 3883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87F8610-88A0-CB9F-BA89-EDC795479284}"/>
              </a:ext>
            </a:extLst>
          </p:cNvPr>
          <p:cNvSpPr txBox="1"/>
          <p:nvPr/>
        </p:nvSpPr>
        <p:spPr>
          <a:xfrm>
            <a:off x="1547866" y="4589802"/>
            <a:ext cx="2565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Decompressor for rigid matrices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38E7B10-001C-2227-64E5-AC6E5791DDE3}"/>
              </a:ext>
            </a:extLst>
          </p:cNvPr>
          <p:cNvSpPr/>
          <p:nvPr/>
        </p:nvSpPr>
        <p:spPr>
          <a:xfrm>
            <a:off x="2244190" y="3172622"/>
            <a:ext cx="906671" cy="9066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B0B9AC0-6470-B576-A5BD-43E3EE8344E6}"/>
              </a:ext>
            </a:extLst>
          </p:cNvPr>
          <p:cNvSpPr txBox="1"/>
          <p:nvPr/>
        </p:nvSpPr>
        <p:spPr>
          <a:xfrm>
            <a:off x="3381564" y="3806545"/>
            <a:ext cx="1978940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 non-rigid matrix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F4D8057-8F06-CB63-9E15-735328AC0B95}"/>
                  </a:ext>
                </a:extLst>
              </p:cNvPr>
              <p:cNvSpPr txBox="1"/>
              <p:nvPr/>
            </p:nvSpPr>
            <p:spPr>
              <a:xfrm>
                <a:off x="4157655" y="5556836"/>
                <a:ext cx="1502992" cy="376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0.4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bits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F4D8057-8F06-CB63-9E15-735328AC0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655" y="5556836"/>
                <a:ext cx="1502992" cy="376129"/>
              </a:xfrm>
              <a:prstGeom prst="rect">
                <a:avLst/>
              </a:prstGeom>
              <a:blipFill>
                <a:blip r:embed="rId8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A510F3A3-441F-2C8B-7725-CEA8DAA9263B}"/>
                  </a:ext>
                </a:extLst>
              </p:cNvPr>
              <p:cNvSpPr txBox="1"/>
              <p:nvPr/>
            </p:nvSpPr>
            <p:spPr>
              <a:xfrm>
                <a:off x="4672305" y="4220470"/>
                <a:ext cx="9035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bits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A510F3A3-441F-2C8B-7725-CEA8DAA92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305" y="4220470"/>
                <a:ext cx="903547" cy="369332"/>
              </a:xfrm>
              <a:prstGeom prst="rect">
                <a:avLst/>
              </a:prstGeom>
              <a:blipFill>
                <a:blip r:embed="rId9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A85B6F9-BF8E-30E1-D6E3-006208030138}"/>
                  </a:ext>
                </a:extLst>
              </p:cNvPr>
              <p:cNvSpPr txBox="1"/>
              <p:nvPr/>
            </p:nvSpPr>
            <p:spPr>
              <a:xfrm>
                <a:off x="6287234" y="3204807"/>
                <a:ext cx="5066566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If Range Avoidance is in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𝐅𝐏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rigid matrices can be constructed in poly time.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A85B6F9-BF8E-30E1-D6E3-006208030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234" y="3204807"/>
                <a:ext cx="5066566" cy="12003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87D135D6-CCBF-16B8-8FE0-E4C95E23BAF5}"/>
                  </a:ext>
                </a:extLst>
              </p:cNvPr>
              <p:cNvSpPr txBox="1"/>
              <p:nvPr/>
            </p:nvSpPr>
            <p:spPr>
              <a:xfrm>
                <a:off x="6287234" y="4797536"/>
                <a:ext cx="5042787" cy="120686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If Range Avoidance is in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𝐅</m:t>
                    </m:r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rigid matrices can be constructed in poly time with an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oracle.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87D135D6-CCBF-16B8-8FE0-E4C95E23B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234" y="4797536"/>
                <a:ext cx="5042787" cy="120686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9197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" grpId="0"/>
      <p:bldP spid="7" grpId="0" animBg="1"/>
      <p:bldP spid="8" grpId="0" animBg="1"/>
      <p:bldP spid="9" grpId="0"/>
      <p:bldP spid="39" grpId="0"/>
      <p:bldP spid="10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Example: Circuit Lower Bounds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Find a Boolean function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without</a:t>
                </a:r>
                <a:b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size-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circuits?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Weak empty PHP: most Boolean functions</a:t>
                </a:r>
                <a:b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require circuits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size!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function of size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can be compressed into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bits.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Embarrassing open questions: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Does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every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function in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have size-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circuits?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Does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every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function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have size-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circuits?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Currently, we only know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3.1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𝑜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circuit lower bounds [LY22]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  <a:blipFill>
                <a:blip r:embed="rId3"/>
                <a:stretch>
                  <a:fillRect l="-1043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5 / 31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6E26CC7-5AB2-4B65-BA3B-C4F034B7F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7897" y="1757704"/>
            <a:ext cx="1831808" cy="1933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E1CB7DE3-4997-45A8-A2AC-606A04181D1B}"/>
                  </a:ext>
                </a:extLst>
              </p:cNvPr>
              <p:cNvSpPr/>
              <p:nvPr/>
            </p:nvSpPr>
            <p:spPr>
              <a:xfrm>
                <a:off x="9652575" y="3578698"/>
                <a:ext cx="2262451" cy="6318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 circuit 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from </a:t>
                </a: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[Arora-Barak]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E1CB7DE3-4997-45A8-A2AC-606A04181D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575" y="3578698"/>
                <a:ext cx="2262451" cy="631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6301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Example: Circuit Lower Bounds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Weak empty PHP: most Boolean functions require circuits of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size!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Embarrassing open Q: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⊆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𝐒𝐈𝐙𝐄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  <a:blipFill>
                <a:blip r:embed="rId3"/>
                <a:stretch>
                  <a:fillRect l="-1043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6 / 31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6E26CC7-5AB2-4B65-BA3B-C4F034B7F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7246" y="5779564"/>
            <a:ext cx="841684" cy="888444"/>
          </a:xfrm>
          <a:prstGeom prst="rect">
            <a:avLst/>
          </a:prstGeom>
        </p:spPr>
      </p:pic>
      <p:sp>
        <p:nvSpPr>
          <p:cNvPr id="7" name="梯形 6">
            <a:extLst>
              <a:ext uri="{FF2B5EF4-FFF2-40B4-BE49-F238E27FC236}">
                <a16:creationId xmlns:a16="http://schemas.microsoft.com/office/drawing/2014/main" id="{DFDA8E2A-4E6B-DB45-CB53-80FA390EE196}"/>
              </a:ext>
            </a:extLst>
          </p:cNvPr>
          <p:cNvSpPr/>
          <p:nvPr/>
        </p:nvSpPr>
        <p:spPr>
          <a:xfrm rot="10800000">
            <a:off x="902883" y="4355391"/>
            <a:ext cx="3687418" cy="1292914"/>
          </a:xfrm>
          <a:prstGeom prst="trapezoid">
            <a:avLst>
              <a:gd name="adj" fmla="val 3883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8553132-EF99-43C6-97D8-B1D6BA7ACC2E}"/>
                  </a:ext>
                </a:extLst>
              </p:cNvPr>
              <p:cNvSpPr txBox="1"/>
              <p:nvPr/>
            </p:nvSpPr>
            <p:spPr>
              <a:xfrm>
                <a:off x="2214847" y="4713655"/>
                <a:ext cx="10634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𝑇𝑇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8553132-EF99-43C6-97D8-B1D6BA7AC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847" y="4713655"/>
                <a:ext cx="106348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78C22AC-A2A8-2981-80A9-64B5C4014F02}"/>
                  </a:ext>
                </a:extLst>
              </p:cNvPr>
              <p:cNvSpPr txBox="1"/>
              <p:nvPr/>
            </p:nvSpPr>
            <p:spPr>
              <a:xfrm>
                <a:off x="5267740" y="6241017"/>
                <a:ext cx="2802834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𝑇𝑇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stands for “truth table”.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78C22AC-A2A8-2981-80A9-64B5C4014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740" y="6241017"/>
                <a:ext cx="280283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A6EDE32-3DC2-5F89-4693-EF7D3E124810}"/>
                  </a:ext>
                </a:extLst>
              </p:cNvPr>
              <p:cNvSpPr txBox="1"/>
              <p:nvPr/>
            </p:nvSpPr>
            <p:spPr>
              <a:xfrm>
                <a:off x="298174" y="5801000"/>
                <a:ext cx="2021587" cy="656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Description of a size-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A6EDE32-3DC2-5F89-4693-EF7D3E124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74" y="5801000"/>
                <a:ext cx="2021587" cy="656655"/>
              </a:xfrm>
              <a:prstGeom prst="rect">
                <a:avLst/>
              </a:prstGeom>
              <a:blipFill>
                <a:blip r:embed="rId7"/>
                <a:stretch>
                  <a:fillRect l="-2711" t="-5607" b="-149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F5312AA-DF49-A060-6B61-327FDF4BB554}"/>
                  </a:ext>
                </a:extLst>
              </p:cNvPr>
              <p:cNvSpPr txBox="1"/>
              <p:nvPr/>
            </p:nvSpPr>
            <p:spPr>
              <a:xfrm>
                <a:off x="902880" y="3963075"/>
                <a:ext cx="3687419" cy="27699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01100010011………………001010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F5312AA-DF49-A060-6B61-327FDF4BB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880" y="3963075"/>
                <a:ext cx="3687419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3668294-6811-70EE-2241-B7CF615DE5CB}"/>
                  </a:ext>
                </a:extLst>
              </p:cNvPr>
              <p:cNvSpPr txBox="1"/>
              <p:nvPr/>
            </p:nvSpPr>
            <p:spPr>
              <a:xfrm>
                <a:off x="193260" y="3646233"/>
                <a:ext cx="17602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Truth table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3668294-6811-70EE-2241-B7CF615DE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60" y="3646233"/>
                <a:ext cx="1760231" cy="369332"/>
              </a:xfrm>
              <a:prstGeom prst="rect">
                <a:avLst/>
              </a:prstGeom>
              <a:blipFill>
                <a:blip r:embed="rId9"/>
                <a:stretch>
                  <a:fillRect l="-3125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542478B-08C1-E526-C6EA-19A393E18708}"/>
                  </a:ext>
                </a:extLst>
              </p:cNvPr>
              <p:cNvSpPr txBox="1"/>
              <p:nvPr/>
            </p:nvSpPr>
            <p:spPr>
              <a:xfrm>
                <a:off x="4157654" y="5556836"/>
                <a:ext cx="1858681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bits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542478B-08C1-E526-C6EA-19A393E18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654" y="5556836"/>
                <a:ext cx="1858681" cy="379656"/>
              </a:xfrm>
              <a:prstGeom prst="rect">
                <a:avLst/>
              </a:prstGeom>
              <a:blipFill>
                <a:blip r:embed="rId10"/>
                <a:stretch>
                  <a:fillRect t="-6452" b="-25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BDFC64B4-60F4-C6C7-AF90-207F1D137FFE}"/>
                  </a:ext>
                </a:extLst>
              </p:cNvPr>
              <p:cNvSpPr txBox="1"/>
              <p:nvPr/>
            </p:nvSpPr>
            <p:spPr>
              <a:xfrm>
                <a:off x="4672305" y="4220470"/>
                <a:ext cx="9035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bits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BDFC64B4-60F4-C6C7-AF90-207F1D137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305" y="4220470"/>
                <a:ext cx="903547" cy="369332"/>
              </a:xfrm>
              <a:prstGeom prst="rect">
                <a:avLst/>
              </a:prstGeom>
              <a:blipFill>
                <a:blip r:embed="rId11"/>
                <a:stretch>
                  <a:fillRect t="-8197" r="-671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7689D1C-C0BF-683F-7AA9-DEAC4B0BA845}"/>
                  </a:ext>
                </a:extLst>
              </p:cNvPr>
              <p:cNvSpPr txBox="1"/>
              <p:nvPr/>
            </p:nvSpPr>
            <p:spPr>
              <a:xfrm>
                <a:off x="6287234" y="3516537"/>
                <a:ext cx="5066566" cy="87851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If Range Avoidance is in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𝐅𝐏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𝐄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⊈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𝐒𝐈𝐙𝐄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/2</m:t>
                              </m:r>
                            </m:sup>
                          </m:sSup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7689D1C-C0BF-683F-7AA9-DEAC4B0BA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234" y="3516537"/>
                <a:ext cx="5066566" cy="8785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08FD3FA-7F83-0254-0ADB-D3A158B9B764}"/>
                  </a:ext>
                </a:extLst>
              </p:cNvPr>
              <p:cNvSpPr txBox="1"/>
              <p:nvPr/>
            </p:nvSpPr>
            <p:spPr>
              <a:xfrm>
                <a:off x="6287234" y="4780053"/>
                <a:ext cx="5066566" cy="88505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If Range Avoidance is in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𝐅</m:t>
                    </m:r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𝐄</m:t>
                          </m:r>
                        </m:e>
                        <m:sup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𝐍𝐏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⊈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𝐒𝐈𝐙𝐄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/2</m:t>
                              </m:r>
                            </m:sup>
                          </m:sSup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08FD3FA-7F83-0254-0ADB-D3A158B9B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234" y="4780053"/>
                <a:ext cx="5066566" cy="88505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211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8" grpId="0" animBg="1"/>
      <p:bldP spid="10" grpId="0"/>
      <p:bldP spid="9" grpId="0" animBg="1"/>
      <p:bldP spid="14" grpId="0"/>
      <p:bldP spid="15" grpId="0"/>
      <p:bldP spid="16" grpId="0"/>
      <p:bldP spid="1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Explicit Constructions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general phenomenon: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Weak empty PHP (“the probabilistic method”) proves that a random object satisfies some property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It is a long-standing open problem to find an explicit construction of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any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object satisfying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[Korten’21]: Range avoidance captures explicit constructions!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Constructing an object satisfying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reduces to range avoidance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Also: a structural complexity theory for explicit constructions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  <a:blipFill>
                <a:blip r:embed="rId3"/>
                <a:stretch>
                  <a:fillRect l="-986" t="-2166" r="-4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7 / 31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B53EF9C-7230-A662-31CC-CB242EE3DC6A}"/>
              </a:ext>
            </a:extLst>
          </p:cNvPr>
          <p:cNvSpPr txBox="1"/>
          <p:nvPr/>
        </p:nvSpPr>
        <p:spPr>
          <a:xfrm>
            <a:off x="4810990" y="3429000"/>
            <a:ext cx="6542807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Rigid matrices, hard truth tables, Ramsey graphs, extractors, pseudorandom generators, hard data structure problems…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921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36477</TotalTime>
  <Words>3338</Words>
  <Application>Microsoft Office PowerPoint</Application>
  <PresentationFormat>宽屏</PresentationFormat>
  <Paragraphs>528</Paragraphs>
  <Slides>37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3" baseType="lpstr">
      <vt:lpstr>等线</vt:lpstr>
      <vt:lpstr>等线 Light</vt:lpstr>
      <vt:lpstr>Arial</vt:lpstr>
      <vt:lpstr>Cambria Math</vt:lpstr>
      <vt:lpstr>Consolas</vt:lpstr>
      <vt:lpstr>Office 主题​​</vt:lpstr>
      <vt:lpstr>On the Range Avoidance Problem for Circuits</vt:lpstr>
      <vt:lpstr>Range Avoidance</vt:lpstr>
      <vt:lpstr>Motivation: The Empty Pigeonhole Principle</vt:lpstr>
      <vt:lpstr>Range Avoidance Problem</vt:lpstr>
      <vt:lpstr>Example: Rigid Matrices</vt:lpstr>
      <vt:lpstr>Example: Rigid Matrices</vt:lpstr>
      <vt:lpstr>Example: Circuit Lower Bounds</vt:lpstr>
      <vt:lpstr>Example: Circuit Lower Bounds</vt:lpstr>
      <vt:lpstr>Explicit Constructions</vt:lpstr>
      <vt:lpstr>〖FP〗^NP-Explicit Constructions</vt:lpstr>
      <vt:lpstr>Range Avoidance for Restricted Circuits</vt:lpstr>
      <vt:lpstr>Algorithmic Method</vt:lpstr>
      <vt:lpstr>Circuit Lower Bounds via “Algorithmic Method”</vt:lpstr>
      <vt:lpstr>Algorithmic Method for Rigid Matrices</vt:lpstr>
      <vt:lpstr>A Range Avoidance Interpretation?</vt:lpstr>
      <vt:lpstr>Is it just circuit lower bounds &amp; rigid matrices, or…?</vt:lpstr>
      <vt:lpstr>Our Results</vt:lpstr>
      <vt:lpstr>Our Results: Algorithmic Method for Range Avoidance</vt:lpstr>
      <vt:lpstr>Comparison with the Algorithmic Method</vt:lpstr>
      <vt:lpstr>Algorithmic Method Is For Avoidance!</vt:lpstr>
      <vt:lpstr>Characterisation of Circuit Lower Bounds for E^NP</vt:lpstr>
      <vt:lpstr>Characterisation of Circuit Lower Bounds for E^NP</vt:lpstr>
      <vt:lpstr>Comparison with IKW’02</vt:lpstr>
      <vt:lpstr>Other Results</vt:lpstr>
      <vt:lpstr>Proof Ideas</vt:lpstr>
      <vt:lpstr>Recap: NEXP⊈〖ACC〗^0</vt:lpstr>
      <vt:lpstr>Speed-Up via PCP</vt:lpstr>
      <vt:lpstr>Wrap Up: Proof of NEXP⊈〖ACC〗^0</vt:lpstr>
      <vt:lpstr>Adapting NEXP⊈〖ACC〗^0 To Avoidance?</vt:lpstr>
      <vt:lpstr>Idea 1: Make Copies!</vt:lpstr>
      <vt:lpstr>Idea 2: Rectangular PCP!</vt:lpstr>
      <vt:lpstr>Idea 2: Rectangular PCP!</vt:lpstr>
      <vt:lpstr>Idea 2: Rectangular PCP!</vt:lpstr>
      <vt:lpstr>Estimaing p_acc via Rectangular PCP</vt:lpstr>
      <vt:lpstr>Wrap-Up: Non-trivial Data Structures ⟹ Avoidance in 〖FP〗^NP</vt:lpstr>
      <vt:lpstr>Summary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Range Avoidance</dc:title>
  <dc:creator>Hanlin Ren</dc:creator>
  <cp:lastModifiedBy>Hanlin Ren</cp:lastModifiedBy>
  <cp:revision>2137</cp:revision>
  <dcterms:created xsi:type="dcterms:W3CDTF">2019-12-25T22:18:45Z</dcterms:created>
  <dcterms:modified xsi:type="dcterms:W3CDTF">2022-08-04T17:20:45Z</dcterms:modified>
</cp:coreProperties>
</file>