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8" r:id="rId3"/>
    <p:sldId id="509" r:id="rId4"/>
    <p:sldId id="411" r:id="rId5"/>
    <p:sldId id="444" r:id="rId6"/>
    <p:sldId id="487" r:id="rId7"/>
    <p:sldId id="455" r:id="rId8"/>
    <p:sldId id="419" r:id="rId9"/>
    <p:sldId id="507" r:id="rId10"/>
    <p:sldId id="508" r:id="rId11"/>
    <p:sldId id="499" r:id="rId12"/>
    <p:sldId id="50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2C94A52-E98A-4745-AB20-1E93AC16C0FC}">
          <p14:sldIdLst>
            <p14:sldId id="256"/>
            <p14:sldId id="328"/>
            <p14:sldId id="509"/>
            <p14:sldId id="411"/>
            <p14:sldId id="444"/>
            <p14:sldId id="487"/>
            <p14:sldId id="455"/>
            <p14:sldId id="419"/>
            <p14:sldId id="507"/>
            <p14:sldId id="508"/>
            <p14:sldId id="499"/>
          </p14:sldIdLst>
        </p14:section>
        <p14:section name="Appendix" id="{4B33A038-2EDE-4521-B2E4-FF44FA050047}">
          <p14:sldIdLst>
            <p14:sldId id="5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3451" autoAdjust="0"/>
  </p:normalViewPr>
  <p:slideViewPr>
    <p:cSldViewPr snapToGrid="0">
      <p:cViewPr varScale="1">
        <p:scale>
          <a:sx n="76" d="100"/>
          <a:sy n="76" d="100"/>
        </p:scale>
        <p:origin x="37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682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892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424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91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742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014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15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312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974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094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40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2023/6/21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11.png"/><Relationship Id="rId26" Type="http://schemas.openxmlformats.org/officeDocument/2006/relationships/image" Target="../media/image790.png"/><Relationship Id="rId3" Type="http://schemas.openxmlformats.org/officeDocument/2006/relationships/image" Target="../media/image39.png"/><Relationship Id="rId21" Type="http://schemas.openxmlformats.org/officeDocument/2006/relationships/image" Target="../media/image740.png"/><Relationship Id="rId34" Type="http://schemas.openxmlformats.org/officeDocument/2006/relationships/image" Target="../media/image42.png"/><Relationship Id="rId7" Type="http://schemas.openxmlformats.org/officeDocument/2006/relationships/image" Target="../media/image103.png"/><Relationship Id="rId17" Type="http://schemas.openxmlformats.org/officeDocument/2006/relationships/image" Target="../media/image701.png"/><Relationship Id="rId25" Type="http://schemas.openxmlformats.org/officeDocument/2006/relationships/image" Target="../media/image780.png"/><Relationship Id="rId3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90.png"/><Relationship Id="rId20" Type="http://schemas.openxmlformats.org/officeDocument/2006/relationships/image" Target="../media/image730.png"/><Relationship Id="rId29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770.png"/><Relationship Id="rId32" Type="http://schemas.openxmlformats.org/officeDocument/2006/relationships/image" Target="../media/image40.png"/><Relationship Id="rId5" Type="http://schemas.openxmlformats.org/officeDocument/2006/relationships/image" Target="../media/image101.png"/><Relationship Id="rId15" Type="http://schemas.openxmlformats.org/officeDocument/2006/relationships/image" Target="../media/image680.png"/><Relationship Id="rId23" Type="http://schemas.openxmlformats.org/officeDocument/2006/relationships/image" Target="../media/image760.png"/><Relationship Id="rId28" Type="http://schemas.openxmlformats.org/officeDocument/2006/relationships/image" Target="../media/image812.png"/><Relationship Id="rId36" Type="http://schemas.openxmlformats.org/officeDocument/2006/relationships/image" Target="../media/image44.png"/><Relationship Id="rId10" Type="http://schemas.openxmlformats.org/officeDocument/2006/relationships/image" Target="../media/image106.png"/><Relationship Id="rId19" Type="http://schemas.openxmlformats.org/officeDocument/2006/relationships/image" Target="../media/image720.png"/><Relationship Id="rId31" Type="http://schemas.openxmlformats.org/officeDocument/2006/relationships/image" Target="../media/image109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671.png"/><Relationship Id="rId22" Type="http://schemas.openxmlformats.org/officeDocument/2006/relationships/image" Target="../media/image750.png"/><Relationship Id="rId27" Type="http://schemas.openxmlformats.org/officeDocument/2006/relationships/image" Target="../media/image800.png"/><Relationship Id="rId30" Type="http://schemas.openxmlformats.org/officeDocument/2006/relationships/image" Target="../media/image108.png"/><Relationship Id="rId35" Type="http://schemas.openxmlformats.org/officeDocument/2006/relationships/image" Target="../media/image43.png"/><Relationship Id="rId8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13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80.png"/><Relationship Id="rId4" Type="http://schemas.openxmlformats.org/officeDocument/2006/relationships/image" Target="../media/image4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1.png"/><Relationship Id="rId7" Type="http://schemas.openxmlformats.org/officeDocument/2006/relationships/image" Target="../media/image150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9.png"/><Relationship Id="rId5" Type="http://schemas.openxmlformats.org/officeDocument/2006/relationships/image" Target="../media/image130.png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25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9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1.png"/><Relationship Id="rId13" Type="http://schemas.openxmlformats.org/officeDocument/2006/relationships/image" Target="../media/image671.png"/><Relationship Id="rId18" Type="http://schemas.openxmlformats.org/officeDocument/2006/relationships/image" Target="../media/image720.png"/><Relationship Id="rId26" Type="http://schemas.openxmlformats.org/officeDocument/2006/relationships/image" Target="../media/image800.png"/><Relationship Id="rId3" Type="http://schemas.openxmlformats.org/officeDocument/2006/relationships/image" Target="../media/image26.png"/><Relationship Id="rId21" Type="http://schemas.openxmlformats.org/officeDocument/2006/relationships/image" Target="../media/image750.png"/><Relationship Id="rId7" Type="http://schemas.openxmlformats.org/officeDocument/2006/relationships/image" Target="../media/image611.png"/><Relationship Id="rId12" Type="http://schemas.openxmlformats.org/officeDocument/2006/relationships/image" Target="../media/image92.png"/><Relationship Id="rId17" Type="http://schemas.openxmlformats.org/officeDocument/2006/relationships/image" Target="../media/image711.png"/><Relationship Id="rId25" Type="http://schemas.openxmlformats.org/officeDocument/2006/relationships/image" Target="../media/image79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01.png"/><Relationship Id="rId20" Type="http://schemas.openxmlformats.org/officeDocument/2006/relationships/image" Target="../media/image740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91.png"/><Relationship Id="rId24" Type="http://schemas.openxmlformats.org/officeDocument/2006/relationships/image" Target="../media/image780.png"/><Relationship Id="rId5" Type="http://schemas.openxmlformats.org/officeDocument/2006/relationships/image" Target="../media/image89.png"/><Relationship Id="rId15" Type="http://schemas.openxmlformats.org/officeDocument/2006/relationships/image" Target="../media/image690.png"/><Relationship Id="rId23" Type="http://schemas.openxmlformats.org/officeDocument/2006/relationships/image" Target="../media/image770.png"/><Relationship Id="rId28" Type="http://schemas.openxmlformats.org/officeDocument/2006/relationships/image" Target="../media/image820.png"/><Relationship Id="rId10" Type="http://schemas.openxmlformats.org/officeDocument/2006/relationships/image" Target="../media/image90.png"/><Relationship Id="rId19" Type="http://schemas.openxmlformats.org/officeDocument/2006/relationships/image" Target="../media/image730.png"/><Relationship Id="rId4" Type="http://schemas.openxmlformats.org/officeDocument/2006/relationships/image" Target="../media/image27.png"/><Relationship Id="rId9" Type="http://schemas.openxmlformats.org/officeDocument/2006/relationships/image" Target="../media/image631.png"/><Relationship Id="rId14" Type="http://schemas.openxmlformats.org/officeDocument/2006/relationships/image" Target="../media/image680.png"/><Relationship Id="rId22" Type="http://schemas.openxmlformats.org/officeDocument/2006/relationships/image" Target="../media/image760.png"/><Relationship Id="rId27" Type="http://schemas.openxmlformats.org/officeDocument/2006/relationships/image" Target="../media/image812.png"/><Relationship Id="rId30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0.png"/><Relationship Id="rId7" Type="http://schemas.openxmlformats.org/officeDocument/2006/relationships/image" Target="../media/image6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64.png"/><Relationship Id="rId4" Type="http://schemas.openxmlformats.org/officeDocument/2006/relationships/image" Target="../media/image31.png"/><Relationship Id="rId9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906363"/>
            <a:ext cx="10314523" cy="22774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Avoidance, Remote Point, and Hard Partial Truth Tables via Satisfying-Pairs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275FB3A-FF17-4057-A097-772471E1717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0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60918B-E260-2E74-3B7E-1CAA8D72E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042" y="3798277"/>
            <a:ext cx="2698025" cy="18009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796C09A7-9EC4-3B00-B99A-9A6F6CD5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93" y="3798277"/>
            <a:ext cx="1437046" cy="14370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67BF1F89-4079-6339-6559-4F77DA3AF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99" y="3798277"/>
            <a:ext cx="1448356" cy="14370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0322578-56BB-56DD-BF63-CF99B2F2FC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715" y="3798277"/>
            <a:ext cx="1579214" cy="14370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C2EF56C-4AF6-FA86-3C61-C6A98D41EE93}"/>
                  </a:ext>
                </a:extLst>
              </p:cNvPr>
              <p:cNvSpPr txBox="1"/>
              <p:nvPr/>
            </p:nvSpPr>
            <p:spPr>
              <a:xfrm>
                <a:off x="1020825" y="5384385"/>
                <a:ext cx="15979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Yeyuan Chen</a:t>
                </a:r>
              </a:p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(Xi’an </a:t>
                </a:r>
                <a:r>
                  <a:rPr lang="en-US" altLang="zh-CN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Jiaotong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U Michigan)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C2EF56C-4AF6-FA86-3C61-C6A98D41E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25" y="5384385"/>
                <a:ext cx="1597924" cy="830997"/>
              </a:xfrm>
              <a:prstGeom prst="rect">
                <a:avLst/>
              </a:prstGeom>
              <a:blipFill>
                <a:blip r:embed="rId7"/>
                <a:stretch>
                  <a:fillRect l="-1901" t="-2190" b="-80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B31448B-0F64-1753-3ADC-84D94CCF00C6}"/>
                  </a:ext>
                </a:extLst>
              </p:cNvPr>
              <p:cNvSpPr txBox="1"/>
              <p:nvPr/>
            </p:nvSpPr>
            <p:spPr>
              <a:xfrm>
                <a:off x="2797354" y="5384386"/>
                <a:ext cx="15979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Yizhi Huang</a:t>
                </a:r>
              </a:p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(Tsinghua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Columbia U)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B31448B-0F64-1753-3ADC-84D94CCF0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354" y="5384386"/>
                <a:ext cx="1597924" cy="830997"/>
              </a:xfrm>
              <a:prstGeom prst="rect">
                <a:avLst/>
              </a:prstGeom>
              <a:blipFill>
                <a:blip r:embed="rId8"/>
                <a:stretch>
                  <a:fillRect t="-2190" b="-80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8D7B811-FE24-3539-E044-88445586D70E}"/>
                  </a:ext>
                </a:extLst>
              </p:cNvPr>
              <p:cNvSpPr txBox="1"/>
              <p:nvPr/>
            </p:nvSpPr>
            <p:spPr>
              <a:xfrm>
                <a:off x="4665815" y="5386371"/>
                <a:ext cx="15979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Jiatu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Li</a:t>
                </a:r>
              </a:p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(Tsinghua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MIT)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8D7B811-FE24-3539-E044-88445586D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815" y="5386371"/>
                <a:ext cx="1597924" cy="830997"/>
              </a:xfrm>
              <a:prstGeom prst="rect">
                <a:avLst/>
              </a:prstGeom>
              <a:blipFill>
                <a:blip r:embed="rId9"/>
                <a:stretch>
                  <a:fillRect t="-2206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33B857B9-AE4C-78F5-F890-4FB7A5321A68}"/>
              </a:ext>
            </a:extLst>
          </p:cNvPr>
          <p:cNvSpPr txBox="1"/>
          <p:nvPr/>
        </p:nvSpPr>
        <p:spPr>
          <a:xfrm>
            <a:off x="6585958" y="5384385"/>
            <a:ext cx="1597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(Oxford)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E01E134-B126-039B-13C2-BB72462D3D02}"/>
              </a:ext>
            </a:extLst>
          </p:cNvPr>
          <p:cNvSpPr txBox="1"/>
          <p:nvPr/>
        </p:nvSpPr>
        <p:spPr>
          <a:xfrm>
            <a:off x="9172447" y="5676772"/>
            <a:ext cx="209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STOC 2023</a:t>
            </a:r>
          </a:p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@Orlando, Florida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9C8E4F4-1DCC-B6E9-11F5-0CBB5FB7E5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7541" y="3798277"/>
            <a:ext cx="1264492" cy="14370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 3: Unconditional Results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Circuits</a:t>
                </a:r>
                <a:endParaRPr lang="zh-CN" alt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Unconditional non-trivial algorithm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-Satisfying-Pairs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are implicit in previous works! (e.g., [Williams’14])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Corollaries --- unconditional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-Remote-Point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-Hard-Partial-Truth-Table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-Average-Case-HPTT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(for certain parameter regimes)!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4"/>
                <a:stretch>
                  <a:fillRect l="-986" t="-2166" r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9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7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79784A45-F9A7-9C94-96FE-574771B48DB6}"/>
                  </a:ext>
                </a:extLst>
              </p:cNvPr>
              <p:cNvSpPr/>
              <p:nvPr/>
            </p:nvSpPr>
            <p:spPr>
              <a:xfrm>
                <a:off x="6217569" y="1870154"/>
                <a:ext cx="4800984" cy="364399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“Algorithmic Method” for Range Avoidance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algorithm for Satisfying-Pairs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-algorithm for range avoidance, remote point, and (average-case) HPTT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79784A45-F9A7-9C94-96FE-574771B48D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569" y="1870154"/>
                <a:ext cx="4800984" cy="3643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矩形 50">
            <a:extLst>
              <a:ext uri="{FF2B5EF4-FFF2-40B4-BE49-F238E27FC236}">
                <a16:creationId xmlns:a16="http://schemas.microsoft.com/office/drawing/2014/main" id="{1EC4D9D1-47E0-6237-56A1-52338C7EE30C}"/>
              </a:ext>
            </a:extLst>
          </p:cNvPr>
          <p:cNvSpPr/>
          <p:nvPr/>
        </p:nvSpPr>
        <p:spPr>
          <a:xfrm>
            <a:off x="804330" y="1870154"/>
            <a:ext cx="2389228" cy="1656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Range Avoidance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10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0ECAC3C8-F890-27F2-CB30-0C26B05260BA}"/>
              </a:ext>
            </a:extLst>
          </p:cNvPr>
          <p:cNvGrpSpPr/>
          <p:nvPr/>
        </p:nvGrpSpPr>
        <p:grpSpPr>
          <a:xfrm>
            <a:off x="6533147" y="3537697"/>
            <a:ext cx="1998634" cy="1775039"/>
            <a:chOff x="607169" y="2705688"/>
            <a:chExt cx="3647455" cy="3239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D779384-1FB5-CE91-77A2-C34E4ADB5407}"/>
                    </a:ext>
                  </a:extLst>
                </p:cNvPr>
                <p:cNvSpPr txBox="1"/>
                <p:nvPr/>
              </p:nvSpPr>
              <p:spPr>
                <a:xfrm>
                  <a:off x="1432970" y="2705690"/>
                  <a:ext cx="604554" cy="29488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0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D779384-1FB5-CE91-77A2-C34E4ADB54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70" y="2705690"/>
                  <a:ext cx="604554" cy="2948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13610D5-ABD6-DABD-0CCF-6A69A639F5E3}"/>
                </a:ext>
              </a:extLst>
            </p:cNvPr>
            <p:cNvGrpSpPr/>
            <p:nvPr/>
          </p:nvGrpSpPr>
          <p:grpSpPr>
            <a:xfrm>
              <a:off x="607169" y="3061787"/>
              <a:ext cx="591421" cy="550751"/>
              <a:chOff x="347706" y="2699345"/>
              <a:chExt cx="1567071" cy="1459310"/>
            </a:xfrm>
          </p:grpSpPr>
          <p:sp>
            <p:nvSpPr>
              <p:cNvPr id="12" name="等腰三角形 11">
                <a:extLst>
                  <a:ext uri="{FF2B5EF4-FFF2-40B4-BE49-F238E27FC236}">
                    <a16:creationId xmlns:a16="http://schemas.microsoft.com/office/drawing/2014/main" id="{C3DB4BC4-87D4-C536-0459-5495590DB794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B8BF897-2FA2-0433-46C6-6BDD8369C6BE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1" y="3331936"/>
                    <a:ext cx="755376" cy="74413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000" dirty="0"/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B8BF897-2FA2-0433-46C6-6BDD8369C6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1" y="3331936"/>
                    <a:ext cx="755376" cy="74413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9231" r="-7692" b="-1153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CABD7DB-85F2-374C-A736-3BD6AC419613}"/>
                </a:ext>
              </a:extLst>
            </p:cNvPr>
            <p:cNvGrpSpPr/>
            <p:nvPr/>
          </p:nvGrpSpPr>
          <p:grpSpPr>
            <a:xfrm>
              <a:off x="607169" y="3851280"/>
              <a:ext cx="591421" cy="550751"/>
              <a:chOff x="347706" y="2699341"/>
              <a:chExt cx="1567071" cy="1459311"/>
            </a:xfrm>
          </p:grpSpPr>
          <p:sp>
            <p:nvSpPr>
              <p:cNvPr id="16" name="等腰三角形 15">
                <a:extLst>
                  <a:ext uri="{FF2B5EF4-FFF2-40B4-BE49-F238E27FC236}">
                    <a16:creationId xmlns:a16="http://schemas.microsoft.com/office/drawing/2014/main" id="{CA8A4E32-24A6-D1BD-117E-8CC467573C4D}"/>
                  </a:ext>
                </a:extLst>
              </p:cNvPr>
              <p:cNvSpPr/>
              <p:nvPr/>
            </p:nvSpPr>
            <p:spPr>
              <a:xfrm>
                <a:off x="347706" y="2699341"/>
                <a:ext cx="1567071" cy="1459311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86F3A123-9430-D43F-278B-339A5F5E0CBE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1" y="3331937"/>
                    <a:ext cx="755376" cy="74413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000" dirty="0"/>
                  </a:p>
                </p:txBody>
              </p:sp>
            </mc:Choice>
            <mc:Fallback xmlns="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86F3A123-9430-D43F-278B-339A5F5E0C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1" y="3331937"/>
                    <a:ext cx="755376" cy="7441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3077" r="-7692" b="-1153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C07325F-1273-1F33-5386-1D030D6A81C6}"/>
                </a:ext>
              </a:extLst>
            </p:cNvPr>
            <p:cNvGrpSpPr/>
            <p:nvPr/>
          </p:nvGrpSpPr>
          <p:grpSpPr>
            <a:xfrm>
              <a:off x="607169" y="4609535"/>
              <a:ext cx="591421" cy="550751"/>
              <a:chOff x="347706" y="2699345"/>
              <a:chExt cx="1567071" cy="1459310"/>
            </a:xfrm>
          </p:grpSpPr>
          <p:sp>
            <p:nvSpPr>
              <p:cNvPr id="19" name="等腰三角形 18">
                <a:extLst>
                  <a:ext uri="{FF2B5EF4-FFF2-40B4-BE49-F238E27FC236}">
                    <a16:creationId xmlns:a16="http://schemas.microsoft.com/office/drawing/2014/main" id="{FDEDA678-1A74-995B-19E3-18389686EDF4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B8C3C257-235B-4740-9907-94B922DF40E5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1" y="3331936"/>
                    <a:ext cx="755376" cy="74413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000" dirty="0"/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B8C3C257-235B-4740-9907-94B922DF40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1" y="3331936"/>
                    <a:ext cx="755376" cy="7441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3077" r="-7692" b="-1153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317C171-9F7F-F20F-6073-7B2EFB765147}"/>
                </a:ext>
              </a:extLst>
            </p:cNvPr>
            <p:cNvGrpSpPr/>
            <p:nvPr/>
          </p:nvGrpSpPr>
          <p:grpSpPr>
            <a:xfrm>
              <a:off x="607169" y="5367788"/>
              <a:ext cx="591421" cy="550751"/>
              <a:chOff x="347706" y="2699345"/>
              <a:chExt cx="1567071" cy="1459310"/>
            </a:xfrm>
          </p:grpSpPr>
          <p:sp>
            <p:nvSpPr>
              <p:cNvPr id="22" name="等腰三角形 21">
                <a:extLst>
                  <a:ext uri="{FF2B5EF4-FFF2-40B4-BE49-F238E27FC236}">
                    <a16:creationId xmlns:a16="http://schemas.microsoft.com/office/drawing/2014/main" id="{D7C03516-A2BF-E66E-D7C3-8E8594C7F0A9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28E6894-1D89-B9C4-C0F5-F00A594BD3BA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1" y="3331936"/>
                    <a:ext cx="755376" cy="74413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000" dirty="0"/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28E6894-1D89-B9C4-C0F5-F00A594BD3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1" y="3331936"/>
                    <a:ext cx="755376" cy="7441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3077" r="-7692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369600-C81E-20BE-6D89-3018F0274745}"/>
                    </a:ext>
                  </a:extLst>
                </p:cNvPr>
                <p:cNvSpPr txBox="1"/>
                <p:nvPr/>
              </p:nvSpPr>
              <p:spPr>
                <a:xfrm>
                  <a:off x="2172004" y="2705690"/>
                  <a:ext cx="604554" cy="29488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0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369600-C81E-20BE-6D89-3018F0274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4" y="2705690"/>
                  <a:ext cx="604554" cy="29488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4348E77-F465-0406-764A-F87DCA567066}"/>
                    </a:ext>
                  </a:extLst>
                </p:cNvPr>
                <p:cNvSpPr txBox="1"/>
                <p:nvPr/>
              </p:nvSpPr>
              <p:spPr>
                <a:xfrm>
                  <a:off x="2911036" y="2705688"/>
                  <a:ext cx="604554" cy="29488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0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4348E77-F465-0406-764A-F87DCA567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6" y="2705688"/>
                  <a:ext cx="604554" cy="29488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ED9EA2B-7466-4B3F-F840-F2F94C48FD7E}"/>
                    </a:ext>
                  </a:extLst>
                </p:cNvPr>
                <p:cNvSpPr txBox="1"/>
                <p:nvPr/>
              </p:nvSpPr>
              <p:spPr>
                <a:xfrm>
                  <a:off x="3650070" y="2705688"/>
                  <a:ext cx="604554" cy="29488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0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ED9EA2B-7466-4B3F-F840-F2F94C48F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0" y="2705688"/>
                  <a:ext cx="604554" cy="29488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4ECA82F-5E9C-5313-9B37-CFF1C1EE36C0}"/>
                    </a:ext>
                  </a:extLst>
                </p:cNvPr>
                <p:cNvSpPr/>
                <p:nvPr/>
              </p:nvSpPr>
              <p:spPr>
                <a:xfrm>
                  <a:off x="1432969" y="3061788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4ECA82F-5E9C-5313-9B37-CFF1C1EE36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3061788"/>
                  <a:ext cx="604553" cy="57729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B234C38-E42A-6E8C-CADF-FE8CD443A218}"/>
                    </a:ext>
                  </a:extLst>
                </p:cNvPr>
                <p:cNvSpPr/>
                <p:nvPr/>
              </p:nvSpPr>
              <p:spPr>
                <a:xfrm>
                  <a:off x="1432969" y="385128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B234C38-E42A-6E8C-CADF-FE8CD443A2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3851282"/>
                  <a:ext cx="604553" cy="5772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2A7A85E-43EB-D68E-0FD8-1AF7111DC50C}"/>
                    </a:ext>
                  </a:extLst>
                </p:cNvPr>
                <p:cNvSpPr/>
                <p:nvPr/>
              </p:nvSpPr>
              <p:spPr>
                <a:xfrm>
                  <a:off x="1429620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2A7A85E-43EB-D68E-0FD8-1AF7111DC5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620" y="4609536"/>
                  <a:ext cx="604553" cy="57729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FB7D3-145D-35B1-BD40-380289607D23}"/>
                    </a:ext>
                  </a:extLst>
                </p:cNvPr>
                <p:cNvSpPr/>
                <p:nvPr/>
              </p:nvSpPr>
              <p:spPr>
                <a:xfrm>
                  <a:off x="1429620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FB7D3-145D-35B1-BD40-380289607D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620" y="5367789"/>
                  <a:ext cx="604553" cy="57729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48645BA-6664-A393-73C0-76912228ED1F}"/>
                    </a:ext>
                  </a:extLst>
                </p:cNvPr>
                <p:cNvSpPr/>
                <p:nvPr/>
              </p:nvSpPr>
              <p:spPr>
                <a:xfrm>
                  <a:off x="2172002" y="306565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48645BA-6664-A393-73C0-76912228ED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3065656"/>
                  <a:ext cx="604553" cy="57729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79F224B-12CB-3921-96C0-BA62621EAC2C}"/>
                    </a:ext>
                  </a:extLst>
                </p:cNvPr>
                <p:cNvSpPr/>
                <p:nvPr/>
              </p:nvSpPr>
              <p:spPr>
                <a:xfrm>
                  <a:off x="2172002" y="385128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79F224B-12CB-3921-96C0-BA62621EA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3851282"/>
                  <a:ext cx="604553" cy="57729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9321E48-84E3-913C-E3F0-B1B1FBF82FB8}"/>
                    </a:ext>
                  </a:extLst>
                </p:cNvPr>
                <p:cNvSpPr/>
                <p:nvPr/>
              </p:nvSpPr>
              <p:spPr>
                <a:xfrm>
                  <a:off x="2173391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9321E48-84E3-913C-E3F0-B1B1FBF82F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3391" y="4609536"/>
                  <a:ext cx="604553" cy="57729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8E95DF2-F7D3-87B5-FDEC-60A67CAE31BC}"/>
                    </a:ext>
                  </a:extLst>
                </p:cNvPr>
                <p:cNvSpPr/>
                <p:nvPr/>
              </p:nvSpPr>
              <p:spPr>
                <a:xfrm>
                  <a:off x="2172002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8E95DF2-F7D3-87B5-FDEC-60A67CAE3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5367789"/>
                  <a:ext cx="604553" cy="57729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9F68639-24B6-5A20-0BC2-CF0B3767CA7D}"/>
                    </a:ext>
                  </a:extLst>
                </p:cNvPr>
                <p:cNvSpPr/>
                <p:nvPr/>
              </p:nvSpPr>
              <p:spPr>
                <a:xfrm>
                  <a:off x="2911037" y="3073091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9F68639-24B6-5A20-0BC2-CF0B3767C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7" y="3073091"/>
                  <a:ext cx="604553" cy="57729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BA98C1D4-5DD3-DAC0-94D2-7A9F3D4E3F25}"/>
                    </a:ext>
                  </a:extLst>
                </p:cNvPr>
                <p:cNvSpPr/>
                <p:nvPr/>
              </p:nvSpPr>
              <p:spPr>
                <a:xfrm>
                  <a:off x="2911035" y="3854385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BA98C1D4-5DD3-DAC0-94D2-7A9F3D4E3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5" y="3854385"/>
                  <a:ext cx="604553" cy="577298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C8AB2A5-1119-9ADE-BB97-E5BE116BC63A}"/>
                    </a:ext>
                  </a:extLst>
                </p:cNvPr>
                <p:cNvSpPr/>
                <p:nvPr/>
              </p:nvSpPr>
              <p:spPr>
                <a:xfrm>
                  <a:off x="2911035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C8AB2A5-1119-9ADE-BB97-E5BE116BC6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5" y="5367789"/>
                  <a:ext cx="604553" cy="577298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42E8C87-2FAA-A617-5BF1-1AE732D6F22E}"/>
                    </a:ext>
                  </a:extLst>
                </p:cNvPr>
                <p:cNvSpPr/>
                <p:nvPr/>
              </p:nvSpPr>
              <p:spPr>
                <a:xfrm>
                  <a:off x="2911034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42E8C87-2FAA-A617-5BF1-1AE732D6F2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4" y="4609536"/>
                  <a:ext cx="604553" cy="577298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02317D04-E59E-0245-D000-881241F01AA3}"/>
                    </a:ext>
                  </a:extLst>
                </p:cNvPr>
                <p:cNvSpPr/>
                <p:nvPr/>
              </p:nvSpPr>
              <p:spPr>
                <a:xfrm>
                  <a:off x="3650070" y="307383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02317D04-E59E-0245-D000-881241F01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0" y="3073832"/>
                  <a:ext cx="604553" cy="577298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D00B3C8-4C94-BA98-69B6-91CEDA6CED71}"/>
                    </a:ext>
                  </a:extLst>
                </p:cNvPr>
                <p:cNvSpPr/>
                <p:nvPr/>
              </p:nvSpPr>
              <p:spPr>
                <a:xfrm>
                  <a:off x="3650068" y="384791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D00B3C8-4C94-BA98-69B6-91CEDA6CE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68" y="3847916"/>
                  <a:ext cx="604553" cy="577298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0CF1CD6-2E5E-7DC5-65FE-54361D76819E}"/>
                    </a:ext>
                  </a:extLst>
                </p:cNvPr>
                <p:cNvSpPr/>
                <p:nvPr/>
              </p:nvSpPr>
              <p:spPr>
                <a:xfrm>
                  <a:off x="3647647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0CF1CD6-2E5E-7DC5-65FE-54361D7681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47" y="4609536"/>
                  <a:ext cx="604553" cy="577298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7391C86-F50F-69F1-8A18-C7590DB73AE2}"/>
                    </a:ext>
                  </a:extLst>
                </p:cNvPr>
                <p:cNvSpPr/>
                <p:nvPr/>
              </p:nvSpPr>
              <p:spPr>
                <a:xfrm>
                  <a:off x="3647647" y="5356044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7391C86-F50F-69F1-8A18-C7590DB73A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47" y="5356044"/>
                  <a:ext cx="604553" cy="577298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BE8DAD1-5514-6FDF-1739-E7B10B5D748E}"/>
              </a:ext>
            </a:extLst>
          </p:cNvPr>
          <p:cNvGrpSpPr/>
          <p:nvPr/>
        </p:nvGrpSpPr>
        <p:grpSpPr>
          <a:xfrm>
            <a:off x="1073571" y="2314374"/>
            <a:ext cx="1850749" cy="1058704"/>
            <a:chOff x="1007163" y="4407885"/>
            <a:chExt cx="3687419" cy="21093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3E83D920-3DA5-BB2A-7C9E-B10C33645FCE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3E83D920-3DA5-BB2A-7C9E-B10C33645F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梯形 10">
              <a:extLst>
                <a:ext uri="{FF2B5EF4-FFF2-40B4-BE49-F238E27FC236}">
                  <a16:creationId xmlns:a16="http://schemas.microsoft.com/office/drawing/2014/main" id="{05A40096-0B72-77D9-9A9D-A0BEF0E7F567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17D04E1C-8B35-9D0E-2A3B-3B83A4C61298}"/>
                    </a:ext>
                  </a:extLst>
                </p:cNvPr>
                <p:cNvSpPr/>
                <p:nvPr/>
              </p:nvSpPr>
              <p:spPr>
                <a:xfrm>
                  <a:off x="1007163" y="4407885"/>
                  <a:ext cx="3687419" cy="27226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17D04E1C-8B35-9D0E-2A3B-3B83A4C612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5"/>
                  <a:ext cx="3687419" cy="272261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088372BD-3933-1432-FADC-902D64EE9B84}"/>
                    </a:ext>
                  </a:extLst>
                </p:cNvPr>
                <p:cNvSpPr txBox="1"/>
                <p:nvPr/>
              </p:nvSpPr>
              <p:spPr>
                <a:xfrm>
                  <a:off x="2398865" y="5074334"/>
                  <a:ext cx="904008" cy="7971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088372BD-3933-1432-FADC-902D64EE9B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5" y="5074334"/>
                  <a:ext cx="904008" cy="797176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矩形 52">
            <a:extLst>
              <a:ext uri="{FF2B5EF4-FFF2-40B4-BE49-F238E27FC236}">
                <a16:creationId xmlns:a16="http://schemas.microsoft.com/office/drawing/2014/main" id="{797D7F3C-461A-CFA4-573B-3D0E6398A03C}"/>
              </a:ext>
            </a:extLst>
          </p:cNvPr>
          <p:cNvSpPr/>
          <p:nvPr/>
        </p:nvSpPr>
        <p:spPr>
          <a:xfrm>
            <a:off x="804640" y="3712200"/>
            <a:ext cx="2389229" cy="2927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Hard Partial Truth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表格 8">
                <a:extLst>
                  <a:ext uri="{FF2B5EF4-FFF2-40B4-BE49-F238E27FC236}">
                    <a16:creationId xmlns:a16="http://schemas.microsoft.com/office/drawing/2014/main" id="{8C619DCF-7A3D-C55F-9FAF-BABC27074A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6109116"/>
                  </p:ext>
                </p:extLst>
              </p:nvPr>
            </p:nvGraphicFramePr>
            <p:xfrm>
              <a:off x="1017868" y="4425217"/>
              <a:ext cx="1971762" cy="211840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985881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985881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235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1110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表格 8">
                <a:extLst>
                  <a:ext uri="{FF2B5EF4-FFF2-40B4-BE49-F238E27FC236}">
                    <a16:creationId xmlns:a16="http://schemas.microsoft.com/office/drawing/2014/main" id="{8C619DCF-7A3D-C55F-9FAF-BABC27074A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6109116"/>
                  </p:ext>
                </p:extLst>
              </p:nvPr>
            </p:nvGraphicFramePr>
            <p:xfrm>
              <a:off x="1017868" y="4425217"/>
              <a:ext cx="1971762" cy="211840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985881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985881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235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3"/>
                          <a:stretch>
                            <a:fillRect l="-2454" t="-112821" r="-109816" b="-7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3"/>
                          <a:stretch>
                            <a:fillRect l="-2454" t="-218421" r="-109816" b="-65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3"/>
                          <a:stretch>
                            <a:fillRect l="-2454" t="-310256" r="-109816" b="-5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3"/>
                          <a:stretch>
                            <a:fillRect l="-2454" t="-410256" r="-109816" b="-4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3"/>
                          <a:stretch>
                            <a:fillRect l="-2454" t="-510256" r="-109816" b="-3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3"/>
                          <a:stretch>
                            <a:fillRect l="-2454" t="-626316" r="-109816" b="-2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3"/>
                          <a:stretch>
                            <a:fillRect l="-2454" t="-707692" r="-109816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3"/>
                          <a:stretch>
                            <a:fillRect l="-2454" t="-807692" r="-109816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5" name="矩形 54">
            <a:extLst>
              <a:ext uri="{FF2B5EF4-FFF2-40B4-BE49-F238E27FC236}">
                <a16:creationId xmlns:a16="http://schemas.microsoft.com/office/drawing/2014/main" id="{7951910C-BA91-6554-406E-2AA825566A5D}"/>
              </a:ext>
            </a:extLst>
          </p:cNvPr>
          <p:cNvSpPr/>
          <p:nvPr/>
        </p:nvSpPr>
        <p:spPr>
          <a:xfrm>
            <a:off x="5931207" y="5634939"/>
            <a:ext cx="34753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4400" b="1" cap="none" spc="0" dirty="0">
              <a:ln w="1016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A583C776-595B-118E-DCFB-99D34383A06A}"/>
              </a:ext>
            </a:extLst>
          </p:cNvPr>
          <p:cNvSpPr txBox="1"/>
          <p:nvPr/>
        </p:nvSpPr>
        <p:spPr>
          <a:xfrm>
            <a:off x="7668899" y="6387421"/>
            <a:ext cx="2941299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8773963-F563-2414-F400-9E82D07FD340}"/>
              </a:ext>
            </a:extLst>
          </p:cNvPr>
          <p:cNvSpPr/>
          <p:nvPr/>
        </p:nvSpPr>
        <p:spPr>
          <a:xfrm>
            <a:off x="3462800" y="1870154"/>
            <a:ext cx="2389228" cy="1656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Remote Point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DCC041B-D263-A10F-9069-DE6A5A05F682}"/>
              </a:ext>
            </a:extLst>
          </p:cNvPr>
          <p:cNvGrpSpPr/>
          <p:nvPr/>
        </p:nvGrpSpPr>
        <p:grpSpPr>
          <a:xfrm>
            <a:off x="3737637" y="2315630"/>
            <a:ext cx="1850749" cy="1058704"/>
            <a:chOff x="1007163" y="4407885"/>
            <a:chExt cx="3687419" cy="21093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0C444D3B-FEF2-FCF9-0B36-902D2B8B8D71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3E83D920-3DA5-BB2A-7C9E-B10C33645F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梯形 9">
              <a:extLst>
                <a:ext uri="{FF2B5EF4-FFF2-40B4-BE49-F238E27FC236}">
                  <a16:creationId xmlns:a16="http://schemas.microsoft.com/office/drawing/2014/main" id="{1F459D42-2162-DAF1-0B0A-1255717DB0E0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id="{B2FD3910-94B4-A521-0003-B6787C93E66F}"/>
                    </a:ext>
                  </a:extLst>
                </p:cNvPr>
                <p:cNvSpPr/>
                <p:nvPr/>
              </p:nvSpPr>
              <p:spPr>
                <a:xfrm>
                  <a:off x="1007163" y="4407885"/>
                  <a:ext cx="3687419" cy="27226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17D04E1C-8B35-9D0E-2A3B-3B83A4C612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5"/>
                  <a:ext cx="3687419" cy="272261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96AB1EC6-A936-1ADE-B0AF-A6421FA213C8}"/>
                    </a:ext>
                  </a:extLst>
                </p:cNvPr>
                <p:cNvSpPr txBox="1"/>
                <p:nvPr/>
              </p:nvSpPr>
              <p:spPr>
                <a:xfrm>
                  <a:off x="2398865" y="5074334"/>
                  <a:ext cx="904008" cy="7971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96AB1EC6-A936-1ADE-B0AF-A6421FA213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5" y="5074334"/>
                  <a:ext cx="904008" cy="797176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矩形 56">
            <a:extLst>
              <a:ext uri="{FF2B5EF4-FFF2-40B4-BE49-F238E27FC236}">
                <a16:creationId xmlns:a16="http://schemas.microsoft.com/office/drawing/2014/main" id="{D6F4DD96-13FB-E46D-EF76-820504771218}"/>
              </a:ext>
            </a:extLst>
          </p:cNvPr>
          <p:cNvSpPr/>
          <p:nvPr/>
        </p:nvSpPr>
        <p:spPr>
          <a:xfrm>
            <a:off x="3462933" y="3712200"/>
            <a:ext cx="2389229" cy="2927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Average-Case HPTT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表格 8">
                <a:extLst>
                  <a:ext uri="{FF2B5EF4-FFF2-40B4-BE49-F238E27FC236}">
                    <a16:creationId xmlns:a16="http://schemas.microsoft.com/office/drawing/2014/main" id="{F23C1E76-2778-92B5-F47C-37FC971CC2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2157204"/>
                  </p:ext>
                </p:extLst>
              </p:nvPr>
            </p:nvGraphicFramePr>
            <p:xfrm>
              <a:off x="3671666" y="4425217"/>
              <a:ext cx="1971762" cy="211840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985881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985881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235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1110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表格 8">
                <a:extLst>
                  <a:ext uri="{FF2B5EF4-FFF2-40B4-BE49-F238E27FC236}">
                    <a16:creationId xmlns:a16="http://schemas.microsoft.com/office/drawing/2014/main" id="{F23C1E76-2778-92B5-F47C-37FC971CC2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2157204"/>
                  </p:ext>
                </p:extLst>
              </p:nvPr>
            </p:nvGraphicFramePr>
            <p:xfrm>
              <a:off x="3671666" y="4425217"/>
              <a:ext cx="1971762" cy="211840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985881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985881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235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5"/>
                          <a:stretch>
                            <a:fillRect l="-3086" t="-112821" r="-110494" b="-7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5"/>
                          <a:stretch>
                            <a:fillRect l="-3086" t="-218421" r="-110494" b="-65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5"/>
                          <a:stretch>
                            <a:fillRect l="-3086" t="-310256" r="-110494" b="-5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5"/>
                          <a:stretch>
                            <a:fillRect l="-3086" t="-410256" r="-110494" b="-4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5"/>
                          <a:stretch>
                            <a:fillRect l="-3086" t="-510256" r="-110494" b="-3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5"/>
                          <a:stretch>
                            <a:fillRect l="-3086" t="-626316" r="-110494" b="-2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5"/>
                          <a:stretch>
                            <a:fillRect l="-3086" t="-707692" r="-110494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35"/>
                          <a:stretch>
                            <a:fillRect l="-3086" t="-807692" r="-110494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58B228E5-48FE-92C9-05F7-D25CD3F93839}"/>
                  </a:ext>
                </a:extLst>
              </p:cNvPr>
              <p:cNvSpPr txBox="1"/>
              <p:nvPr/>
            </p:nvSpPr>
            <p:spPr>
              <a:xfrm>
                <a:off x="8675731" y="4104552"/>
                <a:ext cx="2140664" cy="641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58B228E5-48FE-92C9-05F7-D25CD3F93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731" y="4104552"/>
                <a:ext cx="2140664" cy="6413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1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Duality between Avoid and HPTT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11 </a:t>
            </a:r>
            <a:r>
              <a:rPr lang="en-US" altLang="zh-CN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/ 11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CDF6A08-BE2C-62ED-1438-3C8D561F16B9}"/>
                  </a:ext>
                </a:extLst>
              </p:cNvPr>
              <p:cNvSpPr txBox="1"/>
              <p:nvPr/>
            </p:nvSpPr>
            <p:spPr>
              <a:xfrm>
                <a:off x="1205484" y="1877568"/>
                <a:ext cx="9781032" cy="193899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Avoid</a:t>
                </a:r>
                <a:endParaRPr lang="en-US" altLang="zh-C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(single-output)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Want: for every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exists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s.t.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CDF6A08-BE2C-62ED-1438-3C8D561F1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484" y="1877568"/>
                <a:ext cx="9781032" cy="1938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57C152B-F874-DD9B-57D0-794E71DB2D8B}"/>
                  </a:ext>
                </a:extLst>
              </p:cNvPr>
              <p:cNvSpPr txBox="1"/>
              <p:nvPr/>
            </p:nvSpPr>
            <p:spPr>
              <a:xfrm>
                <a:off x="1205484" y="4034257"/>
                <a:ext cx="9781032" cy="23698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HPTT</a:t>
                </a:r>
                <a:endParaRPr lang="en-US" altLang="zh-C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Want: for every single-output circuit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exists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s.t.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57C152B-F874-DD9B-57D0-794E71DB2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484" y="4034257"/>
                <a:ext cx="9781032" cy="2369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D932A4B-7714-196A-6CB5-43F6FF5E079A}"/>
                  </a:ext>
                </a:extLst>
              </p:cNvPr>
              <p:cNvSpPr txBox="1"/>
              <p:nvPr/>
            </p:nvSpPr>
            <p:spPr>
              <a:xfrm>
                <a:off x="9169908" y="3317550"/>
                <a:ext cx="2647188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EVAL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D932A4B-7714-196A-6CB5-43F6FF5E0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908" y="3317550"/>
                <a:ext cx="264718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F499F36-BF95-A100-2370-E20F7D3D9BB4}"/>
                  </a:ext>
                </a:extLst>
              </p:cNvPr>
              <p:cNvSpPr txBox="1"/>
              <p:nvPr/>
            </p:nvSpPr>
            <p:spPr>
              <a:xfrm>
                <a:off x="1312926" y="5942472"/>
                <a:ext cx="2647188" cy="461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EVAL</m:t>
                          </m:r>
                        </m:e>
                        <m:sup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F499F36-BF95-A100-2370-E20F7D3D9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926" y="5942472"/>
                <a:ext cx="264718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3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Motivation: The Empty Pigeonhole Principle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you throw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pigeons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holes,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there is an empty pigeonhole.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Weak version: if you throw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pigeons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holes, and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there is an empty pigeonhole.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166" r="-30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46CAE3-ED2C-E455-2251-B844DC6BF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431" y="3635874"/>
            <a:ext cx="1224170" cy="1153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9CBCB6F-9B85-123A-F96D-57620CE20287}"/>
              </a:ext>
            </a:extLst>
          </p:cNvPr>
          <p:cNvSpPr txBox="1"/>
          <p:nvPr/>
        </p:nvSpPr>
        <p:spPr>
          <a:xfrm>
            <a:off x="7394601" y="4560312"/>
            <a:ext cx="280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(These are REAL pigeons in Oxford)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C3053B9-B514-EB05-D226-2A4A2EF0C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526" y="3635872"/>
            <a:ext cx="1262446" cy="1153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2F24863-DDFD-5028-0D41-7080240C7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897" y="3635871"/>
            <a:ext cx="1072967" cy="1153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CD90073D-0543-DA26-6A17-78501CE0C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" y="5271862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BA1C17FC-9699-0460-F98D-83D331ED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2" y="5271862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87D5AEA1-6AD8-CF2E-E1CB-12BCA7872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24" y="5271861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5BEFBF06-A1F2-0754-0105-0DF640852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06" y="5271861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4013F839-D1C0-1720-33B6-12CDAA2C4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88" y="5271861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87E91437-2533-F30F-3B8F-72FCC09A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970" y="5271860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08FD9D15-24B8-6A01-F697-406B2A076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752" y="5257819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D14ABD3-4642-2AFC-447E-D5E5A09D2380}"/>
              </a:ext>
            </a:extLst>
          </p:cNvPr>
          <p:cNvCxnSpPr>
            <a:stCxn id="5" idx="2"/>
            <a:endCxn id="16" idx="0"/>
          </p:cNvCxnSpPr>
          <p:nvPr/>
        </p:nvCxnSpPr>
        <p:spPr>
          <a:xfrm>
            <a:off x="3045516" y="4789419"/>
            <a:ext cx="4793445" cy="4824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62545B6-2B5F-BCA8-08D3-F1F539CA8C68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 flipH="1">
            <a:off x="4393397" y="4789417"/>
            <a:ext cx="541352" cy="482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195A249-F2BB-F204-7285-745AFE6DF62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6748381" y="4789416"/>
            <a:ext cx="4536144" cy="4684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947A69E4-5923-D649-9435-AC3E0DCD440D}"/>
              </a:ext>
            </a:extLst>
          </p:cNvPr>
          <p:cNvSpPr txBox="1"/>
          <p:nvPr/>
        </p:nvSpPr>
        <p:spPr>
          <a:xfrm>
            <a:off x="540155" y="6411364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087E2E9-E5A3-D764-705E-503B544280D2}"/>
              </a:ext>
            </a:extLst>
          </p:cNvPr>
          <p:cNvSpPr txBox="1"/>
          <p:nvPr/>
        </p:nvSpPr>
        <p:spPr>
          <a:xfrm>
            <a:off x="2295713" y="6425683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515D05F-4620-24B7-C972-0E35A09E59B9}"/>
              </a:ext>
            </a:extLst>
          </p:cNvPr>
          <p:cNvSpPr txBox="1"/>
          <p:nvPr/>
        </p:nvSpPr>
        <p:spPr>
          <a:xfrm>
            <a:off x="5712552" y="6414997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1760319-0195-B8E6-7CA5-03B43290B883}"/>
              </a:ext>
            </a:extLst>
          </p:cNvPr>
          <p:cNvSpPr txBox="1"/>
          <p:nvPr/>
        </p:nvSpPr>
        <p:spPr>
          <a:xfrm>
            <a:off x="9156253" y="6411364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Range Avoidance Problem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a (multi-output)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ℓ&gt;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any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I.e.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Trivial randomized algorithm: Output a random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deterministic algorithms?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1911" b="-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2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9FD063C-611E-1519-2DF9-4219F4D58FB6}"/>
              </a:ext>
            </a:extLst>
          </p:cNvPr>
          <p:cNvSpPr txBox="1"/>
          <p:nvPr/>
        </p:nvSpPr>
        <p:spPr>
          <a:xfrm>
            <a:off x="5765818" y="4547614"/>
            <a:ext cx="466412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problem that captures the complexity of weak empty pigeonhole principle!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2DEDC5-AA31-DFF7-B306-069348686A91}"/>
                  </a:ext>
                </a:extLst>
              </p:cNvPr>
              <p:cNvSpPr txBox="1"/>
              <p:nvPr/>
            </p:nvSpPr>
            <p:spPr>
              <a:xfrm>
                <a:off x="6894143" y="2611069"/>
                <a:ext cx="2190223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“non-output”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2DEDC5-AA31-DFF7-B306-069348686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143" y="2611069"/>
                <a:ext cx="21902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B5822A8-6EC7-9C0D-1C2B-0B4D5E557627}"/>
                  </a:ext>
                </a:extLst>
              </p:cNvPr>
              <p:cNvSpPr txBox="1"/>
              <p:nvPr/>
            </p:nvSpPr>
            <p:spPr>
              <a:xfrm>
                <a:off x="6096000" y="3449094"/>
                <a:ext cx="4052756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index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pigeon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index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hole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 an empty hole!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B5822A8-6EC7-9C0D-1C2B-0B4D5E557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49094"/>
                <a:ext cx="405275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25012AA6-8E08-A88D-5261-DD562431F4AD}"/>
              </a:ext>
            </a:extLst>
          </p:cNvPr>
          <p:cNvGrpSpPr/>
          <p:nvPr/>
        </p:nvGrpSpPr>
        <p:grpSpPr>
          <a:xfrm>
            <a:off x="1007163" y="3404035"/>
            <a:ext cx="3687419" cy="2109353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梯形 15">
              <a:extLst>
                <a:ext uri="{FF2B5EF4-FFF2-40B4-BE49-F238E27FC236}">
                  <a16:creationId xmlns:a16="http://schemas.microsoft.com/office/drawing/2014/main" id="{B4B307C8-AE73-FF85-6ED7-DD9D5557D0ED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/>
                <p:nvPr/>
              </p:nvSpPr>
              <p:spPr>
                <a:xfrm>
                  <a:off x="2398866" y="5074334"/>
                  <a:ext cx="90400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44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6" y="5074334"/>
                  <a:ext cx="904009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472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Explicit Constructions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78496"/>
                <a:ext cx="10515599" cy="473185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Weak empty PHP (“the probabilistic method”) proves that a random object satisfies some property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we don’t know how to explicitly find any object satisfying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[Korten’21]: Range avoidance captures explicit constructions!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Constructing an object satisfying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reduces to range avoidance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78496"/>
                <a:ext cx="10515599" cy="4731852"/>
              </a:xfrm>
              <a:blipFill>
                <a:blip r:embed="rId3"/>
                <a:stretch>
                  <a:fillRect l="-986" t="-2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3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85B12CA-D577-5FF2-6ABE-64346FD1B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915" y="4011894"/>
            <a:ext cx="6105525" cy="800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85407A6-227A-3CC2-ED5B-2D70A983AFC2}"/>
              </a:ext>
            </a:extLst>
          </p:cNvPr>
          <p:cNvSpPr txBox="1"/>
          <p:nvPr/>
        </p:nvSpPr>
        <p:spPr>
          <a:xfrm>
            <a:off x="288235" y="6492875"/>
            <a:ext cx="6224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 from [Arora-Barak], picture by Vladyslav </a:t>
            </a:r>
            <a:r>
              <a:rPr lang="en-US" altLang="zh-CN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Danilin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Quanta Magazine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06843C6-21EB-0EB0-1592-1748C62BBCA8}"/>
              </a:ext>
            </a:extLst>
          </p:cNvPr>
          <p:cNvSpPr txBox="1"/>
          <p:nvPr/>
        </p:nvSpPr>
        <p:spPr>
          <a:xfrm>
            <a:off x="5063099" y="3122285"/>
            <a:ext cx="6542807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Rigid matrices, hard truth tables, Ramsey graphs, extractors, pseudorandom generators, hard data structure problems…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rt for &quot;Why Mathematicians Can’t Find the Hay in a Haystack&quot;">
            <a:extLst>
              <a:ext uri="{FF2B5EF4-FFF2-40B4-BE49-F238E27FC236}">
                <a16:creationId xmlns:a16="http://schemas.microsoft.com/office/drawing/2014/main" id="{CABD603E-8C6B-2AAE-B8A2-3F436C4BC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502" y="3857244"/>
            <a:ext cx="2210915" cy="14310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9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Example: Circuit Lower Bounds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HARD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output a truth table of length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without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-size circuits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Equivalent to proving lower bounds against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4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E26CC7-5AB2-4B65-BA3B-C4F034B7F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46" y="5375524"/>
            <a:ext cx="841684" cy="888444"/>
          </a:xfrm>
          <a:prstGeom prst="rect">
            <a:avLst/>
          </a:prstGeom>
        </p:spPr>
      </p:pic>
      <p:sp>
        <p:nvSpPr>
          <p:cNvPr id="7" name="梯形 6">
            <a:extLst>
              <a:ext uri="{FF2B5EF4-FFF2-40B4-BE49-F238E27FC236}">
                <a16:creationId xmlns:a16="http://schemas.microsoft.com/office/drawing/2014/main" id="{DFDA8E2A-4E6B-DB45-CB53-80FA390EE196}"/>
              </a:ext>
            </a:extLst>
          </p:cNvPr>
          <p:cNvSpPr/>
          <p:nvPr/>
        </p:nvSpPr>
        <p:spPr>
          <a:xfrm rot="10800000">
            <a:off x="902883" y="3951351"/>
            <a:ext cx="3687418" cy="1292914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8553132-EF99-43C6-97D8-B1D6BA7ACC2E}"/>
                  </a:ext>
                </a:extLst>
              </p:cNvPr>
              <p:cNvSpPr txBox="1"/>
              <p:nvPr/>
            </p:nvSpPr>
            <p:spPr>
              <a:xfrm>
                <a:off x="2214847" y="4309615"/>
                <a:ext cx="10634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𝑇𝑇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8553132-EF99-43C6-97D8-B1D6BA7AC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847" y="4309615"/>
                <a:ext cx="106348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8C22AC-A2A8-2981-80A9-64B5C4014F02}"/>
                  </a:ext>
                </a:extLst>
              </p:cNvPr>
              <p:cNvSpPr txBox="1"/>
              <p:nvPr/>
            </p:nvSpPr>
            <p:spPr>
              <a:xfrm>
                <a:off x="5267739" y="6079302"/>
                <a:ext cx="391601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𝑇𝑇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stands for “truth table generator”.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8C22AC-A2A8-2981-80A9-64B5C4014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739" y="6079302"/>
                <a:ext cx="391601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A6EDE32-3DC2-5F89-4693-EF7D3E124810}"/>
                  </a:ext>
                </a:extLst>
              </p:cNvPr>
              <p:cNvSpPr txBox="1"/>
              <p:nvPr/>
            </p:nvSpPr>
            <p:spPr>
              <a:xfrm>
                <a:off x="298174" y="5396960"/>
                <a:ext cx="2021587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Description of a size-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A6EDE32-3DC2-5F89-4693-EF7D3E124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74" y="5396960"/>
                <a:ext cx="2021587" cy="656655"/>
              </a:xfrm>
              <a:prstGeom prst="rect">
                <a:avLst/>
              </a:prstGeom>
              <a:blipFill>
                <a:blip r:embed="rId7"/>
                <a:stretch>
                  <a:fillRect l="-2711" t="-4630" b="-13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F5312AA-DF49-A060-6B61-327FDF4BB554}"/>
                  </a:ext>
                </a:extLst>
              </p:cNvPr>
              <p:cNvSpPr txBox="1"/>
              <p:nvPr/>
            </p:nvSpPr>
            <p:spPr>
              <a:xfrm>
                <a:off x="902880" y="3559035"/>
                <a:ext cx="3687419" cy="2769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01100010011………………001010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F5312AA-DF49-A060-6B61-327FDF4BB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80" y="3559035"/>
                <a:ext cx="368741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668294-6811-70EE-2241-B7CF615DE5CB}"/>
                  </a:ext>
                </a:extLst>
              </p:cNvPr>
              <p:cNvSpPr txBox="1"/>
              <p:nvPr/>
            </p:nvSpPr>
            <p:spPr>
              <a:xfrm>
                <a:off x="193260" y="3242193"/>
                <a:ext cx="17602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Truth table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668294-6811-70EE-2241-B7CF615DE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60" y="3242193"/>
                <a:ext cx="1760231" cy="369332"/>
              </a:xfrm>
              <a:prstGeom prst="rect">
                <a:avLst/>
              </a:prstGeom>
              <a:blipFill>
                <a:blip r:embed="rId9"/>
                <a:stretch>
                  <a:fillRect l="-3125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542478B-08C1-E526-C6EA-19A393E18708}"/>
                  </a:ext>
                </a:extLst>
              </p:cNvPr>
              <p:cNvSpPr txBox="1"/>
              <p:nvPr/>
            </p:nvSpPr>
            <p:spPr>
              <a:xfrm>
                <a:off x="4157654" y="5152796"/>
                <a:ext cx="1858681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542478B-08C1-E526-C6EA-19A393E18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54" y="5152796"/>
                <a:ext cx="1858681" cy="379656"/>
              </a:xfrm>
              <a:prstGeom prst="rect">
                <a:avLst/>
              </a:prstGeom>
              <a:blipFill>
                <a:blip r:embed="rId10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DFC64B4-60F4-C6C7-AF90-207F1D137FFE}"/>
                  </a:ext>
                </a:extLst>
              </p:cNvPr>
              <p:cNvSpPr txBox="1"/>
              <p:nvPr/>
            </p:nvSpPr>
            <p:spPr>
              <a:xfrm>
                <a:off x="4672305" y="3816430"/>
                <a:ext cx="903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DFC64B4-60F4-C6C7-AF90-207F1D137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305" y="3816430"/>
                <a:ext cx="903547" cy="369332"/>
              </a:xfrm>
              <a:prstGeom prst="rect">
                <a:avLst/>
              </a:prstGeom>
              <a:blipFill>
                <a:blip r:embed="rId11"/>
                <a:stretch>
                  <a:fillRect t="-8197" r="-67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CA3BD232-6EBF-BF87-E806-27FC28DCB743}"/>
              </a:ext>
            </a:extLst>
          </p:cNvPr>
          <p:cNvSpPr txBox="1"/>
          <p:nvPr/>
        </p:nvSpPr>
        <p:spPr>
          <a:xfrm>
            <a:off x="6559826" y="3718521"/>
            <a:ext cx="407504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probabilistic proof that hard truth table exists…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B5A4C51-ED42-D913-A423-4E37F8001401}"/>
                  </a:ext>
                </a:extLst>
              </p:cNvPr>
              <p:cNvSpPr txBox="1"/>
              <p:nvPr/>
            </p:nvSpPr>
            <p:spPr>
              <a:xfrm>
                <a:off x="6556361" y="4704013"/>
                <a:ext cx="4075044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… is a reduction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HARD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B5A4C51-ED42-D913-A423-4E37F8001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361" y="4704013"/>
                <a:ext cx="4075044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49C0AC7-176A-1376-85AB-E51C161A7741}"/>
                  </a:ext>
                </a:extLst>
              </p:cNvPr>
              <p:cNvSpPr txBox="1"/>
              <p:nvPr/>
            </p:nvSpPr>
            <p:spPr>
              <a:xfrm>
                <a:off x="1067372" y="1745935"/>
                <a:ext cx="9951181" cy="1009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HARD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output the (length-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 truth table of a function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-size circuits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49C0AC7-176A-1376-85AB-E51C161A7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372" y="1745935"/>
                <a:ext cx="9951181" cy="1009635"/>
              </a:xfrm>
              <a:prstGeom prst="rect">
                <a:avLst/>
              </a:prstGeom>
              <a:blipFill>
                <a:blip r:embed="rId13"/>
                <a:stretch>
                  <a:fillRect l="-1225" t="-2410" b="-156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椭圆 19">
            <a:extLst>
              <a:ext uri="{FF2B5EF4-FFF2-40B4-BE49-F238E27FC236}">
                <a16:creationId xmlns:a16="http://schemas.microsoft.com/office/drawing/2014/main" id="{A202F008-5A5B-3C8F-0F78-16418CC11895}"/>
              </a:ext>
            </a:extLst>
          </p:cNvPr>
          <p:cNvSpPr/>
          <p:nvPr/>
        </p:nvSpPr>
        <p:spPr>
          <a:xfrm>
            <a:off x="952998" y="2014038"/>
            <a:ext cx="75548" cy="755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0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8" grpId="0" animBg="1"/>
      <p:bldP spid="10" grpId="0"/>
      <p:bldP spid="9" grpId="0" animBg="1"/>
      <p:bldP spid="14" grpId="0"/>
      <p:bldP spid="15" grpId="0"/>
      <p:bldP spid="16" grpId="0"/>
      <p:bldP spid="11" grpId="0" animBg="1"/>
      <p:bldP spid="12" grpId="0" animBg="1"/>
      <p:bldP spid="18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Circuit Lower Bounds via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“Algorithmic Method”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[Williams’11]: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𝐍𝐄𝐗𝐏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Two steps in the proof: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CAPP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admits a non-trivial algorithm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Such algorithms imply circuit lower bounds!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5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0AF4959-3C82-21F7-6F5D-BBFFB2B1A0BC}"/>
              </a:ext>
            </a:extLst>
          </p:cNvPr>
          <p:cNvSpPr/>
          <p:nvPr/>
        </p:nvSpPr>
        <p:spPr>
          <a:xfrm>
            <a:off x="955040" y="3708400"/>
            <a:ext cx="6705600" cy="2621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zh-C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CAPP (Circuit Acceptance Probability Problem)</a:t>
            </a:r>
            <a:endParaRPr lang="zh-CN" alt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等腰三角形 19">
                <a:extLst>
                  <a:ext uri="{FF2B5EF4-FFF2-40B4-BE49-F238E27FC236}">
                    <a16:creationId xmlns:a16="http://schemas.microsoft.com/office/drawing/2014/main" id="{1EEDFDE4-3B3F-293C-115B-1C8907CA4230}"/>
                  </a:ext>
                </a:extLst>
              </p:cNvPr>
              <p:cNvSpPr/>
              <p:nvPr/>
            </p:nvSpPr>
            <p:spPr>
              <a:xfrm>
                <a:off x="1742823" y="4975229"/>
                <a:ext cx="1375094" cy="117856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" name="等腰三角形 19">
                <a:extLst>
                  <a:ext uri="{FF2B5EF4-FFF2-40B4-BE49-F238E27FC236}">
                    <a16:creationId xmlns:a16="http://schemas.microsoft.com/office/drawing/2014/main" id="{1EEDFDE4-3B3F-293C-115B-1C8907CA4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823" y="4975229"/>
                <a:ext cx="1375094" cy="1178560"/>
              </a:xfrm>
              <a:prstGeom prst="triangle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F31CAD8-12BB-FCCF-A7A1-F91A68870198}"/>
                  </a:ext>
                </a:extLst>
              </p:cNvPr>
              <p:cNvSpPr txBox="1"/>
              <p:nvPr/>
            </p:nvSpPr>
            <p:spPr>
              <a:xfrm>
                <a:off x="1326752" y="4217986"/>
                <a:ext cx="18473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a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F31CAD8-12BB-FCCF-A7A1-F91A68870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52" y="4217986"/>
                <a:ext cx="1847374" cy="646331"/>
              </a:xfrm>
              <a:prstGeom prst="rect">
                <a:avLst/>
              </a:prstGeom>
              <a:blipFill>
                <a:blip r:embed="rId7"/>
                <a:stretch>
                  <a:fillRect l="-2970" t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57C69B0-55B6-BB37-D5BF-0A2CE3BEF9AF}"/>
                  </a:ext>
                </a:extLst>
              </p:cNvPr>
              <p:cNvSpPr txBox="1"/>
              <p:nvPr/>
            </p:nvSpPr>
            <p:spPr>
              <a:xfrm>
                <a:off x="4193178" y="4302998"/>
                <a:ext cx="28567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estimation of the accept probability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within additive error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1/6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57C69B0-55B6-BB37-D5BF-0A2CE3BEF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178" y="4302998"/>
                <a:ext cx="2856708" cy="923330"/>
              </a:xfrm>
              <a:prstGeom prst="rect">
                <a:avLst/>
              </a:prstGeom>
              <a:blipFill>
                <a:blip r:embed="rId8"/>
                <a:stretch>
                  <a:fillRect l="-1923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CF67649-A23F-263C-6C66-8FE05CB93842}"/>
                  </a:ext>
                </a:extLst>
              </p:cNvPr>
              <p:cNvSpPr txBox="1"/>
              <p:nvPr/>
            </p:nvSpPr>
            <p:spPr>
              <a:xfrm>
                <a:off x="4276206" y="5381339"/>
                <a:ext cx="2773680" cy="61401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CF67649-A23F-263C-6C66-8FE05CB9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206" y="5381339"/>
                <a:ext cx="2773680" cy="6140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D038A24-C3E1-920E-08E6-A9FD144FB734}"/>
              </a:ext>
            </a:extLst>
          </p:cNvPr>
          <p:cNvCxnSpPr>
            <a:cxnSpLocks/>
          </p:cNvCxnSpPr>
          <p:nvPr/>
        </p:nvCxnSpPr>
        <p:spPr>
          <a:xfrm>
            <a:off x="3840480" y="4172370"/>
            <a:ext cx="0" cy="2157310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451D14E-E850-2F04-95EA-211D5FB21518}"/>
                  </a:ext>
                </a:extLst>
              </p:cNvPr>
              <p:cNvSpPr txBox="1"/>
              <p:nvPr/>
            </p:nvSpPr>
            <p:spPr>
              <a:xfrm>
                <a:off x="7945819" y="4465511"/>
                <a:ext cx="3973644" cy="19598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Trivial algorithms: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randomized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algorithm: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 time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451D14E-E850-2F04-95EA-211D5FB21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819" y="4465511"/>
                <a:ext cx="3973644" cy="19598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FF8EB50D-6C2C-7104-A9A5-14DB7AA9C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065" y="1652783"/>
            <a:ext cx="2349454" cy="247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9FE5D9D-4BC8-5CFA-CD5A-8D45B66207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9757" y="1634237"/>
            <a:ext cx="1381125" cy="1162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DE2A85C-029E-2AD1-0578-023DBB52E3F9}"/>
                  </a:ext>
                </a:extLst>
              </p:cNvPr>
              <p:cNvSpPr txBox="1"/>
              <p:nvPr/>
            </p:nvSpPr>
            <p:spPr>
              <a:xfrm>
                <a:off x="8657367" y="4144062"/>
                <a:ext cx="32620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400" b="1" i="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sz="14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400" dirty="0">
                    <a:solidFill>
                      <a:schemeClr val="bg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circuits, taken from Wikipedia</a:t>
                </a:r>
                <a:endPara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DE2A85C-029E-2AD1-0578-023DBB52E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367" y="4144062"/>
                <a:ext cx="3262096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6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/>
      <p:bldP spid="22" grpId="0"/>
      <p:bldP spid="23" grpId="0" animBg="1"/>
      <p:bldP spid="27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Result 1: 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Range Avoidance from Satisfying-Pairs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algorithms for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Satisfying-Pairs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imply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 range avoidance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038" r="-1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6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9A74B0-D38A-9533-F291-5399EDA23298}"/>
                  </a:ext>
                </a:extLst>
              </p:cNvPr>
              <p:cNvSpPr txBox="1"/>
              <p:nvPr/>
            </p:nvSpPr>
            <p:spPr>
              <a:xfrm>
                <a:off x="4761611" y="2735870"/>
                <a:ext cx="6991550" cy="174894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Satisfying-Pairs</a:t>
                </a: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Estimate: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number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9A74B0-D38A-9533-F291-5399EDA23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611" y="2735870"/>
                <a:ext cx="6991550" cy="17489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组合 43">
            <a:extLst>
              <a:ext uri="{FF2B5EF4-FFF2-40B4-BE49-F238E27FC236}">
                <a16:creationId xmlns:a16="http://schemas.microsoft.com/office/drawing/2014/main" id="{0ECAC3C8-F890-27F2-CB30-0C26B05260BA}"/>
              </a:ext>
            </a:extLst>
          </p:cNvPr>
          <p:cNvGrpSpPr/>
          <p:nvPr/>
        </p:nvGrpSpPr>
        <p:grpSpPr>
          <a:xfrm>
            <a:off x="941016" y="3274393"/>
            <a:ext cx="3335169" cy="2962050"/>
            <a:chOff x="607169" y="2705688"/>
            <a:chExt cx="3647455" cy="3239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D779384-1FB5-CE91-77A2-C34E4ADB5407}"/>
                    </a:ext>
                  </a:extLst>
                </p:cNvPr>
                <p:cNvSpPr txBox="1"/>
                <p:nvPr/>
              </p:nvSpPr>
              <p:spPr>
                <a:xfrm>
                  <a:off x="1432969" y="2705690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D779384-1FB5-CE91-77A2-C34E4ADB54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2705690"/>
                  <a:ext cx="604553" cy="2692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13610D5-ABD6-DABD-0CCF-6A69A639F5E3}"/>
                </a:ext>
              </a:extLst>
            </p:cNvPr>
            <p:cNvGrpSpPr/>
            <p:nvPr/>
          </p:nvGrpSpPr>
          <p:grpSpPr>
            <a:xfrm>
              <a:off x="607169" y="3061787"/>
              <a:ext cx="591421" cy="575339"/>
              <a:chOff x="347706" y="2699345"/>
              <a:chExt cx="1567071" cy="1524461"/>
            </a:xfrm>
          </p:grpSpPr>
          <p:sp>
            <p:nvSpPr>
              <p:cNvPr id="12" name="等腰三角形 11">
                <a:extLst>
                  <a:ext uri="{FF2B5EF4-FFF2-40B4-BE49-F238E27FC236}">
                    <a16:creationId xmlns:a16="http://schemas.microsoft.com/office/drawing/2014/main" id="{C3DB4BC4-87D4-C536-0459-5495590DB794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B8BF897-2FA2-0433-46C6-6BDD8369C6BE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B8BF897-2FA2-0433-46C6-6BDD8369C6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162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CABD7DB-85F2-374C-A736-3BD6AC419613}"/>
                </a:ext>
              </a:extLst>
            </p:cNvPr>
            <p:cNvGrpSpPr/>
            <p:nvPr/>
          </p:nvGrpSpPr>
          <p:grpSpPr>
            <a:xfrm>
              <a:off x="607169" y="3851282"/>
              <a:ext cx="591421" cy="575339"/>
              <a:chOff x="347706" y="2699345"/>
              <a:chExt cx="1567071" cy="1524461"/>
            </a:xfrm>
          </p:grpSpPr>
          <p:sp>
            <p:nvSpPr>
              <p:cNvPr id="16" name="等腰三角形 15">
                <a:extLst>
                  <a:ext uri="{FF2B5EF4-FFF2-40B4-BE49-F238E27FC236}">
                    <a16:creationId xmlns:a16="http://schemas.microsoft.com/office/drawing/2014/main" id="{CA8A4E32-24A6-D1BD-117E-8CC467573C4D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86F3A123-9430-D43F-278B-339A5F5E0CBE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86F3A123-9430-D43F-278B-339A5F5E0C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C07325F-1273-1F33-5386-1D030D6A81C6}"/>
                </a:ext>
              </a:extLst>
            </p:cNvPr>
            <p:cNvGrpSpPr/>
            <p:nvPr/>
          </p:nvGrpSpPr>
          <p:grpSpPr>
            <a:xfrm>
              <a:off x="607169" y="4609535"/>
              <a:ext cx="591421" cy="575339"/>
              <a:chOff x="347706" y="2699345"/>
              <a:chExt cx="1567071" cy="1524461"/>
            </a:xfrm>
          </p:grpSpPr>
          <p:sp>
            <p:nvSpPr>
              <p:cNvPr id="19" name="等腰三角形 18">
                <a:extLst>
                  <a:ext uri="{FF2B5EF4-FFF2-40B4-BE49-F238E27FC236}">
                    <a16:creationId xmlns:a16="http://schemas.microsoft.com/office/drawing/2014/main" id="{FDEDA678-1A74-995B-19E3-18389686EDF4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B8C3C257-235B-4740-9907-94B922DF40E5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B8C3C257-235B-4740-9907-94B922DF40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317C171-9F7F-F20F-6073-7B2EFB765147}"/>
                </a:ext>
              </a:extLst>
            </p:cNvPr>
            <p:cNvGrpSpPr/>
            <p:nvPr/>
          </p:nvGrpSpPr>
          <p:grpSpPr>
            <a:xfrm>
              <a:off x="607169" y="5367788"/>
              <a:ext cx="591421" cy="575339"/>
              <a:chOff x="347706" y="2699345"/>
              <a:chExt cx="1567071" cy="1524461"/>
            </a:xfrm>
          </p:grpSpPr>
          <p:sp>
            <p:nvSpPr>
              <p:cNvPr id="22" name="等腰三角形 21">
                <a:extLst>
                  <a:ext uri="{FF2B5EF4-FFF2-40B4-BE49-F238E27FC236}">
                    <a16:creationId xmlns:a16="http://schemas.microsoft.com/office/drawing/2014/main" id="{D7C03516-A2BF-E66E-D7C3-8E8594C7F0A9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28E6894-1D89-B9C4-C0F5-F00A594BD3BA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28E6894-1D89-B9C4-C0F5-F00A594BD3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369600-C81E-20BE-6D89-3018F0274745}"/>
                    </a:ext>
                  </a:extLst>
                </p:cNvPr>
                <p:cNvSpPr txBox="1"/>
                <p:nvPr/>
              </p:nvSpPr>
              <p:spPr>
                <a:xfrm>
                  <a:off x="2172003" y="2705689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369600-C81E-20BE-6D89-3018F0274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3" y="2705689"/>
                  <a:ext cx="604553" cy="26927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4348E77-F465-0406-764A-F87DCA567066}"/>
                    </a:ext>
                  </a:extLst>
                </p:cNvPr>
                <p:cNvSpPr txBox="1"/>
                <p:nvPr/>
              </p:nvSpPr>
              <p:spPr>
                <a:xfrm>
                  <a:off x="2911037" y="2705688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4348E77-F465-0406-764A-F87DCA567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7" y="2705688"/>
                  <a:ext cx="604553" cy="26927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ED9EA2B-7466-4B3F-F840-F2F94C48FD7E}"/>
                    </a:ext>
                  </a:extLst>
                </p:cNvPr>
                <p:cNvSpPr txBox="1"/>
                <p:nvPr/>
              </p:nvSpPr>
              <p:spPr>
                <a:xfrm>
                  <a:off x="3650071" y="2705688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ED9EA2B-7466-4B3F-F840-F2F94C48F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1" y="2705688"/>
                  <a:ext cx="604553" cy="26927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4ECA82F-5E9C-5313-9B37-CFF1C1EE36C0}"/>
                    </a:ext>
                  </a:extLst>
                </p:cNvPr>
                <p:cNvSpPr/>
                <p:nvPr/>
              </p:nvSpPr>
              <p:spPr>
                <a:xfrm>
                  <a:off x="1432969" y="3061788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4ECA82F-5E9C-5313-9B37-CFF1C1EE36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3061788"/>
                  <a:ext cx="604553" cy="57729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B234C38-E42A-6E8C-CADF-FE8CD443A218}"/>
                    </a:ext>
                  </a:extLst>
                </p:cNvPr>
                <p:cNvSpPr/>
                <p:nvPr/>
              </p:nvSpPr>
              <p:spPr>
                <a:xfrm>
                  <a:off x="1432969" y="385128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B234C38-E42A-6E8C-CADF-FE8CD443A2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3851282"/>
                  <a:ext cx="604553" cy="57729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2A7A85E-43EB-D68E-0FD8-1AF7111DC50C}"/>
                    </a:ext>
                  </a:extLst>
                </p:cNvPr>
                <p:cNvSpPr/>
                <p:nvPr/>
              </p:nvSpPr>
              <p:spPr>
                <a:xfrm>
                  <a:off x="1429620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2A7A85E-43EB-D68E-0FD8-1AF7111DC5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620" y="4609536"/>
                  <a:ext cx="604553" cy="5772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FB7D3-145D-35B1-BD40-380289607D23}"/>
                    </a:ext>
                  </a:extLst>
                </p:cNvPr>
                <p:cNvSpPr/>
                <p:nvPr/>
              </p:nvSpPr>
              <p:spPr>
                <a:xfrm>
                  <a:off x="1429620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FB7D3-145D-35B1-BD40-380289607D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620" y="5367789"/>
                  <a:ext cx="604553" cy="57729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48645BA-6664-A393-73C0-76912228ED1F}"/>
                    </a:ext>
                  </a:extLst>
                </p:cNvPr>
                <p:cNvSpPr/>
                <p:nvPr/>
              </p:nvSpPr>
              <p:spPr>
                <a:xfrm>
                  <a:off x="2172002" y="306565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48645BA-6664-A393-73C0-76912228ED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3065656"/>
                  <a:ext cx="604553" cy="57729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79F224B-12CB-3921-96C0-BA62621EAC2C}"/>
                    </a:ext>
                  </a:extLst>
                </p:cNvPr>
                <p:cNvSpPr/>
                <p:nvPr/>
              </p:nvSpPr>
              <p:spPr>
                <a:xfrm>
                  <a:off x="2172002" y="385128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79F224B-12CB-3921-96C0-BA62621EA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3851282"/>
                  <a:ext cx="604553" cy="57729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9321E48-84E3-913C-E3F0-B1B1FBF82FB8}"/>
                    </a:ext>
                  </a:extLst>
                </p:cNvPr>
                <p:cNvSpPr/>
                <p:nvPr/>
              </p:nvSpPr>
              <p:spPr>
                <a:xfrm>
                  <a:off x="2173391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9321E48-84E3-913C-E3F0-B1B1FBF82F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3391" y="4609536"/>
                  <a:ext cx="604553" cy="57729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8E95DF2-F7D3-87B5-FDEC-60A67CAE31BC}"/>
                    </a:ext>
                  </a:extLst>
                </p:cNvPr>
                <p:cNvSpPr/>
                <p:nvPr/>
              </p:nvSpPr>
              <p:spPr>
                <a:xfrm>
                  <a:off x="2172002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8E95DF2-F7D3-87B5-FDEC-60A67CAE3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5367789"/>
                  <a:ext cx="604553" cy="57729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9F68639-24B6-5A20-0BC2-CF0B3767CA7D}"/>
                    </a:ext>
                  </a:extLst>
                </p:cNvPr>
                <p:cNvSpPr/>
                <p:nvPr/>
              </p:nvSpPr>
              <p:spPr>
                <a:xfrm>
                  <a:off x="2911037" y="3073091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9F68639-24B6-5A20-0BC2-CF0B3767C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7" y="3073091"/>
                  <a:ext cx="604553" cy="57729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BA98C1D4-5DD3-DAC0-94D2-7A9F3D4E3F25}"/>
                    </a:ext>
                  </a:extLst>
                </p:cNvPr>
                <p:cNvSpPr/>
                <p:nvPr/>
              </p:nvSpPr>
              <p:spPr>
                <a:xfrm>
                  <a:off x="2911035" y="3854385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BA98C1D4-5DD3-DAC0-94D2-7A9F3D4E3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5" y="3854385"/>
                  <a:ext cx="604553" cy="57729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C8AB2A5-1119-9ADE-BB97-E5BE116BC63A}"/>
                    </a:ext>
                  </a:extLst>
                </p:cNvPr>
                <p:cNvSpPr/>
                <p:nvPr/>
              </p:nvSpPr>
              <p:spPr>
                <a:xfrm>
                  <a:off x="2911035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C8AB2A5-1119-9ADE-BB97-E5BE116BC6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5" y="5367789"/>
                  <a:ext cx="604553" cy="577298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42E8C87-2FAA-A617-5BF1-1AE732D6F22E}"/>
                    </a:ext>
                  </a:extLst>
                </p:cNvPr>
                <p:cNvSpPr/>
                <p:nvPr/>
              </p:nvSpPr>
              <p:spPr>
                <a:xfrm>
                  <a:off x="2911034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42E8C87-2FAA-A617-5BF1-1AE732D6F2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4" y="4609536"/>
                  <a:ext cx="604553" cy="577298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02317D04-E59E-0245-D000-881241F01AA3}"/>
                    </a:ext>
                  </a:extLst>
                </p:cNvPr>
                <p:cNvSpPr/>
                <p:nvPr/>
              </p:nvSpPr>
              <p:spPr>
                <a:xfrm>
                  <a:off x="3650070" y="307383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02317D04-E59E-0245-D000-881241F01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0" y="3073832"/>
                  <a:ext cx="604553" cy="577298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D00B3C8-4C94-BA98-69B6-91CEDA6CED71}"/>
                    </a:ext>
                  </a:extLst>
                </p:cNvPr>
                <p:cNvSpPr/>
                <p:nvPr/>
              </p:nvSpPr>
              <p:spPr>
                <a:xfrm>
                  <a:off x="3650068" y="384791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D00B3C8-4C94-BA98-69B6-91CEDA6CE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68" y="3847916"/>
                  <a:ext cx="604553" cy="577298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0CF1CD6-2E5E-7DC5-65FE-54361D76819E}"/>
                    </a:ext>
                  </a:extLst>
                </p:cNvPr>
                <p:cNvSpPr/>
                <p:nvPr/>
              </p:nvSpPr>
              <p:spPr>
                <a:xfrm>
                  <a:off x="3647647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0CF1CD6-2E5E-7DC5-65FE-54361D7681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47" y="4609536"/>
                  <a:ext cx="604553" cy="577298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7391C86-F50F-69F1-8A18-C7590DB73AE2}"/>
                    </a:ext>
                  </a:extLst>
                </p:cNvPr>
                <p:cNvSpPr/>
                <p:nvPr/>
              </p:nvSpPr>
              <p:spPr>
                <a:xfrm>
                  <a:off x="3647647" y="5356044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7391C86-F50F-69F1-8A18-C7590DB73A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47" y="5356044"/>
                  <a:ext cx="604553" cy="577298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32565AB-6887-93F1-0E51-16FCF2CC3DFF}"/>
                  </a:ext>
                </a:extLst>
              </p:cNvPr>
              <p:cNvSpPr txBox="1"/>
              <p:nvPr/>
            </p:nvSpPr>
            <p:spPr>
              <a:xfrm>
                <a:off x="7621932" y="5139646"/>
                <a:ext cx="3974738" cy="7194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Remark: CAPP = Satisfying-Pairs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inputs!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32565AB-6887-93F1-0E51-16FCF2CC3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932" y="5139646"/>
                <a:ext cx="3974738" cy="719428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DE9F291-FD04-9DBF-4F8B-E26616C0AB5E}"/>
                  </a:ext>
                </a:extLst>
              </p:cNvPr>
              <p:cNvSpPr txBox="1"/>
              <p:nvPr/>
            </p:nvSpPr>
            <p:spPr>
              <a:xfrm>
                <a:off x="4608916" y="5152542"/>
                <a:ext cx="2548030" cy="6649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Nontrivial: Running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fun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DE9F291-FD04-9DBF-4F8B-E26616C0A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916" y="5152542"/>
                <a:ext cx="2548030" cy="66492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69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Comparison with the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Algorithmic Method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7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2C3CEC-3334-2672-3526-395B4ED3794B}"/>
              </a:ext>
            </a:extLst>
          </p:cNvPr>
          <p:cNvSpPr txBox="1"/>
          <p:nvPr/>
        </p:nvSpPr>
        <p:spPr>
          <a:xfrm>
            <a:off x="4760838" y="2338744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Algorithmic Method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5B9DF5C-927F-6246-24CE-5D5D6111DF72}"/>
              </a:ext>
            </a:extLst>
          </p:cNvPr>
          <p:cNvSpPr txBox="1"/>
          <p:nvPr/>
        </p:nvSpPr>
        <p:spPr>
          <a:xfrm>
            <a:off x="8332298" y="2338744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27AE718-3699-0664-7D04-535AE2D2A937}"/>
              </a:ext>
            </a:extLst>
          </p:cNvPr>
          <p:cNvSpPr txBox="1"/>
          <p:nvPr/>
        </p:nvSpPr>
        <p:spPr>
          <a:xfrm>
            <a:off x="1189377" y="3403144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Non-trivial algorithms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65BEBB4-C2AA-C313-B893-CDE4D6BBFB08}"/>
                  </a:ext>
                </a:extLst>
              </p:cNvPr>
              <p:cNvSpPr txBox="1"/>
              <p:nvPr/>
            </p:nvSpPr>
            <p:spPr>
              <a:xfrm>
                <a:off x="4760838" y="3255347"/>
                <a:ext cx="2604053" cy="6649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(running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65BEBB4-C2AA-C313-B893-CDE4D6BBF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38" y="3255347"/>
                <a:ext cx="2604053" cy="6649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3C6A11E-2A4F-3E4E-515C-EEA7B6E5CC5C}"/>
                  </a:ext>
                </a:extLst>
              </p:cNvPr>
              <p:cNvSpPr txBox="1"/>
              <p:nvPr/>
            </p:nvSpPr>
            <p:spPr>
              <a:xfrm>
                <a:off x="8332297" y="3255347"/>
                <a:ext cx="2604053" cy="6649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(running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𝑁𝑀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3C6A11E-2A4F-3E4E-515C-EEA7B6E5C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297" y="3255347"/>
                <a:ext cx="2604053" cy="6649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BB19D729-1987-6EFC-AA6B-ADFCD94EAB8F}"/>
              </a:ext>
            </a:extLst>
          </p:cNvPr>
          <p:cNvSpPr txBox="1"/>
          <p:nvPr/>
        </p:nvSpPr>
        <p:spPr>
          <a:xfrm>
            <a:off x="1189377" y="4491684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… for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CB7D0E0-1390-AF9B-2178-5007E9B7DC21}"/>
                  </a:ext>
                </a:extLst>
              </p:cNvPr>
              <p:cNvSpPr txBox="1"/>
              <p:nvPr/>
            </p:nvSpPr>
            <p:spPr>
              <a:xfrm>
                <a:off x="4760838" y="4491684"/>
                <a:ext cx="2604053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CAPP of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CB7D0E0-1390-AF9B-2178-5007E9B7D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38" y="4491684"/>
                <a:ext cx="260405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5FCC7DC-2680-CAB1-4FD6-0CBA9504D9B1}"/>
                  </a:ext>
                </a:extLst>
              </p:cNvPr>
              <p:cNvSpPr txBox="1"/>
              <p:nvPr/>
            </p:nvSpPr>
            <p:spPr>
              <a:xfrm>
                <a:off x="8332297" y="4491684"/>
                <a:ext cx="2604053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Satisfying-Pairs of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5FCC7DC-2680-CAB1-4FD6-0CBA9504D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297" y="4491684"/>
                <a:ext cx="260405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8AF6450E-68C5-3904-F2B5-12004DAEFF9A}"/>
              </a:ext>
            </a:extLst>
          </p:cNvPr>
          <p:cNvSpPr txBox="1"/>
          <p:nvPr/>
        </p:nvSpPr>
        <p:spPr>
          <a:xfrm>
            <a:off x="1189377" y="5482258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… implies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B5607F-3BFB-34F4-58B9-4180CC6C59DD}"/>
                  </a:ext>
                </a:extLst>
              </p:cNvPr>
              <p:cNvSpPr txBox="1"/>
              <p:nvPr/>
            </p:nvSpPr>
            <p:spPr>
              <a:xfrm>
                <a:off x="1432885" y="5992119"/>
                <a:ext cx="21170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(Assuming </a:t>
                </a:r>
                <a14:m>
                  <m:oMath xmlns:m="http://schemas.openxmlformats.org/officeDocument/2006/math">
                    <m:r>
                      <a:rPr lang="en-US" altLang="zh-CN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“typical”)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B5607F-3BFB-34F4-58B9-4180CC6C5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885" y="5992119"/>
                <a:ext cx="2117036" cy="307777"/>
              </a:xfrm>
              <a:prstGeom prst="rect">
                <a:avLst/>
              </a:prstGeom>
              <a:blipFill>
                <a:blip r:embed="rId7"/>
                <a:stretch>
                  <a:fillRect l="-865"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7C7FDE5-8B14-4995-F650-0EF8638A789A}"/>
                  </a:ext>
                </a:extLst>
              </p:cNvPr>
              <p:cNvSpPr txBox="1"/>
              <p:nvPr/>
            </p:nvSpPr>
            <p:spPr>
              <a:xfrm>
                <a:off x="4760838" y="5345788"/>
                <a:ext cx="2604053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Circuit lower bounds against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7C7FDE5-8B14-4995-F650-0EF8638A7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38" y="5345788"/>
                <a:ext cx="260405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7A4483A-593D-B0FC-7706-B51B0D2B5AC2}"/>
                  </a:ext>
                </a:extLst>
              </p:cNvPr>
              <p:cNvSpPr txBox="1"/>
              <p:nvPr/>
            </p:nvSpPr>
            <p:spPr>
              <a:xfrm>
                <a:off x="8332297" y="5345788"/>
                <a:ext cx="2604053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7A4483A-593D-B0FC-7706-B51B0D2B5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297" y="5345788"/>
                <a:ext cx="2604053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1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Result 2: Generalization to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Point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Partial Truth Tables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algorithms for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Satisfying-Pairs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imply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Remote Point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Hard Partial Truth Tables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038" r="-1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8 / 10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05310CA-DF4E-4457-1242-0FCA65CD49E9}"/>
                  </a:ext>
                </a:extLst>
              </p:cNvPr>
              <p:cNvSpPr txBox="1"/>
              <p:nvPr/>
            </p:nvSpPr>
            <p:spPr>
              <a:xfrm>
                <a:off x="673240" y="2843684"/>
                <a:ext cx="5245239" cy="35394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Remote Point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Instead of finding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want to find some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far from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Namely, for every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relative Hamming distance between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 least (say)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0.49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Solution guaranteed</a:t>
                </a:r>
                <a:b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by Chernoff bound</a:t>
                </a:r>
                <a:b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+ Union bound!</a:t>
                </a:r>
              </a:p>
              <a:p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05310CA-DF4E-4457-1242-0FCA65CD4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40" y="2843684"/>
                <a:ext cx="5245239" cy="35394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93D5C6CB-BD9A-4BC7-6D44-89E337AD81B4}"/>
              </a:ext>
            </a:extLst>
          </p:cNvPr>
          <p:cNvGrpSpPr/>
          <p:nvPr/>
        </p:nvGrpSpPr>
        <p:grpSpPr>
          <a:xfrm>
            <a:off x="3550418" y="4905878"/>
            <a:ext cx="2133183" cy="1220267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175F1181-2770-25C0-BE74-C01C6B7ED9EE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175F1181-2770-25C0-BE74-C01C6B7ED9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梯形 10">
              <a:extLst>
                <a:ext uri="{FF2B5EF4-FFF2-40B4-BE49-F238E27FC236}">
                  <a16:creationId xmlns:a16="http://schemas.microsoft.com/office/drawing/2014/main" id="{98DC50AD-1E91-CEC7-A928-E7553B54CF9F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AD07644C-0D4E-F62F-0AE5-8E64F621BF40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AD07644C-0D4E-F62F-0AE5-8E64F621BF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C02EA79A-A594-6C24-CC9C-E556E20E522A}"/>
                    </a:ext>
                  </a:extLst>
                </p:cNvPr>
                <p:cNvSpPr txBox="1"/>
                <p:nvPr/>
              </p:nvSpPr>
              <p:spPr>
                <a:xfrm>
                  <a:off x="2398865" y="5074334"/>
                  <a:ext cx="904009" cy="904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C02EA79A-A594-6C24-CC9C-E556E20E52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5" y="5074334"/>
                  <a:ext cx="904009" cy="90443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E49B77D6-0C41-AD06-A9C5-2B5A854A7176}"/>
                  </a:ext>
                </a:extLst>
              </p:cNvPr>
              <p:cNvSpPr txBox="1"/>
              <p:nvPr/>
            </p:nvSpPr>
            <p:spPr>
              <a:xfrm>
                <a:off x="6273523" y="2843684"/>
                <a:ext cx="5603629" cy="363227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Hard Partial Truth Tables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Want: the 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partial function</a:t>
                </a:r>
                <a:b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mapping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b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hard against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Namely, for every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b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is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Average-case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version:</a:t>
                </a:r>
                <a:b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≥0.49.                                       </m:t>
                        </m:r>
                      </m:e>
                    </m:func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E49B77D6-0C41-AD06-A9C5-2B5A854A7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523" y="2843684"/>
                <a:ext cx="5603629" cy="3632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表格 8">
                <a:extLst>
                  <a:ext uri="{FF2B5EF4-FFF2-40B4-BE49-F238E27FC236}">
                    <a16:creationId xmlns:a16="http://schemas.microsoft.com/office/drawing/2014/main" id="{F2F94C7C-95BF-70D5-3F27-829BFC6E73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2040254"/>
                  </p:ext>
                </p:extLst>
              </p:nvPr>
            </p:nvGraphicFramePr>
            <p:xfrm>
              <a:off x="9643713" y="4007743"/>
              <a:ext cx="1971762" cy="211840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985881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985881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235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1110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表格 8">
                <a:extLst>
                  <a:ext uri="{FF2B5EF4-FFF2-40B4-BE49-F238E27FC236}">
                    <a16:creationId xmlns:a16="http://schemas.microsoft.com/office/drawing/2014/main" id="{F2F94C7C-95BF-70D5-3F27-829BFC6E73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2040254"/>
                  </p:ext>
                </p:extLst>
              </p:nvPr>
            </p:nvGraphicFramePr>
            <p:xfrm>
              <a:off x="9643713" y="4007743"/>
              <a:ext cx="1971762" cy="211840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985881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985881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235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8038" marR="58038" marT="29019" marB="29019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9"/>
                          <a:stretch>
                            <a:fillRect l="-2454" t="-115789" r="-109816" b="-75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9"/>
                          <a:stretch>
                            <a:fillRect l="-103086" t="-115789" r="-10494" b="-75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9"/>
                          <a:stretch>
                            <a:fillRect l="-2454" t="-210256" r="-109816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9"/>
                          <a:stretch>
                            <a:fillRect l="-103086" t="-210256" r="-10494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9"/>
                          <a:stretch>
                            <a:fillRect l="-2454" t="-310256" r="-109816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9"/>
                          <a:stretch>
                            <a:fillRect l="-103086" t="-310256" r="-10494" b="-5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9"/>
                          <a:stretch>
                            <a:fillRect l="-2454" t="-421053" r="-109816" b="-4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9"/>
                          <a:stretch>
                            <a:fillRect l="-103086" t="-421053" r="-10494" b="-4473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9"/>
                          <a:stretch>
                            <a:fillRect l="-2454" t="-507692" r="-109816" b="-3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9"/>
                          <a:stretch>
                            <a:fillRect l="-103086" t="-507692" r="-10494" b="-335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9"/>
                          <a:stretch>
                            <a:fillRect l="-2454" t="-607692" r="-109816" b="-2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9"/>
                          <a:stretch>
                            <a:fillRect l="-103086" t="-607692" r="-10494" b="-235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9"/>
                          <a:stretch>
                            <a:fillRect l="-2454" t="-726316" r="-109816" b="-1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9"/>
                          <a:stretch>
                            <a:fillRect l="-103086" t="-726316" r="-10494" b="-14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2353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9"/>
                          <a:stretch>
                            <a:fillRect l="-2454" t="-805128" r="-109816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038" marR="58038" marT="29019" marB="29019">
                        <a:blipFill>
                          <a:blip r:embed="rId9"/>
                          <a:stretch>
                            <a:fillRect l="-103086" t="-805128" r="-10494" b="-3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7635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9CE89AA-8F27-40EC-B96A-5F916F856323}">
  <we:reference id="4b785c87-866c-4bad-85d8-5d1ae467ac9a" version="3.3.0.0" store="EXCatalog" storeType="EXCatalog"/>
  <we:alternateReferences>
    <we:reference id="WA104381909" version="3.3.0.0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49961</TotalTime>
  <Words>1170</Words>
  <Application>Microsoft Office PowerPoint</Application>
  <PresentationFormat>宽屏</PresentationFormat>
  <Paragraphs>258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Arial</vt:lpstr>
      <vt:lpstr>Cambria Math</vt:lpstr>
      <vt:lpstr>Consolas</vt:lpstr>
      <vt:lpstr>Office 主题​​</vt:lpstr>
      <vt:lpstr>Range Avoidance, Remote Point, and Hard Partial Truth Tables via Satisfying-Pairs</vt:lpstr>
      <vt:lpstr>Motivation: The Empty Pigeonhole Principle</vt:lpstr>
      <vt:lpstr>Range Avoidance Problem</vt:lpstr>
      <vt:lpstr>Explicit Constructions</vt:lpstr>
      <vt:lpstr>Example: Circuit Lower Bounds</vt:lpstr>
      <vt:lpstr>Circuit Lower Bounds via “Algorithmic Method”</vt:lpstr>
      <vt:lpstr>Result 1:  Range Avoidance from Satisfying-Pairs</vt:lpstr>
      <vt:lpstr>Comparison with the Algorithmic Method</vt:lpstr>
      <vt:lpstr>Result 2: Generalization to Remote Point and Hard Partial Truth Tables</vt:lpstr>
      <vt:lpstr>Result 3: Unconditional Results for 〖ACC〗^0 Circuits</vt:lpstr>
      <vt:lpstr>Summary</vt:lpstr>
      <vt:lpstr>Duality between Avoid and HPTT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 Avoidance</dc:title>
  <dc:creator>Hanlin Ren</dc:creator>
  <cp:lastModifiedBy>Hanlin Ren</cp:lastModifiedBy>
  <cp:revision>2571</cp:revision>
  <dcterms:created xsi:type="dcterms:W3CDTF">2019-12-25T22:18:45Z</dcterms:created>
  <dcterms:modified xsi:type="dcterms:W3CDTF">2023-06-22T11:00:47Z</dcterms:modified>
</cp:coreProperties>
</file>