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427" r:id="rId3"/>
    <p:sldId id="324" r:id="rId4"/>
    <p:sldId id="328" r:id="rId5"/>
    <p:sldId id="430" r:id="rId6"/>
    <p:sldId id="460" r:id="rId7"/>
    <p:sldId id="456" r:id="rId8"/>
    <p:sldId id="457" r:id="rId9"/>
    <p:sldId id="462" r:id="rId10"/>
    <p:sldId id="458" r:id="rId11"/>
    <p:sldId id="453" r:id="rId12"/>
    <p:sldId id="461" r:id="rId13"/>
    <p:sldId id="463" r:id="rId14"/>
    <p:sldId id="431" r:id="rId15"/>
    <p:sldId id="464" r:id="rId16"/>
    <p:sldId id="459" r:id="rId17"/>
    <p:sldId id="439" r:id="rId18"/>
    <p:sldId id="438" r:id="rId19"/>
    <p:sldId id="450" r:id="rId20"/>
    <p:sldId id="465" r:id="rId21"/>
    <p:sldId id="441" r:id="rId22"/>
    <p:sldId id="442" r:id="rId23"/>
    <p:sldId id="443" r:id="rId24"/>
    <p:sldId id="424" r:id="rId25"/>
    <p:sldId id="451" r:id="rId26"/>
    <p:sldId id="444" r:id="rId27"/>
    <p:sldId id="449" r:id="rId28"/>
    <p:sldId id="445" r:id="rId29"/>
    <p:sldId id="446" r:id="rId30"/>
    <p:sldId id="447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D9B64138-95CA-407D-909A-963FCCB9E48F}">
          <p14:sldIdLst>
            <p14:sldId id="256"/>
          </p14:sldIdLst>
        </p14:section>
        <p14:section name="MOCSP" id="{85FFCD10-E889-4F3F-9436-EE8CB800956A}">
          <p14:sldIdLst>
            <p14:sldId id="427"/>
            <p14:sldId id="324"/>
            <p14:sldId id="328"/>
            <p14:sldId id="430"/>
            <p14:sldId id="460"/>
            <p14:sldId id="456"/>
            <p14:sldId id="457"/>
            <p14:sldId id="462"/>
            <p14:sldId id="458"/>
            <p14:sldId id="453"/>
            <p14:sldId id="461"/>
            <p14:sldId id="463"/>
            <p14:sldId id="431"/>
            <p14:sldId id="464"/>
          </p14:sldIdLst>
        </p14:section>
        <p14:section name="how we use crypto" id="{C82B4592-D83B-4777-AD2F-8AE763051CDA}">
          <p14:sldIdLst>
            <p14:sldId id="459"/>
            <p14:sldId id="439"/>
            <p14:sldId id="438"/>
            <p14:sldId id="450"/>
            <p14:sldId id="465"/>
            <p14:sldId id="441"/>
            <p14:sldId id="442"/>
            <p14:sldId id="443"/>
          </p14:sldIdLst>
        </p14:section>
        <p14:section name="discussions" id="{064C45FC-F710-49BC-9B2C-E70304BD243C}">
          <p14:sldIdLst>
            <p14:sldId id="424"/>
            <p14:sldId id="451"/>
            <p14:sldId id="444"/>
            <p14:sldId id="449"/>
            <p14:sldId id="445"/>
            <p14:sldId id="446"/>
            <p14:sldId id="4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59D2"/>
    <a:srgbClr val="7F6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1" autoAdjust="0"/>
    <p:restoredTop sz="95214" autoAdjust="0"/>
  </p:normalViewPr>
  <p:slideViewPr>
    <p:cSldViewPr snapToGrid="0">
      <p:cViewPr varScale="1">
        <p:scale>
          <a:sx n="82" d="100"/>
          <a:sy n="82" d="100"/>
        </p:scale>
        <p:origin x="60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202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556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477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998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8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957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073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422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12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926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111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202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32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311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989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6753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0988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562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345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491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687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535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316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944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501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60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1.png"/><Relationship Id="rId5" Type="http://schemas.openxmlformats.org/officeDocument/2006/relationships/image" Target="../media/image452.png"/><Relationship Id="rId4" Type="http://schemas.openxmlformats.org/officeDocument/2006/relationships/image" Target="../media/image4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50.png"/><Relationship Id="rId7" Type="http://schemas.openxmlformats.org/officeDocument/2006/relationships/image" Target="../media/image310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png"/><Relationship Id="rId11" Type="http://schemas.openxmlformats.org/officeDocument/2006/relationships/image" Target="../media/image420.png"/><Relationship Id="rId5" Type="http://schemas.openxmlformats.org/officeDocument/2006/relationships/image" Target="../media/image280.png"/><Relationship Id="rId10" Type="http://schemas.openxmlformats.org/officeDocument/2006/relationships/image" Target="../media/image34.png"/><Relationship Id="rId4" Type="http://schemas.openxmlformats.org/officeDocument/2006/relationships/image" Target="../media/image270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30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1.png"/><Relationship Id="rId11" Type="http://schemas.openxmlformats.org/officeDocument/2006/relationships/image" Target="../media/image62.png"/><Relationship Id="rId5" Type="http://schemas.openxmlformats.org/officeDocument/2006/relationships/image" Target="../media/image541.png"/><Relationship Id="rId10" Type="http://schemas.openxmlformats.org/officeDocument/2006/relationships/image" Target="../media/image61.png"/><Relationship Id="rId4" Type="http://schemas.openxmlformats.org/officeDocument/2006/relationships/image" Target="../media/image340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0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580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76.png"/><Relationship Id="rId4" Type="http://schemas.openxmlformats.org/officeDocument/2006/relationships/image" Target="../media/image87.png"/><Relationship Id="rId9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image" Target="../media/image540.png"/><Relationship Id="rId7" Type="http://schemas.openxmlformats.org/officeDocument/2006/relationships/image" Target="../media/image5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11" Type="http://schemas.openxmlformats.org/officeDocument/2006/relationships/image" Target="../media/image680.png"/><Relationship Id="rId5" Type="http://schemas.openxmlformats.org/officeDocument/2006/relationships/image" Target="../media/image660.png"/><Relationship Id="rId10" Type="http://schemas.openxmlformats.org/officeDocument/2006/relationships/image" Target="../media/image670.png"/><Relationship Id="rId4" Type="http://schemas.openxmlformats.org/officeDocument/2006/relationships/image" Target="../media/image650.png"/><Relationship Id="rId9" Type="http://schemas.openxmlformats.org/officeDocument/2006/relationships/image" Target="../media/image6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00.png"/><Relationship Id="rId7" Type="http://schemas.openxmlformats.org/officeDocument/2006/relationships/image" Target="../media/image7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5" Type="http://schemas.openxmlformats.org/officeDocument/2006/relationships/image" Target="../media/image630.png"/><Relationship Id="rId4" Type="http://schemas.openxmlformats.org/officeDocument/2006/relationships/image" Target="../media/image79.jpeg"/><Relationship Id="rId9" Type="http://schemas.openxmlformats.org/officeDocument/2006/relationships/image" Target="../media/image7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730.png"/><Relationship Id="rId7" Type="http://schemas.openxmlformats.org/officeDocument/2006/relationships/image" Target="../media/image7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png"/><Relationship Id="rId5" Type="http://schemas.openxmlformats.org/officeDocument/2006/relationships/image" Target="../media/image750.png"/><Relationship Id="rId4" Type="http://schemas.openxmlformats.org/officeDocument/2006/relationships/image" Target="../media/image34.png"/><Relationship Id="rId9" Type="http://schemas.openxmlformats.org/officeDocument/2006/relationships/image" Target="../media/image79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80.png"/><Relationship Id="rId7" Type="http://schemas.openxmlformats.org/officeDocument/2006/relationships/image" Target="../media/image8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png"/><Relationship Id="rId11" Type="http://schemas.openxmlformats.org/officeDocument/2006/relationships/image" Target="../media/image850.png"/><Relationship Id="rId5" Type="http://schemas.openxmlformats.org/officeDocument/2006/relationships/image" Target="../media/image810.png"/><Relationship Id="rId10" Type="http://schemas.openxmlformats.org/officeDocument/2006/relationships/image" Target="../media/image760.png"/><Relationship Id="rId4" Type="http://schemas.openxmlformats.org/officeDocument/2006/relationships/image" Target="../media/image800.png"/><Relationship Id="rId9" Type="http://schemas.openxmlformats.org/officeDocument/2006/relationships/image" Target="../media/image7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3" Type="http://schemas.openxmlformats.org/officeDocument/2006/relationships/image" Target="../media/image890.png"/><Relationship Id="rId7" Type="http://schemas.openxmlformats.org/officeDocument/2006/relationships/image" Target="../media/image9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0.png"/><Relationship Id="rId11" Type="http://schemas.openxmlformats.org/officeDocument/2006/relationships/image" Target="../media/image96.png"/><Relationship Id="rId5" Type="http://schemas.openxmlformats.org/officeDocument/2006/relationships/image" Target="../media/image910.png"/><Relationship Id="rId10" Type="http://schemas.openxmlformats.org/officeDocument/2006/relationships/image" Target="../media/image950.png"/><Relationship Id="rId4" Type="http://schemas.openxmlformats.org/officeDocument/2006/relationships/image" Target="../media/image900.png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3" Type="http://schemas.openxmlformats.org/officeDocument/2006/relationships/image" Target="../media/image81.jpeg"/><Relationship Id="rId7" Type="http://schemas.openxmlformats.org/officeDocument/2006/relationships/image" Target="../media/image91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82.jpeg"/><Relationship Id="rId9" Type="http://schemas.openxmlformats.org/officeDocument/2006/relationships/image" Target="../media/image9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7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51.png"/><Relationship Id="rId4" Type="http://schemas.openxmlformats.org/officeDocument/2006/relationships/image" Target="../media/image108.png"/><Relationship Id="rId9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3" Type="http://schemas.openxmlformats.org/officeDocument/2006/relationships/image" Target="../media/image14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10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0.png"/><Relationship Id="rId18" Type="http://schemas.openxmlformats.org/officeDocument/2006/relationships/image" Target="../media/image8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png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10.jpeg"/><Relationship Id="rId10" Type="http://schemas.openxmlformats.org/officeDocument/2006/relationships/image" Target="../media/image25.png"/><Relationship Id="rId19" Type="http://schemas.openxmlformats.org/officeDocument/2006/relationships/image" Target="../media/image12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jpe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18.png"/><Relationship Id="rId4" Type="http://schemas.openxmlformats.org/officeDocument/2006/relationships/image" Target="../media/image300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828D20-0ED6-47AE-B972-945EC06E70C9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938738" y="634610"/>
                <a:ext cx="10314523" cy="2239041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53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53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-Hardness of Approximating Meta-Complexity:</a:t>
                </a:r>
                <a:br>
                  <a:rPr lang="en-US" altLang="zh-CN" sz="5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53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Cryptographic Approach</a:t>
                </a:r>
                <a:endParaRPr lang="zh-CN" altLang="en-US" sz="5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828D20-0ED6-47AE-B972-945EC06E7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38738" y="634610"/>
                <a:ext cx="10314523" cy="2239041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2E0DEECA-BF6C-AD3D-EC6E-5D42070BD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698" y="3186278"/>
            <a:ext cx="1718924" cy="15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E48A250-8EFA-87F9-208B-F18B7565A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621" y="3186278"/>
            <a:ext cx="1650647" cy="15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E64B8AF3-C366-38C3-959D-3D4FBF2A181A}"/>
              </a:ext>
            </a:extLst>
          </p:cNvPr>
          <p:cNvSpPr txBox="1"/>
          <p:nvPr/>
        </p:nvSpPr>
        <p:spPr>
          <a:xfrm>
            <a:off x="3572042" y="4942396"/>
            <a:ext cx="196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Rahul Ilango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(MIT)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B2E8FE-9554-8C54-CC40-79A62159F42D}"/>
              </a:ext>
            </a:extLst>
          </p:cNvPr>
          <p:cNvSpPr txBox="1"/>
          <p:nvPr/>
        </p:nvSpPr>
        <p:spPr>
          <a:xfrm>
            <a:off x="6159954" y="4942396"/>
            <a:ext cx="196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u="sng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(Oxford)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A59E89B-974A-1289-D951-9FA31EB06329}"/>
              </a:ext>
            </a:extLst>
          </p:cNvPr>
          <p:cNvSpPr txBox="1"/>
          <p:nvPr/>
        </p:nvSpPr>
        <p:spPr>
          <a:xfrm>
            <a:off x="768302" y="4942395"/>
            <a:ext cx="2185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Yizhi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Huang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(Tsinghua)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5AF9CAF-7264-4C4F-C1BA-C6C35808783C}"/>
              </a:ext>
            </a:extLst>
          </p:cNvPr>
          <p:cNvSpPr txBox="1"/>
          <p:nvPr/>
        </p:nvSpPr>
        <p:spPr>
          <a:xfrm>
            <a:off x="-270459" y="6032800"/>
            <a:ext cx="657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May 30, 2023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7F65CBA-7D19-0178-F86F-AE3398D99C5A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0 / 20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026" name="Picture 2" descr="Yizhi Huang">
            <a:extLst>
              <a:ext uri="{FF2B5EF4-FFF2-40B4-BE49-F238E27FC236}">
                <a16:creationId xmlns:a16="http://schemas.microsoft.com/office/drawing/2014/main" id="{D282F007-58F0-B5C0-C9DA-8D8DB0E0F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07" y="3186278"/>
            <a:ext cx="1596144" cy="15961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F86DDE-6B16-DACF-76B7-37C187B66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207" y="5823280"/>
            <a:ext cx="54197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033E405-27F4-DDF8-DDE8-D84D76326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66" y="3275765"/>
            <a:ext cx="2942578" cy="18732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So, Is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𝐌𝐂𝐒𝐏</m:t>
                    </m:r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NP-Complete?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7 / 20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1B83627-585A-5A8A-7256-603BB4C40400}"/>
              </a:ext>
            </a:extLst>
          </p:cNvPr>
          <p:cNvSpPr txBox="1"/>
          <p:nvPr/>
        </p:nvSpPr>
        <p:spPr>
          <a:xfrm>
            <a:off x="1902667" y="1877451"/>
            <a:ext cx="8386665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atin typeface="Arial" panose="020B0604020202020204" pitchFamily="34" charset="0"/>
                <a:cs typeface="Arial" panose="020B0604020202020204" pitchFamily="34" charset="0"/>
              </a:rPr>
              <a:t>Short answer: We don’t know.</a:t>
            </a:r>
            <a:endParaRPr lang="zh-CN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036DB4E-63CA-0B99-5FAC-F2235661572A}"/>
                  </a:ext>
                </a:extLst>
              </p:cNvPr>
              <p:cNvSpPr txBox="1"/>
              <p:nvPr/>
            </p:nvSpPr>
            <p:spPr>
              <a:xfrm>
                <a:off x="788125" y="3331917"/>
                <a:ext cx="5805195" cy="23698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Long answer: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NO instances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Thus, reducing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SAT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seems to require proving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breakthrough lower bounds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[KC00, MW17, …]: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 under deterministic mapping reductions, then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𝐙𝐏𝐏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036DB4E-63CA-0B99-5FAC-F22356615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" y="3331917"/>
                <a:ext cx="5805195" cy="2369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20">
            <a:extLst>
              <a:ext uri="{FF2B5EF4-FFF2-40B4-BE49-F238E27FC236}">
                <a16:creationId xmlns:a16="http://schemas.microsoft.com/office/drawing/2014/main" id="{88F8DC75-037D-CE3C-720B-9326EFBCC83D}"/>
              </a:ext>
            </a:extLst>
          </p:cNvPr>
          <p:cNvGrpSpPr/>
          <p:nvPr/>
        </p:nvGrpSpPr>
        <p:grpSpPr>
          <a:xfrm>
            <a:off x="6923314" y="3050709"/>
            <a:ext cx="4711959" cy="1019888"/>
            <a:chOff x="6923314" y="2833656"/>
            <a:chExt cx="4711959" cy="1019888"/>
          </a:xfrm>
        </p:grpSpPr>
        <p:sp>
          <p:nvSpPr>
            <p:cNvPr id="15" name="思想气泡: 云 14">
              <a:extLst>
                <a:ext uri="{FF2B5EF4-FFF2-40B4-BE49-F238E27FC236}">
                  <a16:creationId xmlns:a16="http://schemas.microsoft.com/office/drawing/2014/main" id="{3A6A8A9E-879A-D5E6-315B-D8DAF2656F51}"/>
                </a:ext>
              </a:extLst>
            </p:cNvPr>
            <p:cNvSpPr/>
            <p:nvPr/>
          </p:nvSpPr>
          <p:spPr>
            <a:xfrm>
              <a:off x="6923314" y="2833656"/>
              <a:ext cx="4711959" cy="1019888"/>
            </a:xfrm>
            <a:prstGeom prst="cloudCallout">
              <a:avLst>
                <a:gd name="adj1" fmla="val -50338"/>
                <a:gd name="adj2" fmla="val 475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25FF1FEB-15CF-B5FE-2326-AAD77CDFF6C4}"/>
                    </a:ext>
                  </a:extLst>
                </p:cNvPr>
                <p:cNvSpPr txBox="1"/>
                <p:nvPr/>
              </p:nvSpPr>
              <p:spPr>
                <a:xfrm>
                  <a:off x="7434011" y="3023250"/>
                  <a:ext cx="391979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Caveat: </a:t>
                  </a:r>
                  <a14:m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𝐄𝐗𝐏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𝐙𝐏𝐏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 something we believe but seems hard to prove.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25FF1FEB-15CF-B5FE-2326-AAD77CDFF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4011" y="3023250"/>
                  <a:ext cx="3919790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1242" t="-5660" r="-1553" b="-141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214C77F-6328-81BB-360E-E67A025F8C70}"/>
              </a:ext>
            </a:extLst>
          </p:cNvPr>
          <p:cNvGrpSpPr/>
          <p:nvPr/>
        </p:nvGrpSpPr>
        <p:grpSpPr>
          <a:xfrm>
            <a:off x="6848669" y="4516857"/>
            <a:ext cx="4786604" cy="1539398"/>
            <a:chOff x="6848669" y="4040308"/>
            <a:chExt cx="4786604" cy="1539398"/>
          </a:xfrm>
        </p:grpSpPr>
        <p:sp>
          <p:nvSpPr>
            <p:cNvPr id="17" name="对话气泡: 椭圆形 16">
              <a:extLst>
                <a:ext uri="{FF2B5EF4-FFF2-40B4-BE49-F238E27FC236}">
                  <a16:creationId xmlns:a16="http://schemas.microsoft.com/office/drawing/2014/main" id="{3F3BE159-BF84-EA6D-8EFA-A75F861DDBBA}"/>
                </a:ext>
              </a:extLst>
            </p:cNvPr>
            <p:cNvSpPr/>
            <p:nvPr/>
          </p:nvSpPr>
          <p:spPr>
            <a:xfrm>
              <a:off x="6848669" y="4040308"/>
              <a:ext cx="4786604" cy="1539398"/>
            </a:xfrm>
            <a:prstGeom prst="wedgeEllipseCallout">
              <a:avLst>
                <a:gd name="adj1" fmla="val 47393"/>
                <a:gd name="adj2" fmla="val 55451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BBFBA9D9-3BEA-A540-E58A-05A32BFAA82F}"/>
                    </a:ext>
                  </a:extLst>
                </p:cNvPr>
                <p:cNvSpPr txBox="1"/>
                <p:nvPr/>
              </p:nvSpPr>
              <p:spPr>
                <a:xfrm>
                  <a:off x="7153468" y="4374105"/>
                  <a:ext cx="420033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These results say that “</a:t>
                  </a:r>
                  <a14:m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𝐍𝐏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-hardness 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MCSP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” would be </a:t>
                  </a:r>
                  <a:r>
                    <a:rPr lang="en-US" altLang="zh-CN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hard to resolve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but does not give evidence </a:t>
                  </a:r>
                  <a:r>
                    <a:rPr lang="en-US" altLang="zh-CN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for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or </a:t>
                  </a:r>
                  <a:r>
                    <a:rPr lang="en-US" altLang="zh-CN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against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it!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BBFBA9D9-3BEA-A540-E58A-05A32BFAA8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3468" y="4374105"/>
                  <a:ext cx="4200332" cy="923330"/>
                </a:xfrm>
                <a:prstGeom prst="rect">
                  <a:avLst/>
                </a:prstGeom>
                <a:blipFill>
                  <a:blip r:embed="rId6"/>
                  <a:stretch>
                    <a:fillRect l="-1159" t="-3974" r="-870" b="-993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6855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Variants of</a:t>
                </a: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𝐌𝐂𝐒𝐏</m:t>
                    </m:r>
                  </m:oMath>
                </a14:m>
                <a:r>
                  <a:rPr lang="zh-CN" alt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are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-complete!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8 / 20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BC2E567-09A8-5895-E8D1-D2118CF9A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045" y="2258925"/>
            <a:ext cx="1190744" cy="1105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对话气泡: 圆角矩形 20">
                <a:extLst>
                  <a:ext uri="{FF2B5EF4-FFF2-40B4-BE49-F238E27FC236}">
                    <a16:creationId xmlns:a16="http://schemas.microsoft.com/office/drawing/2014/main" id="{52346B15-30E7-4980-BB5E-44E9BBC47838}"/>
                  </a:ext>
                </a:extLst>
              </p:cNvPr>
              <p:cNvSpPr/>
              <p:nvPr/>
            </p:nvSpPr>
            <p:spPr>
              <a:xfrm>
                <a:off x="1355034" y="2110379"/>
                <a:ext cx="3578087" cy="954156"/>
              </a:xfrm>
              <a:prstGeom prst="wedgeRoundRectCallout">
                <a:avLst>
                  <a:gd name="adj1" fmla="val 67854"/>
                  <a:gd name="adj2" fmla="val 45562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MW17: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MCSP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 under deterministic reductions, then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𝐙𝐏𝐏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对话气泡: 圆角矩形 20">
                <a:extLst>
                  <a:ext uri="{FF2B5EF4-FFF2-40B4-BE49-F238E27FC236}">
                    <a16:creationId xmlns:a16="http://schemas.microsoft.com/office/drawing/2014/main" id="{52346B15-30E7-4980-BB5E-44E9BBC478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034" y="2110379"/>
                <a:ext cx="3578087" cy="954156"/>
              </a:xfrm>
              <a:prstGeom prst="wedgeRoundRectCallout">
                <a:avLst>
                  <a:gd name="adj1" fmla="val 67854"/>
                  <a:gd name="adj2" fmla="val 45562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对话气泡: 圆角矩形 21">
            <a:extLst>
              <a:ext uri="{FF2B5EF4-FFF2-40B4-BE49-F238E27FC236}">
                <a16:creationId xmlns:a16="http://schemas.microsoft.com/office/drawing/2014/main" id="{2E164689-7FAE-8A1E-5C70-031FB7CC62EF}"/>
              </a:ext>
            </a:extLst>
          </p:cNvPr>
          <p:cNvSpPr/>
          <p:nvPr/>
        </p:nvSpPr>
        <p:spPr>
          <a:xfrm>
            <a:off x="7775714" y="2129221"/>
            <a:ext cx="2851854" cy="954156"/>
          </a:xfrm>
          <a:prstGeom prst="wedgeRoundRectCallout">
            <a:avLst>
              <a:gd name="adj1" fmla="val -69090"/>
              <a:gd name="adj2" fmla="val 44520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Deterministic reductions are too weak, let’s use randomized reductions!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AB54AF0-061F-C834-0217-714945E05753}"/>
                  </a:ext>
                </a:extLst>
              </p:cNvPr>
              <p:cNvSpPr txBox="1"/>
              <p:nvPr/>
            </p:nvSpPr>
            <p:spPr>
              <a:xfrm>
                <a:off x="385967" y="3932854"/>
                <a:ext cx="5277680" cy="23698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minimum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oracle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 size problem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MOCSP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Straightforward from MW17: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MOCSP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 under deterministic reductions, then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𝐙𝐏𝐏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[Ilango’20]: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MOCSP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indeed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 under randomized reductions!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AB54AF0-061F-C834-0217-714945E05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67" y="3932854"/>
                <a:ext cx="5277680" cy="2369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BD57FCB-C3BB-7FFA-E68D-67C96E884364}"/>
                  </a:ext>
                </a:extLst>
              </p:cNvPr>
              <p:cNvSpPr txBox="1"/>
              <p:nvPr/>
            </p:nvSpPr>
            <p:spPr>
              <a:xfrm>
                <a:off x="6096000" y="3932854"/>
                <a:ext cx="5746808" cy="230832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Variants of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𝐌𝐂𝐒𝐏</m:t>
                    </m:r>
                  </m:oMath>
                </a14:m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-complete…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MOCSP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[Ilango’20]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Conditional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[Liu-Pass’22]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Multi-output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[Ilango-Loff-Oliveira’20]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Learning [Ilango-Loff-Oliveira’20, Hirahara’22b]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[Hirahara’22b]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All under randomized reductions!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BD57FCB-C3BB-7FFA-E68D-67C96E884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32854"/>
                <a:ext cx="5746808" cy="23083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DA064605-6B6C-248C-C928-DEF4927DD0BA}"/>
              </a:ext>
            </a:extLst>
          </p:cNvPr>
          <p:cNvSpPr txBox="1"/>
          <p:nvPr/>
        </p:nvSpPr>
        <p:spPr>
          <a:xfrm>
            <a:off x="5543712" y="3429000"/>
            <a:ext cx="162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Rahul Ilango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Circuit Size Problem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9 / 20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AB9D0CC-107E-2F63-141F-534F399B70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“Approaching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above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 [Ilango’20]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an oracle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compute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-oracle circuit complexity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AB9D0CC-107E-2F63-141F-534F399B70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  <a:blipFill>
                <a:blip r:embed="rId3"/>
                <a:stretch>
                  <a:fillRect l="-1043" t="-21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5">
                <a:extLst>
                  <a:ext uri="{FF2B5EF4-FFF2-40B4-BE49-F238E27FC236}">
                    <a16:creationId xmlns:a16="http://schemas.microsoft.com/office/drawing/2014/main" id="{F5B5E61C-5A82-3623-F822-AF760A220EB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0460" y="3694158"/>
              <a:ext cx="1798168" cy="5181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449542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449542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449542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449542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2253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1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altLang="zh-CN" sz="11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1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altLang="zh-CN" sz="11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2253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5">
                <a:extLst>
                  <a:ext uri="{FF2B5EF4-FFF2-40B4-BE49-F238E27FC236}">
                    <a16:creationId xmlns:a16="http://schemas.microsoft.com/office/drawing/2014/main" id="{F5B5E61C-5A82-3623-F822-AF760A220E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4074071"/>
                  </p:ext>
                </p:extLst>
              </p:nvPr>
            </p:nvGraphicFramePr>
            <p:xfrm>
              <a:off x="1520460" y="3694158"/>
              <a:ext cx="1798168" cy="5181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449542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449542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449542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449542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6757" t="-9302" r="-322973" b="-1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6757" t="-9302" r="-222973" b="-1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6757" t="-9302" r="-122973" b="-1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06757" t="-9302" r="-22973" b="-1348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6757" t="-109302" r="-322973" b="-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6757" t="-109302" r="-222973" b="-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6757" t="-109302" r="-122973" b="-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06757" t="-109302" r="-22973" b="-348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5">
                <a:extLst>
                  <a:ext uri="{FF2B5EF4-FFF2-40B4-BE49-F238E27FC236}">
                    <a16:creationId xmlns:a16="http://schemas.microsoft.com/office/drawing/2014/main" id="{2EA3C67A-3A8B-4E35-0CB5-C07F09F8141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00888" y="3617958"/>
              <a:ext cx="2560168" cy="670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640042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640042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640042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640042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2253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1212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5">
                <a:extLst>
                  <a:ext uri="{FF2B5EF4-FFF2-40B4-BE49-F238E27FC236}">
                    <a16:creationId xmlns:a16="http://schemas.microsoft.com/office/drawing/2014/main" id="{2EA3C67A-3A8B-4E35-0CB5-C07F09F814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3498486"/>
                  </p:ext>
                </p:extLst>
              </p:nvPr>
            </p:nvGraphicFramePr>
            <p:xfrm>
              <a:off x="4000888" y="3617958"/>
              <a:ext cx="2560168" cy="670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640042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640042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640042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640042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4762" t="-8929" r="-31714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3774" t="-8929" r="-214151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05714" t="-8929" r="-116190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05714" t="-8929" r="-16190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762" t="-110909" r="-317143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3774" t="-110909" r="-214151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5714" t="-110909" r="-116190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5714" t="-110909" r="-16190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A24553CB-E1E8-71B6-BF9C-CEDC581A5207}"/>
              </a:ext>
            </a:extLst>
          </p:cNvPr>
          <p:cNvGrpSpPr/>
          <p:nvPr/>
        </p:nvGrpSpPr>
        <p:grpSpPr>
          <a:xfrm>
            <a:off x="725865" y="2940349"/>
            <a:ext cx="6656695" cy="1862048"/>
            <a:chOff x="725865" y="3139129"/>
            <a:chExt cx="6656695" cy="1862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25CCE1BE-BD66-3DFE-DA1D-938B6CDD6858}"/>
                    </a:ext>
                  </a:extLst>
                </p:cNvPr>
                <p:cNvSpPr txBox="1"/>
                <p:nvPr/>
              </p:nvSpPr>
              <p:spPr>
                <a:xfrm>
                  <a:off x="725865" y="3139129"/>
                  <a:ext cx="867266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500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zh-CN" altLang="en-US" sz="115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25CCE1BE-BD66-3DFE-DA1D-938B6CDD68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865" y="3139129"/>
                  <a:ext cx="867266" cy="18620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1D1B53A2-5842-BD25-AA94-35B3DDDB219A}"/>
                    </a:ext>
                  </a:extLst>
                </p:cNvPr>
                <p:cNvSpPr txBox="1"/>
                <p:nvPr/>
              </p:nvSpPr>
              <p:spPr>
                <a:xfrm>
                  <a:off x="3201768" y="3139129"/>
                  <a:ext cx="867266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zh-CN" altLang="en-US" sz="11500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1D1B53A2-5842-BD25-AA94-35B3DDDB21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768" y="3139129"/>
                  <a:ext cx="867266" cy="186204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71D8E82E-8AD3-0B97-ACC5-240E22BA978B}"/>
                    </a:ext>
                  </a:extLst>
                </p:cNvPr>
                <p:cNvSpPr txBox="1"/>
                <p:nvPr/>
              </p:nvSpPr>
              <p:spPr>
                <a:xfrm>
                  <a:off x="6515294" y="3139129"/>
                  <a:ext cx="867266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5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15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71D8E82E-8AD3-0B97-ACC5-240E22BA97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294" y="3139129"/>
                  <a:ext cx="867266" cy="186204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箭头: 右 10">
            <a:extLst>
              <a:ext uri="{FF2B5EF4-FFF2-40B4-BE49-F238E27FC236}">
                <a16:creationId xmlns:a16="http://schemas.microsoft.com/office/drawing/2014/main" id="{B2816B1D-AFD1-6870-03E9-CE03AC638728}"/>
              </a:ext>
            </a:extLst>
          </p:cNvPr>
          <p:cNvSpPr/>
          <p:nvPr/>
        </p:nvSpPr>
        <p:spPr>
          <a:xfrm>
            <a:off x="7419288" y="3617958"/>
            <a:ext cx="1150070" cy="59436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318D90D-CD29-A40C-4854-4FE8083451CE}"/>
              </a:ext>
            </a:extLst>
          </p:cNvPr>
          <p:cNvGrpSpPr/>
          <p:nvPr/>
        </p:nvGrpSpPr>
        <p:grpSpPr>
          <a:xfrm>
            <a:off x="8979035" y="3183866"/>
            <a:ext cx="1470980" cy="1552702"/>
            <a:chOff x="8979035" y="3382646"/>
            <a:chExt cx="1470980" cy="155270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AA46F53-6725-1C2B-CC89-E80E0E1F0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79035" y="3382646"/>
              <a:ext cx="1470980" cy="15527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8" descr="Crystal Ball on Apple iOS 15.4">
              <a:extLst>
                <a:ext uri="{FF2B5EF4-FFF2-40B4-BE49-F238E27FC236}">
                  <a16:creationId xmlns:a16="http://schemas.microsoft.com/office/drawing/2014/main" id="{2C8CEFCE-156C-3263-233B-4C3BA30E6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0560" y="3892938"/>
              <a:ext cx="374374" cy="374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Crystal Ball on Apple iOS 15.4">
              <a:extLst>
                <a:ext uri="{FF2B5EF4-FFF2-40B4-BE49-F238E27FC236}">
                  <a16:creationId xmlns:a16="http://schemas.microsoft.com/office/drawing/2014/main" id="{65D1D483-FD15-BB7E-9950-41AD02BA62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0027" y="3409481"/>
              <a:ext cx="374374" cy="374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8" descr="Crystal Ball on Apple iOS 15.4">
            <a:extLst>
              <a:ext uri="{FF2B5EF4-FFF2-40B4-BE49-F238E27FC236}">
                <a16:creationId xmlns:a16="http://schemas.microsoft.com/office/drawing/2014/main" id="{E53D4F83-F3E7-536B-AA86-7596232D1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055" y="2350508"/>
            <a:ext cx="374374" cy="37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4D8A9BD-97BD-1B7B-A0BD-AC72D65BEC59}"/>
                  </a:ext>
                </a:extLst>
              </p:cNvPr>
              <p:cNvSpPr txBox="1"/>
              <p:nvPr/>
            </p:nvSpPr>
            <p:spPr>
              <a:xfrm>
                <a:off x="8369758" y="4923694"/>
                <a:ext cx="2901216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there a size-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-oracle circuit computing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4D8A9BD-97BD-1B7B-A0BD-AC72D65BE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758" y="4923694"/>
                <a:ext cx="2901216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89645DB-2211-F511-4655-1B3ED03DB3B3}"/>
                  </a:ext>
                </a:extLst>
              </p:cNvPr>
              <p:cNvSpPr txBox="1"/>
              <p:nvPr/>
            </p:nvSpPr>
            <p:spPr>
              <a:xfrm>
                <a:off x="838200" y="5506203"/>
                <a:ext cx="6836229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(Ilango’20):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MOCSP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89645DB-2211-F511-4655-1B3ED03DB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06203"/>
                <a:ext cx="6836229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6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Conditional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𝐊</m:t>
                        </m:r>
                      </m:e>
                      <m:sup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𝐩𝐨𝐥𝐲</m:t>
                        </m:r>
                      </m:sup>
                    </m:sSup>
                  </m:oMath>
                </a14:m>
                <a:r>
                  <a:rPr lang="zh-CN" alt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Complexity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10 / 20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AB9D0CC-107E-2F63-141F-534F399B70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length of the shortest program computing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steps, given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Using similar ideas as [Ilango’20], [Liu-Pass’22] showed that 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AB9D0CC-107E-2F63-141F-534F399B70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  <a:blipFill>
                <a:blip r:embed="rId4"/>
                <a:stretch>
                  <a:fillRect l="-1043" t="-2160" r="-1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AC9B45B-40AD-8AEC-72F9-F04D4A59BC7B}"/>
                  </a:ext>
                </a:extLst>
              </p:cNvPr>
              <p:cNvSpPr txBox="1"/>
              <p:nvPr/>
            </p:nvSpPr>
            <p:spPr>
              <a:xfrm>
                <a:off x="5561814" y="2311850"/>
                <a:ext cx="4722829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MOCSP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like “conditional circuit complexity”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AC9B45B-40AD-8AEC-72F9-F04D4A59B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814" y="2311850"/>
                <a:ext cx="47228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86E9E03-E4FB-2E79-AF0A-70F1EE9F95B7}"/>
                  </a:ext>
                </a:extLst>
              </p:cNvPr>
              <p:cNvSpPr txBox="1"/>
              <p:nvPr/>
            </p:nvSpPr>
            <p:spPr>
              <a:xfrm>
                <a:off x="624841" y="3846137"/>
                <a:ext cx="5176101" cy="200054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Sublinear regime: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altLang="zh-CN" sz="2400" b="1" dirty="0">
                  <a:latin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 [Liu-Pass’22, Hirahara’22a]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lower bound argument in the reduction: “In the NO case, the program has to miss some information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(because it cannot read all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)”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86E9E03-E4FB-2E79-AF0A-70F1EE9F9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1" y="3846137"/>
                <a:ext cx="5176101" cy="20005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0E089FA-4486-A0D6-60F6-D2CE39A8B1CF}"/>
                  </a:ext>
                </a:extLst>
              </p:cNvPr>
              <p:cNvSpPr txBox="1"/>
              <p:nvPr/>
            </p:nvSpPr>
            <p:spPr>
              <a:xfrm>
                <a:off x="6391060" y="3846137"/>
                <a:ext cx="5176101" cy="200054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Superlinear regime: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≫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altLang="zh-CN" sz="2400" b="1" dirty="0">
                  <a:latin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-completeness is unknown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</a:t>
                </a: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[Hirahara’22a]: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-completeness (in a certain param setting) excludes Heuristica! (Equivalence between worst-case and average-case complexity of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0E089FA-4486-A0D6-60F6-D2CE39A8B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060" y="3846137"/>
                <a:ext cx="5176101" cy="20005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8BE526B7-8BF2-C421-B6F3-40C2AFF3B78C}"/>
              </a:ext>
            </a:extLst>
          </p:cNvPr>
          <p:cNvSpPr txBox="1"/>
          <p:nvPr/>
        </p:nvSpPr>
        <p:spPr>
          <a:xfrm>
            <a:off x="6768445" y="5973130"/>
            <a:ext cx="3412503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Generalizes the non-black-box reduction in [Hirahara’18]…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Hardness of Approximation…?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11 / 20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B0CC082-A288-53BA-C84E-5499F40A4FC1}"/>
                  </a:ext>
                </a:extLst>
              </p:cNvPr>
              <p:cNvSpPr txBox="1"/>
              <p:nvPr/>
            </p:nvSpPr>
            <p:spPr>
              <a:xfrm>
                <a:off x="838199" y="2010746"/>
                <a:ext cx="6836229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(Hirahara’18):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Gap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MCSP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 for every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Heuristica doesn’t exist.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B0CC082-A288-53BA-C84E-5499F40A4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010746"/>
                <a:ext cx="6836229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509E5CA6-CEF6-09B7-A0DF-4F1D4B029BC6}"/>
              </a:ext>
            </a:extLst>
          </p:cNvPr>
          <p:cNvGrpSpPr/>
          <p:nvPr/>
        </p:nvGrpSpPr>
        <p:grpSpPr>
          <a:xfrm>
            <a:off x="4572000" y="1781249"/>
            <a:ext cx="7402285" cy="982770"/>
            <a:chOff x="4572000" y="2023845"/>
            <a:chExt cx="7402285" cy="982770"/>
          </a:xfrm>
        </p:grpSpPr>
        <p:sp>
          <p:nvSpPr>
            <p:cNvPr id="6" name="标注: 弯曲线形 5">
              <a:extLst>
                <a:ext uri="{FF2B5EF4-FFF2-40B4-BE49-F238E27FC236}">
                  <a16:creationId xmlns:a16="http://schemas.microsoft.com/office/drawing/2014/main" id="{1345BA75-AA85-1F97-2164-23C4E8463CB7}"/>
                </a:ext>
              </a:extLst>
            </p:cNvPr>
            <p:cNvSpPr/>
            <p:nvPr/>
          </p:nvSpPr>
          <p:spPr>
            <a:xfrm>
              <a:off x="4572000" y="2329543"/>
              <a:ext cx="685800" cy="359228"/>
            </a:xfrm>
            <a:prstGeom prst="borderCallout2">
              <a:avLst>
                <a:gd name="adj1" fmla="val 568"/>
                <a:gd name="adj2" fmla="val 48810"/>
                <a:gd name="adj3" fmla="val -60038"/>
                <a:gd name="adj4" fmla="val 101700"/>
                <a:gd name="adj5" fmla="val -63257"/>
                <a:gd name="adj6" fmla="val 50526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F1C01A09-AF96-F0A8-5EE2-D71E391FAC22}"/>
                    </a:ext>
                  </a:extLst>
                </p:cNvPr>
                <p:cNvSpPr txBox="1"/>
                <p:nvPr/>
              </p:nvSpPr>
              <p:spPr>
                <a:xfrm>
                  <a:off x="8022770" y="2023845"/>
                  <a:ext cx="3951515" cy="98277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Yes instances: complexity</a:t>
                  </a:r>
                  <a:r>
                    <a:rPr lang="en-US" altLang="zh-CN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endParaRPr lang="en-US" altLang="zh-CN" b="0" dirty="0"/>
                </a:p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 instances: complexity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a14:m>
                  <a:endParaRPr lang="en-US" altLang="zh-CN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zh-CN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altLang="zh-CN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altLang="zh-CN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  <m:r>
                                  <a:rPr lang="en-US" altLang="zh-CN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F1C01A09-AF96-F0A8-5EE2-D71E391FAC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2770" y="2023845"/>
                  <a:ext cx="3951515" cy="9827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3EE411B-A621-0031-7BF8-F8CBEFBEFE50}"/>
                  </a:ext>
                </a:extLst>
              </p:cNvPr>
              <p:cNvSpPr txBox="1"/>
              <p:nvPr/>
            </p:nvSpPr>
            <p:spPr>
              <a:xfrm>
                <a:off x="838199" y="3396343"/>
                <a:ext cx="6836229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(Ilango’20):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GapMOCSP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3EE411B-A621-0031-7BF8-F8CBEFBEF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396343"/>
                <a:ext cx="683622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DE92D985-C717-783B-E4D9-D7E1E8348D40}"/>
              </a:ext>
            </a:extLst>
          </p:cNvPr>
          <p:cNvGrpSpPr/>
          <p:nvPr/>
        </p:nvGrpSpPr>
        <p:grpSpPr>
          <a:xfrm>
            <a:off x="3984171" y="2968318"/>
            <a:ext cx="4615545" cy="846148"/>
            <a:chOff x="3984171" y="3360204"/>
            <a:chExt cx="4615545" cy="846148"/>
          </a:xfrm>
        </p:grpSpPr>
        <p:sp>
          <p:nvSpPr>
            <p:cNvPr id="9" name="标注: 弯曲线形 8">
              <a:extLst>
                <a:ext uri="{FF2B5EF4-FFF2-40B4-BE49-F238E27FC236}">
                  <a16:creationId xmlns:a16="http://schemas.microsoft.com/office/drawing/2014/main" id="{87F21C4F-045C-A2CE-B3A5-3BF6F84F264C}"/>
                </a:ext>
              </a:extLst>
            </p:cNvPr>
            <p:cNvSpPr/>
            <p:nvPr/>
          </p:nvSpPr>
          <p:spPr>
            <a:xfrm>
              <a:off x="3984171" y="3847124"/>
              <a:ext cx="511629" cy="359228"/>
            </a:xfrm>
            <a:prstGeom prst="borderCallout2">
              <a:avLst>
                <a:gd name="adj1" fmla="val 568"/>
                <a:gd name="adj2" fmla="val 48810"/>
                <a:gd name="adj3" fmla="val -87311"/>
                <a:gd name="adj4" fmla="val 101700"/>
                <a:gd name="adj5" fmla="val -84469"/>
                <a:gd name="adj6" fmla="val 515898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791F5F24-6355-9032-A738-C875A3562E1F}"/>
                    </a:ext>
                  </a:extLst>
                </p:cNvPr>
                <p:cNvSpPr txBox="1"/>
                <p:nvPr/>
              </p:nvSpPr>
              <p:spPr>
                <a:xfrm>
                  <a:off x="6574970" y="3360204"/>
                  <a:ext cx="2024746" cy="36933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vs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0.1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791F5F24-6355-9032-A738-C875A3562E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4970" y="3360204"/>
                  <a:ext cx="202474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ED970D3-5A6B-72DB-CF39-8A839F41B6B4}"/>
                  </a:ext>
                </a:extLst>
              </p:cNvPr>
              <p:cNvSpPr txBox="1"/>
              <p:nvPr/>
            </p:nvSpPr>
            <p:spPr>
              <a:xfrm>
                <a:off x="8599716" y="3132072"/>
                <a:ext cx="31360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Reduction from set cover,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approx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optimal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ED970D3-5A6B-72DB-CF39-8A839F41B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716" y="3132072"/>
                <a:ext cx="3136043" cy="646331"/>
              </a:xfrm>
              <a:prstGeom prst="rect">
                <a:avLst/>
              </a:prstGeom>
              <a:blipFill>
                <a:blip r:embed="rId7"/>
                <a:stretch>
                  <a:fillRect l="-1751" t="-5660" r="-1751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5CE5987-5948-B166-839E-0CEC54E40EE2}"/>
                  </a:ext>
                </a:extLst>
              </p:cNvPr>
              <p:cNvSpPr txBox="1"/>
              <p:nvPr/>
            </p:nvSpPr>
            <p:spPr>
              <a:xfrm>
                <a:off x="838199" y="5509125"/>
                <a:ext cx="7184571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2000" endA="300" endPos="35000" dir="5400000" sy="-100000" algn="bl" rotWithShape="0"/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(Hirahara’22a):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GapK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5CE5987-5948-B166-839E-0CEC54E40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509125"/>
                <a:ext cx="718457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20">
            <a:extLst>
              <a:ext uri="{FF2B5EF4-FFF2-40B4-BE49-F238E27FC236}">
                <a16:creationId xmlns:a16="http://schemas.microsoft.com/office/drawing/2014/main" id="{DD27AF86-834D-31D6-8CCD-54E8A68C06A9}"/>
              </a:ext>
            </a:extLst>
          </p:cNvPr>
          <p:cNvGrpSpPr/>
          <p:nvPr/>
        </p:nvGrpSpPr>
        <p:grpSpPr>
          <a:xfrm>
            <a:off x="4514654" y="5013218"/>
            <a:ext cx="5176101" cy="918981"/>
            <a:chOff x="3984171" y="3287371"/>
            <a:chExt cx="5176101" cy="918981"/>
          </a:xfrm>
        </p:grpSpPr>
        <p:sp>
          <p:nvSpPr>
            <p:cNvPr id="22" name="标注: 弯曲线形 21">
              <a:extLst>
                <a:ext uri="{FF2B5EF4-FFF2-40B4-BE49-F238E27FC236}">
                  <a16:creationId xmlns:a16="http://schemas.microsoft.com/office/drawing/2014/main" id="{33215DD5-F40D-E4F7-906A-5DAB60A60FDF}"/>
                </a:ext>
              </a:extLst>
            </p:cNvPr>
            <p:cNvSpPr/>
            <p:nvPr/>
          </p:nvSpPr>
          <p:spPr>
            <a:xfrm>
              <a:off x="3984171" y="3847124"/>
              <a:ext cx="511629" cy="359228"/>
            </a:xfrm>
            <a:prstGeom prst="borderCallout2">
              <a:avLst>
                <a:gd name="adj1" fmla="val 568"/>
                <a:gd name="adj2" fmla="val 48810"/>
                <a:gd name="adj3" fmla="val -95184"/>
                <a:gd name="adj4" fmla="val 103543"/>
                <a:gd name="adj5" fmla="val -94966"/>
                <a:gd name="adj6" fmla="val 519583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70B9AFA-6D26-4E00-A65D-578468691620}"/>
                    </a:ext>
                  </a:extLst>
                </p:cNvPr>
                <p:cNvSpPr txBox="1"/>
                <p:nvPr/>
              </p:nvSpPr>
              <p:spPr>
                <a:xfrm>
                  <a:off x="6574970" y="3287371"/>
                  <a:ext cx="2585302" cy="41524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altLang="zh-CN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b="0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altLang="zh-CN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b="0" i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zh-CN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</m:e>
                                </m:d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70B9AFA-6D26-4E00-A65D-578468691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4970" y="3287371"/>
                  <a:ext cx="2585302" cy="41524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44C02DE-89F3-E013-3F08-A553EB60B475}"/>
                  </a:ext>
                </a:extLst>
              </p:cNvPr>
              <p:cNvSpPr txBox="1"/>
              <p:nvPr/>
            </p:nvSpPr>
            <p:spPr>
              <a:xfrm>
                <a:off x="8343258" y="5555712"/>
                <a:ext cx="3487382" cy="941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Reduction from “Min Monotone Sat Assignment”,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𝑁</m:t>
                                    </m:r>
                                  </m:e>
                                </m:func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inapprox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known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44C02DE-89F3-E013-3F08-A553EB60B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258" y="5555712"/>
                <a:ext cx="3487382" cy="941925"/>
              </a:xfrm>
              <a:prstGeom prst="rect">
                <a:avLst/>
              </a:prstGeom>
              <a:blipFill>
                <a:blip r:embed="rId10"/>
                <a:stretch>
                  <a:fillRect l="-1573" t="-3226" b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5B67385-F6A4-54BD-981A-6B8E5F237611}"/>
                  </a:ext>
                </a:extLst>
              </p:cNvPr>
              <p:cNvSpPr txBox="1"/>
              <p:nvPr/>
            </p:nvSpPr>
            <p:spPr>
              <a:xfrm>
                <a:off x="1487029" y="6182459"/>
                <a:ext cx="4608971" cy="41017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this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vs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/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⋅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5B67385-F6A4-54BD-981A-6B8E5F237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029" y="6182459"/>
                <a:ext cx="4608971" cy="410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B00ABAE-6C94-0863-FF3E-1C17DA3B8881}"/>
                  </a:ext>
                </a:extLst>
              </p:cNvPr>
              <p:cNvSpPr txBox="1"/>
              <p:nvPr/>
            </p:nvSpPr>
            <p:spPr>
              <a:xfrm>
                <a:off x="838199" y="4402356"/>
                <a:ext cx="7184571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(Hirahara’22b):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GapMCSP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B00ABAE-6C94-0863-FF3E-1C17DA3B8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402356"/>
                <a:ext cx="7184571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组合 26">
            <a:extLst>
              <a:ext uri="{FF2B5EF4-FFF2-40B4-BE49-F238E27FC236}">
                <a16:creationId xmlns:a16="http://schemas.microsoft.com/office/drawing/2014/main" id="{ED88BF8E-FFCA-55C2-2F41-1698974E9CF8}"/>
              </a:ext>
            </a:extLst>
          </p:cNvPr>
          <p:cNvGrpSpPr/>
          <p:nvPr/>
        </p:nvGrpSpPr>
        <p:grpSpPr>
          <a:xfrm>
            <a:off x="4536257" y="3949551"/>
            <a:ext cx="4364661" cy="873704"/>
            <a:chOff x="3984171" y="3332648"/>
            <a:chExt cx="4364661" cy="873704"/>
          </a:xfrm>
        </p:grpSpPr>
        <p:sp>
          <p:nvSpPr>
            <p:cNvPr id="28" name="标注: 弯曲线形 27">
              <a:extLst>
                <a:ext uri="{FF2B5EF4-FFF2-40B4-BE49-F238E27FC236}">
                  <a16:creationId xmlns:a16="http://schemas.microsoft.com/office/drawing/2014/main" id="{115D52CB-330E-5AB7-2EBB-E3FF2168BF3A}"/>
                </a:ext>
              </a:extLst>
            </p:cNvPr>
            <p:cNvSpPr/>
            <p:nvPr/>
          </p:nvSpPr>
          <p:spPr>
            <a:xfrm>
              <a:off x="3984171" y="3847124"/>
              <a:ext cx="511629" cy="359228"/>
            </a:xfrm>
            <a:prstGeom prst="borderCallout2">
              <a:avLst>
                <a:gd name="adj1" fmla="val 568"/>
                <a:gd name="adj2" fmla="val 48810"/>
                <a:gd name="adj3" fmla="val -89935"/>
                <a:gd name="adj4" fmla="val 129338"/>
                <a:gd name="adj5" fmla="val -87093"/>
                <a:gd name="adj6" fmla="val 515898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B6C6234F-F71D-A666-BE56-3EA33E33BA22}"/>
                    </a:ext>
                  </a:extLst>
                </p:cNvPr>
                <p:cNvSpPr txBox="1"/>
                <p:nvPr/>
              </p:nvSpPr>
              <p:spPr>
                <a:xfrm>
                  <a:off x="6592535" y="3332648"/>
                  <a:ext cx="1756297" cy="36933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B6C6234F-F71D-A666-BE56-3EA33E33B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2535" y="3332648"/>
                  <a:ext cx="1756297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4885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5" grpId="0"/>
      <p:bldP spid="20" grpId="0" animBg="1"/>
      <p:bldP spid="24" grpId="0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12 / 20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F4727D8-A5F6-1D14-31D4-468D85B71E9D}"/>
                  </a:ext>
                </a:extLst>
              </p:cNvPr>
              <p:cNvSpPr txBox="1"/>
              <p:nvPr/>
            </p:nvSpPr>
            <p:spPr>
              <a:xfrm>
                <a:off x="527898" y="2322136"/>
                <a:ext cx="4600281" cy="13849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Result 1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Under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plausible crypto assumptions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Gap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 to approximate in the </a:t>
                </a:r>
                <a:r>
                  <a:rPr lang="en-US" altLang="zh-CN" sz="2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super-linear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regime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F4727D8-A5F6-1D14-31D4-468D85B71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98" y="2322136"/>
                <a:ext cx="4600281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23A9C7C-D2F2-A4D1-676A-D859D1F135D7}"/>
                  </a:ext>
                </a:extLst>
              </p:cNvPr>
              <p:cNvSpPr txBox="1"/>
              <p:nvPr/>
            </p:nvSpPr>
            <p:spPr>
              <a:xfrm>
                <a:off x="527899" y="4535864"/>
                <a:ext cx="4600281" cy="13849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Result 2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Unconditionally,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GapMOCSP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 with </a:t>
                </a:r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near-optimal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hardness-of-approximation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23A9C7C-D2F2-A4D1-676A-D859D1F13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99" y="4535864"/>
                <a:ext cx="4600281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FF2AC53-7CEE-137C-F46E-6C7F930E5192}"/>
                  </a:ext>
                </a:extLst>
              </p:cNvPr>
              <p:cNvSpPr txBox="1"/>
              <p:nvPr/>
            </p:nvSpPr>
            <p:spPr>
              <a:xfrm>
                <a:off x="8071641" y="5623619"/>
                <a:ext cx="2024746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vs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FF2AC53-7CEE-137C-F46E-6C7F930E5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641" y="5623619"/>
                <a:ext cx="20247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E61D6C4-EB00-FEBB-E301-B72D478E8567}"/>
                  </a:ext>
                </a:extLst>
              </p:cNvPr>
              <p:cNvSpPr txBox="1"/>
              <p:nvPr/>
            </p:nvSpPr>
            <p:spPr>
              <a:xfrm>
                <a:off x="6064582" y="5623619"/>
                <a:ext cx="1756297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vs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E61D6C4-EB00-FEBB-E301-B72D478E8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582" y="5623619"/>
                <a:ext cx="17562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4B1EA3F-8A0D-87CE-1541-E75D3DC39DD6}"/>
                  </a:ext>
                </a:extLst>
              </p:cNvPr>
              <p:cNvSpPr txBox="1"/>
              <p:nvPr/>
            </p:nvSpPr>
            <p:spPr>
              <a:xfrm>
                <a:off x="6656441" y="6102286"/>
                <a:ext cx="2585302" cy="41524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vs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4B1EA3F-8A0D-87CE-1541-E75D3DC39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441" y="6102286"/>
                <a:ext cx="2585302" cy="4152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组合 27">
            <a:extLst>
              <a:ext uri="{FF2B5EF4-FFF2-40B4-BE49-F238E27FC236}">
                <a16:creationId xmlns:a16="http://schemas.microsoft.com/office/drawing/2014/main" id="{663552D3-7B57-098D-7EC8-69DEB28F87CA}"/>
              </a:ext>
            </a:extLst>
          </p:cNvPr>
          <p:cNvGrpSpPr/>
          <p:nvPr/>
        </p:nvGrpSpPr>
        <p:grpSpPr>
          <a:xfrm>
            <a:off x="5646656" y="5158050"/>
            <a:ext cx="4835950" cy="1525618"/>
            <a:chOff x="6645897" y="1854988"/>
            <a:chExt cx="4835950" cy="1525618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BE1CC81-BD85-F7C7-DB6E-A3123A60B98E}"/>
                </a:ext>
              </a:extLst>
            </p:cNvPr>
            <p:cNvSpPr/>
            <p:nvPr/>
          </p:nvSpPr>
          <p:spPr>
            <a:xfrm>
              <a:off x="6645897" y="2055043"/>
              <a:ext cx="4835950" cy="13255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1616ECB-E58A-C9A8-6AF8-F96617C24E00}"/>
                </a:ext>
              </a:extLst>
            </p:cNvPr>
            <p:cNvSpPr txBox="1"/>
            <p:nvPr/>
          </p:nvSpPr>
          <p:spPr>
            <a:xfrm>
              <a:off x="8051499" y="1854988"/>
              <a:ext cx="202474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Previous results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72E4A25-C13D-8E1E-CBAF-F358D594968B}"/>
                  </a:ext>
                </a:extLst>
              </p:cNvPr>
              <p:cNvSpPr txBox="1"/>
              <p:nvPr/>
            </p:nvSpPr>
            <p:spPr>
              <a:xfrm>
                <a:off x="5333099" y="4504025"/>
                <a:ext cx="2487779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vs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0.9999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72E4A25-C13D-8E1E-CBAF-F358D5949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099" y="4504025"/>
                <a:ext cx="248777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141AEAD-B194-589A-3666-A1E07363D2D3}"/>
                  </a:ext>
                </a:extLst>
              </p:cNvPr>
              <p:cNvSpPr txBox="1"/>
              <p:nvPr/>
            </p:nvSpPr>
            <p:spPr>
              <a:xfrm>
                <a:off x="5333098" y="2526993"/>
                <a:ext cx="2487779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0.0001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vs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−100)</m:t>
                      </m:r>
                    </m:oMath>
                  </m:oMathPara>
                </a14:m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141AEAD-B194-589A-3666-A1E07363D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098" y="2526993"/>
                <a:ext cx="248777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098026B-8AEC-EABE-A47F-8B389B3DDE59}"/>
                  </a:ext>
                </a:extLst>
              </p:cNvPr>
              <p:cNvSpPr txBox="1"/>
              <p:nvPr/>
            </p:nvSpPr>
            <p:spPr>
              <a:xfrm>
                <a:off x="8299929" y="4101963"/>
                <a:ext cx="3592915" cy="92333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Yes case: computable in 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 case: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average-case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hard against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0.9999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098026B-8AEC-EABE-A47F-8B389B3DD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929" y="4101963"/>
                <a:ext cx="3592915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7277F592-73D1-B1B1-2A19-7702B60A44D5}"/>
                  </a:ext>
                </a:extLst>
              </p:cNvPr>
              <p:cNvSpPr txBox="1"/>
              <p:nvPr/>
            </p:nvSpPr>
            <p:spPr>
              <a:xfrm>
                <a:off x="8587818" y="2399203"/>
                <a:ext cx="3076283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-hardness of “the problem in [Hirahara’22a], whose </a:t>
                </a:r>
                <a14:m>
                  <m:oMath xmlns:m="http://schemas.openxmlformats.org/officeDocument/2006/math">
                    <m:r>
                      <a:rPr lang="en-US" altLang="zh-CN" sz="16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-hardness excludes Heuristica”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7277F592-73D1-B1B1-2A19-7702B60A4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818" y="2399203"/>
                <a:ext cx="3076283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E6229F24-57E1-D524-FEBC-CC01FFFF1DCB}"/>
              </a:ext>
            </a:extLst>
          </p:cNvPr>
          <p:cNvSpPr txBox="1"/>
          <p:nvPr/>
        </p:nvSpPr>
        <p:spPr>
          <a:xfrm>
            <a:off x="5254076" y="3213258"/>
            <a:ext cx="3207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[Hirahara’22a]’s program of excluding Heuristica is viable!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F22785BE-8CC2-BD92-112F-91EFC0FD8261}"/>
                  </a:ext>
                </a:extLst>
              </p:cNvPr>
              <p:cNvSpPr txBox="1"/>
              <p:nvPr/>
            </p:nvSpPr>
            <p:spPr>
              <a:xfrm>
                <a:off x="8587818" y="3430597"/>
                <a:ext cx="3076283" cy="33855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Average-case hardness of </a:t>
                </a:r>
                <a14:m>
                  <m:oMath xmlns:m="http://schemas.openxmlformats.org/officeDocument/2006/math">
                    <m:r>
                      <a:rPr lang="en-US" altLang="zh-CN" sz="16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endParaRPr lang="zh-CN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F22785BE-8CC2-BD92-112F-91EFC0FD8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818" y="3430597"/>
                <a:ext cx="3076283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本框 36">
            <a:extLst>
              <a:ext uri="{FF2B5EF4-FFF2-40B4-BE49-F238E27FC236}">
                <a16:creationId xmlns:a16="http://schemas.microsoft.com/office/drawing/2014/main" id="{22519B52-FC2F-403E-D728-3BF45F1F7E70}"/>
              </a:ext>
            </a:extLst>
          </p:cNvPr>
          <p:cNvSpPr txBox="1"/>
          <p:nvPr/>
        </p:nvSpPr>
        <p:spPr>
          <a:xfrm>
            <a:off x="8587818" y="1818275"/>
            <a:ext cx="3076283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Strong (yet plausible) crypto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箭头: 下 37">
            <a:extLst>
              <a:ext uri="{FF2B5EF4-FFF2-40B4-BE49-F238E27FC236}">
                <a16:creationId xmlns:a16="http://schemas.microsoft.com/office/drawing/2014/main" id="{6853C871-911D-83EE-099E-7969213B9804}"/>
              </a:ext>
            </a:extLst>
          </p:cNvPr>
          <p:cNvSpPr/>
          <p:nvPr/>
        </p:nvSpPr>
        <p:spPr>
          <a:xfrm>
            <a:off x="10011265" y="2175259"/>
            <a:ext cx="245097" cy="247084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箭头: 下 38">
            <a:extLst>
              <a:ext uri="{FF2B5EF4-FFF2-40B4-BE49-F238E27FC236}">
                <a16:creationId xmlns:a16="http://schemas.microsoft.com/office/drawing/2014/main" id="{E91E89BB-7A15-11E0-77C5-E5512CEA15C4}"/>
              </a:ext>
            </a:extLst>
          </p:cNvPr>
          <p:cNvSpPr/>
          <p:nvPr/>
        </p:nvSpPr>
        <p:spPr>
          <a:xfrm>
            <a:off x="10011265" y="3222827"/>
            <a:ext cx="245097" cy="247084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4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9" grpId="0" animBg="1"/>
      <p:bldP spid="31" grpId="0" animBg="1"/>
      <p:bldP spid="32" grpId="0" animBg="1"/>
      <p:bldP spid="34" grpId="0" animBg="1"/>
      <p:bldP spid="35" grpId="0"/>
      <p:bldP spid="36" grpId="0" animBg="1"/>
      <p:bldP spid="37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Part 2: Proof Ideas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6004314A-3999-4FEB-A54E-9A1646A127F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How to use cryptography to prove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-hardness of meta-complexity?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… unconditionally?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6004314A-3999-4FEB-A54E-9A1646A127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70" t="-2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30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Why Cryptography Helps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13 / 20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EB59498-F888-3715-FC16-6204A22313C6}"/>
                  </a:ext>
                </a:extLst>
              </p:cNvPr>
              <p:cNvSpPr txBox="1"/>
              <p:nvPr/>
            </p:nvSpPr>
            <p:spPr>
              <a:xfrm>
                <a:off x="665923" y="2159947"/>
                <a:ext cx="5766878" cy="129266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Intuition I: “Structured” Hardness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we “merely” assume circuit lower bounds, seems unclear how to use it and prove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if we assume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cryptographic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hardness?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EB59498-F888-3715-FC16-6204A2231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23" y="2159947"/>
                <a:ext cx="5766878" cy="1292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64FDA4E3-7E68-FC01-1602-BC5AD7E51A51}"/>
              </a:ext>
            </a:extLst>
          </p:cNvPr>
          <p:cNvGrpSpPr/>
          <p:nvPr/>
        </p:nvGrpSpPr>
        <p:grpSpPr>
          <a:xfrm>
            <a:off x="838200" y="4180278"/>
            <a:ext cx="1908072" cy="1554381"/>
            <a:chOff x="1728520" y="3098582"/>
            <a:chExt cx="1908072" cy="1554381"/>
          </a:xfrm>
        </p:grpSpPr>
        <p:pic>
          <p:nvPicPr>
            <p:cNvPr id="1026" name="Picture 2" descr="Potato Mine | Plants vs. Zombies Wiki | Fandom">
              <a:extLst>
                <a:ext uri="{FF2B5EF4-FFF2-40B4-BE49-F238E27FC236}">
                  <a16:creationId xmlns:a16="http://schemas.microsoft.com/office/drawing/2014/main" id="{2EB917A5-67C5-A350-3BAE-6E3021470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520" y="3098582"/>
              <a:ext cx="1908072" cy="1554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32A27BBF-5A3A-2B20-81C0-816353485A7B}"/>
                </a:ext>
              </a:extLst>
            </p:cNvPr>
            <p:cNvSpPr txBox="1"/>
            <p:nvPr/>
          </p:nvSpPr>
          <p:spPr>
            <a:xfrm>
              <a:off x="2140284" y="3723335"/>
              <a:ext cx="10728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DDH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64FD404-9921-445C-3A8B-D6DE19C1C6CA}"/>
              </a:ext>
            </a:extLst>
          </p:cNvPr>
          <p:cNvGrpSpPr/>
          <p:nvPr/>
        </p:nvGrpSpPr>
        <p:grpSpPr>
          <a:xfrm>
            <a:off x="3462532" y="4172008"/>
            <a:ext cx="1476167" cy="1733268"/>
            <a:chOff x="4619833" y="3098582"/>
            <a:chExt cx="1476167" cy="1733268"/>
          </a:xfrm>
        </p:grpSpPr>
        <p:pic>
          <p:nvPicPr>
            <p:cNvPr id="1028" name="Picture 4" descr="Squash | Plants vs. Zombies Wiki | Fandom">
              <a:extLst>
                <a:ext uri="{FF2B5EF4-FFF2-40B4-BE49-F238E27FC236}">
                  <a16:creationId xmlns:a16="http://schemas.microsoft.com/office/drawing/2014/main" id="{F08C61C9-B395-FFA2-7949-283D523A9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833" y="3098582"/>
              <a:ext cx="1476167" cy="1733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AE1418D-B16A-E94C-8B09-01B2B4AFF67D}"/>
                </a:ext>
              </a:extLst>
            </p:cNvPr>
            <p:cNvSpPr txBox="1"/>
            <p:nvPr/>
          </p:nvSpPr>
          <p:spPr>
            <a:xfrm>
              <a:off x="4821485" y="4129743"/>
              <a:ext cx="10728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LWE</a:t>
              </a:r>
              <a:endParaRPr lang="zh-CN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1AA0F95-B049-89CA-010C-86F1B5720701}"/>
              </a:ext>
            </a:extLst>
          </p:cNvPr>
          <p:cNvGrpSpPr/>
          <p:nvPr/>
        </p:nvGrpSpPr>
        <p:grpSpPr>
          <a:xfrm>
            <a:off x="6078405" y="4090833"/>
            <a:ext cx="1117672" cy="1733269"/>
            <a:chOff x="7111120" y="3017409"/>
            <a:chExt cx="1117672" cy="1733269"/>
          </a:xfrm>
        </p:grpSpPr>
        <p:pic>
          <p:nvPicPr>
            <p:cNvPr id="1030" name="Picture 6" descr="Jalapeno | Plants vs. Zombies Wiki | Fandom">
              <a:extLst>
                <a:ext uri="{FF2B5EF4-FFF2-40B4-BE49-F238E27FC236}">
                  <a16:creationId xmlns:a16="http://schemas.microsoft.com/office/drawing/2014/main" id="{26D93C9A-A811-0009-43A7-09D2C002D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576" y="3017409"/>
              <a:ext cx="992216" cy="1733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237B5AED-D26C-B418-424F-7EE7D37B04CE}"/>
                    </a:ext>
                  </a:extLst>
                </p:cNvPr>
                <p:cNvSpPr txBox="1"/>
                <p:nvPr/>
              </p:nvSpPr>
              <p:spPr>
                <a:xfrm>
                  <a:off x="7111120" y="3965215"/>
                  <a:ext cx="107286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𝒊𝑶</m:t>
                        </m:r>
                      </m:oMath>
                    </m:oMathPara>
                  </a14:m>
                  <a:endPara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237B5AED-D26C-B418-424F-7EE7D37B04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1120" y="3965215"/>
                  <a:ext cx="1072862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DE13EB3-10D8-E19F-C53C-0DB8F8A935BB}"/>
              </a:ext>
            </a:extLst>
          </p:cNvPr>
          <p:cNvGrpSpPr/>
          <p:nvPr/>
        </p:nvGrpSpPr>
        <p:grpSpPr>
          <a:xfrm>
            <a:off x="8290973" y="4090833"/>
            <a:ext cx="1808037" cy="1733269"/>
            <a:chOff x="9212033" y="3098582"/>
            <a:chExt cx="1808037" cy="1733269"/>
          </a:xfrm>
        </p:grpSpPr>
        <p:pic>
          <p:nvPicPr>
            <p:cNvPr id="1032" name="Picture 8" descr="Doom-shroom | Plants vs. Zombies Wiki | Fandom">
              <a:extLst>
                <a:ext uri="{FF2B5EF4-FFF2-40B4-BE49-F238E27FC236}">
                  <a16:creationId xmlns:a16="http://schemas.microsoft.com/office/drawing/2014/main" id="{F3321471-4460-1AE5-8679-DD17C11ECA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2033" y="3098582"/>
              <a:ext cx="1808037" cy="1733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8C6383F-09C9-622F-85B4-233BF903C4B8}"/>
                </a:ext>
              </a:extLst>
            </p:cNvPr>
            <p:cNvSpPr txBox="1"/>
            <p:nvPr/>
          </p:nvSpPr>
          <p:spPr>
            <a:xfrm>
              <a:off x="9369368" y="3261902"/>
              <a:ext cx="1614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SNARG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5D20753-34AF-8043-227C-9115AE837674}"/>
                  </a:ext>
                </a:extLst>
              </p:cNvPr>
              <p:cNvSpPr txBox="1"/>
              <p:nvPr/>
            </p:nvSpPr>
            <p:spPr>
              <a:xfrm>
                <a:off x="7061425" y="2190166"/>
                <a:ext cx="4290192" cy="129266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Intuition II: Arguments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Argument systems =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-hardness of “meta-complexity”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More on the next slide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5D20753-34AF-8043-227C-9115AE837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425" y="2190166"/>
                <a:ext cx="4290192" cy="12926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>
            <a:extLst>
              <a:ext uri="{FF2B5EF4-FFF2-40B4-BE49-F238E27FC236}">
                <a16:creationId xmlns:a16="http://schemas.microsoft.com/office/drawing/2014/main" id="{DA643DDE-232C-4F72-CF9F-3A25953EC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279" y="3118905"/>
            <a:ext cx="1552963" cy="1053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28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Warm-Up: Arguments</a:t>
                </a:r>
                <a:b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40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-Hardness of Meta-Complexity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14 / 20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2A59730C-C05E-7C61-64FD-A238A8DD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3836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Arguments: proof systems sound against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computationally bounded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provers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26ABB06-47AB-E4D9-F7B1-A99D9A72F857}"/>
                  </a:ext>
                </a:extLst>
              </p:cNvPr>
              <p:cNvSpPr txBox="1"/>
              <p:nvPr/>
            </p:nvSpPr>
            <p:spPr>
              <a:xfrm>
                <a:off x="530086" y="2783987"/>
                <a:ext cx="5565914" cy="206210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An argument system for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𝑳</m:t>
                    </m:r>
                  </m:oMath>
                </a14:m>
                <a:endParaRPr lang="en-US" altLang="zh-CN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some language in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size-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prover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(with a witness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that convinces the verifier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zh-CN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any size-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prover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cannot convince the verifier (except with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negl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probability)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26ABB06-47AB-E4D9-F7B1-A99D9A72F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86" y="2783987"/>
                <a:ext cx="5565914" cy="20621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C7384CB-2E42-5601-527B-F1D6D648B6B0}"/>
                  </a:ext>
                </a:extLst>
              </p:cNvPr>
              <p:cNvSpPr txBox="1"/>
              <p:nvPr/>
            </p:nvSpPr>
            <p:spPr>
              <a:xfrm>
                <a:off x="6404114" y="2937875"/>
                <a:ext cx="5565914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𝑳</m:t>
                    </m:r>
                  </m:oMath>
                </a14:m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reduces to “meta-complexity”</a:t>
                </a:r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“meta-complexity” problem: what’s the complexity of convincing the verifier?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complexity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complexity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C7384CB-2E42-5601-527B-F1D6D648B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114" y="2937875"/>
                <a:ext cx="5565914" cy="1754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DE58C53D-DDAA-9903-7F21-B5FAB211ED94}"/>
              </a:ext>
            </a:extLst>
          </p:cNvPr>
          <p:cNvSpPr txBox="1"/>
          <p:nvPr/>
        </p:nvSpPr>
        <p:spPr>
          <a:xfrm>
            <a:off x="1093304" y="5190969"/>
            <a:ext cx="4134679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Remark 1: hardness of approximation!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(Arbitrarily large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inapprox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by adjusting the security parameter)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820C6CA-974D-1E66-C68F-238D4DBB4151}"/>
                  </a:ext>
                </a:extLst>
              </p:cNvPr>
              <p:cNvSpPr txBox="1"/>
              <p:nvPr/>
            </p:nvSpPr>
            <p:spPr>
              <a:xfrm>
                <a:off x="6563139" y="5190969"/>
                <a:ext cx="4459357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Remark 2: the No instances are average-case hard! Any size-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prover has only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negl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prob of convincing the verifier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820C6CA-974D-1E66-C68F-238D4DBB4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139" y="5190969"/>
                <a:ext cx="4459357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69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Witness Encryption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15 / 20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A59730C-C05E-7C61-64FD-A238A8DD2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Encryption using a (public) SAT instance!</a:t>
                </a:r>
              </a:p>
              <a:p>
                <a:endParaRPr lang="en-US" altLang="zh-CN" b="0" i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altLang="zh-CN" b="0" i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altLang="zh-CN" b="0" i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Encrypt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𝑚𝑠𝑔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𝑟𝑎𝑛𝑑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𝑐𝑡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Decrypt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𝑚𝑠𝑔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A59730C-C05E-7C61-64FD-A238A8DD2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  <a:blipFill>
                <a:blip r:embed="rId3"/>
                <a:stretch>
                  <a:fillRect l="-1043" t="-21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BE8CD11-9527-B8A9-372A-2AC345D6CCCA}"/>
                  </a:ext>
                </a:extLst>
              </p:cNvPr>
              <p:cNvSpPr txBox="1"/>
              <p:nvPr/>
            </p:nvSpPr>
            <p:spPr>
              <a:xfrm>
                <a:off x="6644982" y="4078429"/>
                <a:ext cx="3866322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Assumption: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Encrypt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randomized, 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Decrypt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not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BE8CD11-9527-B8A9-372A-2AC345D6C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982" y="4078429"/>
                <a:ext cx="386632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860C61B3-295C-0A6B-150A-60ABDB6443F2}"/>
              </a:ext>
            </a:extLst>
          </p:cNvPr>
          <p:cNvGrpSpPr/>
          <p:nvPr/>
        </p:nvGrpSpPr>
        <p:grpSpPr>
          <a:xfrm>
            <a:off x="717274" y="4782128"/>
            <a:ext cx="5378726" cy="1335105"/>
            <a:chOff x="838200" y="3061207"/>
            <a:chExt cx="5378726" cy="13351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E17EFD3-8416-1A53-CF92-49047601C1D1}"/>
                    </a:ext>
                  </a:extLst>
                </p:cNvPr>
                <p:cNvSpPr txBox="1"/>
                <p:nvPr/>
              </p:nvSpPr>
              <p:spPr>
                <a:xfrm>
                  <a:off x="838200" y="3565315"/>
                  <a:ext cx="4959626" cy="83099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Correctness: If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𝜑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a14:m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then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Decrypt</m:t>
                      </m:r>
                    </m:oMath>
                  </a14:m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outputs the correct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𝑚𝑠𝑔</m:t>
                      </m:r>
                    </m:oMath>
                  </a14:m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E17EFD3-8416-1A53-CF92-49047601C1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565315"/>
                  <a:ext cx="4959626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0" name="Picture 2" descr="Free Check Correct vector and picture">
              <a:extLst>
                <a:ext uri="{FF2B5EF4-FFF2-40B4-BE49-F238E27FC236}">
                  <a16:creationId xmlns:a16="http://schemas.microsoft.com/office/drawing/2014/main" id="{BF8F2725-6742-66EB-8934-647777A79A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111" y="3061207"/>
              <a:ext cx="1006815" cy="100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48D8EA6-5B65-3047-FCEB-4859507D338C}"/>
              </a:ext>
            </a:extLst>
          </p:cNvPr>
          <p:cNvGrpSpPr/>
          <p:nvPr/>
        </p:nvGrpSpPr>
        <p:grpSpPr>
          <a:xfrm>
            <a:off x="6273248" y="4654836"/>
            <a:ext cx="5663958" cy="1455530"/>
            <a:chOff x="6394174" y="2933915"/>
            <a:chExt cx="5663958" cy="14555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6A60DF78-24D1-7B78-CD9D-DECA9402CA6E}"/>
                    </a:ext>
                  </a:extLst>
                </p:cNvPr>
                <p:cNvSpPr txBox="1"/>
                <p:nvPr/>
              </p:nvSpPr>
              <p:spPr>
                <a:xfrm>
                  <a:off x="6394174" y="3558448"/>
                  <a:ext cx="4959626" cy="83099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Security: If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𝜑</m:t>
                      </m:r>
                    </m:oMath>
                  </a14:m>
                  <a:r>
                    <a:rPr lang="zh-CN" alt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 unsatisfiable, then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Encrypt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𝜑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,0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≈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Encrypt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𝜑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,1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</m:oMath>
                    </m:oMathPara>
                  </a14:m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6A60DF78-24D1-7B78-CD9D-DECA9402CA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4174" y="3558448"/>
                  <a:ext cx="4959626" cy="830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2" name="Picture 4" descr="Free Vault Strongbox vector and picture">
              <a:extLst>
                <a:ext uri="{FF2B5EF4-FFF2-40B4-BE49-F238E27FC236}">
                  <a16:creationId xmlns:a16="http://schemas.microsoft.com/office/drawing/2014/main" id="{B33065E8-DA0B-DC0C-02FE-7404A07AD9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3964" y="2933915"/>
              <a:ext cx="1054168" cy="1046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DB54476A-4BEE-6A57-1770-49BF059B4EC2}"/>
              </a:ext>
            </a:extLst>
          </p:cNvPr>
          <p:cNvSpPr txBox="1"/>
          <p:nvPr/>
        </p:nvSpPr>
        <p:spPr>
          <a:xfrm>
            <a:off x="2567609" y="2448272"/>
            <a:ext cx="6218582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Intuition: encrypt a message, but anyone knowing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solution to a Sudoku puzzle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zh-CN" sz="2400" dirty="0">
                <a:solidFill>
                  <a:srgbClr val="7F6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proof of Riemann Hypothesis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can decrypt!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1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Part 1: Meta-Complexity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What is meta-complexity?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Why do people find it interesting?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9BD6F38-8376-AB46-027C-6980CBD4F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85" y="172436"/>
            <a:ext cx="6711884" cy="3047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92D92A2-6706-E143-3EC8-22906A8CAA2B}"/>
              </a:ext>
            </a:extLst>
          </p:cNvPr>
          <p:cNvSpPr txBox="1"/>
          <p:nvPr/>
        </p:nvSpPr>
        <p:spPr>
          <a:xfrm>
            <a:off x="2065175" y="5904984"/>
            <a:ext cx="806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https://simons.berkeley.edu/programs/Meta-Complexity2023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40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-Hardness of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𝐆𝐚𝐩</m:t>
                    </m:r>
                    <m:sSup>
                      <m:sSup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𝐊</m:t>
                        </m:r>
                      </m:e>
                      <m:sup>
                        <m: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  <m:e>
                        <m: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</m:d>
                  </m:oMath>
                </a14:m>
                <a:b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(super-linear regime)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16 / 20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A59730C-C05E-7C61-64FD-A238A8DD2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Given: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want to reduce it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random message (of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Encrypt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𝜑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;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𝑟𝑎𝑛𝑑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𝑐𝑡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A59730C-C05E-7C61-64FD-A238A8DD2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  <a:blipFill>
                <a:blip r:embed="rId4"/>
                <a:stretch>
                  <a:fillRect l="-1043" t="-21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C0B9729-E797-0F5E-E376-8693330462AC}"/>
                  </a:ext>
                </a:extLst>
              </p:cNvPr>
              <p:cNvSpPr txBox="1"/>
              <p:nvPr/>
            </p:nvSpPr>
            <p:spPr>
              <a:xfrm>
                <a:off x="484537" y="3785492"/>
                <a:ext cx="5118755" cy="15860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1" i="1" u="sng" smtClean="0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zh-CN" altLang="en-US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sz="2400" b="1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satisfiable:</a:t>
                </a:r>
                <a:endParaRPr lang="en-US" altLang="zh-CN" sz="24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be a witness,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Decrypt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𝑐𝑡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C0B9729-E797-0F5E-E376-869333046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37" y="3785492"/>
                <a:ext cx="5118755" cy="15860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FE6A601-DA7F-9BF9-1B4E-EDC78D3D1280}"/>
                  </a:ext>
                </a:extLst>
              </p:cNvPr>
              <p:cNvSpPr txBox="1"/>
              <p:nvPr/>
            </p:nvSpPr>
            <p:spPr>
              <a:xfrm>
                <a:off x="6113440" y="3757823"/>
                <a:ext cx="5594023" cy="16414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1" i="1" u="sng" smtClean="0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zh-CN" altLang="en-US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is unsatisfiable: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poly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−100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we can enumerate possible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break the security of witness encryption!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FE6A601-DA7F-9BF9-1B4E-EDC78D3D1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440" y="3757823"/>
                <a:ext cx="5594023" cy="16414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5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Witness Encryption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17 / 20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A59730C-C05E-7C61-64FD-A238A8DD2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Everybody has access to a (specifically designed) oracle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𝒪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Encrypt</m:t>
                        </m:r>
                      </m:e>
                      <m:sup>
                        <m:r>
                          <a:rPr lang="zh-CN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𝒪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𝑚𝑠𝑔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𝑟𝑎𝑛𝑑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𝑐𝑡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Decrypt</m:t>
                        </m:r>
                      </m:e>
                      <m:sup>
                        <m:r>
                          <a:rPr lang="zh-CN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𝒪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𝑚𝑠𝑔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A59730C-C05E-7C61-64FD-A238A8DD2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  <a:blipFill>
                <a:blip r:embed="rId3"/>
                <a:stretch>
                  <a:fillRect l="-1043" t="-21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E17EFD3-8416-1A53-CF92-49047601C1D1}"/>
                  </a:ext>
                </a:extLst>
              </p:cNvPr>
              <p:cNvSpPr txBox="1"/>
              <p:nvPr/>
            </p:nvSpPr>
            <p:spPr>
              <a:xfrm>
                <a:off x="838200" y="5209519"/>
                <a:ext cx="4959626" cy="83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Correctness: 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Decrypt</m:t>
                        </m:r>
                      </m:e>
                      <m:sup>
                        <m: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𝒪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outputs the correct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𝑚𝑠𝑔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E17EFD3-8416-1A53-CF92-49047601C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09519"/>
                <a:ext cx="4959626" cy="83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Free Check Correct vector and picture">
            <a:extLst>
              <a:ext uri="{FF2B5EF4-FFF2-40B4-BE49-F238E27FC236}">
                <a16:creationId xmlns:a16="http://schemas.microsoft.com/office/drawing/2014/main" id="{BF8F2725-6742-66EB-8934-647777A79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11" y="4705411"/>
            <a:ext cx="1006815" cy="100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A60DF78-24D1-7B78-CD9D-DECA9402CA6E}"/>
                  </a:ext>
                </a:extLst>
              </p:cNvPr>
              <p:cNvSpPr txBox="1"/>
              <p:nvPr/>
            </p:nvSpPr>
            <p:spPr>
              <a:xfrm>
                <a:off x="6394174" y="5202652"/>
                <a:ext cx="4959626" cy="83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Security: 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unsatisfiable,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Encrypt</m:t>
                          </m:r>
                        </m:e>
                        <m:sup>
                          <m:r>
                            <a:rPr lang="zh-CN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𝒪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𝜑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,0</m:t>
                          </m:r>
                        </m:e>
                      </m:d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≈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Encrypt</m:t>
                          </m:r>
                        </m:e>
                        <m:sup>
                          <m:r>
                            <a:rPr lang="zh-CN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𝒪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𝜑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,1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A60DF78-24D1-7B78-CD9D-DECA9402C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174" y="5202652"/>
                <a:ext cx="4959626" cy="83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Free Vault Strongbox vector and picture">
            <a:extLst>
              <a:ext uri="{FF2B5EF4-FFF2-40B4-BE49-F238E27FC236}">
                <a16:creationId xmlns:a16="http://schemas.microsoft.com/office/drawing/2014/main" id="{B33065E8-DA0B-DC0C-02FE-7404A07AD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964" y="4578119"/>
            <a:ext cx="1054168" cy="104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E9EDB69-E3D7-9D26-4A76-CF6306E725C0}"/>
                  </a:ext>
                </a:extLst>
              </p:cNvPr>
              <p:cNvSpPr txBox="1"/>
              <p:nvPr/>
            </p:nvSpPr>
            <p:spPr>
              <a:xfrm>
                <a:off x="6394174" y="2530751"/>
                <a:ext cx="4548146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Caveat: the oracle fan-in is only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~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security parameter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E9EDB69-E3D7-9D26-4A76-CF6306E72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174" y="2530751"/>
                <a:ext cx="454814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8F9BC59-BD3F-45D4-A0CE-F329E07502DB}"/>
                  </a:ext>
                </a:extLst>
              </p:cNvPr>
              <p:cNvSpPr txBox="1"/>
              <p:nvPr/>
            </p:nvSpPr>
            <p:spPr>
              <a:xfrm>
                <a:off x="6394174" y="3564581"/>
                <a:ext cx="4548146" cy="6835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 length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</m:d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𝜑</m:t>
                            </m:r>
                          </m:e>
                        </m:d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Need exponential security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8F9BC59-BD3F-45D4-A0CE-F329E0750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174" y="3564581"/>
                <a:ext cx="4548146" cy="6835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88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D04BA03D-DD91-AF2C-0B31-5DC33E279347}"/>
                  </a:ext>
                </a:extLst>
              </p:cNvPr>
              <p:cNvSpPr/>
              <p:nvPr/>
            </p:nvSpPr>
            <p:spPr>
              <a:xfrm>
                <a:off x="7031936" y="2681562"/>
                <a:ext cx="4393096" cy="2464904"/>
              </a:xfrm>
              <a:prstGeom prst="round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D04BA03D-DD91-AF2C-0B31-5DC33E2793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936" y="2681562"/>
                <a:ext cx="4393096" cy="246490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Oracle WE </a:t>
                </a:r>
                <a14:m>
                  <m:oMath xmlns:m="http://schemas.openxmlformats.org/officeDocument/2006/math">
                    <m:r>
                      <a:rPr lang="en-US" altLang="zh-CN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altLang="zh-CN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-hardness of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𝐌𝐎𝐂𝐒𝐏</m:t>
                    </m:r>
                  </m:oMath>
                </a14:m>
                <a:endParaRPr lang="zh-CN" alt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18 / 20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A59730C-C05E-7C61-64FD-A238A8DD2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an instance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want to produce an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satisfiable if and only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has small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-oracle circuit complexity!</a:t>
                </a: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A59730C-C05E-7C61-64FD-A238A8DD2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  <a:blipFill>
                <a:blip r:embed="rId5"/>
                <a:stretch>
                  <a:fillRect l="-1043" t="-21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28C71AD2-2E32-E4ED-9C16-C76EAFA7C906}"/>
              </a:ext>
            </a:extLst>
          </p:cNvPr>
          <p:cNvGrpSpPr/>
          <p:nvPr/>
        </p:nvGrpSpPr>
        <p:grpSpPr>
          <a:xfrm>
            <a:off x="1659835" y="2840315"/>
            <a:ext cx="3747052" cy="753769"/>
            <a:chOff x="1659835" y="2840315"/>
            <a:chExt cx="3747052" cy="753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2025CA36-2362-C91B-0300-2B6FB23B74A6}"/>
                    </a:ext>
                  </a:extLst>
                </p:cNvPr>
                <p:cNvSpPr txBox="1"/>
                <p:nvPr/>
              </p:nvSpPr>
              <p:spPr>
                <a:xfrm>
                  <a:off x="1659835" y="2840315"/>
                  <a:ext cx="3747052" cy="369332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25000">
                      <a:srgbClr val="FFFF00"/>
                    </a:gs>
                    <a:gs pos="75000">
                      <a:srgbClr val="0070C0"/>
                    </a:gs>
                    <a:gs pos="62000">
                      <a:srgbClr val="00B0F0"/>
                    </a:gs>
                    <a:gs pos="12000">
                      <a:srgbClr val="FFC000"/>
                    </a:gs>
                    <a:gs pos="51000">
                      <a:srgbClr val="00B050"/>
                    </a:gs>
                    <a:gs pos="37000">
                      <a:srgbClr val="92D050"/>
                    </a:gs>
                    <a:gs pos="100000">
                      <a:srgbClr val="7030A0"/>
                    </a:gs>
                    <a:gs pos="88000">
                      <a:srgbClr val="002060"/>
                    </a:gs>
                  </a:gsLst>
                  <a:lin ang="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zh-CN" alt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2025CA36-2362-C91B-0300-2B6FB23B7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835" y="2840315"/>
                  <a:ext cx="374705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F0447DF-56B8-D03A-3E50-966CC932385A}"/>
                </a:ext>
              </a:extLst>
            </p:cNvPr>
            <p:cNvSpPr txBox="1"/>
            <p:nvPr/>
          </p:nvSpPr>
          <p:spPr>
            <a:xfrm>
              <a:off x="1659835" y="3224752"/>
              <a:ext cx="3309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(random truth table)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086F16C-88FD-2C77-9E6F-3C758BF62247}"/>
                  </a:ext>
                </a:extLst>
              </p:cNvPr>
              <p:cNvSpPr/>
              <p:nvPr/>
            </p:nvSpPr>
            <p:spPr>
              <a:xfrm>
                <a:off x="7613373" y="3367362"/>
                <a:ext cx="3230217" cy="732923"/>
              </a:xfrm>
              <a:prstGeom prst="roundRect">
                <a:avLst>
                  <a:gd name="adj" fmla="val 28872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the oracle under which witness encryption exists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086F16C-88FD-2C77-9E6F-3C758BF622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373" y="3367362"/>
                <a:ext cx="3230217" cy="732923"/>
              </a:xfrm>
              <a:prstGeom prst="roundRect">
                <a:avLst>
                  <a:gd name="adj" fmla="val 28872"/>
                </a:avLst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20CEC008-3A85-762F-0F73-D0CEB6D44209}"/>
                  </a:ext>
                </a:extLst>
              </p:cNvPr>
              <p:cNvSpPr/>
              <p:nvPr/>
            </p:nvSpPr>
            <p:spPr>
              <a:xfrm>
                <a:off x="7837003" y="4253230"/>
                <a:ext cx="2782955" cy="732923"/>
              </a:xfrm>
              <a:prstGeom prst="roundRect">
                <a:avLst>
                  <a:gd name="adj" fmla="val 28872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bit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Encrypt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20CEC008-3A85-762F-0F73-D0CEB6D442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003" y="4253230"/>
                <a:ext cx="2782955" cy="732923"/>
              </a:xfrm>
              <a:prstGeom prst="roundRect">
                <a:avLst>
                  <a:gd name="adj" fmla="val 28872"/>
                </a:avLst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85548FA-485A-B7B6-A1E2-FEFC2060E387}"/>
                  </a:ext>
                </a:extLst>
              </p:cNvPr>
              <p:cNvSpPr txBox="1"/>
              <p:nvPr/>
            </p:nvSpPr>
            <p:spPr>
              <a:xfrm>
                <a:off x="324267" y="3639698"/>
                <a:ext cx="5757234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satisfiable, then by </a:t>
                </a:r>
                <a:r>
                  <a:rPr lang="en-US" altLang="zh-CN" sz="2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correctness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witness encryption,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has a small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-oracle circuit: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85548FA-485A-B7B6-A1E2-FEFC2060E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67" y="3639698"/>
                <a:ext cx="5757234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8016C74-C66C-3EFB-A3B8-E2E90CE6337E}"/>
                  </a:ext>
                </a:extLst>
              </p:cNvPr>
              <p:cNvSpPr txBox="1"/>
              <p:nvPr/>
            </p:nvSpPr>
            <p:spPr>
              <a:xfrm>
                <a:off x="1260612" y="4499518"/>
                <a:ext cx="5348912" cy="136409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Hardcode a witness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to obtain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Encrypt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Run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Decrypt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𝑐𝑡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obtain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8016C74-C66C-3EFB-A3B8-E2E90CE63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612" y="4499518"/>
                <a:ext cx="5348912" cy="13640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A1A6768-DD3D-BFE5-1E73-4FAB5398BCCC}"/>
                  </a:ext>
                </a:extLst>
              </p:cNvPr>
              <p:cNvSpPr txBox="1"/>
              <p:nvPr/>
            </p:nvSpPr>
            <p:spPr>
              <a:xfrm>
                <a:off x="324267" y="6016256"/>
                <a:ext cx="7946337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unsatisfiable, then any small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-oracle circuit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violates the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security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witness encryption! (Need a non-trivial proof)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A1A6768-DD3D-BFE5-1E73-4FAB5398B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67" y="6016256"/>
                <a:ext cx="7946337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34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construct oracle WE?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19 / 20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2A59730C-C05E-7C61-64FD-A238A8DD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3836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Look at the paper that introduced WE…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GGSW uses multilinear maps, so our oracle implements the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generic multilinear map model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Security proof highly non-trivial.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CFA555-B58A-C9C5-7B98-16A01966D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326" y="2360278"/>
            <a:ext cx="8087347" cy="15692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5747ADE-875F-C263-6DE8-D4363BF5F7D1}"/>
              </a:ext>
            </a:extLst>
          </p:cNvPr>
          <p:cNvGrpSpPr/>
          <p:nvPr/>
        </p:nvGrpSpPr>
        <p:grpSpPr>
          <a:xfrm>
            <a:off x="6348242" y="4995052"/>
            <a:ext cx="1470582" cy="1424385"/>
            <a:chOff x="6348242" y="4995052"/>
            <a:chExt cx="1470582" cy="1424385"/>
          </a:xfrm>
        </p:grpSpPr>
        <p:pic>
          <p:nvPicPr>
            <p:cNvPr id="7" name="Picture 2" descr="Yizhi Huang">
              <a:extLst>
                <a:ext uri="{FF2B5EF4-FFF2-40B4-BE49-F238E27FC236}">
                  <a16:creationId xmlns:a16="http://schemas.microsoft.com/office/drawing/2014/main" id="{6AA39DD0-8CCA-C9D5-2D45-894A38769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034" y="4995052"/>
              <a:ext cx="1022999" cy="1022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105499B8-3783-DDE8-9355-A440F40318FA}"/>
                </a:ext>
              </a:extLst>
            </p:cNvPr>
            <p:cNvSpPr txBox="1"/>
            <p:nvPr/>
          </p:nvSpPr>
          <p:spPr>
            <a:xfrm>
              <a:off x="6348242" y="6050105"/>
              <a:ext cx="1470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Yizhi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 Huang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59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418733C7-A230-1C22-0781-F8B6F9419524}"/>
              </a:ext>
            </a:extLst>
          </p:cNvPr>
          <p:cNvSpPr/>
          <p:nvPr/>
        </p:nvSpPr>
        <p:spPr>
          <a:xfrm>
            <a:off x="1276740" y="5587878"/>
            <a:ext cx="3839766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54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DAA6268B-90C5-DFCF-6BC3-AC029D6C6FD9}"/>
              </a:ext>
            </a:extLst>
          </p:cNvPr>
          <p:cNvSpPr txBox="1"/>
          <p:nvPr/>
        </p:nvSpPr>
        <p:spPr>
          <a:xfrm>
            <a:off x="5345631" y="6012695"/>
            <a:ext cx="2941299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4E14B3FD-E61D-3F72-36AD-2F7A14F27DCC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20 / 20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EE839D1-7467-29A0-00DF-E5B7E5F66558}"/>
              </a:ext>
            </a:extLst>
          </p:cNvPr>
          <p:cNvSpPr txBox="1"/>
          <p:nvPr/>
        </p:nvSpPr>
        <p:spPr>
          <a:xfrm>
            <a:off x="2092501" y="3279972"/>
            <a:ext cx="194076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Meta-complexity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F715925-9E7D-9B01-C8AE-025FE3171026}"/>
              </a:ext>
            </a:extLst>
          </p:cNvPr>
          <p:cNvSpPr txBox="1"/>
          <p:nvPr/>
        </p:nvSpPr>
        <p:spPr>
          <a:xfrm>
            <a:off x="1122117" y="2276037"/>
            <a:ext cx="194076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Learning Theory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箭头: 上下 15">
            <a:extLst>
              <a:ext uri="{FF2B5EF4-FFF2-40B4-BE49-F238E27FC236}">
                <a16:creationId xmlns:a16="http://schemas.microsoft.com/office/drawing/2014/main" id="{BB73CE76-B208-BE06-738A-9C4151B48DEF}"/>
              </a:ext>
            </a:extLst>
          </p:cNvPr>
          <p:cNvSpPr/>
          <p:nvPr/>
        </p:nvSpPr>
        <p:spPr>
          <a:xfrm rot="18027535">
            <a:off x="2420220" y="2508728"/>
            <a:ext cx="302040" cy="933153"/>
          </a:xfrm>
          <a:prstGeom prst="up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70BC651-9F5D-4652-C3DD-43920AE3BAEC}"/>
              </a:ext>
            </a:extLst>
          </p:cNvPr>
          <p:cNvSpPr txBox="1"/>
          <p:nvPr/>
        </p:nvSpPr>
        <p:spPr>
          <a:xfrm>
            <a:off x="446476" y="4259919"/>
            <a:ext cx="1673291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Average-case Complexity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箭头: 上下 17">
            <a:extLst>
              <a:ext uri="{FF2B5EF4-FFF2-40B4-BE49-F238E27FC236}">
                <a16:creationId xmlns:a16="http://schemas.microsoft.com/office/drawing/2014/main" id="{71957232-27B4-5A35-26F7-468776060E09}"/>
              </a:ext>
            </a:extLst>
          </p:cNvPr>
          <p:cNvSpPr/>
          <p:nvPr/>
        </p:nvSpPr>
        <p:spPr>
          <a:xfrm rot="4357923">
            <a:off x="1930040" y="3134177"/>
            <a:ext cx="302040" cy="1591019"/>
          </a:xfrm>
          <a:prstGeom prst="up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2BAD2D3-E180-CB27-383A-ED8403BB6D40}"/>
              </a:ext>
            </a:extLst>
          </p:cNvPr>
          <p:cNvSpPr txBox="1"/>
          <p:nvPr/>
        </p:nvSpPr>
        <p:spPr>
          <a:xfrm>
            <a:off x="3196623" y="4347899"/>
            <a:ext cx="1673291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Cryptography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箭头: 上下 19">
            <a:extLst>
              <a:ext uri="{FF2B5EF4-FFF2-40B4-BE49-F238E27FC236}">
                <a16:creationId xmlns:a16="http://schemas.microsoft.com/office/drawing/2014/main" id="{C0E50A5A-4A7A-6518-D12A-914D075D1BEA}"/>
              </a:ext>
            </a:extLst>
          </p:cNvPr>
          <p:cNvSpPr/>
          <p:nvPr/>
        </p:nvSpPr>
        <p:spPr>
          <a:xfrm rot="6782663">
            <a:off x="3559006" y="3359583"/>
            <a:ext cx="302040" cy="1278037"/>
          </a:xfrm>
          <a:prstGeom prst="up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F678741-088F-957B-98BB-9C1A004C68F0}"/>
                  </a:ext>
                </a:extLst>
              </p:cNvPr>
              <p:cNvSpPr txBox="1"/>
              <p:nvPr/>
            </p:nvSpPr>
            <p:spPr>
              <a:xfrm>
                <a:off x="4239863" y="2254497"/>
                <a:ext cx="6702457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-hardness of approximating meta-complexity: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F678741-088F-957B-98BB-9C1A004C6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63" y="2254497"/>
                <a:ext cx="670245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A27DF13-DFDA-6854-3A1E-D12856FEF896}"/>
                  </a:ext>
                </a:extLst>
              </p:cNvPr>
              <p:cNvSpPr txBox="1"/>
              <p:nvPr/>
            </p:nvSpPr>
            <p:spPr>
              <a:xfrm>
                <a:off x="4982768" y="2896766"/>
                <a:ext cx="5863473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Gap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super-linear regime, under crypto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GapMOCSP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unconditionally!</a:t>
                </a:r>
                <a:endParaRPr lang="zh-CN" alt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A27DF13-DFDA-6854-3A1E-D12856FEF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768" y="2896766"/>
                <a:ext cx="586347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AA406F6-2FAB-F7D7-C095-BB8914C8ABC8}"/>
                  </a:ext>
                </a:extLst>
              </p:cNvPr>
              <p:cNvSpPr txBox="1"/>
              <p:nvPr/>
            </p:nvSpPr>
            <p:spPr>
              <a:xfrm>
                <a:off x="8718493" y="3756305"/>
                <a:ext cx="2487779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vs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0.9999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AA406F6-2FAB-F7D7-C095-BB8914C8A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493" y="3756305"/>
                <a:ext cx="248777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B204662-0A79-E16E-9188-D6F3ABDCCE08}"/>
                  </a:ext>
                </a:extLst>
              </p:cNvPr>
              <p:cNvSpPr txBox="1"/>
              <p:nvPr/>
            </p:nvSpPr>
            <p:spPr>
              <a:xfrm>
                <a:off x="5645354" y="3773060"/>
                <a:ext cx="2487779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0.0001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vs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−100)</m:t>
                      </m:r>
                    </m:oMath>
                  </m:oMathPara>
                </a14:m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B204662-0A79-E16E-9188-D6F3ABDCC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354" y="3773060"/>
                <a:ext cx="248777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D3703E61-9C22-7D38-E451-DF47383EC0C3}"/>
              </a:ext>
            </a:extLst>
          </p:cNvPr>
          <p:cNvSpPr txBox="1"/>
          <p:nvPr/>
        </p:nvSpPr>
        <p:spPr>
          <a:xfrm>
            <a:off x="5489543" y="4413962"/>
            <a:ext cx="3965541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 cryptographic approach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0D742EF-610C-1F73-C2A6-0133EE8A9637}"/>
              </a:ext>
            </a:extLst>
          </p:cNvPr>
          <p:cNvSpPr txBox="1"/>
          <p:nvPr/>
        </p:nvSpPr>
        <p:spPr>
          <a:xfrm>
            <a:off x="5718059" y="5137769"/>
            <a:ext cx="219644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Witness encryption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85FB1A8-3D72-9C5E-4899-7406A48CF360}"/>
              </a:ext>
            </a:extLst>
          </p:cNvPr>
          <p:cNvSpPr txBox="1"/>
          <p:nvPr/>
        </p:nvSpPr>
        <p:spPr>
          <a:xfrm>
            <a:off x="8797129" y="5124760"/>
            <a:ext cx="233050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Unconditional oracle witness encryption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5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GGSW Witness Encryption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21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C5B4610-7FB4-F346-08EA-CB3E5A1C3AE0}"/>
                  </a:ext>
                </a:extLst>
              </p:cNvPr>
              <p:cNvSpPr txBox="1"/>
              <p:nvPr/>
            </p:nvSpPr>
            <p:spPr>
              <a:xfrm>
                <a:off x="520147" y="1813432"/>
                <a:ext cx="5821018" cy="234288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Starting point: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Exact</m:t>
                    </m:r>
                    <m:r>
                      <a:rPr lang="en-US" altLang="zh-CN" sz="2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altLang="zh-CN" sz="24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Cover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universe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“pieces”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Decide: Are there pieces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exactly covers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(Their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disjoint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union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exactly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C5B4610-7FB4-F346-08EA-CB3E5A1C3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47" y="1813432"/>
                <a:ext cx="5821018" cy="23428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Free Puzzle Game photo and picture">
            <a:extLst>
              <a:ext uri="{FF2B5EF4-FFF2-40B4-BE49-F238E27FC236}">
                <a16:creationId xmlns:a16="http://schemas.microsoft.com/office/drawing/2014/main" id="{A0276958-DE07-D084-0C97-C6DF4DB8F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758" y="109744"/>
            <a:ext cx="2147124" cy="16103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0980D86-39C3-6154-01B6-FFA9111D5A25}"/>
                  </a:ext>
                </a:extLst>
              </p:cNvPr>
              <p:cNvSpPr txBox="1"/>
              <p:nvPr/>
            </p:nvSpPr>
            <p:spPr>
              <a:xfrm>
                <a:off x="520147" y="4442792"/>
                <a:ext cx="5821018" cy="21133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Idea</a:t>
                </a:r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Assign a random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to element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Announce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each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the public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Decryption reduces to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+…+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0980D86-39C3-6154-01B6-FFA9111D5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47" y="4442792"/>
                <a:ext cx="5821018" cy="2113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DCBBC79-9E5B-4F96-1CFB-DC3918444769}"/>
                  </a:ext>
                </a:extLst>
              </p:cNvPr>
              <p:cNvSpPr txBox="1"/>
              <p:nvPr/>
            </p:nvSpPr>
            <p:spPr>
              <a:xfrm>
                <a:off x="6851373" y="1946069"/>
                <a:ext cx="4820479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Implementation</a:t>
                </a:r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 </m:t>
                    </m:r>
                  </m:oMath>
                </a14:m>
                <a:r>
                  <a:rPr lang="en-US" altLang="zh-CN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random numbers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Wlog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assume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𝑚𝑠𝑔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d>
                  </m:oMath>
                </a14:m>
                <a:endParaRPr lang="en-US" altLang="zh-CN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Announce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𝑚𝑠𝑔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each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the public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DCBBC79-9E5B-4F96-1CFB-DC3918444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373" y="1946069"/>
                <a:ext cx="4820479" cy="17543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FCFFC4F-FFB6-18FA-C0C0-A5BF15AF1CCB}"/>
                  </a:ext>
                </a:extLst>
              </p:cNvPr>
              <p:cNvSpPr txBox="1"/>
              <p:nvPr/>
            </p:nvSpPr>
            <p:spPr>
              <a:xfrm>
                <a:off x="6559825" y="5779299"/>
                <a:ext cx="4382495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Unconditional security?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Use oracle to obfuscate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operation!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FCFFC4F-FFB6-18FA-C0C0-A5BF15AF1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825" y="5779299"/>
                <a:ext cx="438249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Photo for Richard M. Karp">
            <a:extLst>
              <a:ext uri="{FF2B5EF4-FFF2-40B4-BE49-F238E27FC236}">
                <a16:creationId xmlns:a16="http://schemas.microsoft.com/office/drawing/2014/main" id="{DCB4A890-67D9-82BC-24A4-D77BB35DF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688" y="1536527"/>
            <a:ext cx="986624" cy="13812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CD73CDA-0748-29C8-1A46-701A1745224F}"/>
                  </a:ext>
                </a:extLst>
              </p:cNvPr>
              <p:cNvSpPr txBox="1"/>
              <p:nvPr/>
            </p:nvSpPr>
            <p:spPr>
              <a:xfrm>
                <a:off x="6851372" y="4064579"/>
                <a:ext cx="4820479" cy="143571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Decryption:</a:t>
                </a: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+…+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Compare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𝑚𝑠𝑔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CD73CDA-0748-29C8-1A46-701A17452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372" y="4064579"/>
                <a:ext cx="4820479" cy="14357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1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Multilinear Map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22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A59730C-C05E-7C61-64FD-A238A8DD2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𝔾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cyclic group of order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Each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paired with 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random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bijection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a set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use the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group to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obfuscate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Multilinear map: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A59730C-C05E-7C61-64FD-A238A8DD2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  <a:blipFill>
                <a:blip r:embed="rId3"/>
                <a:stretch>
                  <a:fillRect l="-1043" t="-21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8" descr="Crystal Ball on Apple iOS 15.4">
            <a:extLst>
              <a:ext uri="{FF2B5EF4-FFF2-40B4-BE49-F238E27FC236}">
                <a16:creationId xmlns:a16="http://schemas.microsoft.com/office/drawing/2014/main" id="{8FD0DC4D-6B33-8723-4149-E9D9AE3D6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04" y="4835285"/>
            <a:ext cx="1166191" cy="11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FF17C212-6C55-694E-AD91-11B33E5704BC}"/>
              </a:ext>
            </a:extLst>
          </p:cNvPr>
          <p:cNvGrpSpPr/>
          <p:nvPr/>
        </p:nvGrpSpPr>
        <p:grpSpPr>
          <a:xfrm>
            <a:off x="1971260" y="5095856"/>
            <a:ext cx="3583057" cy="645048"/>
            <a:chOff x="1971260" y="5095856"/>
            <a:chExt cx="3583057" cy="645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F9AA78B3-9506-309D-E309-145072F0A2B7}"/>
                    </a:ext>
                  </a:extLst>
                </p:cNvPr>
                <p:cNvSpPr txBox="1"/>
                <p:nvPr/>
              </p:nvSpPr>
              <p:spPr>
                <a:xfrm>
                  <a:off x="1971260" y="5095856"/>
                  <a:ext cx="2703443" cy="64504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F9AA78B3-9506-309D-E309-145072F0A2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1260" y="5095856"/>
                  <a:ext cx="2703443" cy="64504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箭头: 右 9">
              <a:extLst>
                <a:ext uri="{FF2B5EF4-FFF2-40B4-BE49-F238E27FC236}">
                  <a16:creationId xmlns:a16="http://schemas.microsoft.com/office/drawing/2014/main" id="{07A9E712-084C-DE7E-12BF-9D82D05ED5DC}"/>
                </a:ext>
              </a:extLst>
            </p:cNvPr>
            <p:cNvSpPr/>
            <p:nvPr/>
          </p:nvSpPr>
          <p:spPr>
            <a:xfrm>
              <a:off x="4779065" y="5257795"/>
              <a:ext cx="775252" cy="32799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7A34BFB-4BA7-1C67-25D4-D414F7C278FD}"/>
              </a:ext>
            </a:extLst>
          </p:cNvPr>
          <p:cNvGrpSpPr/>
          <p:nvPr/>
        </p:nvGrpSpPr>
        <p:grpSpPr>
          <a:xfrm>
            <a:off x="6742044" y="5159463"/>
            <a:ext cx="3626125" cy="491417"/>
            <a:chOff x="6742044" y="5159463"/>
            <a:chExt cx="3626125" cy="4914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7B3DF2B2-2BD1-9E94-B8E6-E80B7FDB02D5}"/>
                    </a:ext>
                  </a:extLst>
                </p:cNvPr>
                <p:cNvSpPr txBox="1"/>
                <p:nvPr/>
              </p:nvSpPr>
              <p:spPr>
                <a:xfrm>
                  <a:off x="7664726" y="5159463"/>
                  <a:ext cx="2703443" cy="49141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7B3DF2B2-2BD1-9E94-B8E6-E80B7FDB02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4726" y="5159463"/>
                  <a:ext cx="2703443" cy="49141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箭头: 右 11">
              <a:extLst>
                <a:ext uri="{FF2B5EF4-FFF2-40B4-BE49-F238E27FC236}">
                  <a16:creationId xmlns:a16="http://schemas.microsoft.com/office/drawing/2014/main" id="{59F7E879-44EA-723B-8272-7E212B32B220}"/>
                </a:ext>
              </a:extLst>
            </p:cNvPr>
            <p:cNvSpPr/>
            <p:nvPr/>
          </p:nvSpPr>
          <p:spPr>
            <a:xfrm>
              <a:off x="6742044" y="5254384"/>
              <a:ext cx="775252" cy="32799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B558ECC-AF4B-96EB-CE70-8204F4FF41B2}"/>
                  </a:ext>
                </a:extLst>
              </p:cNvPr>
              <p:cNvSpPr txBox="1"/>
              <p:nvPr/>
            </p:nvSpPr>
            <p:spPr>
              <a:xfrm>
                <a:off x="7508019" y="2798752"/>
                <a:ext cx="3845781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Intuition: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label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it’s hard to infer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back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B558ECC-AF4B-96EB-CE70-8204F4FF4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019" y="2798752"/>
                <a:ext cx="384578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726D594-B506-66A2-6CAD-C73D2276FA22}"/>
                  </a:ext>
                </a:extLst>
              </p:cNvPr>
              <p:cNvSpPr txBox="1"/>
              <p:nvPr/>
            </p:nvSpPr>
            <p:spPr>
              <a:xfrm>
                <a:off x="1096617" y="6069604"/>
                <a:ext cx="8140147" cy="50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Note: this enables us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726D594-B506-66A2-6CAD-C73D2276F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17" y="6069604"/>
                <a:ext cx="8140147" cy="504369"/>
              </a:xfrm>
              <a:prstGeom prst="rect">
                <a:avLst/>
              </a:prstGeom>
              <a:blipFill>
                <a:blip r:embed="rId8"/>
                <a:stretch>
                  <a:fillRect l="-674" b="-60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7BF641C-C2C0-62B2-08B2-DC80BD976600}"/>
                  </a:ext>
                </a:extLst>
              </p:cNvPr>
              <p:cNvSpPr txBox="1"/>
              <p:nvPr/>
            </p:nvSpPr>
            <p:spPr>
              <a:xfrm>
                <a:off x="5206779" y="3580020"/>
                <a:ext cx="3845781" cy="4071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”Obfuscation of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7BF641C-C2C0-62B2-08B2-DC80BD976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779" y="3580020"/>
                <a:ext cx="3845781" cy="4071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86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GGSW, revisited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23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A5DFBAF-2FDD-2948-2E28-D114A2A4DFEE}"/>
                  </a:ext>
                </a:extLst>
              </p:cNvPr>
              <p:cNvSpPr txBox="1"/>
              <p:nvPr/>
            </p:nvSpPr>
            <p:spPr>
              <a:xfrm>
                <a:off x="7230080" y="2658870"/>
                <a:ext cx="3961047" cy="10676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Intuition: if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∄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exact cover,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are “independent”!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A5DFBAF-2FDD-2948-2E28-D114A2A4D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080" y="2658870"/>
                <a:ext cx="3961047" cy="1067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6769D48-1E4F-BECE-C9B5-6651DE3A8841}"/>
                  </a:ext>
                </a:extLst>
              </p:cNvPr>
              <p:cNvSpPr txBox="1"/>
              <p:nvPr/>
            </p:nvSpPr>
            <p:spPr>
              <a:xfrm>
                <a:off x="7176052" y="2014745"/>
                <a:ext cx="3961047" cy="4071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”Obfuscation of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6769D48-1E4F-BECE-C9B5-6651DE3A8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52" y="2014745"/>
                <a:ext cx="3961047" cy="4071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193805A-05FF-F9CD-4C45-4DE800DCBC6B}"/>
                  </a:ext>
                </a:extLst>
              </p:cNvPr>
              <p:cNvSpPr txBox="1"/>
              <p:nvPr/>
            </p:nvSpPr>
            <p:spPr>
              <a:xfrm>
                <a:off x="1096617" y="2047014"/>
                <a:ext cx="4820479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Implementation</a:t>
                </a:r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 </m:t>
                    </m:r>
                  </m:oMath>
                </a14:m>
                <a:r>
                  <a:rPr lang="en-US" altLang="zh-CN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random numbers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Wlog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assume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𝑚𝑠𝑔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d>
                  </m:oMath>
                </a14:m>
                <a:endParaRPr lang="en-US" altLang="zh-CN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Announce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𝑚𝑠𝑔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each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the public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193805A-05FF-F9CD-4C45-4DE800DCB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17" y="2047014"/>
                <a:ext cx="4820479" cy="1754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7E8EAE6-3DC1-948A-52EE-7EC91EAE1D45}"/>
                  </a:ext>
                </a:extLst>
              </p:cNvPr>
              <p:cNvSpPr txBox="1"/>
              <p:nvPr/>
            </p:nvSpPr>
            <p:spPr>
              <a:xfrm>
                <a:off x="1000873" y="2001232"/>
                <a:ext cx="5787887" cy="184589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Secure Implementation</a:t>
                </a:r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𝔾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Wlog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assume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𝑚𝑠𝑔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d>
                  </m:oMath>
                </a14:m>
                <a:endParaRPr lang="en-US" altLang="zh-CN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Announce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∪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𝑚𝑠𝑔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the public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7E8EAE6-3DC1-948A-52EE-7EC91EAE1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73" y="2001232"/>
                <a:ext cx="5787887" cy="18458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内容占位符 2">
                <a:extLst>
                  <a:ext uri="{FF2B5EF4-FFF2-40B4-BE49-F238E27FC236}">
                    <a16:creationId xmlns:a16="http://schemas.microsoft.com/office/drawing/2014/main" id="{7EBDAA34-C7E5-86CB-D7AE-519D93DAB6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130040"/>
                <a:ext cx="10515600" cy="25046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  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内容占位符 2">
                <a:extLst>
                  <a:ext uri="{FF2B5EF4-FFF2-40B4-BE49-F238E27FC236}">
                    <a16:creationId xmlns:a16="http://schemas.microsoft.com/office/drawing/2014/main" id="{7EBDAA34-C7E5-86CB-D7AE-519D93DAB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30040"/>
                <a:ext cx="10515600" cy="25046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8" descr="Crystal Ball on Apple iOS 15.4">
            <a:extLst>
              <a:ext uri="{FF2B5EF4-FFF2-40B4-BE49-F238E27FC236}">
                <a16:creationId xmlns:a16="http://schemas.microsoft.com/office/drawing/2014/main" id="{9A37D20F-BFFA-29F7-2799-838044E61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04" y="4835285"/>
            <a:ext cx="1166191" cy="11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C73FB7DD-58F1-C4A9-1697-C57792091E7A}"/>
              </a:ext>
            </a:extLst>
          </p:cNvPr>
          <p:cNvGrpSpPr/>
          <p:nvPr/>
        </p:nvGrpSpPr>
        <p:grpSpPr>
          <a:xfrm>
            <a:off x="1971260" y="5095856"/>
            <a:ext cx="3583057" cy="645048"/>
            <a:chOff x="1971260" y="5095856"/>
            <a:chExt cx="3583057" cy="645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5D57E487-CF4B-B773-BF62-F6DEDE1074DF}"/>
                    </a:ext>
                  </a:extLst>
                </p:cNvPr>
                <p:cNvSpPr txBox="1"/>
                <p:nvPr/>
              </p:nvSpPr>
              <p:spPr>
                <a:xfrm>
                  <a:off x="1971260" y="5095856"/>
                  <a:ext cx="2703443" cy="64504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F9AA78B3-9506-309D-E309-145072F0A2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1260" y="5095856"/>
                  <a:ext cx="2703443" cy="64504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箭头: 右 21">
              <a:extLst>
                <a:ext uri="{FF2B5EF4-FFF2-40B4-BE49-F238E27FC236}">
                  <a16:creationId xmlns:a16="http://schemas.microsoft.com/office/drawing/2014/main" id="{C71C10E1-131D-84C2-4C92-35B350E4153A}"/>
                </a:ext>
              </a:extLst>
            </p:cNvPr>
            <p:cNvSpPr/>
            <p:nvPr/>
          </p:nvSpPr>
          <p:spPr>
            <a:xfrm>
              <a:off x="4779065" y="5257795"/>
              <a:ext cx="775252" cy="32799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8B0FDD0-E325-9715-EAED-355F81595687}"/>
              </a:ext>
            </a:extLst>
          </p:cNvPr>
          <p:cNvGrpSpPr/>
          <p:nvPr/>
        </p:nvGrpSpPr>
        <p:grpSpPr>
          <a:xfrm>
            <a:off x="6742044" y="5159463"/>
            <a:ext cx="3626125" cy="491417"/>
            <a:chOff x="6742044" y="5159463"/>
            <a:chExt cx="3626125" cy="4914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96E7FEB1-DF43-3CF0-7A2C-E2D0C542F9B7}"/>
                    </a:ext>
                  </a:extLst>
                </p:cNvPr>
                <p:cNvSpPr txBox="1"/>
                <p:nvPr/>
              </p:nvSpPr>
              <p:spPr>
                <a:xfrm>
                  <a:off x="7664726" y="5159463"/>
                  <a:ext cx="2703443" cy="49141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7B3DF2B2-2BD1-9E94-B8E6-E80B7FDB02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4726" y="5159463"/>
                  <a:ext cx="2703443" cy="49141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箭头: 右 24">
              <a:extLst>
                <a:ext uri="{FF2B5EF4-FFF2-40B4-BE49-F238E27FC236}">
                  <a16:creationId xmlns:a16="http://schemas.microsoft.com/office/drawing/2014/main" id="{F84B5711-6235-1D24-B855-953DE0089761}"/>
                </a:ext>
              </a:extLst>
            </p:cNvPr>
            <p:cNvSpPr/>
            <p:nvPr/>
          </p:nvSpPr>
          <p:spPr>
            <a:xfrm>
              <a:off x="6742044" y="5254384"/>
              <a:ext cx="775252" cy="32799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EE0E59A-1D38-5975-2D6E-83A1D1AFEE86}"/>
                  </a:ext>
                </a:extLst>
              </p:cNvPr>
              <p:cNvSpPr txBox="1"/>
              <p:nvPr/>
            </p:nvSpPr>
            <p:spPr>
              <a:xfrm>
                <a:off x="1096617" y="6069604"/>
                <a:ext cx="8140147" cy="50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Note: this enables us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EE0E59A-1D38-5975-2D6E-83A1D1AFE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17" y="6069604"/>
                <a:ext cx="8140147" cy="504369"/>
              </a:xfrm>
              <a:prstGeom prst="rect">
                <a:avLst/>
              </a:prstGeom>
              <a:blipFill>
                <a:blip r:embed="rId11"/>
                <a:stretch>
                  <a:fillRect l="-674" b="-60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05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 Up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24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9E1B733-5342-EB39-65AE-6BDDE779B668}"/>
                  </a:ext>
                </a:extLst>
              </p:cNvPr>
              <p:cNvSpPr txBox="1"/>
              <p:nvPr/>
            </p:nvSpPr>
            <p:spPr>
              <a:xfrm>
                <a:off x="983970" y="1922452"/>
                <a:ext cx="4101548" cy="10911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 Witness Encryption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Encrypt</m:t>
                        </m:r>
                      </m:e>
                      <m:sup>
                        <m:r>
                          <a:rPr lang="zh-CN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𝒪</m:t>
                        </m:r>
                      </m:sup>
                    </m:sSup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𝑚𝑠𝑔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𝑟𝑎𝑛𝑑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𝑐𝑡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Decrypt</m:t>
                        </m:r>
                      </m:e>
                      <m:sup>
                        <m:r>
                          <a:rPr lang="zh-CN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𝒪</m:t>
                        </m:r>
                      </m:sup>
                    </m:sSup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𝑐𝑡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𝑚𝑠𝑔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9E1B733-5342-EB39-65AE-6BDDE779B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70" y="1922452"/>
                <a:ext cx="4101548" cy="10911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>
            <a:extLst>
              <a:ext uri="{FF2B5EF4-FFF2-40B4-BE49-F238E27FC236}">
                <a16:creationId xmlns:a16="http://schemas.microsoft.com/office/drawing/2014/main" id="{E2078253-528C-FC3E-4921-957CBFBCFA7F}"/>
              </a:ext>
            </a:extLst>
          </p:cNvPr>
          <p:cNvGrpSpPr/>
          <p:nvPr/>
        </p:nvGrpSpPr>
        <p:grpSpPr>
          <a:xfrm>
            <a:off x="838200" y="3245412"/>
            <a:ext cx="4393096" cy="2855210"/>
            <a:chOff x="838200" y="3245412"/>
            <a:chExt cx="4393096" cy="2855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: 圆角 5">
                  <a:extLst>
                    <a:ext uri="{FF2B5EF4-FFF2-40B4-BE49-F238E27FC236}">
                      <a16:creationId xmlns:a16="http://schemas.microsoft.com/office/drawing/2014/main" id="{6DA4D63A-74EA-ABAE-5D3C-8731EAE9300C}"/>
                    </a:ext>
                  </a:extLst>
                </p:cNvPr>
                <p:cNvSpPr/>
                <p:nvPr/>
              </p:nvSpPr>
              <p:spPr>
                <a:xfrm>
                  <a:off x="838200" y="3245412"/>
                  <a:ext cx="4393096" cy="2855210"/>
                </a:xfrm>
                <a:prstGeom prst="round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US" altLang="zh-CN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Oracle WE </a:t>
                  </a: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𝐍𝐏</m:t>
                      </m:r>
                    </m:oMath>
                  </a14:m>
                  <a:r>
                    <a:rPr lang="en-US" altLang="zh-CN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-Hardness of </a:t>
                  </a:r>
                  <a14:m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𝐌𝐎𝐂𝐒𝐏</m:t>
                      </m:r>
                    </m:oMath>
                  </a14:m>
                  <a:endParaRPr lang="zh-CN" altLang="en-US" sz="3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矩形: 圆角 5">
                  <a:extLst>
                    <a:ext uri="{FF2B5EF4-FFF2-40B4-BE49-F238E27FC236}">
                      <a16:creationId xmlns:a16="http://schemas.microsoft.com/office/drawing/2014/main" id="{6DA4D63A-74EA-ABAE-5D3C-8731EAE930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245412"/>
                  <a:ext cx="4393096" cy="2855210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: 圆角 6">
                  <a:extLst>
                    <a:ext uri="{FF2B5EF4-FFF2-40B4-BE49-F238E27FC236}">
                      <a16:creationId xmlns:a16="http://schemas.microsoft.com/office/drawing/2014/main" id="{F7C181BE-DCDC-0EA8-9447-1DF2695C12D5}"/>
                    </a:ext>
                  </a:extLst>
                </p:cNvPr>
                <p:cNvSpPr/>
                <p:nvPr/>
              </p:nvSpPr>
              <p:spPr>
                <a:xfrm>
                  <a:off x="1419637" y="4321518"/>
                  <a:ext cx="3230217" cy="732923"/>
                </a:xfrm>
                <a:prstGeom prst="roundRect">
                  <a:avLst>
                    <a:gd name="adj" fmla="val 28872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the oracle under which witness encryption exists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矩形: 圆角 6">
                  <a:extLst>
                    <a:ext uri="{FF2B5EF4-FFF2-40B4-BE49-F238E27FC236}">
                      <a16:creationId xmlns:a16="http://schemas.microsoft.com/office/drawing/2014/main" id="{F7C181BE-DCDC-0EA8-9447-1DF2695C12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9637" y="4321518"/>
                  <a:ext cx="3230217" cy="732923"/>
                </a:xfrm>
                <a:prstGeom prst="roundRect">
                  <a:avLst>
                    <a:gd name="adj" fmla="val 28872"/>
                  </a:avLst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: 圆角 13">
                  <a:extLst>
                    <a:ext uri="{FF2B5EF4-FFF2-40B4-BE49-F238E27FC236}">
                      <a16:creationId xmlns:a16="http://schemas.microsoft.com/office/drawing/2014/main" id="{7FEDC325-1109-E367-A9EF-FB1EE6DAE2B2}"/>
                    </a:ext>
                  </a:extLst>
                </p:cNvPr>
                <p:cNvSpPr/>
                <p:nvPr/>
              </p:nvSpPr>
              <p:spPr>
                <a:xfrm>
                  <a:off x="1643267" y="5207386"/>
                  <a:ext cx="2782955" cy="732923"/>
                </a:xfrm>
                <a:prstGeom prst="roundRect">
                  <a:avLst>
                    <a:gd name="adj" fmla="val 28872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r>
                    <a:rPr lang="en-US" altLang="zh-CN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bit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Encrypt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a14:m>
                  <a:endParaRPr lang="zh-CN" altLang="en-US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矩形: 圆角 13">
                  <a:extLst>
                    <a:ext uri="{FF2B5EF4-FFF2-40B4-BE49-F238E27FC236}">
                      <a16:creationId xmlns:a16="http://schemas.microsoft.com/office/drawing/2014/main" id="{7FEDC325-1109-E367-A9EF-FB1EE6DAE2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3267" y="5207386"/>
                  <a:ext cx="2782955" cy="732923"/>
                </a:xfrm>
                <a:prstGeom prst="roundRect">
                  <a:avLst>
                    <a:gd name="adj" fmla="val 28872"/>
                  </a:avLst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DBD77EA-DB48-0E86-CC57-6DE954A20857}"/>
                  </a:ext>
                </a:extLst>
              </p:cNvPr>
              <p:cNvSpPr txBox="1"/>
              <p:nvPr/>
            </p:nvSpPr>
            <p:spPr>
              <a:xfrm>
                <a:off x="5368500" y="2255511"/>
                <a:ext cx="46912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Reducing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Exact</m:t>
                    </m:r>
                    <m:r>
                      <a:rPr lang="en-US" altLang="zh-CN" sz="2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altLang="zh-CN" sz="24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Cover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MOCSP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DBD77EA-DB48-0E86-CC57-6DE954A20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500" y="2255511"/>
                <a:ext cx="4691269" cy="461665"/>
              </a:xfrm>
              <a:prstGeom prst="rect">
                <a:avLst/>
              </a:prstGeom>
              <a:blipFill>
                <a:blip r:embed="rId7"/>
                <a:stretch>
                  <a:fillRect l="-2081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3262F4C-26F8-1740-DA01-50FA4B33619A}"/>
                  </a:ext>
                </a:extLst>
              </p:cNvPr>
              <p:cNvSpPr txBox="1"/>
              <p:nvPr/>
            </p:nvSpPr>
            <p:spPr>
              <a:xfrm>
                <a:off x="5746141" y="2809363"/>
                <a:ext cx="6220571" cy="36009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Exact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Cover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instance: universe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“pieces”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 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random truth table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generic multilinear map model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stores the ciphertexts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Obfuscations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b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each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3262F4C-26F8-1740-DA01-50FA4B336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141" y="2809363"/>
                <a:ext cx="6220571" cy="36009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>
            <a:extLst>
              <a:ext uri="{FF2B5EF4-FFF2-40B4-BE49-F238E27FC236}">
                <a16:creationId xmlns:a16="http://schemas.microsoft.com/office/drawing/2014/main" id="{3638FFE7-7AFF-20A3-0FB0-F75504ED7937}"/>
              </a:ext>
            </a:extLst>
          </p:cNvPr>
          <p:cNvGrpSpPr/>
          <p:nvPr/>
        </p:nvGrpSpPr>
        <p:grpSpPr>
          <a:xfrm>
            <a:off x="7157257" y="4321519"/>
            <a:ext cx="4012324" cy="508900"/>
            <a:chOff x="1168977" y="5282548"/>
            <a:chExt cx="9194602" cy="1166191"/>
          </a:xfrm>
        </p:grpSpPr>
        <p:pic>
          <p:nvPicPr>
            <p:cNvPr id="17" name="Picture 8" descr="Crystal Ball on Apple iOS 15.4">
              <a:extLst>
                <a:ext uri="{FF2B5EF4-FFF2-40B4-BE49-F238E27FC236}">
                  <a16:creationId xmlns:a16="http://schemas.microsoft.com/office/drawing/2014/main" id="{A3A18F2A-7E69-0919-5BD0-86466D71D6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2904" y="5282548"/>
              <a:ext cx="1166191" cy="116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5BD3BF9B-8D23-112A-F233-2F9E678BCBB6}"/>
                    </a:ext>
                  </a:extLst>
                </p:cNvPr>
                <p:cNvSpPr txBox="1"/>
                <p:nvPr/>
              </p:nvSpPr>
              <p:spPr>
                <a:xfrm>
                  <a:off x="1168977" y="5424801"/>
                  <a:ext cx="3462659" cy="95039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5BD3BF9B-8D23-112A-F233-2F9E678BCB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977" y="5424801"/>
                  <a:ext cx="3462659" cy="95039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箭头: 右 18">
              <a:extLst>
                <a:ext uri="{FF2B5EF4-FFF2-40B4-BE49-F238E27FC236}">
                  <a16:creationId xmlns:a16="http://schemas.microsoft.com/office/drawing/2014/main" id="{E2A9320A-60F9-DCF0-15B5-579401C1163E}"/>
                </a:ext>
              </a:extLst>
            </p:cNvPr>
            <p:cNvSpPr/>
            <p:nvPr/>
          </p:nvSpPr>
          <p:spPr>
            <a:xfrm>
              <a:off x="4779065" y="5705058"/>
              <a:ext cx="775252" cy="32799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327355D3-042A-1A59-E732-6D21AAF8A964}"/>
                    </a:ext>
                  </a:extLst>
                </p:cNvPr>
                <p:cNvSpPr txBox="1"/>
                <p:nvPr/>
              </p:nvSpPr>
              <p:spPr>
                <a:xfrm>
                  <a:off x="7660135" y="5544330"/>
                  <a:ext cx="2703444" cy="74497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327355D3-042A-1A59-E732-6D21AAF8A9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0135" y="5544330"/>
                  <a:ext cx="2703444" cy="74497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箭头: 右 20">
              <a:extLst>
                <a:ext uri="{FF2B5EF4-FFF2-40B4-BE49-F238E27FC236}">
                  <a16:creationId xmlns:a16="http://schemas.microsoft.com/office/drawing/2014/main" id="{8AC902A7-1F0A-B858-95E8-5A95DC1EC768}"/>
                </a:ext>
              </a:extLst>
            </p:cNvPr>
            <p:cNvSpPr/>
            <p:nvPr/>
          </p:nvSpPr>
          <p:spPr>
            <a:xfrm>
              <a:off x="6742044" y="5701647"/>
              <a:ext cx="775252" cy="32799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2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1:</a:t>
            </a:r>
            <a:b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PCP Theorems from Meta-Complexity?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25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EE7296E-1DF5-87AE-A285-ADFBB4EBB91E}"/>
              </a:ext>
            </a:extLst>
          </p:cNvPr>
          <p:cNvGrpSpPr/>
          <p:nvPr/>
        </p:nvGrpSpPr>
        <p:grpSpPr>
          <a:xfrm>
            <a:off x="391826" y="1886428"/>
            <a:ext cx="5490334" cy="2724045"/>
            <a:chOff x="838200" y="2072412"/>
            <a:chExt cx="5490334" cy="27240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50" name="Picture 2" descr="small brain Meme Generator - Imgflip">
              <a:extLst>
                <a:ext uri="{FF2B5EF4-FFF2-40B4-BE49-F238E27FC236}">
                  <a16:creationId xmlns:a16="http://schemas.microsoft.com/office/drawing/2014/main" id="{7A8D485E-10F7-5F58-1870-E69359B885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213" y="2072412"/>
              <a:ext cx="1240321" cy="1486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Stream expanding brain meme type beat by dbone | Listen online for free on  SoundCloud">
              <a:extLst>
                <a:ext uri="{FF2B5EF4-FFF2-40B4-BE49-F238E27FC236}">
                  <a16:creationId xmlns:a16="http://schemas.microsoft.com/office/drawing/2014/main" id="{9F3D01CD-ABAA-52BB-1641-C7C87BD27E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212" y="3556136"/>
              <a:ext cx="1240321" cy="1240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3D1E4FAA-685C-5683-50CB-7F7D01F24AA5}"/>
                    </a:ext>
                  </a:extLst>
                </p:cNvPr>
                <p:cNvSpPr/>
                <p:nvPr/>
              </p:nvSpPr>
              <p:spPr>
                <a:xfrm>
                  <a:off x="838201" y="2072412"/>
                  <a:ext cx="4250012" cy="148641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Previous results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Starts from </a:t>
                  </a:r>
                  <a:r>
                    <a:rPr lang="en-US" altLang="zh-CN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inapprox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results (using PCP theorem)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Weak hardness of </a:t>
                  </a:r>
                  <a:r>
                    <a:rPr lang="en-US" altLang="zh-CN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approx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vs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</m:func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3D1E4FAA-685C-5683-50CB-7F7D01F24A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1" y="2072412"/>
                  <a:ext cx="4250012" cy="1486416"/>
                </a:xfrm>
                <a:prstGeom prst="rect">
                  <a:avLst/>
                </a:prstGeom>
                <a:blipFill>
                  <a:blip r:embed="rId5"/>
                  <a:stretch>
                    <a:fillRect l="-715" t="-1626" b="-65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29EF78D5-DE7C-EB04-D8E8-0FE7C8D7BB1C}"/>
                    </a:ext>
                  </a:extLst>
                </p:cNvPr>
                <p:cNvSpPr/>
                <p:nvPr/>
              </p:nvSpPr>
              <p:spPr>
                <a:xfrm>
                  <a:off x="838200" y="3556136"/>
                  <a:ext cx="4250011" cy="124032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Our results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Strong hardness of </a:t>
                  </a:r>
                  <a:r>
                    <a:rPr lang="en-US" altLang="zh-CN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approx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0.0001</m:t>
                          </m:r>
                        </m:sup>
                      </m:sSup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vs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0.9999</m:t>
                          </m:r>
                        </m:sup>
                      </m:sSup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Direct reduction from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Exact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Cover</m:t>
                      </m:r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29EF78D5-DE7C-EB04-D8E8-0FE7C8D7BB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556136"/>
                  <a:ext cx="4250011" cy="1240321"/>
                </a:xfrm>
                <a:prstGeom prst="rect">
                  <a:avLst/>
                </a:prstGeom>
                <a:blipFill>
                  <a:blip r:embed="rId6"/>
                  <a:stretch>
                    <a:fillRect l="-715" t="-976" b="-68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4" name="Picture 6" descr="Brain/Gallery | Plants vs. Zombies Wiki | Fandom">
            <a:extLst>
              <a:ext uri="{FF2B5EF4-FFF2-40B4-BE49-F238E27FC236}">
                <a16:creationId xmlns:a16="http://schemas.microsoft.com/office/drawing/2014/main" id="{99BFF268-6559-8FC6-41EC-F4BF48EA5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25" y="4908723"/>
            <a:ext cx="1584152" cy="158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35C17AF0-F712-57E0-F997-EC0026B88DE1}"/>
              </a:ext>
            </a:extLst>
          </p:cNvPr>
          <p:cNvSpPr/>
          <p:nvPr/>
        </p:nvSpPr>
        <p:spPr>
          <a:xfrm>
            <a:off x="457437" y="5097542"/>
            <a:ext cx="3230218" cy="982624"/>
          </a:xfrm>
          <a:prstGeom prst="wedgeRoundRectCallout">
            <a:avLst>
              <a:gd name="adj1" fmla="val 63833"/>
              <a:gd name="adj2" fmla="val 34178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PCP Theorem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from Meta-Complexity?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9D23C8D-6346-904E-8173-50268C5B08E6}"/>
                  </a:ext>
                </a:extLst>
              </p:cNvPr>
              <p:cNvSpPr txBox="1"/>
              <p:nvPr/>
            </p:nvSpPr>
            <p:spPr>
              <a:xfrm>
                <a:off x="6435942" y="1866056"/>
                <a:ext cx="4462669" cy="16927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𝐆𝐚𝐩𝐌𝐎𝐂𝐒𝐏</m:t>
                      </m:r>
                    </m:oMath>
                  </m:oMathPara>
                </a14:m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Yes instances: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admits size-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-oracle circuits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No instances: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0.9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-avg hard against size-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-oracle circuits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9D23C8D-6346-904E-8173-50268C5B0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942" y="1866056"/>
                <a:ext cx="4462669" cy="1692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6" name="Picture 8" descr="Cat eats paper">
            <a:extLst>
              <a:ext uri="{FF2B5EF4-FFF2-40B4-BE49-F238E27FC236}">
                <a16:creationId xmlns:a16="http://schemas.microsoft.com/office/drawing/2014/main" id="{D6722F57-B206-E56C-0C2D-79FF42624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75" y="4214925"/>
            <a:ext cx="3305052" cy="21878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997DDCD-A36A-9AA7-8A50-5820B9131494}"/>
                  </a:ext>
                </a:extLst>
              </p:cNvPr>
              <p:cNvSpPr txBox="1"/>
              <p:nvPr/>
            </p:nvSpPr>
            <p:spPr>
              <a:xfrm rot="2176686">
                <a:off x="6194377" y="4517765"/>
                <a:ext cx="1500809" cy="9233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PCP Proof: size-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997DDCD-A36A-9AA7-8A50-5820B9131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6686">
                <a:off x="6194377" y="4517765"/>
                <a:ext cx="1500809" cy="923330"/>
              </a:xfrm>
              <a:prstGeom prst="rect">
                <a:avLst/>
              </a:prstGeom>
              <a:blipFill>
                <a:blip r:embed="rId10"/>
                <a:stretch>
                  <a:fillRect l="-5190" t="-297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9E78E047-585D-3A04-59B7-EE5889CECC84}"/>
              </a:ext>
            </a:extLst>
          </p:cNvPr>
          <p:cNvSpPr txBox="1"/>
          <p:nvPr/>
        </p:nvSpPr>
        <p:spPr>
          <a:xfrm rot="3784114">
            <a:off x="8491516" y="4679809"/>
            <a:ext cx="143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PCP verifier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对话气泡: 圆角矩形 16">
                <a:extLst>
                  <a:ext uri="{FF2B5EF4-FFF2-40B4-BE49-F238E27FC236}">
                    <a16:creationId xmlns:a16="http://schemas.microsoft.com/office/drawing/2014/main" id="{B7922B5E-45BD-EC6B-D21B-B28E62BCB596}"/>
                  </a:ext>
                </a:extLst>
              </p:cNvPr>
              <p:cNvSpPr/>
              <p:nvPr/>
            </p:nvSpPr>
            <p:spPr>
              <a:xfrm>
                <a:off x="9848096" y="3929726"/>
                <a:ext cx="2178034" cy="857732"/>
              </a:xfrm>
              <a:prstGeom prst="wedgeRoundRectCallout">
                <a:avLst>
                  <a:gd name="adj1" fmla="val -70574"/>
                  <a:gd name="adj2" fmla="val 32565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Randomly choose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verify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对话气泡: 圆角矩形 16">
                <a:extLst>
                  <a:ext uri="{FF2B5EF4-FFF2-40B4-BE49-F238E27FC236}">
                    <a16:creationId xmlns:a16="http://schemas.microsoft.com/office/drawing/2014/main" id="{B7922B5E-45BD-EC6B-D21B-B28E62BCB5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096" y="3929726"/>
                <a:ext cx="2178034" cy="857732"/>
              </a:xfrm>
              <a:prstGeom prst="wedgeRoundRectCallout">
                <a:avLst>
                  <a:gd name="adj1" fmla="val -70574"/>
                  <a:gd name="adj2" fmla="val 32565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>
            <a:extLst>
              <a:ext uri="{FF2B5EF4-FFF2-40B4-BE49-F238E27FC236}">
                <a16:creationId xmlns:a16="http://schemas.microsoft.com/office/drawing/2014/main" id="{A0B472E1-8FA5-F27D-2F4F-900BDBBFBC2C}"/>
              </a:ext>
            </a:extLst>
          </p:cNvPr>
          <p:cNvGrpSpPr/>
          <p:nvPr/>
        </p:nvGrpSpPr>
        <p:grpSpPr>
          <a:xfrm>
            <a:off x="9633449" y="4966256"/>
            <a:ext cx="2459927" cy="1203867"/>
            <a:chOff x="9633449" y="4966256"/>
            <a:chExt cx="2459927" cy="1203867"/>
          </a:xfrm>
        </p:grpSpPr>
        <p:sp>
          <p:nvSpPr>
            <p:cNvPr id="18" name="思想气泡: 云 17">
              <a:extLst>
                <a:ext uri="{FF2B5EF4-FFF2-40B4-BE49-F238E27FC236}">
                  <a16:creationId xmlns:a16="http://schemas.microsoft.com/office/drawing/2014/main" id="{8BCF6382-EEDA-31C6-133B-E664714E021E}"/>
                </a:ext>
              </a:extLst>
            </p:cNvPr>
            <p:cNvSpPr/>
            <p:nvPr/>
          </p:nvSpPr>
          <p:spPr>
            <a:xfrm>
              <a:off x="9633449" y="4966256"/>
              <a:ext cx="2405052" cy="1203867"/>
            </a:xfrm>
            <a:prstGeom prst="cloudCallout">
              <a:avLst>
                <a:gd name="adj1" fmla="val -58026"/>
                <a:gd name="adj2" fmla="val -5638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5945A1C9-A123-DF93-18EC-5E2C3EBFECC7}"/>
                    </a:ext>
                  </a:extLst>
                </p:cNvPr>
                <p:cNvSpPr txBox="1"/>
                <p:nvPr/>
              </p:nvSpPr>
              <p:spPr>
                <a:xfrm>
                  <a:off x="9915342" y="5124009"/>
                  <a:ext cx="2178034" cy="9242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Wait, computing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takes too much time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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5945A1C9-A123-DF93-18EC-5E2C3EBFEC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5342" y="5124009"/>
                  <a:ext cx="2178034" cy="924227"/>
                </a:xfrm>
                <a:prstGeom prst="rect">
                  <a:avLst/>
                </a:prstGeom>
                <a:blipFill>
                  <a:blip r:embed="rId12"/>
                  <a:stretch>
                    <a:fillRect l="-2521" t="-3974" b="-105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491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Circuits: DAGs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AND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OR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NOT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gates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 approach towards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(proposed in 1980s)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requires super-poly circuit 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Progress nearly nonexistent…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Best known lower bounds (for general circuits) are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3.1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Open: any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problem that doesn’t have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-size circuits?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9FE22A50-82D8-4A33-8FC2-2F66BFAF6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031" y="4477544"/>
            <a:ext cx="1909969" cy="20160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9A1673B-9E3F-4048-B77B-86D5BEF10CEA}"/>
                  </a:ext>
                </a:extLst>
              </p:cNvPr>
              <p:cNvSpPr txBox="1"/>
              <p:nvPr/>
            </p:nvSpPr>
            <p:spPr>
              <a:xfrm>
                <a:off x="6391165" y="6306976"/>
                <a:ext cx="4538455" cy="33855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 circuit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[Arora-Barak]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9A1673B-9E3F-4048-B77B-86D5BEF10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165" y="6306976"/>
                <a:ext cx="453845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Circuit Complexity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1 / 20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9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Discussion 2: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𝐌𝐂𝐒𝐏</m:t>
                    </m:r>
                  </m:oMath>
                </a14:m>
                <a:r>
                  <a:rPr lang="en-US" altLang="zh-CN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26 / 26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0E5B871-8B1D-49C8-7E9F-91146335FEE3}"/>
                  </a:ext>
                </a:extLst>
              </p:cNvPr>
              <p:cNvSpPr txBox="1"/>
              <p:nvPr/>
            </p:nvSpPr>
            <p:spPr>
              <a:xfrm>
                <a:off x="838200" y="1938131"/>
                <a:ext cx="6397487" cy="9541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MCSP</m:t>
                    </m:r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 under “reasonable” crypto assumptions?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0E5B871-8B1D-49C8-7E9F-91146335F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38131"/>
                <a:ext cx="6397487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F4F91E9D-3DC0-A022-D16E-67034577D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52942"/>
            <a:ext cx="1552963" cy="1053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B32DCAD3-C113-804F-7BDD-AE12BDA2154B}"/>
              </a:ext>
            </a:extLst>
          </p:cNvPr>
          <p:cNvGrpSpPr/>
          <p:nvPr/>
        </p:nvGrpSpPr>
        <p:grpSpPr>
          <a:xfrm>
            <a:off x="1715809" y="3127147"/>
            <a:ext cx="3995530" cy="1208097"/>
            <a:chOff x="1715809" y="3127147"/>
            <a:chExt cx="3995530" cy="1208097"/>
          </a:xfrm>
        </p:grpSpPr>
        <p:sp>
          <p:nvSpPr>
            <p:cNvPr id="8" name="思想气泡: 云 7">
              <a:extLst>
                <a:ext uri="{FF2B5EF4-FFF2-40B4-BE49-F238E27FC236}">
                  <a16:creationId xmlns:a16="http://schemas.microsoft.com/office/drawing/2014/main" id="{F58CD924-4730-3361-ACC6-A3FA9098D132}"/>
                </a:ext>
              </a:extLst>
            </p:cNvPr>
            <p:cNvSpPr/>
            <p:nvPr/>
          </p:nvSpPr>
          <p:spPr>
            <a:xfrm>
              <a:off x="1715809" y="3127147"/>
              <a:ext cx="3995530" cy="1208097"/>
            </a:xfrm>
            <a:prstGeom prst="cloudCallout">
              <a:avLst>
                <a:gd name="adj1" fmla="val -38937"/>
                <a:gd name="adj2" fmla="val 94463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160C136-58D5-B5FF-403D-68DDD6C8D6C4}"/>
                </a:ext>
              </a:extLst>
            </p:cNvPr>
            <p:cNvSpPr txBox="1"/>
            <p:nvPr/>
          </p:nvSpPr>
          <p:spPr>
            <a:xfrm>
              <a:off x="2232643" y="3377252"/>
              <a:ext cx="3250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Arguments? What type of arguments do we need?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对话气泡: 圆角矩形 9">
            <a:extLst>
              <a:ext uri="{FF2B5EF4-FFF2-40B4-BE49-F238E27FC236}">
                <a16:creationId xmlns:a16="http://schemas.microsoft.com/office/drawing/2014/main" id="{F0395913-D560-11F9-7825-7D947B901043}"/>
              </a:ext>
            </a:extLst>
          </p:cNvPr>
          <p:cNvSpPr/>
          <p:nvPr/>
        </p:nvSpPr>
        <p:spPr>
          <a:xfrm>
            <a:off x="7951304" y="1938131"/>
            <a:ext cx="3637722" cy="1023730"/>
          </a:xfrm>
          <a:prstGeom prst="wedgeRoundRectCallout">
            <a:avLst>
              <a:gd name="adj1" fmla="val -52527"/>
              <a:gd name="adj2" fmla="val 83859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What are “reasonable” assumptions?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273F322-EF3B-588D-02AD-1DBE8F73BB46}"/>
              </a:ext>
            </a:extLst>
          </p:cNvPr>
          <p:cNvGrpSpPr/>
          <p:nvPr/>
        </p:nvGrpSpPr>
        <p:grpSpPr>
          <a:xfrm>
            <a:off x="8493807" y="3029504"/>
            <a:ext cx="1117672" cy="1733269"/>
            <a:chOff x="7111120" y="3017409"/>
            <a:chExt cx="1117672" cy="1733269"/>
          </a:xfrm>
        </p:grpSpPr>
        <p:pic>
          <p:nvPicPr>
            <p:cNvPr id="12" name="Picture 6" descr="Jalapeno | Plants vs. Zombies Wiki | Fandom">
              <a:extLst>
                <a:ext uri="{FF2B5EF4-FFF2-40B4-BE49-F238E27FC236}">
                  <a16:creationId xmlns:a16="http://schemas.microsoft.com/office/drawing/2014/main" id="{90791BD2-B8FD-FD9B-5E15-2B2A2A42B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576" y="3017409"/>
              <a:ext cx="992216" cy="1733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DCB2A0A6-4E6F-A96F-129E-6DF347A73550}"/>
                    </a:ext>
                  </a:extLst>
                </p:cNvPr>
                <p:cNvSpPr txBox="1"/>
                <p:nvPr/>
              </p:nvSpPr>
              <p:spPr>
                <a:xfrm>
                  <a:off x="7111120" y="3965215"/>
                  <a:ext cx="107286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𝒊𝑶</m:t>
                        </m:r>
                      </m:oMath>
                    </m:oMathPara>
                  </a14:m>
                  <a:endPara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237B5AED-D26C-B418-424F-7EE7D37B04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1120" y="3965215"/>
                  <a:ext cx="1072862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32A1FC0-984F-E017-F01B-DD7C257879F2}"/>
              </a:ext>
            </a:extLst>
          </p:cNvPr>
          <p:cNvGrpSpPr/>
          <p:nvPr/>
        </p:nvGrpSpPr>
        <p:grpSpPr>
          <a:xfrm>
            <a:off x="10248982" y="3029505"/>
            <a:ext cx="1808037" cy="1733269"/>
            <a:chOff x="9212033" y="3098582"/>
            <a:chExt cx="1808037" cy="1733269"/>
          </a:xfrm>
        </p:grpSpPr>
        <p:pic>
          <p:nvPicPr>
            <p:cNvPr id="16" name="Picture 8" descr="Doom-shroom | Plants vs. Zombies Wiki | Fandom">
              <a:extLst>
                <a:ext uri="{FF2B5EF4-FFF2-40B4-BE49-F238E27FC236}">
                  <a16:creationId xmlns:a16="http://schemas.microsoft.com/office/drawing/2014/main" id="{F3A40EC1-62BA-B1DF-632E-E50062DE60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2033" y="3098582"/>
              <a:ext cx="1808037" cy="1733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651FCE6-CBEC-41B7-4095-E36BAA7CF7C3}"/>
                </a:ext>
              </a:extLst>
            </p:cNvPr>
            <p:cNvSpPr txBox="1"/>
            <p:nvPr/>
          </p:nvSpPr>
          <p:spPr>
            <a:xfrm>
              <a:off x="9369368" y="3261902"/>
              <a:ext cx="1614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SNARG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CA1167DB-2466-D4D6-0FBE-8B1FA31D5F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4014" y="4500530"/>
            <a:ext cx="4003399" cy="212467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EDDADAFA-3C8F-09B3-F67E-F5A7DE9C2069}"/>
              </a:ext>
            </a:extLst>
          </p:cNvPr>
          <p:cNvSpPr txBox="1"/>
          <p:nvPr/>
        </p:nvSpPr>
        <p:spPr>
          <a:xfrm>
            <a:off x="8744720" y="5235621"/>
            <a:ext cx="3008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Combinations of fancy cryptos?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3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5805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Given the truth table of a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what’s the smallest circuit computing it?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Circuit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Complexity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58055"/>
              </a:xfrm>
              <a:blipFill>
                <a:blip r:embed="rId3"/>
                <a:stretch>
                  <a:fillRect t="-21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E2D19D0-8D45-44DA-B5D4-6DCFF93156F7}"/>
                  </a:ext>
                </a:extLst>
              </p:cNvPr>
              <p:cNvSpPr txBox="1"/>
              <p:nvPr/>
            </p:nvSpPr>
            <p:spPr>
              <a:xfrm>
                <a:off x="1381124" y="3086100"/>
                <a:ext cx="802957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600" dirty="0">
                    <a:latin typeface="Consolas" panose="020B0609020204030204" pitchFamily="49" charset="0"/>
                  </a:rPr>
                  <a:t>(     ,</a:t>
                </a:r>
                <a14:m>
                  <m:oMath xmlns:m="http://schemas.openxmlformats.org/officeDocument/2006/math">
                    <m:r>
                      <a:rPr lang="en-US" altLang="zh-CN" sz="9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9600" dirty="0">
                    <a:latin typeface="Consolas" panose="020B0609020204030204" pitchFamily="49" charset="0"/>
                  </a:rPr>
                  <a:t>)</a:t>
                </a:r>
                <a:endParaRPr lang="zh-CN" altLang="en-US" sz="96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E2D19D0-8D45-44DA-B5D4-6DCFF9315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24" y="3086100"/>
                <a:ext cx="8029575" cy="1569660"/>
              </a:xfrm>
              <a:prstGeom prst="rect">
                <a:avLst/>
              </a:prstGeom>
              <a:blipFill>
                <a:blip r:embed="rId4"/>
                <a:stretch>
                  <a:fillRect l="-8049" t="-20543" b="-42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E6242759-E676-4F92-86D5-F7F69B6A0B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1354577"/>
                  </p:ext>
                </p:extLst>
              </p:nvPr>
            </p:nvGraphicFramePr>
            <p:xfrm>
              <a:off x="2298700" y="3630454"/>
              <a:ext cx="2959100" cy="7416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739775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E6242759-E676-4F92-86D5-F7F69B6A0B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1354577"/>
                  </p:ext>
                </p:extLst>
              </p:nvPr>
            </p:nvGraphicFramePr>
            <p:xfrm>
              <a:off x="2298700" y="3630454"/>
              <a:ext cx="2959100" cy="7416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739775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4098" t="-8065" r="-312295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4959" t="-8065" r="-214876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03279" t="-8065" r="-113115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05785" t="-8065" r="-14050" b="-1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4098" t="-109836" r="-31229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4959" t="-109836" r="-21487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03279" t="-109836" r="-11311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05785" t="-109836" r="-14050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DD3B2FA-D4A2-40EF-A06D-E8D1A5D9458A}"/>
                  </a:ext>
                </a:extLst>
              </p:cNvPr>
              <p:cNvSpPr txBox="1"/>
              <p:nvPr/>
            </p:nvSpPr>
            <p:spPr>
              <a:xfrm>
                <a:off x="5745163" y="3093720"/>
                <a:ext cx="1422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9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CN" altLang="en-US" sz="96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DD3B2FA-D4A2-40EF-A06D-E8D1A5D94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163" y="3093720"/>
                <a:ext cx="1422400" cy="156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9BB0267-0C5B-2D74-9724-851439EBA63E}"/>
                  </a:ext>
                </a:extLst>
              </p:cNvPr>
              <p:cNvSpPr txBox="1"/>
              <p:nvPr/>
            </p:nvSpPr>
            <p:spPr>
              <a:xfrm>
                <a:off x="1229403" y="5328157"/>
                <a:ext cx="2548847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 length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9BB0267-0C5B-2D74-9724-851439EBA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403" y="5328157"/>
                <a:ext cx="254884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2E0DCFC5-6575-446A-979D-C835839C0E6A}"/>
              </a:ext>
            </a:extLst>
          </p:cNvPr>
          <p:cNvSpPr txBox="1"/>
          <p:nvPr/>
        </p:nvSpPr>
        <p:spPr>
          <a:xfrm>
            <a:off x="5819302" y="5318826"/>
            <a:ext cx="3591398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(meta-)complexity of circuit complexity!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69A63D75-DA2B-8740-F7B1-3D69276A5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Minimum Circuit Size Problem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9DBB41E-1322-4F43-2209-DD5E8748CFA2}"/>
              </a:ext>
            </a:extLst>
          </p:cNvPr>
          <p:cNvGrpSpPr/>
          <p:nvPr/>
        </p:nvGrpSpPr>
        <p:grpSpPr>
          <a:xfrm>
            <a:off x="7181084" y="2781131"/>
            <a:ext cx="4125092" cy="2041743"/>
            <a:chOff x="7181084" y="2781131"/>
            <a:chExt cx="4125092" cy="20417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C38A990E-5388-4ED6-AFA3-94CEA38F1A83}"/>
                    </a:ext>
                  </a:extLst>
                </p:cNvPr>
                <p:cNvSpPr txBox="1"/>
                <p:nvPr/>
              </p:nvSpPr>
              <p:spPr>
                <a:xfrm>
                  <a:off x="8886826" y="4176543"/>
                  <a:ext cx="2419350" cy="64633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 there a size-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circuit computing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C38A990E-5388-4ED6-AFA3-94CEA38F1A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6826" y="4176543"/>
                  <a:ext cx="2419350" cy="646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D8E916AF-BAD3-4083-AA35-187EFCC4B178}"/>
                    </a:ext>
                  </a:extLst>
                </p:cNvPr>
                <p:cNvSpPr txBox="1"/>
                <p:nvPr/>
              </p:nvSpPr>
              <p:spPr>
                <a:xfrm>
                  <a:off x="7181084" y="3093720"/>
                  <a:ext cx="1917576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9600" b="0" i="1" smtClean="0">
                            <a:latin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zh-CN" altLang="en-US" sz="96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D8E916AF-BAD3-4083-AA35-187EFCC4B1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1084" y="3093720"/>
                  <a:ext cx="1917576" cy="156966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C214CF17-C536-7556-1E44-FC97612CB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9606" y="2781131"/>
              <a:ext cx="1193789" cy="119378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A39E706-280E-FC5C-E2BD-BB3BAB25277B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2 / 20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2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508F9CAA-5F40-5DBB-5A13-99117F47BA59}"/>
                  </a:ext>
                </a:extLst>
              </p:cNvPr>
              <p:cNvSpPr/>
              <p:nvPr/>
            </p:nvSpPr>
            <p:spPr>
              <a:xfrm>
                <a:off x="5265611" y="1880570"/>
                <a:ext cx="6335486" cy="178181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3200" i="0" dirty="0" smtClean="0">
                          <a:latin typeface="Cambria Math" panose="02040503050406030204" pitchFamily="18" charset="0"/>
                        </a:rPr>
                        <m:t>MCSP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508F9CAA-5F40-5DBB-5A13-99117F47BA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611" y="1880570"/>
                <a:ext cx="6335486" cy="17818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Complexity of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𝐌𝐂𝐒𝐏</m:t>
                    </m:r>
                  </m:oMath>
                </a14:m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3 / 20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C2DDB45-A459-1930-7D54-25393D7DBDC0}"/>
                  </a:ext>
                </a:extLst>
              </p:cNvPr>
              <p:cNvSpPr txBox="1"/>
              <p:nvPr/>
            </p:nvSpPr>
            <p:spPr>
              <a:xfrm>
                <a:off x="489527" y="1933146"/>
                <a:ext cx="2188029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MCSP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C2DDB45-A459-1930-7D54-25393D7DB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27" y="1933146"/>
                <a:ext cx="218802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1BDEA70-83E5-D519-C004-DE8B3048824D}"/>
                  </a:ext>
                </a:extLst>
              </p:cNvPr>
              <p:cNvSpPr txBox="1"/>
              <p:nvPr/>
            </p:nvSpPr>
            <p:spPr>
              <a:xfrm>
                <a:off x="489527" y="3225593"/>
                <a:ext cx="4153270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MCSP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intractable under standard crypto assumptions.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1BDEA70-83E5-D519-C004-DE8B30488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27" y="3225593"/>
                <a:ext cx="415327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7B48890-8DAD-542F-5539-E70B8AB75B57}"/>
                  </a:ext>
                </a:extLst>
              </p:cNvPr>
              <p:cNvSpPr txBox="1"/>
              <p:nvPr/>
            </p:nvSpPr>
            <p:spPr>
              <a:xfrm>
                <a:off x="479080" y="5371093"/>
                <a:ext cx="3283660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-complete?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7B48890-8DAD-542F-5539-E70B8AB75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80" y="5371093"/>
                <a:ext cx="328366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2B92713-F89D-8323-97B1-45435D686185}"/>
                  </a:ext>
                </a:extLst>
              </p:cNvPr>
              <p:cNvSpPr txBox="1"/>
              <p:nvPr/>
            </p:nvSpPr>
            <p:spPr>
              <a:xfrm>
                <a:off x="5409864" y="2331262"/>
                <a:ext cx="50439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400" dirty="0">
                    <a:latin typeface="Consolas" panose="020B0609020204030204" pitchFamily="49" charset="0"/>
                  </a:rPr>
                  <a:t>(     ,</a:t>
                </a:r>
                <a14:m>
                  <m:oMath xmlns:m="http://schemas.openxmlformats.org/officeDocument/2006/math">
                    <m:r>
                      <a:rPr lang="en-US" altLang="zh-CN" sz="5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5400" dirty="0">
                    <a:latin typeface="Consolas" panose="020B0609020204030204" pitchFamily="49" charset="0"/>
                  </a:rPr>
                  <a:t>)</a:t>
                </a:r>
                <a:endParaRPr lang="zh-CN" altLang="en-US" sz="5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2B92713-F89D-8323-97B1-45435D686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864" y="2331262"/>
                <a:ext cx="5043972" cy="923330"/>
              </a:xfrm>
              <a:prstGeom prst="rect">
                <a:avLst/>
              </a:prstGeom>
              <a:blipFill>
                <a:blip r:embed="rId8"/>
                <a:stretch>
                  <a:fillRect l="-6401" t="-18421" b="-388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5">
                <a:extLst>
                  <a:ext uri="{FF2B5EF4-FFF2-40B4-BE49-F238E27FC236}">
                    <a16:creationId xmlns:a16="http://schemas.microsoft.com/office/drawing/2014/main" id="{DC6B0028-7E64-8079-9454-4561AB836F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5425664"/>
                  </p:ext>
                </p:extLst>
              </p:nvPr>
            </p:nvGraphicFramePr>
            <p:xfrm>
              <a:off x="5917312" y="2620543"/>
              <a:ext cx="1858828" cy="465904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464707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464707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464707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464707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2329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 marL="57440" marR="57440" marT="28720" marB="28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1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altLang="zh-CN" sz="11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 marL="57440" marR="57440" marT="28720" marB="28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 marL="57440" marR="57440" marT="28720" marB="28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1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altLang="zh-CN" sz="11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 marL="57440" marR="57440" marT="28720" marB="28720"/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2329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 marL="57440" marR="57440" marT="28720" marB="28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 marL="57440" marR="57440" marT="28720" marB="28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 marL="57440" marR="57440" marT="28720" marB="28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 marL="57440" marR="57440" marT="28720" marB="28720"/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5">
                <a:extLst>
                  <a:ext uri="{FF2B5EF4-FFF2-40B4-BE49-F238E27FC236}">
                    <a16:creationId xmlns:a16="http://schemas.microsoft.com/office/drawing/2014/main" id="{DC6B0028-7E64-8079-9454-4561AB836F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5425664"/>
                  </p:ext>
                </p:extLst>
              </p:nvPr>
            </p:nvGraphicFramePr>
            <p:xfrm>
              <a:off x="5917312" y="2620543"/>
              <a:ext cx="1858828" cy="465904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464707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464707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464707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464707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23295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7440" marR="57440" marT="28720" marB="28720">
                        <a:blipFill>
                          <a:blip r:embed="rId9"/>
                          <a:stretch>
                            <a:fillRect l="-6494" t="-12821" r="-319481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7440" marR="57440" marT="28720" marB="28720">
                        <a:blipFill>
                          <a:blip r:embed="rId9"/>
                          <a:stretch>
                            <a:fillRect l="-107895" t="-12821" r="-223684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7440" marR="57440" marT="28720" marB="28720">
                        <a:blipFill>
                          <a:blip r:embed="rId9"/>
                          <a:stretch>
                            <a:fillRect l="-205195" t="-12821" r="-120779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7440" marR="57440" marT="28720" marB="28720">
                        <a:blipFill>
                          <a:blip r:embed="rId9"/>
                          <a:stretch>
                            <a:fillRect l="-309211" t="-12821" r="-22368" b="-13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23295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7440" marR="57440" marT="28720" marB="28720">
                        <a:blipFill>
                          <a:blip r:embed="rId9"/>
                          <a:stretch>
                            <a:fillRect l="-6494" t="-112821" r="-319481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7440" marR="57440" marT="28720" marB="28720">
                        <a:blipFill>
                          <a:blip r:embed="rId9"/>
                          <a:stretch>
                            <a:fillRect l="-107895" t="-112821" r="-223684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7440" marR="57440" marT="28720" marB="28720">
                        <a:blipFill>
                          <a:blip r:embed="rId9"/>
                          <a:stretch>
                            <a:fillRect l="-205195" t="-112821" r="-120779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7440" marR="57440" marT="28720" marB="28720">
                        <a:blipFill>
                          <a:blip r:embed="rId9"/>
                          <a:stretch>
                            <a:fillRect l="-309211" t="-112821" r="-22368" b="-3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B81F537-ECF7-7594-5F36-569C517EAF1D}"/>
                  </a:ext>
                </a:extLst>
              </p:cNvPr>
              <p:cNvSpPr txBox="1"/>
              <p:nvPr/>
            </p:nvSpPr>
            <p:spPr>
              <a:xfrm>
                <a:off x="7865690" y="2358062"/>
                <a:ext cx="893515" cy="92333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5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CN" altLang="en-US" sz="5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B81F537-ECF7-7594-5F36-569C517EA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690" y="2358062"/>
                <a:ext cx="893515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>
            <a:extLst>
              <a:ext uri="{FF2B5EF4-FFF2-40B4-BE49-F238E27FC236}">
                <a16:creationId xmlns:a16="http://schemas.microsoft.com/office/drawing/2014/main" id="{A46A365E-3E07-12E3-05D6-7C3013C03801}"/>
              </a:ext>
            </a:extLst>
          </p:cNvPr>
          <p:cNvGrpSpPr/>
          <p:nvPr/>
        </p:nvGrpSpPr>
        <p:grpSpPr>
          <a:xfrm>
            <a:off x="8753092" y="2381376"/>
            <a:ext cx="2638900" cy="1141867"/>
            <a:chOff x="7181084" y="3093720"/>
            <a:chExt cx="4200905" cy="1817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F28789C9-15BF-B054-46DD-A0417839F2B9}"/>
                    </a:ext>
                  </a:extLst>
                </p:cNvPr>
                <p:cNvSpPr txBox="1"/>
                <p:nvPr/>
              </p:nvSpPr>
              <p:spPr>
                <a:xfrm>
                  <a:off x="8886826" y="4176544"/>
                  <a:ext cx="2495163" cy="7349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 there a size-</a:t>
                  </a:r>
                  <a14:m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zh-CN" alt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circuit computing </a:t>
                  </a:r>
                  <a14:m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F28789C9-15BF-B054-46DD-A0417839F2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6826" y="4176544"/>
                  <a:ext cx="2495163" cy="7349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92B1A5BB-4834-7022-7FF6-001F587764F4}"/>
                    </a:ext>
                  </a:extLst>
                </p:cNvPr>
                <p:cNvSpPr txBox="1"/>
                <p:nvPr/>
              </p:nvSpPr>
              <p:spPr>
                <a:xfrm>
                  <a:off x="7181084" y="3093720"/>
                  <a:ext cx="1917577" cy="14698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5400" b="0" i="1" smtClean="0">
                            <a:latin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zh-CN" altLang="en-US" sz="5400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92B1A5BB-4834-7022-7FF6-001F587764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1084" y="3093720"/>
                  <a:ext cx="1917577" cy="146986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B13EC8E-6AA6-9EDB-6C5C-6355DC6B7DB6}"/>
                  </a:ext>
                </a:extLst>
              </p:cNvPr>
              <p:cNvSpPr txBox="1"/>
              <p:nvPr/>
            </p:nvSpPr>
            <p:spPr>
              <a:xfrm>
                <a:off x="1292087" y="2484236"/>
                <a:ext cx="3035368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Guess-and-check a circuit,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B13EC8E-6AA6-9EDB-6C5C-6355DC6B7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087" y="2484236"/>
                <a:ext cx="3035368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605E300-B9F9-4B45-7954-2FE93271EA12}"/>
                  </a:ext>
                </a:extLst>
              </p:cNvPr>
              <p:cNvSpPr txBox="1"/>
              <p:nvPr/>
            </p:nvSpPr>
            <p:spPr>
              <a:xfrm>
                <a:off x="838200" y="4188338"/>
                <a:ext cx="6216570" cy="64633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You can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oracles to invert any one-way functions. Thus, if OWFs exist,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intractable [RR97, KC00].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605E300-B9F9-4B45-7954-2FE93271E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88338"/>
                <a:ext cx="621657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组合 42">
            <a:extLst>
              <a:ext uri="{FF2B5EF4-FFF2-40B4-BE49-F238E27FC236}">
                <a16:creationId xmlns:a16="http://schemas.microsoft.com/office/drawing/2014/main" id="{D565F72E-53FE-9C36-838E-C22C48EFAAE5}"/>
              </a:ext>
            </a:extLst>
          </p:cNvPr>
          <p:cNvGrpSpPr/>
          <p:nvPr/>
        </p:nvGrpSpPr>
        <p:grpSpPr>
          <a:xfrm>
            <a:off x="7244045" y="4193767"/>
            <a:ext cx="4585896" cy="1945996"/>
            <a:chOff x="7399788" y="4184825"/>
            <a:chExt cx="4585896" cy="1945996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F579CFD-04C2-5A85-0A9F-F9D7F650C595}"/>
                </a:ext>
              </a:extLst>
            </p:cNvPr>
            <p:cNvSpPr/>
            <p:nvPr/>
          </p:nvSpPr>
          <p:spPr>
            <a:xfrm>
              <a:off x="7399788" y="4184825"/>
              <a:ext cx="4585896" cy="19459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Theme: connections between cryptography and meta-complexity</a:t>
              </a:r>
              <a:endPara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FB75B14E-122C-9696-2CBE-2575B6E50E36}"/>
                </a:ext>
              </a:extLst>
            </p:cNvPr>
            <p:cNvGrpSpPr/>
            <p:nvPr/>
          </p:nvGrpSpPr>
          <p:grpSpPr>
            <a:xfrm>
              <a:off x="8082147" y="4946381"/>
              <a:ext cx="3484895" cy="1096459"/>
              <a:chOff x="7776140" y="4620236"/>
              <a:chExt cx="4331932" cy="1362965"/>
            </a:xfrm>
          </p:grpSpPr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8E7554C5-8517-7C6A-97C9-79598668B9E0}"/>
                  </a:ext>
                </a:extLst>
              </p:cNvPr>
              <p:cNvGrpSpPr/>
              <p:nvPr/>
            </p:nvGrpSpPr>
            <p:grpSpPr>
              <a:xfrm>
                <a:off x="7776140" y="4649245"/>
                <a:ext cx="1555064" cy="1333956"/>
                <a:chOff x="6732741" y="2437601"/>
                <a:chExt cx="1555064" cy="1333956"/>
              </a:xfrm>
            </p:grpSpPr>
            <p:pic>
              <p:nvPicPr>
                <p:cNvPr id="35" name="Picture 10">
                  <a:extLst>
                    <a:ext uri="{FF2B5EF4-FFF2-40B4-BE49-F238E27FC236}">
                      <a16:creationId xmlns:a16="http://schemas.microsoft.com/office/drawing/2014/main" id="{AD382310-5031-7ADF-B1A0-989FA1CB257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80560" y="2437601"/>
                  <a:ext cx="1259426" cy="968789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486CA91C-5A3A-D2C0-7654-40BDA9F2917B}"/>
                    </a:ext>
                  </a:extLst>
                </p:cNvPr>
                <p:cNvSpPr txBox="1"/>
                <p:nvPr/>
              </p:nvSpPr>
              <p:spPr>
                <a:xfrm>
                  <a:off x="6732741" y="3388972"/>
                  <a:ext cx="1555064" cy="382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Cryptography</a:t>
                  </a:r>
                  <a:endPara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3950ABD1-0CC3-D68E-699F-25BD64E08B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284410" y="4883071"/>
                <a:ext cx="987577" cy="647990"/>
              </a:xfrm>
              <a:prstGeom prst="rect">
                <a:avLst/>
              </a:prstGeom>
            </p:spPr>
          </p:pic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5EB35D8-D88C-1DA2-00BE-C7F1461198CF}"/>
                  </a:ext>
                </a:extLst>
              </p:cNvPr>
              <p:cNvGrpSpPr/>
              <p:nvPr/>
            </p:nvGrpSpPr>
            <p:grpSpPr>
              <a:xfrm>
                <a:off x="10195281" y="4620236"/>
                <a:ext cx="1912791" cy="1362965"/>
                <a:chOff x="9151882" y="2408592"/>
                <a:chExt cx="1912791" cy="1362965"/>
              </a:xfrm>
            </p:grpSpPr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B876B71B-34B1-80A9-6C73-B66EF5A6C19B}"/>
                    </a:ext>
                  </a:extLst>
                </p:cNvPr>
                <p:cNvSpPr txBox="1"/>
                <p:nvPr/>
              </p:nvSpPr>
              <p:spPr>
                <a:xfrm>
                  <a:off x="9151882" y="3388972"/>
                  <a:ext cx="1912791" cy="382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Meta-complexity</a:t>
                  </a:r>
                  <a:endPara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40" name="Picture 2">
                  <a:extLst>
                    <a:ext uri="{FF2B5EF4-FFF2-40B4-BE49-F238E27FC236}">
                      <a16:creationId xmlns:a16="http://schemas.microsoft.com/office/drawing/2014/main" id="{2996DBB1-9C20-C4BC-C4C8-B7CA3B979C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29615" y="2408592"/>
                  <a:ext cx="1557323" cy="991399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45" name="图片 44">
            <a:extLst>
              <a:ext uri="{FF2B5EF4-FFF2-40B4-BE49-F238E27FC236}">
                <a16:creationId xmlns:a16="http://schemas.microsoft.com/office/drawing/2014/main" id="{96DB6436-B383-FC77-5164-57883D679E8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39935" y="1985483"/>
            <a:ext cx="936715" cy="988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Free Question Mark Question illustration and picture">
            <a:extLst>
              <a:ext uri="{FF2B5EF4-FFF2-40B4-BE49-F238E27FC236}">
                <a16:creationId xmlns:a16="http://schemas.microsoft.com/office/drawing/2014/main" id="{EF3CB6E2-B14C-8E5A-AF71-760051432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740" y="4953362"/>
            <a:ext cx="1947595" cy="194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3522D6-4197-9610-1EA4-AB056C184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54" y="4979291"/>
            <a:ext cx="1137956" cy="17069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6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0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Time-Bounded Kolmogorov Complexity</a:t>
            </a:r>
            <a:b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and Its Meta-Complexity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length of the shortest program computing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(on empty input)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01010101…01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Counting argument: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random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string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Not computable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</a:t>
                </a:r>
              </a:p>
              <a:p>
                <a:endParaRPr lang="en-US" altLang="zh-CN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length of the shortest program computing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steps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A1BB1D0B-6C45-42F4-9E24-F8B630B1881C}"/>
              </a:ext>
            </a:extLst>
          </p:cNvPr>
          <p:cNvSpPr txBox="1"/>
          <p:nvPr/>
        </p:nvSpPr>
        <p:spPr>
          <a:xfrm>
            <a:off x="5829300" y="2672794"/>
            <a:ext cx="252412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Consolas" panose="020B0609020204030204" pitchFamily="49" charset="0"/>
              </a:rPr>
              <a:t>print("01" * (n/2))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FBEE561-BD64-408D-9143-F969AC40B15E}"/>
                  </a:ext>
                </a:extLst>
              </p:cNvPr>
              <p:cNvSpPr txBox="1"/>
              <p:nvPr/>
            </p:nvSpPr>
            <p:spPr>
              <a:xfrm>
                <a:off x="7574643" y="4904959"/>
                <a:ext cx="1990725" cy="3816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Henceforth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FBEE561-BD64-408D-9143-F969AC40B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643" y="4904959"/>
                <a:ext cx="1990725" cy="3816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AD06EA2-C607-8EC9-C96E-EEAEDAAB510F}"/>
                  </a:ext>
                </a:extLst>
              </p:cNvPr>
              <p:cNvSpPr txBox="1"/>
              <p:nvPr/>
            </p:nvSpPr>
            <p:spPr>
              <a:xfrm>
                <a:off x="928066" y="5480903"/>
                <a:ext cx="4465028" cy="8474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also intractable under standard crypto assumptions.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AD06EA2-C607-8EC9-C96E-EEAEDAAB5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66" y="5480903"/>
                <a:ext cx="4465028" cy="8474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D0291F2-4988-8B24-9439-20A8217C7C64}"/>
                  </a:ext>
                </a:extLst>
              </p:cNvPr>
              <p:cNvSpPr txBox="1"/>
              <p:nvPr/>
            </p:nvSpPr>
            <p:spPr>
              <a:xfrm>
                <a:off x="7091361" y="5480903"/>
                <a:ext cx="3498883" cy="8474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Also big open question: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-complete?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D0291F2-4988-8B24-9439-20A8217C7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361" y="5480903"/>
                <a:ext cx="3498883" cy="8474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CAA4727D-18EB-2134-CE83-C2B9AA170F4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4 / 20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4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Why Care About Meta-Complexity?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5 / 20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B182DE5-7A94-A517-C0E8-A2F0979A5B78}"/>
              </a:ext>
            </a:extLst>
          </p:cNvPr>
          <p:cNvSpPr txBox="1"/>
          <p:nvPr/>
        </p:nvSpPr>
        <p:spPr>
          <a:xfrm>
            <a:off x="4991877" y="3984172"/>
            <a:ext cx="194076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Meta-complexity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CEBBE3-4BE0-AF6C-2A53-5EF893DDF8CE}"/>
              </a:ext>
            </a:extLst>
          </p:cNvPr>
          <p:cNvSpPr txBox="1"/>
          <p:nvPr/>
        </p:nvSpPr>
        <p:spPr>
          <a:xfrm>
            <a:off x="1001485" y="2332804"/>
            <a:ext cx="194076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Learning Theory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箭头: 上下 4">
            <a:extLst>
              <a:ext uri="{FF2B5EF4-FFF2-40B4-BE49-F238E27FC236}">
                <a16:creationId xmlns:a16="http://schemas.microsoft.com/office/drawing/2014/main" id="{201343C4-1921-ABEA-6503-E55549313A59}"/>
              </a:ext>
            </a:extLst>
          </p:cNvPr>
          <p:cNvSpPr/>
          <p:nvPr/>
        </p:nvSpPr>
        <p:spPr>
          <a:xfrm rot="17622588">
            <a:off x="3527382" y="2022346"/>
            <a:ext cx="302040" cy="2736475"/>
          </a:xfrm>
          <a:prstGeom prst="up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对话气泡: 圆角矩形 6">
                <a:extLst>
                  <a:ext uri="{FF2B5EF4-FFF2-40B4-BE49-F238E27FC236}">
                    <a16:creationId xmlns:a16="http://schemas.microsoft.com/office/drawing/2014/main" id="{5C00DCB7-DDFA-7AB1-877E-AA4F762A4026}"/>
                  </a:ext>
                </a:extLst>
              </p:cNvPr>
              <p:cNvSpPr/>
              <p:nvPr/>
            </p:nvSpPr>
            <p:spPr>
              <a:xfrm>
                <a:off x="4234985" y="2176936"/>
                <a:ext cx="3368351" cy="1054359"/>
              </a:xfrm>
              <a:prstGeom prst="wedgeRoundRectCallout">
                <a:avLst>
                  <a:gd name="adj1" fmla="val -40124"/>
                  <a:gd name="adj2" fmla="val 82854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[CIKK16]: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MCSP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easy, then there exists a learning algorithm for general circuits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对话气泡: 圆角矩形 6">
                <a:extLst>
                  <a:ext uri="{FF2B5EF4-FFF2-40B4-BE49-F238E27FC236}">
                    <a16:creationId xmlns:a16="http://schemas.microsoft.com/office/drawing/2014/main" id="{5C00DCB7-DDFA-7AB1-877E-AA4F762A4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985" y="2176936"/>
                <a:ext cx="3368351" cy="1054359"/>
              </a:xfrm>
              <a:prstGeom prst="wedgeRoundRectCallout">
                <a:avLst>
                  <a:gd name="adj1" fmla="val -40124"/>
                  <a:gd name="adj2" fmla="val 82854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278DCEF1-FAB6-D309-9F7F-5BCF965C6C16}"/>
              </a:ext>
            </a:extLst>
          </p:cNvPr>
          <p:cNvSpPr txBox="1"/>
          <p:nvPr/>
        </p:nvSpPr>
        <p:spPr>
          <a:xfrm>
            <a:off x="2273558" y="5986875"/>
            <a:ext cx="1673291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Average-case Complexity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箭头: 上下 12">
            <a:extLst>
              <a:ext uri="{FF2B5EF4-FFF2-40B4-BE49-F238E27FC236}">
                <a16:creationId xmlns:a16="http://schemas.microsoft.com/office/drawing/2014/main" id="{48282A18-FCB6-3D08-648F-E68BF6E0F54C}"/>
              </a:ext>
            </a:extLst>
          </p:cNvPr>
          <p:cNvSpPr/>
          <p:nvPr/>
        </p:nvSpPr>
        <p:spPr>
          <a:xfrm rot="3534451">
            <a:off x="4359948" y="3821177"/>
            <a:ext cx="302040" cy="2736475"/>
          </a:xfrm>
          <a:prstGeom prst="up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对话气泡: 圆角矩形 13">
                <a:extLst>
                  <a:ext uri="{FF2B5EF4-FFF2-40B4-BE49-F238E27FC236}">
                    <a16:creationId xmlns:a16="http://schemas.microsoft.com/office/drawing/2014/main" id="{328C6B31-6DDB-DB37-F3ED-952FCB211C3D}"/>
                  </a:ext>
                </a:extLst>
              </p:cNvPr>
              <p:cNvSpPr/>
              <p:nvPr/>
            </p:nvSpPr>
            <p:spPr>
              <a:xfrm>
                <a:off x="289381" y="3890397"/>
                <a:ext cx="4094083" cy="1054359"/>
              </a:xfrm>
              <a:prstGeom prst="wedgeRoundRectCallout">
                <a:avLst>
                  <a:gd name="adj1" fmla="val 38460"/>
                  <a:gd name="adj2" fmla="val 79150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[Hirahara 18]: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GapMCSP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Gap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admit non-black-box worst-case to average-case reductions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对话气泡: 圆角矩形 13">
                <a:extLst>
                  <a:ext uri="{FF2B5EF4-FFF2-40B4-BE49-F238E27FC236}">
                    <a16:creationId xmlns:a16="http://schemas.microsoft.com/office/drawing/2014/main" id="{328C6B31-6DDB-DB37-F3ED-952FCB211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81" y="3890397"/>
                <a:ext cx="4094083" cy="1054359"/>
              </a:xfrm>
              <a:prstGeom prst="wedgeRoundRectCallout">
                <a:avLst>
                  <a:gd name="adj1" fmla="val 38460"/>
                  <a:gd name="adj2" fmla="val 79150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F301BD89-C152-CD86-2854-8CDCDFE60650}"/>
              </a:ext>
            </a:extLst>
          </p:cNvPr>
          <p:cNvSpPr txBox="1"/>
          <p:nvPr/>
        </p:nvSpPr>
        <p:spPr>
          <a:xfrm>
            <a:off x="9680509" y="4550598"/>
            <a:ext cx="1673291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Cryptography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箭头: 上下 15">
            <a:extLst>
              <a:ext uri="{FF2B5EF4-FFF2-40B4-BE49-F238E27FC236}">
                <a16:creationId xmlns:a16="http://schemas.microsoft.com/office/drawing/2014/main" id="{C49FD48A-80DA-BD8B-3241-866CF0F1CD41}"/>
              </a:ext>
            </a:extLst>
          </p:cNvPr>
          <p:cNvSpPr/>
          <p:nvPr/>
        </p:nvSpPr>
        <p:spPr>
          <a:xfrm rot="6029432">
            <a:off x="8217425" y="3217367"/>
            <a:ext cx="302040" cy="2527391"/>
          </a:xfrm>
          <a:prstGeom prst="up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39C2420-BC7C-3779-9635-CFE5DB09F168}"/>
              </a:ext>
            </a:extLst>
          </p:cNvPr>
          <p:cNvGrpSpPr/>
          <p:nvPr/>
        </p:nvGrpSpPr>
        <p:grpSpPr>
          <a:xfrm>
            <a:off x="8274027" y="1834758"/>
            <a:ext cx="2211455" cy="2432703"/>
            <a:chOff x="8237375" y="1830381"/>
            <a:chExt cx="2211455" cy="24327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B25E970D-AE7B-243C-CC94-FB35FA378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375" y="1830381"/>
              <a:ext cx="1129004" cy="1129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Russell Impagliazzo | Jacobs School of Engineering">
              <a:extLst>
                <a:ext uri="{FF2B5EF4-FFF2-40B4-BE49-F238E27FC236}">
                  <a16:creationId xmlns:a16="http://schemas.microsoft.com/office/drawing/2014/main" id="{69D6D794-A818-1FDC-27F2-00A678071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1202" y="1830381"/>
              <a:ext cx="1103827" cy="1431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photo">
              <a:extLst>
                <a:ext uri="{FF2B5EF4-FFF2-40B4-BE49-F238E27FC236}">
                  <a16:creationId xmlns:a16="http://schemas.microsoft.com/office/drawing/2014/main" id="{2F1666A2-C5DD-4B64-66A1-BC95531D2E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375" y="2934225"/>
              <a:ext cx="1129004" cy="1328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Antonina Kolokolova">
              <a:extLst>
                <a:ext uri="{FF2B5EF4-FFF2-40B4-BE49-F238E27FC236}">
                  <a16:creationId xmlns:a16="http://schemas.microsoft.com/office/drawing/2014/main" id="{1AB1D862-BA3D-EFB4-F433-27759FD9E5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1202" y="3090036"/>
              <a:ext cx="1107628" cy="1173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4">
            <a:extLst>
              <a:ext uri="{FF2B5EF4-FFF2-40B4-BE49-F238E27FC236}">
                <a16:creationId xmlns:a16="http://schemas.microsoft.com/office/drawing/2014/main" id="{576338D9-8970-8378-78BB-CFA7B11A8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6" y="5189414"/>
            <a:ext cx="1156253" cy="11562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对话气泡: 圆角矩形 18">
                <a:extLst>
                  <a:ext uri="{FF2B5EF4-FFF2-40B4-BE49-F238E27FC236}">
                    <a16:creationId xmlns:a16="http://schemas.microsoft.com/office/drawing/2014/main" id="{87B97D29-FA49-B73B-533D-063A15818F7C}"/>
                  </a:ext>
                </a:extLst>
              </p:cNvPr>
              <p:cNvSpPr/>
              <p:nvPr/>
            </p:nvSpPr>
            <p:spPr>
              <a:xfrm>
                <a:off x="4660026" y="5406180"/>
                <a:ext cx="3708419" cy="1054359"/>
              </a:xfrm>
              <a:prstGeom prst="wedgeRoundRectCallout">
                <a:avLst>
                  <a:gd name="adj1" fmla="val 40782"/>
                  <a:gd name="adj2" fmla="val -122456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[Liu-Pass 20]: average-case hardness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characterizes the feasibility of cryptography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对话气泡: 圆角矩形 18">
                <a:extLst>
                  <a:ext uri="{FF2B5EF4-FFF2-40B4-BE49-F238E27FC236}">
                    <a16:creationId xmlns:a16="http://schemas.microsoft.com/office/drawing/2014/main" id="{87B97D29-FA49-B73B-533D-063A15818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026" y="5406180"/>
                <a:ext cx="3708419" cy="1054359"/>
              </a:xfrm>
              <a:prstGeom prst="wedgeRoundRectCallout">
                <a:avLst>
                  <a:gd name="adj1" fmla="val 40782"/>
                  <a:gd name="adj2" fmla="val -122456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E814E00C-4D64-8EE6-5154-428A48584426}"/>
              </a:ext>
            </a:extLst>
          </p:cNvPr>
          <p:cNvGrpSpPr/>
          <p:nvPr/>
        </p:nvGrpSpPr>
        <p:grpSpPr>
          <a:xfrm>
            <a:off x="8732555" y="5151267"/>
            <a:ext cx="2606125" cy="1286656"/>
            <a:chOff x="8690628" y="1846244"/>
            <a:chExt cx="2606125" cy="1286656"/>
          </a:xfrm>
        </p:grpSpPr>
        <p:pic>
          <p:nvPicPr>
            <p:cNvPr id="26" name="Picture 6">
              <a:extLst>
                <a:ext uri="{FF2B5EF4-FFF2-40B4-BE49-F238E27FC236}">
                  <a16:creationId xmlns:a16="http://schemas.microsoft.com/office/drawing/2014/main" id="{55C6E5DF-A8AB-22A4-4F63-E9509D8294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0628" y="1846244"/>
              <a:ext cx="1156254" cy="128538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>
              <a:extLst>
                <a:ext uri="{FF2B5EF4-FFF2-40B4-BE49-F238E27FC236}">
                  <a16:creationId xmlns:a16="http://schemas.microsoft.com/office/drawing/2014/main" id="{DCC576B7-2274-3337-51F0-40D6A30C08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6882" y="1846244"/>
              <a:ext cx="1449871" cy="128665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296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Why Care About Meta-Complexity?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DFCC55-BDFF-9E38-3883-4FE96408595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6 / 20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B182DE5-7A94-A517-C0E8-A2F0979A5B78}"/>
              </a:ext>
            </a:extLst>
          </p:cNvPr>
          <p:cNvSpPr txBox="1"/>
          <p:nvPr/>
        </p:nvSpPr>
        <p:spPr>
          <a:xfrm>
            <a:off x="4991877" y="3984172"/>
            <a:ext cx="194076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Meta-complexity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78DCEF1-FAB6-D309-9F7F-5BCF965C6C16}"/>
              </a:ext>
            </a:extLst>
          </p:cNvPr>
          <p:cNvSpPr txBox="1"/>
          <p:nvPr/>
        </p:nvSpPr>
        <p:spPr>
          <a:xfrm>
            <a:off x="2273558" y="5986875"/>
            <a:ext cx="1673291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Average-case Complexity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箭头: 上下 12">
            <a:extLst>
              <a:ext uri="{FF2B5EF4-FFF2-40B4-BE49-F238E27FC236}">
                <a16:creationId xmlns:a16="http://schemas.microsoft.com/office/drawing/2014/main" id="{48282A18-FCB6-3D08-648F-E68BF6E0F54C}"/>
              </a:ext>
            </a:extLst>
          </p:cNvPr>
          <p:cNvSpPr/>
          <p:nvPr/>
        </p:nvSpPr>
        <p:spPr>
          <a:xfrm rot="3534451">
            <a:off x="4359948" y="3821177"/>
            <a:ext cx="302040" cy="2736475"/>
          </a:xfrm>
          <a:prstGeom prst="up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576338D9-8970-8378-78BB-CFA7B11A8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6" y="5189414"/>
            <a:ext cx="1156253" cy="11562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6D6934A-741D-80A8-4CB8-44237989BE42}"/>
                  </a:ext>
                </a:extLst>
              </p:cNvPr>
              <p:cNvSpPr txBox="1"/>
              <p:nvPr/>
            </p:nvSpPr>
            <p:spPr>
              <a:xfrm>
                <a:off x="1259632" y="2127275"/>
                <a:ext cx="7464489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Corollary: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GapMCSP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-hard, then the worst-case and average-case complexity of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are equivalent.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6D6934A-741D-80A8-4CB8-44237989B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127275"/>
                <a:ext cx="746448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51210E03-D3D0-C4EC-9BBB-8B5FED079600}"/>
              </a:ext>
            </a:extLst>
          </p:cNvPr>
          <p:cNvSpPr txBox="1"/>
          <p:nvPr/>
        </p:nvSpPr>
        <p:spPr>
          <a:xfrm>
            <a:off x="7399176" y="3276286"/>
            <a:ext cx="3645781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Long-standing open problem in average-case complexity!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A255C18-E8F1-A048-3AF9-BB9BEE7AD692}"/>
                  </a:ext>
                </a:extLst>
              </p:cNvPr>
              <p:cNvSpPr txBox="1"/>
              <p:nvPr/>
            </p:nvSpPr>
            <p:spPr>
              <a:xfrm>
                <a:off x="6667965" y="4689006"/>
                <a:ext cx="4112312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[Bogdanov-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Trevisan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06]: black-box barrier for worst-case to average-case reductions in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A255C18-E8F1-A048-3AF9-BB9BEE7AD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965" y="4689006"/>
                <a:ext cx="4112312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D42B84D1-975E-F1CC-B122-D26478D84B9C}"/>
              </a:ext>
            </a:extLst>
          </p:cNvPr>
          <p:cNvSpPr txBox="1"/>
          <p:nvPr/>
        </p:nvSpPr>
        <p:spPr>
          <a:xfrm>
            <a:off x="6431374" y="5945557"/>
            <a:ext cx="4618966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Hirahara’s result 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overcomes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this barrier!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对话气泡: 圆角矩形 4">
                <a:extLst>
                  <a:ext uri="{FF2B5EF4-FFF2-40B4-BE49-F238E27FC236}">
                    <a16:creationId xmlns:a16="http://schemas.microsoft.com/office/drawing/2014/main" id="{A185B682-9E0F-9CE9-DD4A-6E971AFA4B55}"/>
                  </a:ext>
                </a:extLst>
              </p:cNvPr>
              <p:cNvSpPr/>
              <p:nvPr/>
            </p:nvSpPr>
            <p:spPr>
              <a:xfrm>
                <a:off x="289381" y="3890397"/>
                <a:ext cx="4094083" cy="1054359"/>
              </a:xfrm>
              <a:prstGeom prst="wedgeRoundRectCallout">
                <a:avLst>
                  <a:gd name="adj1" fmla="val 38460"/>
                  <a:gd name="adj2" fmla="val 79150"/>
                  <a:gd name="adj3" fmla="val 16667"/>
                </a:avLst>
              </a:prstGeom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[Hirahara 18]: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GapMCSP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Gap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admit non-black-box worst-case to average-case reductions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对话气泡: 圆角矩形 4">
                <a:extLst>
                  <a:ext uri="{FF2B5EF4-FFF2-40B4-BE49-F238E27FC236}">
                    <a16:creationId xmlns:a16="http://schemas.microsoft.com/office/drawing/2014/main" id="{A185B682-9E0F-9CE9-DD4A-6E971AFA4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81" y="3890397"/>
                <a:ext cx="4094083" cy="1054359"/>
              </a:xfrm>
              <a:prstGeom prst="wedgeRoundRectCallout">
                <a:avLst>
                  <a:gd name="adj1" fmla="val 38460"/>
                  <a:gd name="adj2" fmla="val 79150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CA0D6683-7327-8DEC-B2B0-205C7ECC1C9A}"/>
              </a:ext>
            </a:extLst>
          </p:cNvPr>
          <p:cNvSpPr txBox="1"/>
          <p:nvPr/>
        </p:nvSpPr>
        <p:spPr>
          <a:xfrm>
            <a:off x="9023561" y="3990547"/>
            <a:ext cx="2299759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“exclude Heuristica”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81333A5-E6A9-33D3-9C14-3DCDDAB1C823}"/>
                  </a:ext>
                </a:extLst>
              </p:cNvPr>
              <p:cNvSpPr txBox="1"/>
              <p:nvPr/>
            </p:nvSpPr>
            <p:spPr>
              <a:xfrm>
                <a:off x="1259631" y="2153795"/>
                <a:ext cx="7464489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hard on the worst case (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), is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also hard on average (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“on typical instances”)?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81333A5-E6A9-33D3-9C14-3DCDDAB1C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1" y="2153795"/>
                <a:ext cx="7464489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59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7" grpId="0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E9C29C-8284-4E87-A221-E22F49B4219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Part 1.5: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-Hardness of Meta-Complexity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E9C29C-8284-4E87-A221-E22F49B421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6004314A-3999-4FEB-A54E-9A1646A127F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Can we reduce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SAT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6004314A-3999-4FEB-A54E-9A1646A127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870" t="-2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42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39497</TotalTime>
  <Words>2696</Words>
  <Application>Microsoft Office PowerPoint</Application>
  <PresentationFormat>宽屏</PresentationFormat>
  <Paragraphs>420</Paragraphs>
  <Slides>30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等线</vt:lpstr>
      <vt:lpstr>等线 Light</vt:lpstr>
      <vt:lpstr>Arial</vt:lpstr>
      <vt:lpstr>Cambria Math</vt:lpstr>
      <vt:lpstr>Consolas</vt:lpstr>
      <vt:lpstr>Office 主题​​</vt:lpstr>
      <vt:lpstr>NP-Hardness of Approximating Meta-Complexity: A Cryptographic Approach</vt:lpstr>
      <vt:lpstr>Part 1: Meta-Complexity</vt:lpstr>
      <vt:lpstr>Circuit Complexity</vt:lpstr>
      <vt:lpstr>Minimum Circuit Size Problem</vt:lpstr>
      <vt:lpstr>The Complexity of MCSP</vt:lpstr>
      <vt:lpstr>Time-Bounded Kolmogorov Complexity and Its Meta-Complexity</vt:lpstr>
      <vt:lpstr>Why Care About Meta-Complexity?</vt:lpstr>
      <vt:lpstr>Why Care About Meta-Complexity?</vt:lpstr>
      <vt:lpstr>Part 1.5: NP-Hardness of Meta-Complexity</vt:lpstr>
      <vt:lpstr>So, Is MCSP NP-Complete?</vt:lpstr>
      <vt:lpstr>Variants of MCSP are NP-complete!</vt:lpstr>
      <vt:lpstr>Minimum Oracle Circuit Size Problem</vt:lpstr>
      <vt:lpstr>Conditional K^poly Complexity</vt:lpstr>
      <vt:lpstr>Hardness of Approximation…?</vt:lpstr>
      <vt:lpstr>Our Results</vt:lpstr>
      <vt:lpstr>Part 2: Proof Ideas</vt:lpstr>
      <vt:lpstr>Why Cryptography Helps</vt:lpstr>
      <vt:lpstr>Warm-Up: Arguments = NP-Hardness of Meta-Complexity</vt:lpstr>
      <vt:lpstr>Witness Encryption</vt:lpstr>
      <vt:lpstr>NP-Hardness of GapK^t (x │ y) (super-linear regime)</vt:lpstr>
      <vt:lpstr>Oracle Witness Encryption</vt:lpstr>
      <vt:lpstr>Oracle WE ⟹NP-hardness of MOCSP</vt:lpstr>
      <vt:lpstr>How to construct oracle WE?</vt:lpstr>
      <vt:lpstr>Summary</vt:lpstr>
      <vt:lpstr>GGSW Witness Encryption</vt:lpstr>
      <vt:lpstr>Multilinear Map</vt:lpstr>
      <vt:lpstr>GGSW, revisited</vt:lpstr>
      <vt:lpstr>Wrap Up</vt:lpstr>
      <vt:lpstr>Discussion 1: PCP Theorems from Meta-Complexity?</vt:lpstr>
      <vt:lpstr>Discussion 2: MCSP?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Hardness of KT Characterizes Parallel Cryptography</dc:title>
  <dc:creator>Hanlin Ren</dc:creator>
  <cp:lastModifiedBy>Hanlin Ren</cp:lastModifiedBy>
  <cp:revision>2361</cp:revision>
  <dcterms:created xsi:type="dcterms:W3CDTF">2019-12-25T22:18:45Z</dcterms:created>
  <dcterms:modified xsi:type="dcterms:W3CDTF">2023-05-30T09:08:02Z</dcterms:modified>
</cp:coreProperties>
</file>