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498" r:id="rId3"/>
    <p:sldId id="525" r:id="rId4"/>
    <p:sldId id="559" r:id="rId5"/>
    <p:sldId id="526" r:id="rId6"/>
    <p:sldId id="527" r:id="rId7"/>
    <p:sldId id="529" r:id="rId8"/>
    <p:sldId id="531" r:id="rId9"/>
    <p:sldId id="532" r:id="rId10"/>
    <p:sldId id="528" r:id="rId11"/>
    <p:sldId id="557" r:id="rId12"/>
    <p:sldId id="533" r:id="rId13"/>
    <p:sldId id="551" r:id="rId14"/>
    <p:sldId id="553" r:id="rId15"/>
    <p:sldId id="544" r:id="rId16"/>
    <p:sldId id="545" r:id="rId17"/>
    <p:sldId id="546" r:id="rId18"/>
    <p:sldId id="547" r:id="rId19"/>
    <p:sldId id="554" r:id="rId20"/>
    <p:sldId id="493" r:id="rId21"/>
    <p:sldId id="497" r:id="rId22"/>
    <p:sldId id="471" r:id="rId23"/>
    <p:sldId id="496" r:id="rId24"/>
    <p:sldId id="478" r:id="rId25"/>
    <p:sldId id="474" r:id="rId26"/>
    <p:sldId id="480" r:id="rId27"/>
    <p:sldId id="475" r:id="rId28"/>
    <p:sldId id="548" r:id="rId29"/>
    <p:sldId id="558" r:id="rId30"/>
    <p:sldId id="549" r:id="rId31"/>
    <p:sldId id="550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CA63F3"/>
    <a:srgbClr val="D379F7"/>
    <a:srgbClr val="CE7DF3"/>
    <a:srgbClr val="DDCCFC"/>
    <a:srgbClr val="E580F0"/>
    <a:srgbClr val="E274D0"/>
    <a:srgbClr val="E96DE9"/>
    <a:srgbClr val="EDD2F6"/>
    <a:srgbClr val="F16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894" autoAdjust="0"/>
  </p:normalViewPr>
  <p:slideViewPr>
    <p:cSldViewPr snapToGrid="0">
      <p:cViewPr varScale="1">
        <p:scale>
          <a:sx n="74" d="100"/>
          <a:sy n="74" d="100"/>
        </p:scale>
        <p:origin x="9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0:12:08.76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031.99988"/>
      <inkml:brushProperty name="anchorY" value="-2031.99988"/>
      <inkml:brushProperty name="scaleFactor" value="0.5"/>
    </inkml:brush>
  </inkml:definitions>
  <inkml:trace contextRef="#ctx0" brushRef="#br0">0 90 24575,'0'0'0,"5"0"0,8 0 0,5 0 0,4 0 0,5 0 0,1 0 0,2 0 0,0 0 0,1 0 0,-1 0 0,0 0 0,0 0 0,-1 0 0,0 0 0,1 0 0,-1 0 0,0 0 0,0 0 0,0 0 0,0 0 0,1 0 0,-1 0 0,0 0 0,0 0 0,0 0 0,0 0 0,1 0 0,-1 0 0,0 0 0,0 0 0,1 0 0,-1 0 0,0 0 0,0 0 0,0 0 0,1 0 0,-1 0 0,0 0 0,-6-6 0,0 0 0,1 0 0,0 1 0,2 1 0,1 2 0,6 0 0,8 2 0,0 0 0,-1 0 0,-2 0 0,-3 0 0,-2 1 0,-1-1 0,-3 0 0,1 0 0,-2 0 0,1 0 0,0 0 0,0 0 0,5 0 0,7 0 0,6 0 0,-1 0 0,-2 0 0,-4 0 0,-4 0 0,-3 0 0,-2 0 0,-1 0 0,-1 0 0,-1 0 0,1 0 0,-1 0 0,1 0 0,0 0 0,0 0 0,0 0 0,0 0 0,0 0 0,1 0 0,-1 0 0,0 0 0,0 0 0,0 0 0,1 0 0,-1 0 0,6 0 0,0 0 0,6 0 0,5 0 0,-1 0 0,-3 0 0,3 0 0,-4 0 0,4 0 0,8 0 0,10 0 0,3 0 0,-5 0 0,-1 0 0,-7 0 0,-8 0 0,-5 0 0,-6 0 0,-2 0 0,-3 0 0,-1 0 0,0 0 0,0 0 0,0 0 0,1 0 0,-1 0 0,7 0 0,0 0 0,0 0 0,5 6 0,-1 0 0,4 0 0,-1 0 0,3-3 0,-3 0 0,-2-2 0,-3-1 0,-3 6 0,3 0 0,5 0 0,-1-2 0,-1 0 0,-3-2 0,-3-1 0,-1-1 0,-3 0 0,0 0 0,-1 0 0,0 0 0,-1-1 0,7 1 0,0 0 0,5 0 0,6 0 0,-1 0 0,-3 0 0,3 0 0,8 0 0,-2 0 0,8 0 0,8 0 0,7 0 0,0 0 0,4 0 0,-3 0 0,-4 0 0,-9 0 0,-9 0 0,-10 0 0,-6 0 0,-5-6 0,-3 0 0,-1 1 0,-1 0 0,0 1 0,1 2 0,0 1 0,1 0 0,0 1 0,0-6 0,0 0 0,0 0 0,0 1 0,1 2 0,-1 1 0,6 0 0,6 2 0,0-6 0,5 0 0,-2 0 0,-3 2 0,3 1 0,-4 0 0,-2 2 0,3-5 0,-2 0 0,4 0 0,-3 2 0,5 0 0,8 2 0,-1 1 0,8 1 0,-4 0 0,-6 0 0,1 0 0,-7 1 0,-4-1 0,-3 0 0,-4 0 0,-3 0 0,0 0 0,4 0 0,0 0 0,6 0 0,0 0 0,4 0 0,-2 0 0,-2 0 0,8 0 0,-2 0 0,10 0 0,7 0 0,4 0 0,0 0 0,-2 0 0,-6 0 0,-3 0 0,-1 0 0,-7 0 0,1 0 0,-4 0 0,0 0 0,-2 0 0,-4 0 0,2 0 0,-2 0 0,-2 0 0,4 0 0,3 0 0,-1 0 0,-3 0 0,-2 0 0,-3 0 0,-3 0 0,-1 0 0,4 0 0,-1 0 0,1 0 0,4 0 0,0 0 0,-2 0 0,-2 0 0,-2 0 0,-1 0 0,4 0 0,-1 0 0,6 0 0,-1 0 0,-2 0 0,-2 0 0,4 0 0,-2 0 0,-2 0 0,-2 0 0,-1 0 0,-2 0 0,-1 0 0,-1 0 0,6 0 0,0 0 0,-1 0 0,6 0 0,5 0 0,-2 6 0,-2 0 0,-3 0 0,-3-1 0,-2-2 0,-2-1 0,-2 5 0,0 0 0,0-1 0,-1-1 0,1-2 0,0-1 0,0-1 0,0-1 0,0 0 0,0 6 0,0 0 0,-5 6 0,-1 4 0,-6 6 0,2-3 0,0 2 0,3-4 0,-3 2 0,1-4 0,2-4 0,2 2 0,-4 3 0,7-2 0,2-2 0,1 2 0,1 3 0,-6 3 0,-1-2 0,6-3 0,-5 1 0,1 2 0,0 3 0,1-2 0,1 1 0,5 2 0,8 8 0,0-4 0,5 1 0,9 7 0,4 5 0,-3 7 0,6 0 0,-6-3 0,0-3 0,-6-4 0,0-3 0,1-1 0,1-3 0,2 0 0,-10 0 0,1-7 0,1 1 0,-3 0 0,2-5 0,9 1 0,-3 2 0,-2 2 0,0 2 0,1 2 0,-4 1 0,-3 1 0,-5-5 0,3 0 0,-9-1 0,3 2 0,5-5 0,-7 1 0,11 1 0,-2 2 0,10 1 0,4 8 0,9-4 0,-4-1 0,0 1 0,4 5 0,0 0 0,-1 0 0,-1 0 0,-1-2 0,-2-6 0,-6-2 0,-7-6 0,-13 1 0,-4-5 0,-10 2 0,-2-4 0,1-3 0,2 3 0,2-2 0,2 4 0,3 3 0,0-2 0,1 4 0,0 2 0,1-3 0,0 1 0,-1 3 0,7 8 0,-1-5 0,12 9 0,10 5 0,6 1 0,8-1 0,-6-2 0,-1 3 0,4-7 0,-8-2 0,-7-2 0,3-1 0,-11-1 0,1-5 0,0-5 0,-3-7 0,2 2 0,-2 3 0,-4-3 0,3 4 0,-2-2 0,-3 2 0,-2-3 0,-3-2 0,-1-4 0,-7 3 0,5 4 0,0-1 0,1-2 0,0 3 0,0 3 0,0 4 0,0-3 0,-1 2 0,7-3 0,-7 1 0,1-4 0,3-3 0,-5 2 0,-6 4 0,-1-3 0,0 3 0,2-3 0,1-3 0,-3 3 0,0-3 0,-4 3 0,1-3 0,2-1 0,-4 2 0,3-2 0,2 4 0,2-2 0,-3 4 0,1-3 0,1-3 0,-3 3 0,1-3 0,1-1 0,2-4 0,-3 5 0,1-3 0,2 0 0,1-2 0,-4-2 0,-5 4 0,1 0 0,2 5 0,3-1 0,3-2 0,-3 4 0,0-3 0,2-1 0,2-2 0,1-4 0,1 0 0,2-3 0,0 1 0,0-2 0,1 1 0,-1-1 0,1 1 0,-1 0 0,0-1 0,1 1 0,-1 0 0,0 0 0,0 0 0,0 0 0,1 0 0,-1 0 0,0 0 0,0 0 0,6 0 0,0 0 0,6 0 0,-1 0 0,-1 0 0,-2 0 0,-3 0 0,3 0 0,0 0 0,-2 0 0,5 0 0,-1 6 0,-3 0 0,5 0 0,-2-1 0,-1-2 0,-3 0 0,-2 4 0,4-1 0,-1 0 0,-1-1 0,-1-2 0,-2-1 0,-1-1 0,-1 0 0,0-1 0,-1-1 0,0 1 0,5 0 0,1 0 0,6-1 0,-1 1 0,-1 0 0,3 0 0,-2 0 0,4 0 0,3 0 0,-2 0 0,-3 0 0,-3 6 0,-4 0 0,-3 0 0,-1-1 0,4-2 0,5 0 0,1-2 0,-2-1 0,-2 0 0,4 0 0,3 0 0,-1 0 0,9 0 0,9-1 0,4 1 0,6 0 0,7 0 0,-3 0 0,4 0 0,-3 0 0,-5 0 0,-4 0 0,-3 0 0,-9 0 0,-2 0 0,-1 0 0,-5 0 0,1 0 0,-4 0 0,1 0 0,-2 0 0,1 0 0,4 0 0,-2 0 0,7 0 0,9 0 0,8 0 0,2 0 0,5 0 0,-8 0 0,-4 0 0,-3 0 0,-8 0 0,-3 0 0,-5 0 0,0 0 0,-4 0 0,-3 0 0,-4 0 0,-2 0 0,-3 0 0,0 0 0,-1 0 0,-1 0 0,0 0 0,1 0 0,0 0 0,0 0 0,6 0 0,0 6 0,0 0 0,-1 0 0,-1-1 0,-1-2 0,-2 0 0,0 4 0,-1-1 0,0 0 0,0-1 0,0-2 0,0-1 0,0-1 0,6-1 0,0 0 0,0 0 0,-1 0 0,-1 0 0,-2-1 0,0 1 0,-1 0 0,-1 0 0,0 0 0,0 0 0,0 0 0,0 0 0,0 0 0,0 0 0,0 0 0,0 0 0,-6-6 0,1 0 0,-1 1 0,1 0 0,2 1 0,1-4 0,-5-5 0,6 1 0,2-11 0,-6-3 0,1-3 0,6-8 0,12-12 0,13-18 0,6-10 0,4-9 0,0 2 0,-8 10 0,-6 12 0,-8 12 0,-7 9 0,-10 6 0,-3 5 0,-1 2 0,-1 1 0,2 0 0,2 0 0,1-1 0,1 0 0,1-6 0,0 4 0,0 1 0,-5 1 0,0 0 0,-1 0 0,2 0 0,0 5 0,-4-5 0,1-1 0,1 4 0,-5 1 0,2-1 0,2 0 0,1 4 0,-4 0 0,-4-2 0,1 5 0,2-1 0,-3-2 0,3 4 0,3-3 0,-4-1 0,2-2 0,2-3 0,3-1 0,7 5 0,9-1 0,0 5 0,6 5 0,4 5 0,3 4 0,3 2 0,1 2 0,2 0 0,0-5 0,0 0 0,0-1 0,6-4 0,11 1 0,1-5 0,4 2 0,3 2 0,-10 2 0,-5 4 0,-11 1 0,-3 2 0,-9 1 0,0 0 0,2 1 0,-4 0 0,8-1 0,3 0 0,-3 0 0,1 1 0,1-1 0,-5 0 0,1 0 0,-5 0 0,2 0 0,2 0 0,-4 0 0,3 0 0,-4 0 0,2 0 0,3 0 0,-3 0 0,-4 0 0,-4 0 0,-3 0 0,-3 0 0,-2 0 0,-1 0 0,0 0 0,-1 0 0,6 0 0,7 0 0,0 0 0,4 0 0,-1 0 0,-3 0 0,-3 0 0,-4 0 0,-2 0 0,4 0 0,5 0 0,0 0 0,-1 0 0,2 0 0,-1 0 0,3 0 0,-2 0 0,-3 0 0,3 0 0,3 0 0,5 0 0,8 0 0,-2 0 0,2 0 0,-7 0 0,-5 0 0,-6 0 0,-5 0 0,3 0 0,-2 0 0,-2 0 0,5 0 0,-1 0 0,4 0 0,4 0 0,-1 0 0,3 0 0,-3 0 0,2 0 0,8 0 0,3 0 0,3 0 0,6 0 0,-6 5 0,0 1 0,3 0 0,-5 5 0,4-2 0,5 0 0,1-3 0,4-2 0,-2 4 0,-1-1 0,-4 0 0,-3-2 0,-7-2 0,-3-1 0,-6-1 0,-5-1 0,0 6 0,-4 0 0,-1-1 0,-3 0 0,-2-2 0,-2-1 0,-1-1 0,0 0 0,0-1 0,0 0 0,5-1 0,1 1 0,0 0 0,-1 0 0,-1 0 0,-2 0 0,0 0 0,-1 0 0,5 0 0,6 0 0,0 0 0,-2 0 0,5 0 0,2 0 0,-1 0 0,-3 0 0,-4 0 0,-3 0 0,-3 0 0,4 0 0,5 0 0,0 0 0,5 0 0,-3 0 0,-3 0 0,3 0 0,3 0 0,-2 0 0,9 6 0,8 0 0,4-1 0,0 0 0,1-1 0,-3-2 0,-1-1 0,-7 0 0,-7-1 0,-7 0 0,-6 0 0,3-1 0,3 1 0,0 0 0,-3-6 0,-1 0 0,-3 0 0,-2 1 0,-2 2 0,-1 0 0,6 2 0,0 1 0,0 0 0,-1 0 0,-2 0 0,5 0 0,5 0 0,6 1 0,-2-1 0,-3 0 0,-3 0 0,-4 0 0,-3-6 0,4 0 0,-2-6 0,0 1 0,-2 1 0,-1 3 0,-1 2 0,-1 2 0,0 2 0,-1 0 0,0 1 0,0 1 0,-1-1 0,1 1 0,1-1 0,-1 0 0,0 0 0,6 1 0,0-1 0,0 0 0,-1 0 0,-1 0 0,-1 0 0,4-1 0,0 1 0,-1 0 0,-1 6 0,-2 1 0,0-1 0,4-1 0,5-1 0,0-2 0,-1-1 0,-3 0 0,-2-1 0,3 0 0,-1 0 0,-1-1 0,-2 1 0,-2 0 0,-1 0 0,-1 0 0,0 0 0,-2 0 0,1 0 0,6 0 0,0 0 0,0 0 0,-1 0 0,-2 0 0,0-6 0,-2 0 0,6-1 0,-1 2 0,0-4 0,-1 0 0,-1 2 0,-2 2 0,-6-5 0,-2 2 0,0 1 0,1-3 0,2 0 0,0 2 0,-4-3 0,1 1 0,0 2 0,1 2 0,2 3 0,1 1 0,1 1 0,1 1 0,1 0 0,-7-5 0,1-1 0,-13 0 0,-10 2 0,-10 0 0,-10 2 0,-5 1 0,-5 1 0,10 0 0,11 0 0,7-6 0,4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594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411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349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224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057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688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016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948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963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14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929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714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776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207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63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987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574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6560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1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7599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603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4674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5850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561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53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091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940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39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045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05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6.png"/><Relationship Id="rId3" Type="http://schemas.openxmlformats.org/officeDocument/2006/relationships/image" Target="../media/image260.png"/><Relationship Id="rId7" Type="http://schemas.openxmlformats.org/officeDocument/2006/relationships/image" Target="../media/image3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4.png"/><Relationship Id="rId5" Type="http://schemas.openxmlformats.org/officeDocument/2006/relationships/image" Target="../media/image2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27.png"/><Relationship Id="rId9" Type="http://schemas.openxmlformats.org/officeDocument/2006/relationships/image" Target="../media/image38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customXml" Target="../ink/ink1.xml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10" Type="http://schemas.openxmlformats.org/officeDocument/2006/relationships/image" Target="../media/image680.png"/><Relationship Id="rId4" Type="http://schemas.openxmlformats.org/officeDocument/2006/relationships/image" Target="../media/image61.png"/><Relationship Id="rId9" Type="http://schemas.openxmlformats.org/officeDocument/2006/relationships/image" Target="../media/image671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1.png"/><Relationship Id="rId3" Type="http://schemas.openxmlformats.org/officeDocument/2006/relationships/image" Target="../media/image63.png"/><Relationship Id="rId12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41.png"/><Relationship Id="rId15" Type="http://schemas.openxmlformats.org/officeDocument/2006/relationships/image" Target="../media/image771.png"/><Relationship Id="rId10" Type="http://schemas.openxmlformats.org/officeDocument/2006/relationships/image" Target="../media/image730.png"/><Relationship Id="rId9" Type="http://schemas.openxmlformats.org/officeDocument/2006/relationships/image" Target="../media/image721.png"/><Relationship Id="rId1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1.png"/><Relationship Id="rId8" Type="http://schemas.openxmlformats.org/officeDocument/2006/relationships/image" Target="../media/image951.png"/><Relationship Id="rId18" Type="http://schemas.openxmlformats.org/officeDocument/2006/relationships/image" Target="../media/image78.png"/><Relationship Id="rId3" Type="http://schemas.openxmlformats.org/officeDocument/2006/relationships/image" Target="../media/image900.png"/><Relationship Id="rId21" Type="http://schemas.openxmlformats.org/officeDocument/2006/relationships/image" Target="../media/image81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46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0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5" Type="http://schemas.openxmlformats.org/officeDocument/2006/relationships/image" Target="../media/image920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10" Type="http://schemas.openxmlformats.org/officeDocument/2006/relationships/image" Target="../media/image970.png"/><Relationship Id="rId19" Type="http://schemas.openxmlformats.org/officeDocument/2006/relationships/image" Target="../media/image79.png"/><Relationship Id="rId4" Type="http://schemas.openxmlformats.org/officeDocument/2006/relationships/image" Target="../media/image91.png"/><Relationship Id="rId9" Type="http://schemas.openxmlformats.org/officeDocument/2006/relationships/image" Target="../media/image960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18" Type="http://schemas.openxmlformats.org/officeDocument/2006/relationships/image" Target="../media/image1021.png"/><Relationship Id="rId26" Type="http://schemas.openxmlformats.org/officeDocument/2006/relationships/image" Target="../media/image109.png"/><Relationship Id="rId3" Type="http://schemas.openxmlformats.org/officeDocument/2006/relationships/image" Target="../media/image70.png"/><Relationship Id="rId21" Type="http://schemas.openxmlformats.org/officeDocument/2006/relationships/image" Target="../media/image990.png"/><Relationship Id="rId7" Type="http://schemas.openxmlformats.org/officeDocument/2006/relationships/image" Target="../media/image941.png"/><Relationship Id="rId17" Type="http://schemas.openxmlformats.org/officeDocument/2006/relationships/image" Target="../media/image1000.png"/><Relationship Id="rId25" Type="http://schemas.openxmlformats.org/officeDocument/2006/relationships/image" Target="../media/image106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951.png"/><Relationship Id="rId20" Type="http://schemas.openxmlformats.org/officeDocument/2006/relationships/image" Target="../media/image980.png"/><Relationship Id="rId29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24" Type="http://schemas.openxmlformats.org/officeDocument/2006/relationships/image" Target="../media/image105.png"/><Relationship Id="rId5" Type="http://schemas.openxmlformats.org/officeDocument/2006/relationships/image" Target="../media/image86.png"/><Relationship Id="rId23" Type="http://schemas.openxmlformats.org/officeDocument/2006/relationships/image" Target="../media/image104.png"/><Relationship Id="rId28" Type="http://schemas.openxmlformats.org/officeDocument/2006/relationships/image" Target="../media/image112.png"/><Relationship Id="rId19" Type="http://schemas.openxmlformats.org/officeDocument/2006/relationships/image" Target="../media/image890.png"/><Relationship Id="rId4" Type="http://schemas.openxmlformats.org/officeDocument/2006/relationships/image" Target="../media/image880.png"/><Relationship Id="rId14" Type="http://schemas.openxmlformats.org/officeDocument/2006/relationships/image" Target="../media/image1011.png"/><Relationship Id="rId22" Type="http://schemas.openxmlformats.org/officeDocument/2006/relationships/image" Target="../media/image103.png"/><Relationship Id="rId27" Type="http://schemas.openxmlformats.org/officeDocument/2006/relationships/image" Target="../media/image111.png"/><Relationship Id="rId30" Type="http://schemas.openxmlformats.org/officeDocument/2006/relationships/image" Target="../media/image1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107.png"/><Relationship Id="rId21" Type="http://schemas.openxmlformats.org/officeDocument/2006/relationships/image" Target="../media/image135.png"/><Relationship Id="rId7" Type="http://schemas.openxmlformats.org/officeDocument/2006/relationships/image" Target="../media/image118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5.png"/><Relationship Id="rId24" Type="http://schemas.openxmlformats.org/officeDocument/2006/relationships/image" Target="../media/image138.png"/><Relationship Id="rId5" Type="http://schemas.openxmlformats.org/officeDocument/2006/relationships/image" Target="../media/image116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08.png"/><Relationship Id="rId9" Type="http://schemas.openxmlformats.org/officeDocument/2006/relationships/image" Target="../media/image120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13" Type="http://schemas.openxmlformats.org/officeDocument/2006/relationships/image" Target="../media/image1260.png"/><Relationship Id="rId3" Type="http://schemas.openxmlformats.org/officeDocument/2006/relationships/image" Target="../media/image140.png"/><Relationship Id="rId7" Type="http://schemas.openxmlformats.org/officeDocument/2006/relationships/image" Target="../media/image940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0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0.png"/><Relationship Id="rId11" Type="http://schemas.openxmlformats.org/officeDocument/2006/relationships/image" Target="../media/image690.png"/><Relationship Id="rId5" Type="http://schemas.openxmlformats.org/officeDocument/2006/relationships/image" Target="../media/image1180.png"/><Relationship Id="rId15" Type="http://schemas.openxmlformats.org/officeDocument/2006/relationships/image" Target="../media/image1360.png"/><Relationship Id="rId10" Type="http://schemas.openxmlformats.org/officeDocument/2006/relationships/image" Target="../media/image69.png"/><Relationship Id="rId4" Type="http://schemas.openxmlformats.org/officeDocument/2006/relationships/image" Target="../media/image1250.png"/><Relationship Id="rId9" Type="http://schemas.openxmlformats.org/officeDocument/2006/relationships/image" Target="../media/image1170.png"/><Relationship Id="rId14" Type="http://schemas.openxmlformats.org/officeDocument/2006/relationships/image" Target="../media/image13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0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3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0.png"/><Relationship Id="rId15" Type="http://schemas.openxmlformats.org/officeDocument/2006/relationships/image" Target="../media/image1350.png"/><Relationship Id="rId4" Type="http://schemas.openxmlformats.org/officeDocument/2006/relationships/image" Target="../media/image1020.png"/><Relationship Id="rId14" Type="http://schemas.openxmlformats.org/officeDocument/2006/relationships/image" Target="../media/image13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0" Type="http://schemas.openxmlformats.org/officeDocument/2006/relationships/image" Target="../media/image10.jpe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1.png"/><Relationship Id="rId5" Type="http://schemas.openxmlformats.org/officeDocument/2006/relationships/image" Target="../media/image34.pn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488006"/>
            <a:ext cx="10314523" cy="23391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Iterative Win-Win Method, and Explicit Constructions (without) Using It</a:t>
            </a:r>
            <a:endParaRPr lang="zh-CN" altLang="en-US" sz="5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7F65CBA-7D19-0178-F86F-AE3398D99C5A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0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3BEB9E-11EE-7635-4A74-C9C7915DA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385" y="5233307"/>
            <a:ext cx="3019425" cy="828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副标题 2">
            <a:extLst>
              <a:ext uri="{FF2B5EF4-FFF2-40B4-BE49-F238E27FC236}">
                <a16:creationId xmlns:a16="http://schemas.microsoft.com/office/drawing/2014/main" id="{45858DF9-F147-6E41-57F3-FB48FA293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9997" y="4082781"/>
            <a:ext cx="4572001" cy="863289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November 14, 2023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E03002F-466F-8239-82A6-BCF258317919}"/>
              </a:ext>
            </a:extLst>
          </p:cNvPr>
          <p:cNvSpPr txBox="1"/>
          <p:nvPr/>
        </p:nvSpPr>
        <p:spPr>
          <a:xfrm>
            <a:off x="5097116" y="3150373"/>
            <a:ext cx="199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Oxford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88D2CDD-70A1-DBB0-8104-7C5CAA057F70}"/>
              </a:ext>
            </a:extLst>
          </p:cNvPr>
          <p:cNvSpPr txBox="1"/>
          <p:nvPr/>
        </p:nvSpPr>
        <p:spPr>
          <a:xfrm>
            <a:off x="6250129" y="5047481"/>
            <a:ext cx="4263738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Based on joint work with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Lijie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Chen, Shuichi Hirahara,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Zhenjian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Lu, Igor Oliveira, and Rahul Santhanam, as well as later improvements by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Zeyong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Li.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Proof Idea: Win-Win Analysis!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9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流程图: 决策 4">
            <a:extLst>
              <a:ext uri="{FF2B5EF4-FFF2-40B4-BE49-F238E27FC236}">
                <a16:creationId xmlns:a16="http://schemas.microsoft.com/office/drawing/2014/main" id="{F63D8683-8326-C967-F2FF-A937222F5E26}"/>
              </a:ext>
            </a:extLst>
          </p:cNvPr>
          <p:cNvSpPr/>
          <p:nvPr/>
        </p:nvSpPr>
        <p:spPr>
          <a:xfrm>
            <a:off x="6432031" y="1931303"/>
            <a:ext cx="3880945" cy="1068907"/>
          </a:xfrm>
          <a:prstGeom prst="flowChartDecis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7C748C7-A3ED-BDBF-3280-150DABC1D22A}"/>
                  </a:ext>
                </a:extLst>
              </p:cNvPr>
              <p:cNvSpPr txBox="1"/>
              <p:nvPr/>
            </p:nvSpPr>
            <p:spPr>
              <a:xfrm>
                <a:off x="6750819" y="2200770"/>
                <a:ext cx="32433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𝐁𝐏𝐏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7C748C7-A3ED-BDBF-3280-150DABC1D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819" y="2200770"/>
                <a:ext cx="3243368" cy="523220"/>
              </a:xfrm>
              <a:prstGeom prst="rect">
                <a:avLst/>
              </a:prstGeom>
              <a:blipFill>
                <a:blip r:embed="rId3"/>
                <a:stretch>
                  <a:fillRect l="-3008" t="-11628" r="-3195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C9B4AEE2-5311-E355-EAAD-4FD22BC29BDA}"/>
              </a:ext>
            </a:extLst>
          </p:cNvPr>
          <p:cNvSpPr txBox="1"/>
          <p:nvPr/>
        </p:nvSpPr>
        <p:spPr>
          <a:xfrm>
            <a:off x="4964740" y="4348154"/>
            <a:ext cx="3186789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Randomness is “powerful”, perform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construction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0840A05-00F2-12C2-D7E4-BDBA1F4D1E5F}"/>
              </a:ext>
            </a:extLst>
          </p:cNvPr>
          <p:cNvGrpSpPr/>
          <p:nvPr/>
        </p:nvGrpSpPr>
        <p:grpSpPr>
          <a:xfrm rot="10979829">
            <a:off x="6112516" y="2863811"/>
            <a:ext cx="1662940" cy="1520033"/>
            <a:chOff x="3737814" y="3078320"/>
            <a:chExt cx="1242202" cy="1135452"/>
          </a:xfrm>
        </p:grpSpPr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0F26A832-BEEF-21FF-42C4-71E28B256EEF}"/>
                </a:ext>
              </a:extLst>
            </p:cNvPr>
            <p:cNvSpPr/>
            <p:nvPr/>
          </p:nvSpPr>
          <p:spPr>
            <a:xfrm rot="18349590">
              <a:off x="3863260" y="3393975"/>
              <a:ext cx="1135452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BD73C65-3DAA-38F2-8A56-51C7C7726305}"/>
                </a:ext>
              </a:extLst>
            </p:cNvPr>
            <p:cNvSpPr txBox="1"/>
            <p:nvPr/>
          </p:nvSpPr>
          <p:spPr>
            <a:xfrm rot="10620171">
              <a:off x="3737814" y="3323683"/>
              <a:ext cx="1242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DF91106-CC72-5F0A-280E-81E890555283}"/>
              </a:ext>
            </a:extLst>
          </p:cNvPr>
          <p:cNvGrpSpPr/>
          <p:nvPr/>
        </p:nvGrpSpPr>
        <p:grpSpPr>
          <a:xfrm rot="1011894">
            <a:off x="9146140" y="3322977"/>
            <a:ext cx="1550956" cy="587364"/>
            <a:chOff x="8358181" y="4024925"/>
            <a:chExt cx="1550956" cy="587364"/>
          </a:xfrm>
        </p:grpSpPr>
        <p:sp>
          <p:nvSpPr>
            <p:cNvPr id="13" name="箭头: 右 12">
              <a:extLst>
                <a:ext uri="{FF2B5EF4-FFF2-40B4-BE49-F238E27FC236}">
                  <a16:creationId xmlns:a16="http://schemas.microsoft.com/office/drawing/2014/main" id="{50F27598-FA6F-BA7E-DB8D-5E6341D00E88}"/>
                </a:ext>
              </a:extLst>
            </p:cNvPr>
            <p:cNvSpPr/>
            <p:nvPr/>
          </p:nvSpPr>
          <p:spPr>
            <a:xfrm rot="2067223">
              <a:off x="8358181" y="4024925"/>
              <a:ext cx="1550956" cy="58736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10860E1-715A-725C-3835-222191A4EFBA}"/>
                </a:ext>
              </a:extLst>
            </p:cNvPr>
            <p:cNvSpPr txBox="1"/>
            <p:nvPr/>
          </p:nvSpPr>
          <p:spPr>
            <a:xfrm rot="20588106">
              <a:off x="8512558" y="4056997"/>
              <a:ext cx="1242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396C12E6-E411-5299-A35E-1848DF7B61CD}"/>
              </a:ext>
            </a:extLst>
          </p:cNvPr>
          <p:cNvSpPr txBox="1"/>
          <p:nvPr/>
        </p:nvSpPr>
        <p:spPr>
          <a:xfrm>
            <a:off x="8623232" y="4341045"/>
            <a:ext cx="3083501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Use “hardness-vs-randomness” to perform deterministic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10F6224-6905-46F4-62A8-F626B43CFFF6}"/>
                  </a:ext>
                </a:extLst>
              </p:cNvPr>
              <p:cNvSpPr txBox="1"/>
              <p:nvPr/>
            </p:nvSpPr>
            <p:spPr>
              <a:xfrm>
                <a:off x="5742794" y="5910705"/>
                <a:ext cx="1630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10F6224-6905-46F4-62A8-F626B43CF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794" y="5910705"/>
                <a:ext cx="1630680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FDC1F6C-18E7-959F-449C-F77C47EAA425}"/>
                  </a:ext>
                </a:extLst>
              </p:cNvPr>
              <p:cNvSpPr txBox="1"/>
              <p:nvPr/>
            </p:nvSpPr>
            <p:spPr>
              <a:xfrm>
                <a:off x="9540141" y="5913840"/>
                <a:ext cx="1249681" cy="394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FDC1F6C-18E7-959F-449C-F77C47EAA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141" y="5913840"/>
                <a:ext cx="1249681" cy="394595"/>
              </a:xfrm>
              <a:prstGeom prst="rect">
                <a:avLst/>
              </a:prstGeom>
              <a:blipFill>
                <a:blip r:embed="rId5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组合 35">
            <a:extLst>
              <a:ext uri="{FF2B5EF4-FFF2-40B4-BE49-F238E27FC236}">
                <a16:creationId xmlns:a16="http://schemas.microsoft.com/office/drawing/2014/main" id="{7417F27B-FBA3-388A-2656-20A67DDF4B1E}"/>
              </a:ext>
            </a:extLst>
          </p:cNvPr>
          <p:cNvGrpSpPr/>
          <p:nvPr/>
        </p:nvGrpSpPr>
        <p:grpSpPr>
          <a:xfrm>
            <a:off x="957708" y="2091862"/>
            <a:ext cx="5010983" cy="1325563"/>
            <a:chOff x="957708" y="2091862"/>
            <a:chExt cx="5010983" cy="1325563"/>
          </a:xfrm>
        </p:grpSpPr>
        <p:sp>
          <p:nvSpPr>
            <p:cNvPr id="30" name="对话气泡: 圆角矩形 29">
              <a:extLst>
                <a:ext uri="{FF2B5EF4-FFF2-40B4-BE49-F238E27FC236}">
                  <a16:creationId xmlns:a16="http://schemas.microsoft.com/office/drawing/2014/main" id="{71096401-E708-3CC0-D554-D05C55561BEF}"/>
                </a:ext>
              </a:extLst>
            </p:cNvPr>
            <p:cNvSpPr/>
            <p:nvPr/>
          </p:nvSpPr>
          <p:spPr>
            <a:xfrm>
              <a:off x="957708" y="2091862"/>
              <a:ext cx="5010983" cy="1325563"/>
            </a:xfrm>
            <a:prstGeom prst="wedgeRoundRectCallout">
              <a:avLst>
                <a:gd name="adj1" fmla="val -45586"/>
                <a:gd name="adj2" fmla="val 91557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38DD19C-79A5-BA68-1BF1-9CD6E8367CCF}"/>
                </a:ext>
              </a:extLst>
            </p:cNvPr>
            <p:cNvSpPr txBox="1"/>
            <p:nvPr/>
          </p:nvSpPr>
          <p:spPr>
            <a:xfrm>
              <a:off x="1146065" y="2177374"/>
              <a:ext cx="46139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Either            happens, or not.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In both cases, we get the desired construction algorithm.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流程图: 决策 27">
              <a:extLst>
                <a:ext uri="{FF2B5EF4-FFF2-40B4-BE49-F238E27FC236}">
                  <a16:creationId xmlns:a16="http://schemas.microsoft.com/office/drawing/2014/main" id="{5BF2637B-5776-54C1-8521-F239D42DE1C9}"/>
                </a:ext>
              </a:extLst>
            </p:cNvPr>
            <p:cNvSpPr/>
            <p:nvPr/>
          </p:nvSpPr>
          <p:spPr>
            <a:xfrm>
              <a:off x="2387278" y="2172442"/>
              <a:ext cx="913132" cy="443158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0AD2E44-16D2-8348-180E-E86096181893}"/>
              </a:ext>
            </a:extLst>
          </p:cNvPr>
          <p:cNvGrpSpPr/>
          <p:nvPr/>
        </p:nvGrpSpPr>
        <p:grpSpPr>
          <a:xfrm>
            <a:off x="314911" y="4052257"/>
            <a:ext cx="2956609" cy="1964701"/>
            <a:chOff x="1178511" y="4561840"/>
            <a:chExt cx="2956609" cy="1964701"/>
          </a:xfrm>
        </p:grpSpPr>
        <p:pic>
          <p:nvPicPr>
            <p:cNvPr id="32" name="Picture 4" descr="igor">
              <a:extLst>
                <a:ext uri="{FF2B5EF4-FFF2-40B4-BE49-F238E27FC236}">
                  <a16:creationId xmlns:a16="http://schemas.microsoft.com/office/drawing/2014/main" id="{E3D2EA53-AB3D-71BD-C787-0C7BAFF8A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551" y="4561840"/>
              <a:ext cx="1395598" cy="165438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Personal photo - Rahul Santhanam">
              <a:extLst>
                <a:ext uri="{FF2B5EF4-FFF2-40B4-BE49-F238E27FC236}">
                  <a16:creationId xmlns:a16="http://schemas.microsoft.com/office/drawing/2014/main" id="{3E168107-AE9D-1330-694D-6D4781BA96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149" y="4561840"/>
              <a:ext cx="1185642" cy="165438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42C36276-1B09-883F-B485-39478467B6B6}"/>
                </a:ext>
              </a:extLst>
            </p:cNvPr>
            <p:cNvSpPr txBox="1"/>
            <p:nvPr/>
          </p:nvSpPr>
          <p:spPr>
            <a:xfrm>
              <a:off x="1178511" y="6218764"/>
              <a:ext cx="29566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Igor Oliveira &amp; Rahul Santhanam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81D2FC9C-B666-B574-F0D3-FE740C9D80DA}"/>
              </a:ext>
            </a:extLst>
          </p:cNvPr>
          <p:cNvSpPr txBox="1"/>
          <p:nvPr/>
        </p:nvSpPr>
        <p:spPr>
          <a:xfrm>
            <a:off x="0" y="6311900"/>
            <a:ext cx="7104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Igor Oliveira: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https://www.dcs.warwick.ac.uk/~igorcarb/</a:t>
            </a:r>
          </a:p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Rahul Santhanam: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https://www.cs.ox.ac.uk/people/rahul.santhanam/</a:t>
            </a:r>
          </a:p>
        </p:txBody>
      </p:sp>
    </p:spTree>
    <p:extLst>
      <p:ext uri="{BB962C8B-B14F-4D97-AF65-F5344CB8AC3E}">
        <p14:creationId xmlns:p14="http://schemas.microsoft.com/office/powerpoint/2010/main" val="20042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5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内容占位符 2">
                <a:extLst>
                  <a:ext uri="{FF2B5EF4-FFF2-40B4-BE49-F238E27FC236}">
                    <a16:creationId xmlns:a16="http://schemas.microsoft.com/office/drawing/2014/main" id="{3E00E73A-2B61-1A77-9917-699D2D3B79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Pick two input lengths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≫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内容占位符 2">
                <a:extLst>
                  <a:ext uri="{FF2B5EF4-FFF2-40B4-BE49-F238E27FC236}">
                    <a16:creationId xmlns:a16="http://schemas.microsoft.com/office/drawing/2014/main" id="{3E00E73A-2B61-1A77-9917-699D2D3B79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Why not polynomial time?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10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2E51B59-231C-160D-83CF-0DF059D6A916}"/>
              </a:ext>
            </a:extLst>
          </p:cNvPr>
          <p:cNvGrpSpPr/>
          <p:nvPr/>
        </p:nvGrpSpPr>
        <p:grpSpPr>
          <a:xfrm>
            <a:off x="757519" y="2772786"/>
            <a:ext cx="3880945" cy="1068907"/>
            <a:chOff x="4148957" y="3128660"/>
            <a:chExt cx="3880945" cy="1068907"/>
          </a:xfrm>
        </p:grpSpPr>
        <p:sp>
          <p:nvSpPr>
            <p:cNvPr id="5" name="流程图: 决策 4">
              <a:extLst>
                <a:ext uri="{FF2B5EF4-FFF2-40B4-BE49-F238E27FC236}">
                  <a16:creationId xmlns:a16="http://schemas.microsoft.com/office/drawing/2014/main" id="{F63D8683-8326-C967-F2FF-A937222F5E26}"/>
                </a:ext>
              </a:extLst>
            </p:cNvPr>
            <p:cNvSpPr/>
            <p:nvPr/>
          </p:nvSpPr>
          <p:spPr>
            <a:xfrm>
              <a:off x="4148957" y="3128660"/>
              <a:ext cx="3880945" cy="1068907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D7C748C7-A3ED-BDBF-3280-150DABC1D22A}"/>
                    </a:ext>
                  </a:extLst>
                </p:cNvPr>
                <p:cNvSpPr txBox="1"/>
                <p:nvPr/>
              </p:nvSpPr>
              <p:spPr>
                <a:xfrm>
                  <a:off x="4625332" y="3184170"/>
                  <a:ext cx="2931396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[some condition 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]</a:t>
                  </a:r>
                  <a:endPara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D7C748C7-A3ED-BDBF-3280-150DABC1D2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5332" y="3184170"/>
                  <a:ext cx="2931396" cy="954107"/>
                </a:xfrm>
                <a:prstGeom prst="rect">
                  <a:avLst/>
                </a:prstGeom>
                <a:blipFill>
                  <a:blip r:embed="rId4"/>
                  <a:stretch>
                    <a:fillRect t="-7051" r="-3742" b="-173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B4AEE2-5311-E355-EAAD-4FD22BC29BDA}"/>
                  </a:ext>
                </a:extLst>
              </p:cNvPr>
              <p:cNvSpPr txBox="1"/>
              <p:nvPr/>
            </p:nvSpPr>
            <p:spPr>
              <a:xfrm>
                <a:off x="189948" y="4842532"/>
                <a:ext cx="2250269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B4AEE2-5311-E355-EAAD-4FD22BC29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48" y="4842532"/>
                <a:ext cx="2250269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E0840A05-00F2-12C2-D7E4-BDBA1F4D1E5F}"/>
              </a:ext>
            </a:extLst>
          </p:cNvPr>
          <p:cNvGrpSpPr/>
          <p:nvPr/>
        </p:nvGrpSpPr>
        <p:grpSpPr>
          <a:xfrm>
            <a:off x="577723" y="3608409"/>
            <a:ext cx="1662940" cy="1146919"/>
            <a:chOff x="3387873" y="3530162"/>
            <a:chExt cx="1242202" cy="856740"/>
          </a:xfrm>
        </p:grpSpPr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0F26A832-BEEF-21FF-42C4-71E28B256EEF}"/>
                </a:ext>
              </a:extLst>
            </p:cNvPr>
            <p:cNvSpPr/>
            <p:nvPr/>
          </p:nvSpPr>
          <p:spPr>
            <a:xfrm rot="6842408">
              <a:off x="3540583" y="3706461"/>
              <a:ext cx="856740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BD73C65-3DAA-38F2-8A56-51C7C7726305}"/>
                </a:ext>
              </a:extLst>
            </p:cNvPr>
            <p:cNvSpPr txBox="1"/>
            <p:nvPr/>
          </p:nvSpPr>
          <p:spPr>
            <a:xfrm>
              <a:off x="3387873" y="3682490"/>
              <a:ext cx="1242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DF91106-CC72-5F0A-280E-81E890555283}"/>
              </a:ext>
            </a:extLst>
          </p:cNvPr>
          <p:cNvGrpSpPr/>
          <p:nvPr/>
        </p:nvGrpSpPr>
        <p:grpSpPr>
          <a:xfrm>
            <a:off x="3422531" y="3617589"/>
            <a:ext cx="1242202" cy="1185732"/>
            <a:chOff x="7948986" y="3339627"/>
            <a:chExt cx="1242202" cy="1185732"/>
          </a:xfrm>
        </p:grpSpPr>
        <p:sp>
          <p:nvSpPr>
            <p:cNvPr id="13" name="箭头: 右 12">
              <a:extLst>
                <a:ext uri="{FF2B5EF4-FFF2-40B4-BE49-F238E27FC236}">
                  <a16:creationId xmlns:a16="http://schemas.microsoft.com/office/drawing/2014/main" id="{50F27598-FA6F-BA7E-DB8D-5E6341D00E88}"/>
                </a:ext>
              </a:extLst>
            </p:cNvPr>
            <p:cNvSpPr/>
            <p:nvPr/>
          </p:nvSpPr>
          <p:spPr>
            <a:xfrm rot="3859419">
              <a:off x="7997034" y="3579500"/>
              <a:ext cx="1185732" cy="705985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10860E1-715A-725C-3835-222191A4EFBA}"/>
                </a:ext>
              </a:extLst>
            </p:cNvPr>
            <p:cNvSpPr txBox="1"/>
            <p:nvPr/>
          </p:nvSpPr>
          <p:spPr>
            <a:xfrm>
              <a:off x="7948986" y="3534369"/>
              <a:ext cx="1242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96C12E6-E411-5299-A35E-1848DF7B61CD}"/>
                  </a:ext>
                </a:extLst>
              </p:cNvPr>
              <p:cNvSpPr txBox="1"/>
              <p:nvPr/>
            </p:nvSpPr>
            <p:spPr>
              <a:xfrm>
                <a:off x="2941565" y="4842532"/>
                <a:ext cx="2252774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96C12E6-E411-5299-A35E-1848DF7B6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565" y="4842532"/>
                <a:ext cx="2252774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8E190D78-81C2-95EF-5785-42EFCE91E06E}"/>
              </a:ext>
            </a:extLst>
          </p:cNvPr>
          <p:cNvCxnSpPr/>
          <p:nvPr/>
        </p:nvCxnSpPr>
        <p:spPr>
          <a:xfrm flipV="1">
            <a:off x="7583055" y="3975459"/>
            <a:ext cx="2856961" cy="1516914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3CFC5AFA-A474-B2EF-AC10-30D51A5700CA}"/>
              </a:ext>
            </a:extLst>
          </p:cNvPr>
          <p:cNvCxnSpPr>
            <a:cxnSpLocks/>
          </p:cNvCxnSpPr>
          <p:nvPr/>
        </p:nvCxnSpPr>
        <p:spPr>
          <a:xfrm>
            <a:off x="7583055" y="3975459"/>
            <a:ext cx="2856961" cy="1516401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F07903D0-F099-5142-2E67-02F5CCC37714}"/>
              </a:ext>
            </a:extLst>
          </p:cNvPr>
          <p:cNvSpPr txBox="1"/>
          <p:nvPr/>
        </p:nvSpPr>
        <p:spPr>
          <a:xfrm>
            <a:off x="10563859" y="3875986"/>
            <a:ext cx="1353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YES case</a:t>
            </a:r>
            <a:endParaRPr lang="zh-CN" altLang="en-US" sz="1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B9E88DA-9D52-3261-E95B-9C7E6C126514}"/>
              </a:ext>
            </a:extLst>
          </p:cNvPr>
          <p:cNvSpPr txBox="1"/>
          <p:nvPr/>
        </p:nvSpPr>
        <p:spPr>
          <a:xfrm>
            <a:off x="10522601" y="5247880"/>
            <a:ext cx="1353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NO case</a:t>
            </a:r>
            <a:endParaRPr lang="zh-CN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D2500EBA-5227-0418-9844-E2A9849EF568}"/>
              </a:ext>
            </a:extLst>
          </p:cNvPr>
          <p:cNvSpPr/>
          <p:nvPr/>
        </p:nvSpPr>
        <p:spPr>
          <a:xfrm>
            <a:off x="7592291" y="3888509"/>
            <a:ext cx="2798618" cy="757382"/>
          </a:xfrm>
          <a:custGeom>
            <a:avLst/>
            <a:gdLst>
              <a:gd name="connsiteX0" fmla="*/ 0 w 2798618"/>
              <a:gd name="connsiteY0" fmla="*/ 0 h 757382"/>
              <a:gd name="connsiteX1" fmla="*/ 1394691 w 2798618"/>
              <a:gd name="connsiteY1" fmla="*/ 757382 h 757382"/>
              <a:gd name="connsiteX2" fmla="*/ 2798618 w 2798618"/>
              <a:gd name="connsiteY2" fmla="*/ 36946 h 75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8618" h="757382">
                <a:moveTo>
                  <a:pt x="0" y="0"/>
                </a:moveTo>
                <a:lnTo>
                  <a:pt x="1394691" y="757382"/>
                </a:lnTo>
                <a:lnTo>
                  <a:pt x="2798618" y="36946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AF81A41-4A99-6AB8-7E2A-3A2FC469C2AC}"/>
              </a:ext>
            </a:extLst>
          </p:cNvPr>
          <p:cNvSpPr txBox="1"/>
          <p:nvPr/>
        </p:nvSpPr>
        <p:spPr>
          <a:xfrm>
            <a:off x="9240273" y="3643056"/>
            <a:ext cx="2294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 overall algorithm</a:t>
            </a:r>
            <a:endParaRPr lang="zh-CN" alt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A4770CB4-54AD-8DB9-2F48-42FD803FA1BB}"/>
              </a:ext>
            </a:extLst>
          </p:cNvPr>
          <p:cNvCxnSpPr>
            <a:stCxn id="37" idx="1"/>
          </p:cNvCxnSpPr>
          <p:nvPr/>
        </p:nvCxnSpPr>
        <p:spPr>
          <a:xfrm flipH="1">
            <a:off x="7213600" y="4645891"/>
            <a:ext cx="1773382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D3E522D-9BD9-C8CB-5798-2EAC01E9D745}"/>
              </a:ext>
            </a:extLst>
          </p:cNvPr>
          <p:cNvGrpSpPr/>
          <p:nvPr/>
        </p:nvGrpSpPr>
        <p:grpSpPr>
          <a:xfrm>
            <a:off x="5415333" y="3231786"/>
            <a:ext cx="6345335" cy="3145343"/>
            <a:chOff x="5415333" y="3231786"/>
            <a:chExt cx="6345335" cy="3145343"/>
          </a:xfrm>
        </p:grpSpPr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3504BB44-BF61-B124-C828-E8D338B75A5D}"/>
                </a:ext>
              </a:extLst>
            </p:cNvPr>
            <p:cNvCxnSpPr/>
            <p:nvPr/>
          </p:nvCxnSpPr>
          <p:spPr>
            <a:xfrm flipV="1">
              <a:off x="7213600" y="3613625"/>
              <a:ext cx="0" cy="24578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DCFF6196-CBEE-3484-C319-1578876F4968}"/>
                </a:ext>
              </a:extLst>
            </p:cNvPr>
            <p:cNvCxnSpPr>
              <a:cxnSpLocks/>
            </p:cNvCxnSpPr>
            <p:nvPr/>
          </p:nvCxnSpPr>
          <p:spPr>
            <a:xfrm>
              <a:off x="6978074" y="5828006"/>
              <a:ext cx="4262581" cy="183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E71D3C18-DF4C-7268-D7B4-0B8F78B1C05B}"/>
                    </a:ext>
                  </a:extLst>
                </p:cNvPr>
                <p:cNvSpPr txBox="1"/>
                <p:nvPr/>
              </p:nvSpPr>
              <p:spPr>
                <a:xfrm>
                  <a:off x="11077178" y="5858721"/>
                  <a:ext cx="6834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E71D3C18-DF4C-7268-D7B4-0B8F78B1C0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7178" y="5858721"/>
                  <a:ext cx="68349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42B3F29A-138A-C3E9-2C2B-2FF4A2645B99}"/>
                </a:ext>
              </a:extLst>
            </p:cNvPr>
            <p:cNvSpPr txBox="1"/>
            <p:nvPr/>
          </p:nvSpPr>
          <p:spPr>
            <a:xfrm>
              <a:off x="5415333" y="3231786"/>
              <a:ext cx="21677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Time complexity of…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6D0E4336-631C-92E4-35BE-3EDBC007D00F}"/>
                    </a:ext>
                  </a:extLst>
                </p:cNvPr>
                <p:cNvSpPr txBox="1"/>
                <p:nvPr/>
              </p:nvSpPr>
              <p:spPr>
                <a:xfrm>
                  <a:off x="7273637" y="5960746"/>
                  <a:ext cx="9328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6D0E4336-631C-92E4-35BE-3EDBC007D0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3637" y="5960746"/>
                  <a:ext cx="932873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961" r="-13072"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9529983C-73B1-260A-3CC2-63F38231035A}"/>
                    </a:ext>
                  </a:extLst>
                </p:cNvPr>
                <p:cNvSpPr txBox="1"/>
                <p:nvPr/>
              </p:nvSpPr>
              <p:spPr>
                <a:xfrm>
                  <a:off x="8172331" y="5979218"/>
                  <a:ext cx="932873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polylog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9529983C-73B1-260A-3CC2-63F3823103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2331" y="5979218"/>
                  <a:ext cx="932873" cy="387927"/>
                </a:xfrm>
                <a:prstGeom prst="rect">
                  <a:avLst/>
                </a:prstGeom>
                <a:blipFill>
                  <a:blip r:embed="rId9"/>
                  <a:stretch>
                    <a:fillRect r="-228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6992D15D-DE45-08C9-21A4-60BB0A700726}"/>
                    </a:ext>
                  </a:extLst>
                </p:cNvPr>
                <p:cNvSpPr txBox="1"/>
                <p:nvPr/>
              </p:nvSpPr>
              <p:spPr>
                <a:xfrm>
                  <a:off x="6280727" y="5291165"/>
                  <a:ext cx="9328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6992D15D-DE45-08C9-21A4-60BB0A7007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0727" y="5291165"/>
                  <a:ext cx="932873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961" r="-2614" b="-114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1405C69E-504D-3792-03E0-C3092806ED36}"/>
                    </a:ext>
                  </a:extLst>
                </p:cNvPr>
                <p:cNvSpPr txBox="1"/>
                <p:nvPr/>
              </p:nvSpPr>
              <p:spPr>
                <a:xfrm>
                  <a:off x="6065930" y="4859953"/>
                  <a:ext cx="932873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polylog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1405C69E-504D-3792-03E0-C3092806ED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5930" y="4859953"/>
                  <a:ext cx="932873" cy="387927"/>
                </a:xfrm>
                <a:prstGeom prst="rect">
                  <a:avLst/>
                </a:prstGeom>
                <a:blipFill>
                  <a:blip r:embed="rId11"/>
                  <a:stretch>
                    <a:fillRect r="-137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A1FDFDB0-CCB4-AD02-99F5-4503AD270FB7}"/>
                    </a:ext>
                  </a:extLst>
                </p:cNvPr>
                <p:cNvSpPr txBox="1"/>
                <p:nvPr/>
              </p:nvSpPr>
              <p:spPr>
                <a:xfrm>
                  <a:off x="6356031" y="4058515"/>
                  <a:ext cx="932873" cy="427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A1FDFDB0-CCB4-AD02-99F5-4503AD270F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031" y="4058515"/>
                  <a:ext cx="932873" cy="42710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0C7445F2-4AA2-45A0-E658-DA33104B89A7}"/>
                    </a:ext>
                  </a:extLst>
                </p:cNvPr>
                <p:cNvSpPr txBox="1"/>
                <p:nvPr/>
              </p:nvSpPr>
              <p:spPr>
                <a:xfrm>
                  <a:off x="10139218" y="5989202"/>
                  <a:ext cx="932873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0C7445F2-4AA2-45A0-E658-DA33104B89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9218" y="5989202"/>
                  <a:ext cx="932873" cy="38792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5A2CE8B0-FE85-D446-7C06-CF334E34FC04}"/>
                    </a:ext>
                  </a:extLst>
                </p:cNvPr>
                <p:cNvSpPr txBox="1"/>
                <p:nvPr/>
              </p:nvSpPr>
              <p:spPr>
                <a:xfrm>
                  <a:off x="6356031" y="3697042"/>
                  <a:ext cx="932873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5A2CE8B0-FE85-D446-7C06-CF334E34FC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031" y="3697042"/>
                  <a:ext cx="932873" cy="38792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1117E40C-B3BE-BEE8-1A1F-5CBD1E603CF7}"/>
                    </a:ext>
                  </a:extLst>
                </p:cNvPr>
                <p:cNvSpPr txBox="1"/>
                <p:nvPr/>
              </p:nvSpPr>
              <p:spPr>
                <a:xfrm>
                  <a:off x="9353743" y="5930975"/>
                  <a:ext cx="932873" cy="427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1117E40C-B3BE-BEE8-1A1F-5CBD1E603C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3743" y="5930975"/>
                  <a:ext cx="932873" cy="42710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E199384-CA43-B975-EC48-E0686D60A883}"/>
                  </a:ext>
                </a:extLst>
              </p:cNvPr>
              <p:cNvSpPr txBox="1"/>
              <p:nvPr/>
            </p:nvSpPr>
            <p:spPr>
              <a:xfrm>
                <a:off x="5284617" y="4383623"/>
                <a:ext cx="1773374" cy="6165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“half-exponential”: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E199384-CA43-B975-EC48-E0686D60A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617" y="4383623"/>
                <a:ext cx="1773374" cy="6165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2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  <p:bldP spid="7" grpId="0" animBg="1"/>
      <p:bldP spid="15" grpId="0" animBg="1"/>
      <p:bldP spid="35" grpId="0"/>
      <p:bldP spid="36" grpId="0"/>
      <p:bldP spid="37" grpId="0" animBg="1"/>
      <p:bldP spid="38" grpId="0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D4D8F4FB-AF11-05DC-2E36-2F4CEBC3364E}"/>
              </a:ext>
            </a:extLst>
          </p:cNvPr>
          <p:cNvSpPr txBox="1"/>
          <p:nvPr/>
        </p:nvSpPr>
        <p:spPr>
          <a:xfrm>
            <a:off x="7007300" y="3399541"/>
            <a:ext cx="4602145" cy="830997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30000"/>
                </a:schemeClr>
              </a:gs>
              <a:gs pos="50000">
                <a:schemeClr val="accent4">
                  <a:lumMod val="105000"/>
                  <a:satMod val="103000"/>
                  <a:tint val="73000"/>
                  <a:alpha val="30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  <a:alpha val="3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65000"/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2: ???</a:t>
            </a:r>
          </a:p>
          <a:p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“Complexity-Theoretic” Explicit Constructions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11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0B538C-DAD9-1B04-1C5D-18191E30D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Applying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complexity-theoretic ideas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on explicit construction problems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fruitful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approach to study explicit constructions!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2D5D2F4-6B25-6BD2-9F7E-F7FF55B4D90F}"/>
              </a:ext>
            </a:extLst>
          </p:cNvPr>
          <p:cNvSpPr txBox="1"/>
          <p:nvPr/>
        </p:nvSpPr>
        <p:spPr>
          <a:xfrm>
            <a:off x="582557" y="3399541"/>
            <a:ext cx="4602145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Example 1: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construction for primes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4246032-6BD5-3D17-8193-7C20F037D2A9}"/>
                  </a:ext>
                </a:extLst>
              </p:cNvPr>
              <p:cNvSpPr txBox="1"/>
              <p:nvPr/>
            </p:nvSpPr>
            <p:spPr>
              <a:xfrm>
                <a:off x="4984117" y="4576525"/>
                <a:ext cx="5232400" cy="8925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Kannan 82: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8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𝐄𝐗𝐏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⊈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𝐒𝐈𝐙𝐄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poly</m:t>
                          </m:r>
                        </m:e>
                      </m:d>
                    </m:oMath>
                  </m:oMathPara>
                </a14:m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4246032-6BD5-3D17-8193-7C20F037D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117" y="4576525"/>
                <a:ext cx="5232400" cy="892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73F9C470-5A67-958A-BA2A-22EEE615089A}"/>
              </a:ext>
            </a:extLst>
          </p:cNvPr>
          <p:cNvSpPr txBox="1"/>
          <p:nvPr/>
        </p:nvSpPr>
        <p:spPr>
          <a:xfrm>
            <a:off x="7007300" y="3399540"/>
            <a:ext cx="4602145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Example 2: Kannan’s circuit lower bounds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F57DA40-3F83-19CE-4DBB-90857EE8E1AA}"/>
              </a:ext>
            </a:extLst>
          </p:cNvPr>
          <p:cNvGrpSpPr/>
          <p:nvPr/>
        </p:nvGrpSpPr>
        <p:grpSpPr>
          <a:xfrm>
            <a:off x="1722824" y="4459524"/>
            <a:ext cx="1757680" cy="1852376"/>
            <a:chOff x="1466231" y="4812230"/>
            <a:chExt cx="1757680" cy="1852376"/>
          </a:xfrm>
        </p:grpSpPr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id="{E7A9A43D-CBDA-5CBA-C1BF-FA4BCD4DC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880" y="4812230"/>
              <a:ext cx="1530383" cy="153038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1577D27-0FFE-5744-7F98-41E0A6594C63}"/>
                </a:ext>
              </a:extLst>
            </p:cNvPr>
            <p:cNvSpPr txBox="1"/>
            <p:nvPr/>
          </p:nvSpPr>
          <p:spPr>
            <a:xfrm>
              <a:off x="1466231" y="6295274"/>
              <a:ext cx="1757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Ravi Kannan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9DA5E0C2-DD4E-F1D6-E0E2-3966F39E1F81}"/>
              </a:ext>
            </a:extLst>
          </p:cNvPr>
          <p:cNvSpPr txBox="1"/>
          <p:nvPr/>
        </p:nvSpPr>
        <p:spPr>
          <a:xfrm>
            <a:off x="0" y="6550223"/>
            <a:ext cx="6598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Ravi Kannan: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https://simons.berkeley.edu/people/ravi-kannan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7F2A033-5C8E-442A-9D5C-593F4E006841}"/>
              </a:ext>
            </a:extLst>
          </p:cNvPr>
          <p:cNvSpPr txBox="1"/>
          <p:nvPr/>
        </p:nvSpPr>
        <p:spPr>
          <a:xfrm>
            <a:off x="6324689" y="5717157"/>
            <a:ext cx="4361986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Later: how to view this lower bound an “explicit construction” problem?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32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10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Kannan’s Lower Bound Idea:</a:t>
            </a:r>
            <a:b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Karp-Lipton Theorem + Win-Win Analysis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12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流程图: 决策 4">
            <a:extLst>
              <a:ext uri="{FF2B5EF4-FFF2-40B4-BE49-F238E27FC236}">
                <a16:creationId xmlns:a16="http://schemas.microsoft.com/office/drawing/2014/main" id="{F63D8683-8326-C967-F2FF-A937222F5E26}"/>
              </a:ext>
            </a:extLst>
          </p:cNvPr>
          <p:cNvSpPr/>
          <p:nvPr/>
        </p:nvSpPr>
        <p:spPr>
          <a:xfrm>
            <a:off x="6292458" y="2321924"/>
            <a:ext cx="3880945" cy="1068907"/>
          </a:xfrm>
          <a:prstGeom prst="flowChartDecis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7C748C7-A3ED-BDBF-3280-150DABC1D22A}"/>
                  </a:ext>
                </a:extLst>
              </p:cNvPr>
              <p:cNvSpPr txBox="1"/>
              <p:nvPr/>
            </p:nvSpPr>
            <p:spPr>
              <a:xfrm>
                <a:off x="6611246" y="2591391"/>
                <a:ext cx="32433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7C748C7-A3ED-BDBF-3280-150DABC1D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246" y="2591391"/>
                <a:ext cx="3243368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B4AEE2-5311-E355-EAAD-4FD22BC29BDA}"/>
                  </a:ext>
                </a:extLst>
              </p:cNvPr>
              <p:cNvSpPr txBox="1"/>
              <p:nvPr/>
            </p:nvSpPr>
            <p:spPr>
              <a:xfrm>
                <a:off x="3766261" y="4738775"/>
                <a:ext cx="3950993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“powerful”,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</m:t>
                    </m:r>
                  </m:oMath>
                </a14:m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contains a hard function by diagonalization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B4AEE2-5311-E355-EAAD-4FD22BC29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261" y="4738775"/>
                <a:ext cx="3950993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E0840A05-00F2-12C2-D7E4-BDBA1F4D1E5F}"/>
              </a:ext>
            </a:extLst>
          </p:cNvPr>
          <p:cNvGrpSpPr/>
          <p:nvPr/>
        </p:nvGrpSpPr>
        <p:grpSpPr>
          <a:xfrm rot="10979829">
            <a:off x="5679115" y="3248922"/>
            <a:ext cx="1662940" cy="1520033"/>
            <a:chOff x="3737814" y="3078320"/>
            <a:chExt cx="1242202" cy="1135452"/>
          </a:xfrm>
        </p:grpSpPr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0F26A832-BEEF-21FF-42C4-71E28B256EEF}"/>
                </a:ext>
              </a:extLst>
            </p:cNvPr>
            <p:cNvSpPr/>
            <p:nvPr/>
          </p:nvSpPr>
          <p:spPr>
            <a:xfrm rot="18349590">
              <a:off x="3863260" y="3393975"/>
              <a:ext cx="1135452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BD73C65-3DAA-38F2-8A56-51C7C7726305}"/>
                </a:ext>
              </a:extLst>
            </p:cNvPr>
            <p:cNvSpPr txBox="1"/>
            <p:nvPr/>
          </p:nvSpPr>
          <p:spPr>
            <a:xfrm rot="10620171">
              <a:off x="3737814" y="3323683"/>
              <a:ext cx="1242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DF91106-CC72-5F0A-280E-81E890555283}"/>
              </a:ext>
            </a:extLst>
          </p:cNvPr>
          <p:cNvGrpSpPr/>
          <p:nvPr/>
        </p:nvGrpSpPr>
        <p:grpSpPr>
          <a:xfrm rot="1011894">
            <a:off x="8670236" y="3679517"/>
            <a:ext cx="1550956" cy="587364"/>
            <a:chOff x="8358181" y="4024925"/>
            <a:chExt cx="1550956" cy="587364"/>
          </a:xfrm>
        </p:grpSpPr>
        <p:sp>
          <p:nvSpPr>
            <p:cNvPr id="13" name="箭头: 右 12">
              <a:extLst>
                <a:ext uri="{FF2B5EF4-FFF2-40B4-BE49-F238E27FC236}">
                  <a16:creationId xmlns:a16="http://schemas.microsoft.com/office/drawing/2014/main" id="{50F27598-FA6F-BA7E-DB8D-5E6341D00E88}"/>
                </a:ext>
              </a:extLst>
            </p:cNvPr>
            <p:cNvSpPr/>
            <p:nvPr/>
          </p:nvSpPr>
          <p:spPr>
            <a:xfrm rot="2067223">
              <a:off x="8358181" y="4024925"/>
              <a:ext cx="1550956" cy="58736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10860E1-715A-725C-3835-222191A4EFBA}"/>
                </a:ext>
              </a:extLst>
            </p:cNvPr>
            <p:cNvSpPr txBox="1"/>
            <p:nvPr/>
          </p:nvSpPr>
          <p:spPr>
            <a:xfrm rot="20588106">
              <a:off x="8512558" y="4056997"/>
              <a:ext cx="1242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96C12E6-E411-5299-A35E-1848DF7B61CD}"/>
                  </a:ext>
                </a:extLst>
              </p:cNvPr>
              <p:cNvSpPr txBox="1"/>
              <p:nvPr/>
            </p:nvSpPr>
            <p:spPr>
              <a:xfrm>
                <a:off x="8330973" y="4738775"/>
                <a:ext cx="3598045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By Karp-Lipton Theorem,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not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96C12E6-E411-5299-A35E-1848DF7B6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973" y="4738775"/>
                <a:ext cx="3598045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10F6224-6905-46F4-62A8-F626B43CFFF6}"/>
                  </a:ext>
                </a:extLst>
              </p:cNvPr>
              <p:cNvSpPr txBox="1"/>
              <p:nvPr/>
            </p:nvSpPr>
            <p:spPr>
              <a:xfrm>
                <a:off x="4617598" y="5939104"/>
                <a:ext cx="26237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complexity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10F6224-6905-46F4-62A8-F626B43CF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598" y="5939104"/>
                <a:ext cx="2623737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EFDC1F6C-18E7-959F-449C-F77C47EAA425}"/>
              </a:ext>
            </a:extLst>
          </p:cNvPr>
          <p:cNvSpPr txBox="1"/>
          <p:nvPr/>
        </p:nvSpPr>
        <p:spPr>
          <a:xfrm>
            <a:off x="8330973" y="5939104"/>
            <a:ext cx="347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Super-poly circuit complexity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3A28EA4-2B25-FBE9-DB6B-AC8F94A1C525}"/>
              </a:ext>
            </a:extLst>
          </p:cNvPr>
          <p:cNvGrpSpPr/>
          <p:nvPr/>
        </p:nvGrpSpPr>
        <p:grpSpPr>
          <a:xfrm>
            <a:off x="752665" y="2956597"/>
            <a:ext cx="5010983" cy="1325563"/>
            <a:chOff x="957708" y="2091862"/>
            <a:chExt cx="5010983" cy="1325563"/>
          </a:xfrm>
        </p:grpSpPr>
        <p:sp>
          <p:nvSpPr>
            <p:cNvPr id="30" name="对话气泡: 圆角矩形 29">
              <a:extLst>
                <a:ext uri="{FF2B5EF4-FFF2-40B4-BE49-F238E27FC236}">
                  <a16:creationId xmlns:a16="http://schemas.microsoft.com/office/drawing/2014/main" id="{71096401-E708-3CC0-D554-D05C55561BEF}"/>
                </a:ext>
              </a:extLst>
            </p:cNvPr>
            <p:cNvSpPr/>
            <p:nvPr/>
          </p:nvSpPr>
          <p:spPr>
            <a:xfrm>
              <a:off x="957708" y="2091862"/>
              <a:ext cx="5010983" cy="1325563"/>
            </a:xfrm>
            <a:prstGeom prst="wedgeRoundRectCallout">
              <a:avLst>
                <a:gd name="adj1" fmla="val -40484"/>
                <a:gd name="adj2" fmla="val 70270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38DD19C-79A5-BA68-1BF1-9CD6E8367CCF}"/>
                </a:ext>
              </a:extLst>
            </p:cNvPr>
            <p:cNvSpPr txBox="1"/>
            <p:nvPr/>
          </p:nvSpPr>
          <p:spPr>
            <a:xfrm>
              <a:off x="1146065" y="2177374"/>
              <a:ext cx="46139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Either            happens, or not.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In both cases, we get the desired circuit lower bound.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流程图: 决策 27">
              <a:extLst>
                <a:ext uri="{FF2B5EF4-FFF2-40B4-BE49-F238E27FC236}">
                  <a16:creationId xmlns:a16="http://schemas.microsoft.com/office/drawing/2014/main" id="{5BF2637B-5776-54C1-8521-F239D42DE1C9}"/>
                </a:ext>
              </a:extLst>
            </p:cNvPr>
            <p:cNvSpPr/>
            <p:nvPr/>
          </p:nvSpPr>
          <p:spPr>
            <a:xfrm>
              <a:off x="2387278" y="2172442"/>
              <a:ext cx="913132" cy="443158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3F79F807-981E-58C9-842D-0918B2AA5BD7}"/>
              </a:ext>
            </a:extLst>
          </p:cNvPr>
          <p:cNvSpPr txBox="1"/>
          <p:nvPr/>
        </p:nvSpPr>
        <p:spPr>
          <a:xfrm>
            <a:off x="0" y="6550223"/>
            <a:ext cx="6598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Ravi Kannan: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https://simons.berkeley.edu/people/ravi-kannan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A89FC34-B05C-95F0-BBB1-1D3B66FAC2F5}"/>
              </a:ext>
            </a:extLst>
          </p:cNvPr>
          <p:cNvGrpSpPr/>
          <p:nvPr/>
        </p:nvGrpSpPr>
        <p:grpSpPr>
          <a:xfrm>
            <a:off x="622473" y="4591588"/>
            <a:ext cx="1757680" cy="1852376"/>
            <a:chOff x="1466231" y="4812230"/>
            <a:chExt cx="1757680" cy="1852376"/>
          </a:xfrm>
        </p:grpSpPr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DF626FBD-F4A5-DB16-9AEE-7335E1F06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880" y="4812230"/>
              <a:ext cx="1530383" cy="153038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8602452-B318-5098-5B5A-3801A9919D1B}"/>
                </a:ext>
              </a:extLst>
            </p:cNvPr>
            <p:cNvSpPr txBox="1"/>
            <p:nvPr/>
          </p:nvSpPr>
          <p:spPr>
            <a:xfrm>
              <a:off x="1466231" y="6295274"/>
              <a:ext cx="1757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Ravi Kannan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4A6FCA5-9F5F-18C3-7CA6-44B075DBA556}"/>
                  </a:ext>
                </a:extLst>
              </p:cNvPr>
              <p:cNvSpPr txBox="1"/>
              <p:nvPr/>
            </p:nvSpPr>
            <p:spPr>
              <a:xfrm>
                <a:off x="447040" y="1910080"/>
                <a:ext cx="4909034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(Karp-Lipton, Meyer):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𝐄𝐗𝐏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𝐒𝐈𝐙𝐄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poly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𝐄𝐗𝐏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4A6FCA5-9F5F-18C3-7CA6-44B075DBA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" y="1910080"/>
                <a:ext cx="4909034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88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5" grpId="0" animBg="1"/>
      <p:bldP spid="16" grpId="0"/>
      <p:bldP spid="17" grpId="0"/>
      <p:bldP spid="21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Why Not Exponential Size?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13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FAF2406-9186-D3BA-B0C6-098DE0E6841B}"/>
              </a:ext>
            </a:extLst>
          </p:cNvPr>
          <p:cNvGrpSpPr/>
          <p:nvPr/>
        </p:nvGrpSpPr>
        <p:grpSpPr>
          <a:xfrm>
            <a:off x="6978026" y="1941064"/>
            <a:ext cx="4179752" cy="1068907"/>
            <a:chOff x="6225140" y="2301700"/>
            <a:chExt cx="4179752" cy="1068907"/>
          </a:xfrm>
        </p:grpSpPr>
        <p:sp>
          <p:nvSpPr>
            <p:cNvPr id="5" name="流程图: 决策 4">
              <a:extLst>
                <a:ext uri="{FF2B5EF4-FFF2-40B4-BE49-F238E27FC236}">
                  <a16:creationId xmlns:a16="http://schemas.microsoft.com/office/drawing/2014/main" id="{F63D8683-8326-C967-F2FF-A937222F5E26}"/>
                </a:ext>
              </a:extLst>
            </p:cNvPr>
            <p:cNvSpPr/>
            <p:nvPr/>
          </p:nvSpPr>
          <p:spPr>
            <a:xfrm>
              <a:off x="6374543" y="2301700"/>
              <a:ext cx="3880945" cy="1068907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D7C748C7-A3ED-BDBF-3280-150DABC1D22A}"/>
                    </a:ext>
                  </a:extLst>
                </p:cNvPr>
                <p:cNvSpPr txBox="1"/>
                <p:nvPr/>
              </p:nvSpPr>
              <p:spPr>
                <a:xfrm>
                  <a:off x="6225140" y="2569284"/>
                  <a:ext cx="41797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a:rPr lang="en-US" altLang="zh-CN" sz="28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𝐄𝐗𝐏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⊆</m:t>
                      </m:r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2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8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𝐓𝐈𝐌𝐄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D7C748C7-A3ED-BDBF-3280-150DABC1D2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5140" y="2569284"/>
                  <a:ext cx="4179752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1898" t="-11628" r="-1752" b="-313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B4AEE2-5311-E355-EAAD-4FD22BC29BDA}"/>
                  </a:ext>
                </a:extLst>
              </p:cNvPr>
              <p:cNvSpPr txBox="1"/>
              <p:nvPr/>
            </p:nvSpPr>
            <p:spPr>
              <a:xfrm>
                <a:off x="5829702" y="4495459"/>
                <a:ext cx="3172404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“powerful”,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??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contains a hard function by diagonalization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B4AEE2-5311-E355-EAAD-4FD22BC29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702" y="4495459"/>
                <a:ext cx="3172404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E0840A05-00F2-12C2-D7E4-BDBA1F4D1E5F}"/>
              </a:ext>
            </a:extLst>
          </p:cNvPr>
          <p:cNvGrpSpPr/>
          <p:nvPr/>
        </p:nvGrpSpPr>
        <p:grpSpPr>
          <a:xfrm rot="10979829">
            <a:off x="6994299" y="2932991"/>
            <a:ext cx="1662940" cy="1520033"/>
            <a:chOff x="3737814" y="3078320"/>
            <a:chExt cx="1242202" cy="1135452"/>
          </a:xfrm>
        </p:grpSpPr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0F26A832-BEEF-21FF-42C4-71E28B256EEF}"/>
                </a:ext>
              </a:extLst>
            </p:cNvPr>
            <p:cNvSpPr/>
            <p:nvPr/>
          </p:nvSpPr>
          <p:spPr>
            <a:xfrm rot="18349590">
              <a:off x="3863260" y="3393975"/>
              <a:ext cx="1135452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BD73C65-3DAA-38F2-8A56-51C7C7726305}"/>
                </a:ext>
              </a:extLst>
            </p:cNvPr>
            <p:cNvSpPr txBox="1"/>
            <p:nvPr/>
          </p:nvSpPr>
          <p:spPr>
            <a:xfrm rot="10620171">
              <a:off x="3737814" y="3323683"/>
              <a:ext cx="1242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DF91106-CC72-5F0A-280E-81E890555283}"/>
              </a:ext>
            </a:extLst>
          </p:cNvPr>
          <p:cNvGrpSpPr/>
          <p:nvPr/>
        </p:nvGrpSpPr>
        <p:grpSpPr>
          <a:xfrm rot="1011894">
            <a:off x="9750994" y="3412864"/>
            <a:ext cx="1550956" cy="587364"/>
            <a:chOff x="8358181" y="4024925"/>
            <a:chExt cx="1550956" cy="587364"/>
          </a:xfrm>
        </p:grpSpPr>
        <p:sp>
          <p:nvSpPr>
            <p:cNvPr id="13" name="箭头: 右 12">
              <a:extLst>
                <a:ext uri="{FF2B5EF4-FFF2-40B4-BE49-F238E27FC236}">
                  <a16:creationId xmlns:a16="http://schemas.microsoft.com/office/drawing/2014/main" id="{50F27598-FA6F-BA7E-DB8D-5E6341D00E88}"/>
                </a:ext>
              </a:extLst>
            </p:cNvPr>
            <p:cNvSpPr/>
            <p:nvPr/>
          </p:nvSpPr>
          <p:spPr>
            <a:xfrm rot="2067223">
              <a:off x="8358181" y="4024925"/>
              <a:ext cx="1550956" cy="58736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10860E1-715A-725C-3835-222191A4EFBA}"/>
                </a:ext>
              </a:extLst>
            </p:cNvPr>
            <p:cNvSpPr txBox="1"/>
            <p:nvPr/>
          </p:nvSpPr>
          <p:spPr>
            <a:xfrm rot="20588106">
              <a:off x="8512558" y="4056997"/>
              <a:ext cx="1242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96C12E6-E411-5299-A35E-1848DF7B61CD}"/>
                  </a:ext>
                </a:extLst>
              </p:cNvPr>
              <p:cNvSpPr txBox="1"/>
              <p:nvPr/>
            </p:nvSpPr>
            <p:spPr>
              <a:xfrm>
                <a:off x="9319274" y="4495459"/>
                <a:ext cx="2722673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By Karp-Lipton Theorem,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not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96C12E6-E411-5299-A35E-1848DF7B6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9274" y="4495459"/>
                <a:ext cx="2722673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EE023D1-0536-EF07-B3E4-DBFC67A7B71E}"/>
                  </a:ext>
                </a:extLst>
              </p:cNvPr>
              <p:cNvSpPr txBox="1"/>
              <p:nvPr/>
            </p:nvSpPr>
            <p:spPr>
              <a:xfrm>
                <a:off x="447040" y="1910884"/>
                <a:ext cx="4606942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(Karp-Lipton, Meyer):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𝐄𝐗𝐏</m:t>
                      </m:r>
                      <m:r>
                        <m:rPr>
                          <m:aln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𝐒𝐈𝐙𝐄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𝐄𝐗𝐏</m:t>
                      </m:r>
                      <m:r>
                        <m:rPr>
                          <m:aln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𝐓𝐈𝐌𝐄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EE023D1-0536-EF07-B3E4-DBFC67A7B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" y="1910884"/>
                <a:ext cx="4606942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834C42C-DC92-098E-3324-D6E6489DA78E}"/>
                  </a:ext>
                </a:extLst>
              </p:cNvPr>
              <p:cNvSpPr txBox="1"/>
              <p:nvPr/>
            </p:nvSpPr>
            <p:spPr>
              <a:xfrm>
                <a:off x="754956" y="3218858"/>
                <a:ext cx="33992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Let’s say that we want to prove a lower bound of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834C42C-DC92-098E-3324-D6E6489DA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56" y="3218858"/>
                <a:ext cx="3399205" cy="646331"/>
              </a:xfrm>
              <a:prstGeom prst="rect">
                <a:avLst/>
              </a:prstGeom>
              <a:blipFill>
                <a:blip r:embed="rId7"/>
                <a:stretch>
                  <a:fillRect l="-1616" t="-4717" r="-898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961F8E8-3666-8E44-86FF-D6819ABF682E}"/>
                  </a:ext>
                </a:extLst>
              </p:cNvPr>
              <p:cNvSpPr txBox="1"/>
              <p:nvPr/>
            </p:nvSpPr>
            <p:spPr>
              <a:xfrm>
                <a:off x="502392" y="3977800"/>
                <a:ext cx="5080673" cy="14103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Diagonalization needs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create a truth table 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hardness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only have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so this is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𝐓𝐈𝐌𝐄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961F8E8-3666-8E44-86FF-D6819ABF6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92" y="3977800"/>
                <a:ext cx="5080673" cy="14103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5C1A12D-5EE3-2AE0-7785-5435728331E1}"/>
                  </a:ext>
                </a:extLst>
              </p:cNvPr>
              <p:cNvSpPr txBox="1"/>
              <p:nvPr/>
            </p:nvSpPr>
            <p:spPr>
              <a:xfrm>
                <a:off x="305100" y="5520716"/>
                <a:ext cx="5281112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Conclusion: Can only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𝐄𝐗𝐏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“sub-half-exponential”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(That is, 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5C1A12D-5EE3-2AE0-7785-543572833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00" y="5520716"/>
                <a:ext cx="5281112" cy="12003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94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4" grpId="0" animBg="1"/>
      <p:bldP spid="18" grpId="0"/>
      <p:bldP spid="20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Our Result I: Poly-time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Construction of Primes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14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72C576C-CF84-CD45-20D2-21EAF6567DF6}"/>
                  </a:ext>
                </a:extLst>
              </p:cNvPr>
              <p:cNvSpPr txBox="1"/>
              <p:nvPr/>
            </p:nvSpPr>
            <p:spPr>
              <a:xfrm>
                <a:off x="1214120" y="2108740"/>
                <a:ext cx="9763760" cy="18158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1</a:t>
                </a:r>
                <a:r>
                  <a:rPr lang="en-US" altLang="zh-CN" sz="2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(Chen-Lu-Oliveira-</a:t>
                </a:r>
                <a:r>
                  <a:rPr lang="en-US" altLang="zh-CN" sz="2800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Ren</a:t>
                </a:r>
                <a:r>
                  <a:rPr lang="en-US" altLang="zh-CN" sz="2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-Santhanam)</a:t>
                </a:r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is, </a:t>
                </a:r>
                <a:r>
                  <a:rPr lang="en-US" altLang="zh-CN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unconditionally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a </a:t>
                </a:r>
                <a:r>
                  <a:rPr lang="en-US" altLang="zh-CN" sz="28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bit of advice that for </a:t>
                </a:r>
                <a:r>
                  <a:rPr lang="en-US" altLang="zh-CN" sz="2800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infinitely many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input lengths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constructs an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72C576C-CF84-CD45-20D2-21EAF6567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120" y="2108740"/>
                <a:ext cx="9763760" cy="181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A642E0E4-9BD9-362C-AB0F-3A37EE9D01C1}"/>
              </a:ext>
            </a:extLst>
          </p:cNvPr>
          <p:cNvSpPr txBox="1"/>
          <p:nvPr/>
        </p:nvSpPr>
        <p:spPr>
          <a:xfrm>
            <a:off x="3873500" y="4001566"/>
            <a:ext cx="444500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Improving the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subexponential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bound from Oliveira-Santhanam to polynomial bound!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C6A5413-880A-8A99-EE08-78BE1173A037}"/>
                  </a:ext>
                </a:extLst>
              </p:cNvPr>
              <p:cNvSpPr txBox="1"/>
              <p:nvPr/>
            </p:nvSpPr>
            <p:spPr>
              <a:xfrm>
                <a:off x="1724660" y="5353572"/>
                <a:ext cx="8742680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Corollary 1: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Moreover, the above holds for any dense property in polynomial time in place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C6A5413-880A-8A99-EE08-78BE1173A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660" y="5353572"/>
                <a:ext cx="8742680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9356D656-6BF2-DCF5-A9A4-ABA3D709F8A4}"/>
              </a:ext>
            </a:extLst>
          </p:cNvPr>
          <p:cNvSpPr txBox="1"/>
          <p:nvPr/>
        </p:nvSpPr>
        <p:spPr>
          <a:xfrm>
            <a:off x="3873500" y="4724841"/>
            <a:ext cx="444500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Overcoming the “half-exponential” barrier!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7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Our Result II: Near-Maximum Circuit Lower Bounds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</m:t>
                    </m:r>
                  </m:oMath>
                </a14:m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15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72C576C-CF84-CD45-20D2-21EAF6567DF6}"/>
                  </a:ext>
                </a:extLst>
              </p:cNvPr>
              <p:cNvSpPr txBox="1"/>
              <p:nvPr/>
            </p:nvSpPr>
            <p:spPr>
              <a:xfrm>
                <a:off x="1955800" y="2217568"/>
                <a:ext cx="8280400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2</a:t>
                </a:r>
                <a:r>
                  <a:rPr lang="en-US" altLang="zh-CN" sz="2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(Chen-Hirahara-</a:t>
                </a:r>
                <a:r>
                  <a:rPr lang="en-US" altLang="zh-CN" sz="2800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Ren</a:t>
                </a:r>
                <a:r>
                  <a:rPr lang="en-US" altLang="zh-CN" sz="2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28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8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𝐄𝐗𝐏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⊈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𝐒𝐈𝐙𝐄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72C576C-CF84-CD45-20D2-21EAF6567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00" y="2217568"/>
                <a:ext cx="8280400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A642E0E4-9BD9-362C-AB0F-3A37EE9D01C1}"/>
              </a:ext>
            </a:extLst>
          </p:cNvPr>
          <p:cNvSpPr txBox="1"/>
          <p:nvPr/>
        </p:nvSpPr>
        <p:spPr>
          <a:xfrm>
            <a:off x="3873500" y="3585006"/>
            <a:ext cx="444500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Improving the super-poly bound from Kannan to truly exponential bound!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C6A5413-880A-8A99-EE08-78BE1173A037}"/>
                  </a:ext>
                </a:extLst>
              </p:cNvPr>
              <p:cNvSpPr txBox="1"/>
              <p:nvPr/>
            </p:nvSpPr>
            <p:spPr>
              <a:xfrm>
                <a:off x="1724660" y="4953151"/>
                <a:ext cx="8742680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Corollary 2: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“Range Avoidance” problem admits an infinitely-often single-valued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8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algorithm.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C6A5413-880A-8A99-EE08-78BE1173A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660" y="4953151"/>
                <a:ext cx="8742680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9356D656-6BF2-DCF5-A9A4-ABA3D709F8A4}"/>
              </a:ext>
            </a:extLst>
          </p:cNvPr>
          <p:cNvSpPr txBox="1"/>
          <p:nvPr/>
        </p:nvSpPr>
        <p:spPr>
          <a:xfrm>
            <a:off x="3862990" y="4352929"/>
            <a:ext cx="549402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Overcoming the “half-exponential” barrier! (again)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D884864-25AA-BDB9-F008-06D34D1B2092}"/>
              </a:ext>
            </a:extLst>
          </p:cNvPr>
          <p:cNvSpPr txBox="1"/>
          <p:nvPr/>
        </p:nvSpPr>
        <p:spPr>
          <a:xfrm>
            <a:off x="9185563" y="5893172"/>
            <a:ext cx="272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…What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mean?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Proof Technique: Iterative Win-win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16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4" name="流程图: 决策 13">
            <a:extLst>
              <a:ext uri="{FF2B5EF4-FFF2-40B4-BE49-F238E27FC236}">
                <a16:creationId xmlns:a16="http://schemas.microsoft.com/office/drawing/2014/main" id="{2F9AD0CE-A9DB-FB6D-746A-1D8064236A95}"/>
              </a:ext>
            </a:extLst>
          </p:cNvPr>
          <p:cNvSpPr/>
          <p:nvPr/>
        </p:nvSpPr>
        <p:spPr>
          <a:xfrm>
            <a:off x="4495751" y="2923423"/>
            <a:ext cx="687725" cy="408493"/>
          </a:xfrm>
          <a:prstGeom prst="flowChartDecis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F1DC925-E6BE-6951-1673-9E41EB7AA25C}"/>
              </a:ext>
            </a:extLst>
          </p:cNvPr>
          <p:cNvGrpSpPr/>
          <p:nvPr/>
        </p:nvGrpSpPr>
        <p:grpSpPr>
          <a:xfrm rot="20617631">
            <a:off x="5099815" y="2426290"/>
            <a:ext cx="710002" cy="369332"/>
            <a:chOff x="4489664" y="3450776"/>
            <a:chExt cx="530366" cy="275887"/>
          </a:xfrm>
        </p:grpSpPr>
        <p:sp>
          <p:nvSpPr>
            <p:cNvPr id="17" name="箭头: 右 16">
              <a:extLst>
                <a:ext uri="{FF2B5EF4-FFF2-40B4-BE49-F238E27FC236}">
                  <a16:creationId xmlns:a16="http://schemas.microsoft.com/office/drawing/2014/main" id="{EACD145A-6D86-AF41-4174-38392462A66F}"/>
                </a:ext>
              </a:extLst>
            </p:cNvPr>
            <p:cNvSpPr/>
            <p:nvPr/>
          </p:nvSpPr>
          <p:spPr>
            <a:xfrm rot="21335317">
              <a:off x="4496698" y="3459419"/>
              <a:ext cx="523332" cy="232360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1D3DAE9-FC2C-0953-0256-57ACCFACCB54}"/>
                </a:ext>
              </a:extLst>
            </p:cNvPr>
            <p:cNvSpPr txBox="1"/>
            <p:nvPr/>
          </p:nvSpPr>
          <p:spPr>
            <a:xfrm rot="21445213">
              <a:off x="4489664" y="3450776"/>
              <a:ext cx="503129" cy="27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43C7BC2-D8B4-C3C2-FFFD-C08427675495}"/>
              </a:ext>
            </a:extLst>
          </p:cNvPr>
          <p:cNvGrpSpPr/>
          <p:nvPr/>
        </p:nvGrpSpPr>
        <p:grpSpPr>
          <a:xfrm rot="1366619">
            <a:off x="5123104" y="3484726"/>
            <a:ext cx="648813" cy="369332"/>
            <a:chOff x="8535406" y="3720962"/>
            <a:chExt cx="648813" cy="369332"/>
          </a:xfrm>
        </p:grpSpPr>
        <p:sp>
          <p:nvSpPr>
            <p:cNvPr id="20" name="箭头: 右 19">
              <a:extLst>
                <a:ext uri="{FF2B5EF4-FFF2-40B4-BE49-F238E27FC236}">
                  <a16:creationId xmlns:a16="http://schemas.microsoft.com/office/drawing/2014/main" id="{8B45FB34-B6CC-0B59-8595-C4709CFD9025}"/>
                </a:ext>
              </a:extLst>
            </p:cNvPr>
            <p:cNvSpPr/>
            <p:nvPr/>
          </p:nvSpPr>
          <p:spPr>
            <a:xfrm rot="134257">
              <a:off x="8539166" y="3751986"/>
              <a:ext cx="645053" cy="324769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10A77F0-E711-E6AE-8B27-D74F44174932}"/>
                </a:ext>
              </a:extLst>
            </p:cNvPr>
            <p:cNvSpPr txBox="1"/>
            <p:nvPr/>
          </p:nvSpPr>
          <p:spPr>
            <a:xfrm rot="384351">
              <a:off x="8535406" y="3720962"/>
              <a:ext cx="544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72E8AFBA-38B8-5D36-9E20-47A682459BA4}"/>
                  </a:ext>
                </a:extLst>
              </p:cNvPr>
              <p:cNvSpPr/>
              <p:nvPr/>
            </p:nvSpPr>
            <p:spPr>
              <a:xfrm>
                <a:off x="6050212" y="1950937"/>
                <a:ext cx="1720572" cy="10065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input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72E8AFBA-38B8-5D36-9E20-47A682459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212" y="1950937"/>
                <a:ext cx="1720572" cy="10065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8A300D2-EF08-BE6A-316F-A1602AE0BFA1}"/>
                  </a:ext>
                </a:extLst>
              </p:cNvPr>
              <p:cNvSpPr/>
              <p:nvPr/>
            </p:nvSpPr>
            <p:spPr>
              <a:xfrm>
                <a:off x="6050212" y="3201223"/>
                <a:ext cx="1720572" cy="100540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input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8A300D2-EF08-BE6A-316F-A1602AE0BF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212" y="3201223"/>
                <a:ext cx="1720572" cy="1005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A59A3832-F286-ECBF-F944-40552E3C6EAF}"/>
              </a:ext>
            </a:extLst>
          </p:cNvPr>
          <p:cNvSpPr txBox="1"/>
          <p:nvPr/>
        </p:nvSpPr>
        <p:spPr>
          <a:xfrm>
            <a:off x="773250" y="2110847"/>
            <a:ext cx="2521503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Previous win-win arguments: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A8BA628-D10E-122C-FA36-A9328DDC9D9D}"/>
              </a:ext>
            </a:extLst>
          </p:cNvPr>
          <p:cNvSpPr txBox="1"/>
          <p:nvPr/>
        </p:nvSpPr>
        <p:spPr>
          <a:xfrm>
            <a:off x="8326446" y="2070227"/>
            <a:ext cx="3215487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Half-exponential barrier:</a:t>
            </a:r>
            <a:br>
              <a:rPr lang="en-US" altLang="zh-CN" sz="2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If one case is poly-time, then the other case has to be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subexponential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C912EBB-4AEA-064F-EA67-FE77646152C5}"/>
              </a:ext>
            </a:extLst>
          </p:cNvPr>
          <p:cNvSpPr txBox="1"/>
          <p:nvPr/>
        </p:nvSpPr>
        <p:spPr>
          <a:xfrm>
            <a:off x="755893" y="3589668"/>
            <a:ext cx="2521503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Iterative win-win: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流程图: 决策 26">
            <a:extLst>
              <a:ext uri="{FF2B5EF4-FFF2-40B4-BE49-F238E27FC236}">
                <a16:creationId xmlns:a16="http://schemas.microsoft.com/office/drawing/2014/main" id="{B78918B2-73CD-249C-A867-756BE70532AC}"/>
              </a:ext>
            </a:extLst>
          </p:cNvPr>
          <p:cNvSpPr/>
          <p:nvPr/>
        </p:nvSpPr>
        <p:spPr>
          <a:xfrm>
            <a:off x="1215629" y="4406846"/>
            <a:ext cx="687725" cy="408493"/>
          </a:xfrm>
          <a:prstGeom prst="flowChartDecis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683528B-2D76-006A-20F9-752D7338805B}"/>
              </a:ext>
            </a:extLst>
          </p:cNvPr>
          <p:cNvGrpSpPr/>
          <p:nvPr/>
        </p:nvGrpSpPr>
        <p:grpSpPr>
          <a:xfrm rot="20617631">
            <a:off x="1228704" y="4893834"/>
            <a:ext cx="673540" cy="511450"/>
            <a:chOff x="4491271" y="3452271"/>
            <a:chExt cx="503129" cy="382048"/>
          </a:xfrm>
        </p:grpSpPr>
        <p:sp>
          <p:nvSpPr>
            <p:cNvPr id="29" name="箭头: 右 28">
              <a:extLst>
                <a:ext uri="{FF2B5EF4-FFF2-40B4-BE49-F238E27FC236}">
                  <a16:creationId xmlns:a16="http://schemas.microsoft.com/office/drawing/2014/main" id="{65808E05-9B1B-A162-5F24-57672C5C606B}"/>
                </a:ext>
              </a:extLst>
            </p:cNvPr>
            <p:cNvSpPr/>
            <p:nvPr/>
          </p:nvSpPr>
          <p:spPr>
            <a:xfrm rot="6382369">
              <a:off x="4547154" y="3527399"/>
              <a:ext cx="382048" cy="23179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7FDE01F-09B7-FA3B-F1EE-B8E43011F1CA}"/>
                </a:ext>
              </a:extLst>
            </p:cNvPr>
            <p:cNvSpPr txBox="1"/>
            <p:nvPr/>
          </p:nvSpPr>
          <p:spPr>
            <a:xfrm rot="982369">
              <a:off x="4491271" y="3489499"/>
              <a:ext cx="503129" cy="27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D92672F-B31C-18BB-01F2-33B107D4BECC}"/>
              </a:ext>
            </a:extLst>
          </p:cNvPr>
          <p:cNvGrpSpPr/>
          <p:nvPr/>
        </p:nvGrpSpPr>
        <p:grpSpPr>
          <a:xfrm rot="1366619">
            <a:off x="2196754" y="4460336"/>
            <a:ext cx="645053" cy="369332"/>
            <a:chOff x="8539166" y="3743892"/>
            <a:chExt cx="645053" cy="369332"/>
          </a:xfrm>
        </p:grpSpPr>
        <p:sp>
          <p:nvSpPr>
            <p:cNvPr id="32" name="箭头: 右 31">
              <a:extLst>
                <a:ext uri="{FF2B5EF4-FFF2-40B4-BE49-F238E27FC236}">
                  <a16:creationId xmlns:a16="http://schemas.microsoft.com/office/drawing/2014/main" id="{F36BA334-7DEC-08B9-753D-CA1B29E31DDF}"/>
                </a:ext>
              </a:extLst>
            </p:cNvPr>
            <p:cNvSpPr/>
            <p:nvPr/>
          </p:nvSpPr>
          <p:spPr>
            <a:xfrm rot="20233381">
              <a:off x="8539166" y="3751985"/>
              <a:ext cx="645053" cy="324769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10C1479-D8B1-6FDF-24D4-9F7438931310}"/>
                </a:ext>
              </a:extLst>
            </p:cNvPr>
            <p:cNvSpPr txBox="1"/>
            <p:nvPr/>
          </p:nvSpPr>
          <p:spPr>
            <a:xfrm rot="20233381">
              <a:off x="8595274" y="3743892"/>
              <a:ext cx="544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4DC33574-FEC5-123D-C2B8-D2EA9E9E7611}"/>
                  </a:ext>
                </a:extLst>
              </p:cNvPr>
              <p:cNvSpPr/>
              <p:nvPr/>
            </p:nvSpPr>
            <p:spPr>
              <a:xfrm>
                <a:off x="709752" y="5488486"/>
                <a:ext cx="1720572" cy="10065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input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4DC33574-FEC5-123D-C2B8-D2EA9E9E7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52" y="5488486"/>
                <a:ext cx="1720572" cy="1006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5DD060C9-0090-6EFB-763D-049ED1C6D48B}"/>
                  </a:ext>
                </a:extLst>
              </p:cNvPr>
              <p:cNvSpPr/>
              <p:nvPr/>
            </p:nvSpPr>
            <p:spPr>
              <a:xfrm>
                <a:off x="9654093" y="4165623"/>
                <a:ext cx="1720572" cy="100540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input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5DD060C9-0090-6EFB-763D-049ED1C6D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093" y="4165623"/>
                <a:ext cx="1720572" cy="10054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流程图: 决策 35">
            <a:extLst>
              <a:ext uri="{FF2B5EF4-FFF2-40B4-BE49-F238E27FC236}">
                <a16:creationId xmlns:a16="http://schemas.microsoft.com/office/drawing/2014/main" id="{528AD01C-F58F-37EE-5C3E-0A6EEC21D4CF}"/>
              </a:ext>
            </a:extLst>
          </p:cNvPr>
          <p:cNvSpPr/>
          <p:nvPr/>
        </p:nvSpPr>
        <p:spPr>
          <a:xfrm>
            <a:off x="3098950" y="4405518"/>
            <a:ext cx="687725" cy="408493"/>
          </a:xfrm>
          <a:prstGeom prst="flowChartDecis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0666032-3B90-7D3A-360F-3E706DAA17C2}"/>
              </a:ext>
            </a:extLst>
          </p:cNvPr>
          <p:cNvGrpSpPr/>
          <p:nvPr/>
        </p:nvGrpSpPr>
        <p:grpSpPr>
          <a:xfrm rot="20617631">
            <a:off x="3119117" y="4893698"/>
            <a:ext cx="673540" cy="511450"/>
            <a:chOff x="4491271" y="3452271"/>
            <a:chExt cx="503129" cy="382048"/>
          </a:xfrm>
        </p:grpSpPr>
        <p:sp>
          <p:nvSpPr>
            <p:cNvPr id="38" name="箭头: 右 37">
              <a:extLst>
                <a:ext uri="{FF2B5EF4-FFF2-40B4-BE49-F238E27FC236}">
                  <a16:creationId xmlns:a16="http://schemas.microsoft.com/office/drawing/2014/main" id="{F3ED04DE-450E-E484-D869-8231744F41D0}"/>
                </a:ext>
              </a:extLst>
            </p:cNvPr>
            <p:cNvSpPr/>
            <p:nvPr/>
          </p:nvSpPr>
          <p:spPr>
            <a:xfrm rot="6382369">
              <a:off x="4547154" y="3527399"/>
              <a:ext cx="382048" cy="23179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B72ADEC-B359-33BC-8275-C5AC8BEDB452}"/>
                </a:ext>
              </a:extLst>
            </p:cNvPr>
            <p:cNvSpPr txBox="1"/>
            <p:nvPr/>
          </p:nvSpPr>
          <p:spPr>
            <a:xfrm rot="982369">
              <a:off x="4491271" y="3489499"/>
              <a:ext cx="503129" cy="27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89F648F6-F241-86BE-0037-94CA475B2A28}"/>
                  </a:ext>
                </a:extLst>
              </p:cNvPr>
              <p:cNvSpPr/>
              <p:nvPr/>
            </p:nvSpPr>
            <p:spPr>
              <a:xfrm>
                <a:off x="2600165" y="5488350"/>
                <a:ext cx="1720572" cy="10065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input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89F648F6-F241-86BE-0037-94CA475B2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165" y="5488350"/>
                <a:ext cx="1720572" cy="10065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组合 40">
            <a:extLst>
              <a:ext uri="{FF2B5EF4-FFF2-40B4-BE49-F238E27FC236}">
                <a16:creationId xmlns:a16="http://schemas.microsoft.com/office/drawing/2014/main" id="{BA058F1F-5161-4DB2-266D-2ABCD60848D9}"/>
              </a:ext>
            </a:extLst>
          </p:cNvPr>
          <p:cNvGrpSpPr/>
          <p:nvPr/>
        </p:nvGrpSpPr>
        <p:grpSpPr>
          <a:xfrm rot="1366619">
            <a:off x="4085476" y="4458263"/>
            <a:ext cx="645053" cy="369332"/>
            <a:chOff x="8539166" y="3743892"/>
            <a:chExt cx="645053" cy="369332"/>
          </a:xfrm>
        </p:grpSpPr>
        <p:sp>
          <p:nvSpPr>
            <p:cNvPr id="42" name="箭头: 右 41">
              <a:extLst>
                <a:ext uri="{FF2B5EF4-FFF2-40B4-BE49-F238E27FC236}">
                  <a16:creationId xmlns:a16="http://schemas.microsoft.com/office/drawing/2014/main" id="{0872EF5B-317D-408E-AB02-CCCFC30AB750}"/>
                </a:ext>
              </a:extLst>
            </p:cNvPr>
            <p:cNvSpPr/>
            <p:nvPr/>
          </p:nvSpPr>
          <p:spPr>
            <a:xfrm rot="20233381">
              <a:off x="8539166" y="3751985"/>
              <a:ext cx="645053" cy="324769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4FC32F4-6907-4D69-F3DF-A20FA9B983FB}"/>
                </a:ext>
              </a:extLst>
            </p:cNvPr>
            <p:cNvSpPr txBox="1"/>
            <p:nvPr/>
          </p:nvSpPr>
          <p:spPr>
            <a:xfrm rot="20233381">
              <a:off x="8595274" y="3743892"/>
              <a:ext cx="544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流程图: 决策 43">
            <a:extLst>
              <a:ext uri="{FF2B5EF4-FFF2-40B4-BE49-F238E27FC236}">
                <a16:creationId xmlns:a16="http://schemas.microsoft.com/office/drawing/2014/main" id="{5F96F70D-CBBC-AB93-6D43-3D4389322E56}"/>
              </a:ext>
            </a:extLst>
          </p:cNvPr>
          <p:cNvSpPr/>
          <p:nvPr/>
        </p:nvSpPr>
        <p:spPr>
          <a:xfrm>
            <a:off x="4987672" y="4403445"/>
            <a:ext cx="687725" cy="408493"/>
          </a:xfrm>
          <a:prstGeom prst="flowChartDecis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4F85EE2E-4BEC-D9D3-5A3B-CCD497274563}"/>
              </a:ext>
            </a:extLst>
          </p:cNvPr>
          <p:cNvGrpSpPr/>
          <p:nvPr/>
        </p:nvGrpSpPr>
        <p:grpSpPr>
          <a:xfrm rot="20617631">
            <a:off x="5007839" y="4891625"/>
            <a:ext cx="673540" cy="511450"/>
            <a:chOff x="4491271" y="3452271"/>
            <a:chExt cx="503129" cy="382048"/>
          </a:xfrm>
        </p:grpSpPr>
        <p:sp>
          <p:nvSpPr>
            <p:cNvPr id="46" name="箭头: 右 45">
              <a:extLst>
                <a:ext uri="{FF2B5EF4-FFF2-40B4-BE49-F238E27FC236}">
                  <a16:creationId xmlns:a16="http://schemas.microsoft.com/office/drawing/2014/main" id="{9C47676B-A32E-214A-9E2F-80D9F7D0737F}"/>
                </a:ext>
              </a:extLst>
            </p:cNvPr>
            <p:cNvSpPr/>
            <p:nvPr/>
          </p:nvSpPr>
          <p:spPr>
            <a:xfrm rot="6382369">
              <a:off x="4547154" y="3527399"/>
              <a:ext cx="382048" cy="23179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8101E05-61A3-AF29-7605-703D507090DC}"/>
                </a:ext>
              </a:extLst>
            </p:cNvPr>
            <p:cNvSpPr txBox="1"/>
            <p:nvPr/>
          </p:nvSpPr>
          <p:spPr>
            <a:xfrm rot="982369">
              <a:off x="4491271" y="3489499"/>
              <a:ext cx="503129" cy="27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ECB9A830-56BD-F0B0-2EC6-A7045F566910}"/>
                  </a:ext>
                </a:extLst>
              </p:cNvPr>
              <p:cNvSpPr/>
              <p:nvPr/>
            </p:nvSpPr>
            <p:spPr>
              <a:xfrm>
                <a:off x="4488887" y="5486277"/>
                <a:ext cx="1720572" cy="10065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input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ECB9A830-56BD-F0B0-2EC6-A7045F566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887" y="5486277"/>
                <a:ext cx="1720572" cy="10065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组合 48">
            <a:extLst>
              <a:ext uri="{FF2B5EF4-FFF2-40B4-BE49-F238E27FC236}">
                <a16:creationId xmlns:a16="http://schemas.microsoft.com/office/drawing/2014/main" id="{5F59AB66-25E1-642E-4560-CCD08A4DAE94}"/>
              </a:ext>
            </a:extLst>
          </p:cNvPr>
          <p:cNvGrpSpPr/>
          <p:nvPr/>
        </p:nvGrpSpPr>
        <p:grpSpPr>
          <a:xfrm rot="1366619">
            <a:off x="6275638" y="4398551"/>
            <a:ext cx="645053" cy="398876"/>
            <a:chOff x="8539166" y="3677878"/>
            <a:chExt cx="645053" cy="398876"/>
          </a:xfrm>
        </p:grpSpPr>
        <p:sp>
          <p:nvSpPr>
            <p:cNvPr id="50" name="箭头: 右 49">
              <a:extLst>
                <a:ext uri="{FF2B5EF4-FFF2-40B4-BE49-F238E27FC236}">
                  <a16:creationId xmlns:a16="http://schemas.microsoft.com/office/drawing/2014/main" id="{875409D5-7F64-79CF-F15A-CC24E226D2BD}"/>
                </a:ext>
              </a:extLst>
            </p:cNvPr>
            <p:cNvSpPr/>
            <p:nvPr/>
          </p:nvSpPr>
          <p:spPr>
            <a:xfrm rot="20233381">
              <a:off x="8539166" y="3751985"/>
              <a:ext cx="645053" cy="324769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3ECCD789-5782-1B75-87DB-A8BB9606B378}"/>
                    </a:ext>
                  </a:extLst>
                </p:cNvPr>
                <p:cNvSpPr txBox="1"/>
                <p:nvPr/>
              </p:nvSpPr>
              <p:spPr>
                <a:xfrm rot="20233381">
                  <a:off x="8576977" y="3677878"/>
                  <a:ext cx="5447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3ECCD789-5782-1B75-87DB-A8BB9606B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33381">
                  <a:off x="8576977" y="3677878"/>
                  <a:ext cx="544752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BAEE7EF1-7AA8-E244-0589-56BA947E32A7}"/>
                  </a:ext>
                </a:extLst>
              </p:cNvPr>
              <p:cNvSpPr/>
              <p:nvPr/>
            </p:nvSpPr>
            <p:spPr>
              <a:xfrm>
                <a:off x="7331335" y="5486277"/>
                <a:ext cx="1720572" cy="10065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input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BAEE7EF1-7AA8-E244-0589-56BA947E3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335" y="5486277"/>
                <a:ext cx="1720572" cy="10065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流程图: 决策 52">
            <a:extLst>
              <a:ext uri="{FF2B5EF4-FFF2-40B4-BE49-F238E27FC236}">
                <a16:creationId xmlns:a16="http://schemas.microsoft.com/office/drawing/2014/main" id="{9F37BE75-F72B-0BB7-D916-08CF5E2A1800}"/>
              </a:ext>
            </a:extLst>
          </p:cNvPr>
          <p:cNvSpPr/>
          <p:nvPr/>
        </p:nvSpPr>
        <p:spPr>
          <a:xfrm>
            <a:off x="7820340" y="4403445"/>
            <a:ext cx="687725" cy="408493"/>
          </a:xfrm>
          <a:prstGeom prst="flowChartDecis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18CB117C-4F4B-A5BD-7603-4123194B00BC}"/>
              </a:ext>
            </a:extLst>
          </p:cNvPr>
          <p:cNvGrpSpPr/>
          <p:nvPr/>
        </p:nvGrpSpPr>
        <p:grpSpPr>
          <a:xfrm rot="20617631">
            <a:off x="7840507" y="4891625"/>
            <a:ext cx="673540" cy="511450"/>
            <a:chOff x="4491271" y="3452271"/>
            <a:chExt cx="503129" cy="382048"/>
          </a:xfrm>
        </p:grpSpPr>
        <p:sp>
          <p:nvSpPr>
            <p:cNvPr id="55" name="箭头: 右 54">
              <a:extLst>
                <a:ext uri="{FF2B5EF4-FFF2-40B4-BE49-F238E27FC236}">
                  <a16:creationId xmlns:a16="http://schemas.microsoft.com/office/drawing/2014/main" id="{11EFB082-1A09-CE42-7DBD-2B129815B44F}"/>
                </a:ext>
              </a:extLst>
            </p:cNvPr>
            <p:cNvSpPr/>
            <p:nvPr/>
          </p:nvSpPr>
          <p:spPr>
            <a:xfrm rot="6382369">
              <a:off x="4547154" y="3527399"/>
              <a:ext cx="382048" cy="23179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61C17FA4-26D6-515A-A0DC-EA95BDB5D5C4}"/>
                </a:ext>
              </a:extLst>
            </p:cNvPr>
            <p:cNvSpPr txBox="1"/>
            <p:nvPr/>
          </p:nvSpPr>
          <p:spPr>
            <a:xfrm rot="982369">
              <a:off x="4491271" y="3489499"/>
              <a:ext cx="503129" cy="27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56C06EE5-AABD-4DFB-4F6E-7D889295E604}"/>
              </a:ext>
            </a:extLst>
          </p:cNvPr>
          <p:cNvGrpSpPr/>
          <p:nvPr/>
        </p:nvGrpSpPr>
        <p:grpSpPr>
          <a:xfrm rot="1366619">
            <a:off x="8806866" y="4456190"/>
            <a:ext cx="645053" cy="369332"/>
            <a:chOff x="8539166" y="3743892"/>
            <a:chExt cx="645053" cy="369332"/>
          </a:xfrm>
        </p:grpSpPr>
        <p:sp>
          <p:nvSpPr>
            <p:cNvPr id="58" name="箭头: 右 57">
              <a:extLst>
                <a:ext uri="{FF2B5EF4-FFF2-40B4-BE49-F238E27FC236}">
                  <a16:creationId xmlns:a16="http://schemas.microsoft.com/office/drawing/2014/main" id="{523A3F21-1422-D0BE-0C99-EA9A0192C020}"/>
                </a:ext>
              </a:extLst>
            </p:cNvPr>
            <p:cNvSpPr/>
            <p:nvPr/>
          </p:nvSpPr>
          <p:spPr>
            <a:xfrm rot="20233381">
              <a:off x="8539166" y="3751985"/>
              <a:ext cx="645053" cy="324769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0477B3D5-1B77-F19D-5727-70173A137924}"/>
                </a:ext>
              </a:extLst>
            </p:cNvPr>
            <p:cNvSpPr txBox="1"/>
            <p:nvPr/>
          </p:nvSpPr>
          <p:spPr>
            <a:xfrm rot="20233381">
              <a:off x="8595274" y="3743892"/>
              <a:ext cx="544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62" name="墨迹 61">
                <a:extLst>
                  <a:ext uri="{FF2B5EF4-FFF2-40B4-BE49-F238E27FC236}">
                    <a16:creationId xmlns:a16="http://schemas.microsoft.com/office/drawing/2014/main" id="{9028D240-AF81-8B1F-41C7-F601AC9DD46C}"/>
                  </a:ext>
                </a:extLst>
              </p14:cNvPr>
              <p14:cNvContentPartPr/>
              <p14:nvPr/>
            </p14:nvContentPartPr>
            <p14:xfrm>
              <a:off x="20743" y="3204691"/>
              <a:ext cx="12171960" cy="1220400"/>
            </p14:xfrm>
          </p:contentPart>
        </mc:Choice>
        <mc:Fallback xmlns="">
          <p:pic>
            <p:nvPicPr>
              <p:cNvPr id="62" name="墨迹 61">
                <a:extLst>
                  <a:ext uri="{FF2B5EF4-FFF2-40B4-BE49-F238E27FC236}">
                    <a16:creationId xmlns:a16="http://schemas.microsoft.com/office/drawing/2014/main" id="{9028D240-AF81-8B1F-41C7-F601AC9DD46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43" y="3187051"/>
                <a:ext cx="12207600" cy="125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385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4" grpId="0" animBg="1"/>
      <p:bldP spid="35" grpId="0" animBg="1"/>
      <p:bldP spid="36" grpId="0" animBg="1"/>
      <p:bldP spid="40" grpId="0" animBg="1"/>
      <p:bldP spid="44" grpId="0" animBg="1"/>
      <p:bldP spid="48" grpId="0" animBg="1"/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Proof Technique: Iterative Win-win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16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C912EBB-4AEA-064F-EA67-FE77646152C5}"/>
              </a:ext>
            </a:extLst>
          </p:cNvPr>
          <p:cNvSpPr txBox="1"/>
          <p:nvPr/>
        </p:nvSpPr>
        <p:spPr>
          <a:xfrm>
            <a:off x="755893" y="3589668"/>
            <a:ext cx="2521503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Iterative win-win: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流程图: 决策 26">
            <a:extLst>
              <a:ext uri="{FF2B5EF4-FFF2-40B4-BE49-F238E27FC236}">
                <a16:creationId xmlns:a16="http://schemas.microsoft.com/office/drawing/2014/main" id="{B78918B2-73CD-249C-A867-756BE70532AC}"/>
              </a:ext>
            </a:extLst>
          </p:cNvPr>
          <p:cNvSpPr/>
          <p:nvPr/>
        </p:nvSpPr>
        <p:spPr>
          <a:xfrm>
            <a:off x="1215629" y="4406846"/>
            <a:ext cx="687725" cy="408493"/>
          </a:xfrm>
          <a:prstGeom prst="flowChartDecis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683528B-2D76-006A-20F9-752D7338805B}"/>
              </a:ext>
            </a:extLst>
          </p:cNvPr>
          <p:cNvGrpSpPr/>
          <p:nvPr/>
        </p:nvGrpSpPr>
        <p:grpSpPr>
          <a:xfrm rot="20617631">
            <a:off x="1228704" y="4893834"/>
            <a:ext cx="673540" cy="511450"/>
            <a:chOff x="4491271" y="3452271"/>
            <a:chExt cx="503129" cy="382048"/>
          </a:xfrm>
        </p:grpSpPr>
        <p:sp>
          <p:nvSpPr>
            <p:cNvPr id="29" name="箭头: 右 28">
              <a:extLst>
                <a:ext uri="{FF2B5EF4-FFF2-40B4-BE49-F238E27FC236}">
                  <a16:creationId xmlns:a16="http://schemas.microsoft.com/office/drawing/2014/main" id="{65808E05-9B1B-A162-5F24-57672C5C606B}"/>
                </a:ext>
              </a:extLst>
            </p:cNvPr>
            <p:cNvSpPr/>
            <p:nvPr/>
          </p:nvSpPr>
          <p:spPr>
            <a:xfrm rot="6382369">
              <a:off x="4547154" y="3527399"/>
              <a:ext cx="382048" cy="23179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7FDE01F-09B7-FA3B-F1EE-B8E43011F1CA}"/>
                </a:ext>
              </a:extLst>
            </p:cNvPr>
            <p:cNvSpPr txBox="1"/>
            <p:nvPr/>
          </p:nvSpPr>
          <p:spPr>
            <a:xfrm rot="982369">
              <a:off x="4491271" y="3489499"/>
              <a:ext cx="503129" cy="27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D92672F-B31C-18BB-01F2-33B107D4BECC}"/>
              </a:ext>
            </a:extLst>
          </p:cNvPr>
          <p:cNvGrpSpPr/>
          <p:nvPr/>
        </p:nvGrpSpPr>
        <p:grpSpPr>
          <a:xfrm rot="1366619">
            <a:off x="2196754" y="4460336"/>
            <a:ext cx="645053" cy="369332"/>
            <a:chOff x="8539166" y="3743892"/>
            <a:chExt cx="645053" cy="369332"/>
          </a:xfrm>
        </p:grpSpPr>
        <p:sp>
          <p:nvSpPr>
            <p:cNvPr id="32" name="箭头: 右 31">
              <a:extLst>
                <a:ext uri="{FF2B5EF4-FFF2-40B4-BE49-F238E27FC236}">
                  <a16:creationId xmlns:a16="http://schemas.microsoft.com/office/drawing/2014/main" id="{F36BA334-7DEC-08B9-753D-CA1B29E31DDF}"/>
                </a:ext>
              </a:extLst>
            </p:cNvPr>
            <p:cNvSpPr/>
            <p:nvPr/>
          </p:nvSpPr>
          <p:spPr>
            <a:xfrm rot="20233381">
              <a:off x="8539166" y="3751985"/>
              <a:ext cx="645053" cy="324769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10C1479-D8B1-6FDF-24D4-9F7438931310}"/>
                </a:ext>
              </a:extLst>
            </p:cNvPr>
            <p:cNvSpPr txBox="1"/>
            <p:nvPr/>
          </p:nvSpPr>
          <p:spPr>
            <a:xfrm rot="20233381">
              <a:off x="8595274" y="3743892"/>
              <a:ext cx="544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4DC33574-FEC5-123D-C2B8-D2EA9E9E7611}"/>
                  </a:ext>
                </a:extLst>
              </p:cNvPr>
              <p:cNvSpPr/>
              <p:nvPr/>
            </p:nvSpPr>
            <p:spPr>
              <a:xfrm>
                <a:off x="709752" y="5488486"/>
                <a:ext cx="1720572" cy="10065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input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4DC33574-FEC5-123D-C2B8-D2EA9E9E7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52" y="5488486"/>
                <a:ext cx="1720572" cy="10065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5DD060C9-0090-6EFB-763D-049ED1C6D48B}"/>
                  </a:ext>
                </a:extLst>
              </p:cNvPr>
              <p:cNvSpPr/>
              <p:nvPr/>
            </p:nvSpPr>
            <p:spPr>
              <a:xfrm>
                <a:off x="9654093" y="4165623"/>
                <a:ext cx="1720572" cy="100540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input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5DD060C9-0090-6EFB-763D-049ED1C6D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093" y="4165623"/>
                <a:ext cx="1720572" cy="1005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流程图: 决策 35">
            <a:extLst>
              <a:ext uri="{FF2B5EF4-FFF2-40B4-BE49-F238E27FC236}">
                <a16:creationId xmlns:a16="http://schemas.microsoft.com/office/drawing/2014/main" id="{528AD01C-F58F-37EE-5C3E-0A6EEC21D4CF}"/>
              </a:ext>
            </a:extLst>
          </p:cNvPr>
          <p:cNvSpPr/>
          <p:nvPr/>
        </p:nvSpPr>
        <p:spPr>
          <a:xfrm>
            <a:off x="3098950" y="4405518"/>
            <a:ext cx="687725" cy="408493"/>
          </a:xfrm>
          <a:prstGeom prst="flowChartDecis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0666032-3B90-7D3A-360F-3E706DAA17C2}"/>
              </a:ext>
            </a:extLst>
          </p:cNvPr>
          <p:cNvGrpSpPr/>
          <p:nvPr/>
        </p:nvGrpSpPr>
        <p:grpSpPr>
          <a:xfrm rot="20617631">
            <a:off x="3119117" y="4893698"/>
            <a:ext cx="673540" cy="511450"/>
            <a:chOff x="4491271" y="3452271"/>
            <a:chExt cx="503129" cy="382048"/>
          </a:xfrm>
        </p:grpSpPr>
        <p:sp>
          <p:nvSpPr>
            <p:cNvPr id="38" name="箭头: 右 37">
              <a:extLst>
                <a:ext uri="{FF2B5EF4-FFF2-40B4-BE49-F238E27FC236}">
                  <a16:creationId xmlns:a16="http://schemas.microsoft.com/office/drawing/2014/main" id="{F3ED04DE-450E-E484-D869-8231744F41D0}"/>
                </a:ext>
              </a:extLst>
            </p:cNvPr>
            <p:cNvSpPr/>
            <p:nvPr/>
          </p:nvSpPr>
          <p:spPr>
            <a:xfrm rot="6382369">
              <a:off x="4547154" y="3527399"/>
              <a:ext cx="382048" cy="23179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B72ADEC-B359-33BC-8275-C5AC8BEDB452}"/>
                </a:ext>
              </a:extLst>
            </p:cNvPr>
            <p:cNvSpPr txBox="1"/>
            <p:nvPr/>
          </p:nvSpPr>
          <p:spPr>
            <a:xfrm rot="982369">
              <a:off x="4491271" y="3489499"/>
              <a:ext cx="503129" cy="27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89F648F6-F241-86BE-0037-94CA475B2A28}"/>
                  </a:ext>
                </a:extLst>
              </p:cNvPr>
              <p:cNvSpPr/>
              <p:nvPr/>
            </p:nvSpPr>
            <p:spPr>
              <a:xfrm>
                <a:off x="2600165" y="5488350"/>
                <a:ext cx="1720572" cy="10065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input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89F648F6-F241-86BE-0037-94CA475B2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165" y="5488350"/>
                <a:ext cx="1720572" cy="1006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组合 40">
            <a:extLst>
              <a:ext uri="{FF2B5EF4-FFF2-40B4-BE49-F238E27FC236}">
                <a16:creationId xmlns:a16="http://schemas.microsoft.com/office/drawing/2014/main" id="{BA058F1F-5161-4DB2-266D-2ABCD60848D9}"/>
              </a:ext>
            </a:extLst>
          </p:cNvPr>
          <p:cNvGrpSpPr/>
          <p:nvPr/>
        </p:nvGrpSpPr>
        <p:grpSpPr>
          <a:xfrm rot="1366619">
            <a:off x="4085476" y="4458263"/>
            <a:ext cx="645053" cy="369332"/>
            <a:chOff x="8539166" y="3743892"/>
            <a:chExt cx="645053" cy="369332"/>
          </a:xfrm>
        </p:grpSpPr>
        <p:sp>
          <p:nvSpPr>
            <p:cNvPr id="42" name="箭头: 右 41">
              <a:extLst>
                <a:ext uri="{FF2B5EF4-FFF2-40B4-BE49-F238E27FC236}">
                  <a16:creationId xmlns:a16="http://schemas.microsoft.com/office/drawing/2014/main" id="{0872EF5B-317D-408E-AB02-CCCFC30AB750}"/>
                </a:ext>
              </a:extLst>
            </p:cNvPr>
            <p:cNvSpPr/>
            <p:nvPr/>
          </p:nvSpPr>
          <p:spPr>
            <a:xfrm rot="20233381">
              <a:off x="8539166" y="3751985"/>
              <a:ext cx="645053" cy="324769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4FC32F4-6907-4D69-F3DF-A20FA9B983FB}"/>
                </a:ext>
              </a:extLst>
            </p:cNvPr>
            <p:cNvSpPr txBox="1"/>
            <p:nvPr/>
          </p:nvSpPr>
          <p:spPr>
            <a:xfrm rot="20233381">
              <a:off x="8595274" y="3743892"/>
              <a:ext cx="544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流程图: 决策 43">
            <a:extLst>
              <a:ext uri="{FF2B5EF4-FFF2-40B4-BE49-F238E27FC236}">
                <a16:creationId xmlns:a16="http://schemas.microsoft.com/office/drawing/2014/main" id="{5F96F70D-CBBC-AB93-6D43-3D4389322E56}"/>
              </a:ext>
            </a:extLst>
          </p:cNvPr>
          <p:cNvSpPr/>
          <p:nvPr/>
        </p:nvSpPr>
        <p:spPr>
          <a:xfrm>
            <a:off x="4987672" y="4403445"/>
            <a:ext cx="687725" cy="408493"/>
          </a:xfrm>
          <a:prstGeom prst="flowChartDecis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4F85EE2E-4BEC-D9D3-5A3B-CCD497274563}"/>
              </a:ext>
            </a:extLst>
          </p:cNvPr>
          <p:cNvGrpSpPr/>
          <p:nvPr/>
        </p:nvGrpSpPr>
        <p:grpSpPr>
          <a:xfrm rot="20617631">
            <a:off x="5007839" y="4891625"/>
            <a:ext cx="673540" cy="511450"/>
            <a:chOff x="4491271" y="3452271"/>
            <a:chExt cx="503129" cy="382048"/>
          </a:xfrm>
        </p:grpSpPr>
        <p:sp>
          <p:nvSpPr>
            <p:cNvPr id="46" name="箭头: 右 45">
              <a:extLst>
                <a:ext uri="{FF2B5EF4-FFF2-40B4-BE49-F238E27FC236}">
                  <a16:creationId xmlns:a16="http://schemas.microsoft.com/office/drawing/2014/main" id="{9C47676B-A32E-214A-9E2F-80D9F7D0737F}"/>
                </a:ext>
              </a:extLst>
            </p:cNvPr>
            <p:cNvSpPr/>
            <p:nvPr/>
          </p:nvSpPr>
          <p:spPr>
            <a:xfrm rot="6382369">
              <a:off x="4547154" y="3527399"/>
              <a:ext cx="382048" cy="23179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8101E05-61A3-AF29-7605-703D507090DC}"/>
                </a:ext>
              </a:extLst>
            </p:cNvPr>
            <p:cNvSpPr txBox="1"/>
            <p:nvPr/>
          </p:nvSpPr>
          <p:spPr>
            <a:xfrm rot="982369">
              <a:off x="4491271" y="3489499"/>
              <a:ext cx="503129" cy="27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ECB9A830-56BD-F0B0-2EC6-A7045F566910}"/>
                  </a:ext>
                </a:extLst>
              </p:cNvPr>
              <p:cNvSpPr/>
              <p:nvPr/>
            </p:nvSpPr>
            <p:spPr>
              <a:xfrm>
                <a:off x="4488887" y="5486277"/>
                <a:ext cx="1720572" cy="10065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input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ECB9A830-56BD-F0B0-2EC6-A7045F566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887" y="5486277"/>
                <a:ext cx="1720572" cy="10065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组合 48">
            <a:extLst>
              <a:ext uri="{FF2B5EF4-FFF2-40B4-BE49-F238E27FC236}">
                <a16:creationId xmlns:a16="http://schemas.microsoft.com/office/drawing/2014/main" id="{5F59AB66-25E1-642E-4560-CCD08A4DAE94}"/>
              </a:ext>
            </a:extLst>
          </p:cNvPr>
          <p:cNvGrpSpPr/>
          <p:nvPr/>
        </p:nvGrpSpPr>
        <p:grpSpPr>
          <a:xfrm rot="1366619">
            <a:off x="6255800" y="4460569"/>
            <a:ext cx="645053" cy="369332"/>
            <a:chOff x="8539166" y="3743892"/>
            <a:chExt cx="645053" cy="369332"/>
          </a:xfrm>
        </p:grpSpPr>
        <p:sp>
          <p:nvSpPr>
            <p:cNvPr id="50" name="箭头: 右 49">
              <a:extLst>
                <a:ext uri="{FF2B5EF4-FFF2-40B4-BE49-F238E27FC236}">
                  <a16:creationId xmlns:a16="http://schemas.microsoft.com/office/drawing/2014/main" id="{875409D5-7F64-79CF-F15A-CC24E226D2BD}"/>
                </a:ext>
              </a:extLst>
            </p:cNvPr>
            <p:cNvSpPr/>
            <p:nvPr/>
          </p:nvSpPr>
          <p:spPr>
            <a:xfrm rot="20233381">
              <a:off x="8539166" y="3751985"/>
              <a:ext cx="645053" cy="324769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3ECCD789-5782-1B75-87DB-A8BB9606B378}"/>
                    </a:ext>
                  </a:extLst>
                </p:cNvPr>
                <p:cNvSpPr txBox="1"/>
                <p:nvPr/>
              </p:nvSpPr>
              <p:spPr>
                <a:xfrm rot="20233381">
                  <a:off x="8595273" y="3743892"/>
                  <a:ext cx="5447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3ECCD789-5782-1B75-87DB-A8BB9606B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33381">
                  <a:off x="8595273" y="3743892"/>
                  <a:ext cx="54475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BAEE7EF1-7AA8-E244-0589-56BA947E32A7}"/>
                  </a:ext>
                </a:extLst>
              </p:cNvPr>
              <p:cNvSpPr/>
              <p:nvPr/>
            </p:nvSpPr>
            <p:spPr>
              <a:xfrm>
                <a:off x="7331335" y="5486277"/>
                <a:ext cx="1720572" cy="10065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input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BAEE7EF1-7AA8-E244-0589-56BA947E3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335" y="5486277"/>
                <a:ext cx="1720572" cy="10065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流程图: 决策 52">
            <a:extLst>
              <a:ext uri="{FF2B5EF4-FFF2-40B4-BE49-F238E27FC236}">
                <a16:creationId xmlns:a16="http://schemas.microsoft.com/office/drawing/2014/main" id="{9F37BE75-F72B-0BB7-D916-08CF5E2A1800}"/>
              </a:ext>
            </a:extLst>
          </p:cNvPr>
          <p:cNvSpPr/>
          <p:nvPr/>
        </p:nvSpPr>
        <p:spPr>
          <a:xfrm>
            <a:off x="7820340" y="4403445"/>
            <a:ext cx="687725" cy="408493"/>
          </a:xfrm>
          <a:prstGeom prst="flowChartDecis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18CB117C-4F4B-A5BD-7603-4123194B00BC}"/>
              </a:ext>
            </a:extLst>
          </p:cNvPr>
          <p:cNvGrpSpPr/>
          <p:nvPr/>
        </p:nvGrpSpPr>
        <p:grpSpPr>
          <a:xfrm rot="20617631">
            <a:off x="7840507" y="4891625"/>
            <a:ext cx="673540" cy="511450"/>
            <a:chOff x="4491271" y="3452271"/>
            <a:chExt cx="503129" cy="382048"/>
          </a:xfrm>
        </p:grpSpPr>
        <p:sp>
          <p:nvSpPr>
            <p:cNvPr id="55" name="箭头: 右 54">
              <a:extLst>
                <a:ext uri="{FF2B5EF4-FFF2-40B4-BE49-F238E27FC236}">
                  <a16:creationId xmlns:a16="http://schemas.microsoft.com/office/drawing/2014/main" id="{11EFB082-1A09-CE42-7DBD-2B129815B44F}"/>
                </a:ext>
              </a:extLst>
            </p:cNvPr>
            <p:cNvSpPr/>
            <p:nvPr/>
          </p:nvSpPr>
          <p:spPr>
            <a:xfrm rot="6382369">
              <a:off x="4547154" y="3527399"/>
              <a:ext cx="382048" cy="23179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61C17FA4-26D6-515A-A0DC-EA95BDB5D5C4}"/>
                </a:ext>
              </a:extLst>
            </p:cNvPr>
            <p:cNvSpPr txBox="1"/>
            <p:nvPr/>
          </p:nvSpPr>
          <p:spPr>
            <a:xfrm rot="982369">
              <a:off x="4491271" y="3489499"/>
              <a:ext cx="503129" cy="27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56C06EE5-AABD-4DFB-4F6E-7D889295E604}"/>
              </a:ext>
            </a:extLst>
          </p:cNvPr>
          <p:cNvGrpSpPr/>
          <p:nvPr/>
        </p:nvGrpSpPr>
        <p:grpSpPr>
          <a:xfrm rot="1366619">
            <a:off x="8806866" y="4456190"/>
            <a:ext cx="645053" cy="369332"/>
            <a:chOff x="8539166" y="3743892"/>
            <a:chExt cx="645053" cy="369332"/>
          </a:xfrm>
        </p:grpSpPr>
        <p:sp>
          <p:nvSpPr>
            <p:cNvPr id="58" name="箭头: 右 57">
              <a:extLst>
                <a:ext uri="{FF2B5EF4-FFF2-40B4-BE49-F238E27FC236}">
                  <a16:creationId xmlns:a16="http://schemas.microsoft.com/office/drawing/2014/main" id="{523A3F21-1422-D0BE-0C99-EA9A0192C020}"/>
                </a:ext>
              </a:extLst>
            </p:cNvPr>
            <p:cNvSpPr/>
            <p:nvPr/>
          </p:nvSpPr>
          <p:spPr>
            <a:xfrm rot="20233381">
              <a:off x="8539166" y="3751985"/>
              <a:ext cx="645053" cy="324769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0477B3D5-1B77-F19D-5727-70173A137924}"/>
                </a:ext>
              </a:extLst>
            </p:cNvPr>
            <p:cNvSpPr txBox="1"/>
            <p:nvPr/>
          </p:nvSpPr>
          <p:spPr>
            <a:xfrm rot="20233381">
              <a:off x="8595274" y="3743892"/>
              <a:ext cx="544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EC2CDAA-A83E-BC2D-7915-181F7C3D9C91}"/>
                  </a:ext>
                </a:extLst>
              </p:cNvPr>
              <p:cNvSpPr txBox="1"/>
              <p:nvPr/>
            </p:nvSpPr>
            <p:spPr>
              <a:xfrm>
                <a:off x="3786675" y="1981774"/>
                <a:ext cx="5711664" cy="20255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choice of parameters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some large constant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large enough 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suffices),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Every case is poly time. Bingo!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EC2CDAA-A83E-BC2D-7915-181F7C3D9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675" y="1981774"/>
                <a:ext cx="5711664" cy="20255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35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The other ingredient 4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pseudodeterminism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hardness vs randomness, revised!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17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E073023-097B-3B0F-CCD8-D68A9E4483FC}"/>
              </a:ext>
            </a:extLst>
          </p:cNvPr>
          <p:cNvGrpSpPr/>
          <p:nvPr/>
        </p:nvGrpSpPr>
        <p:grpSpPr>
          <a:xfrm>
            <a:off x="4087386" y="2044631"/>
            <a:ext cx="6234337" cy="707886"/>
            <a:chOff x="-2607988" y="846619"/>
            <a:chExt cx="6234337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E936DCC-CB89-C4AD-27EC-0B286B14F0C7}"/>
                    </a:ext>
                  </a:extLst>
                </p:cNvPr>
                <p:cNvSpPr txBox="1"/>
                <p:nvPr/>
              </p:nvSpPr>
              <p:spPr>
                <a:xfrm>
                  <a:off x="-2607988" y="1000507"/>
                  <a:ext cx="1744274" cy="40011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𝐈𝐏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𝐏𝐒𝐏𝐀𝐂𝐄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E936DCC-CB89-C4AD-27EC-0B286B14F0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07988" y="1000507"/>
                  <a:ext cx="174427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DF87AC9-DCF7-34F9-722C-566720585651}"/>
                </a:ext>
              </a:extLst>
            </p:cNvPr>
            <p:cNvSpPr txBox="1"/>
            <p:nvPr/>
          </p:nvSpPr>
          <p:spPr>
            <a:xfrm>
              <a:off x="1624866" y="846619"/>
              <a:ext cx="2001483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“Randomness vs time” </a:t>
              </a:r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[IW01, TV07]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28DAA188-9E21-5E62-EE76-099E304D977C}"/>
                </a:ext>
              </a:extLst>
            </p:cNvPr>
            <p:cNvCxnSpPr>
              <a:cxnSpLocks/>
              <a:stCxn id="5" idx="3"/>
              <a:endCxn id="12" idx="1"/>
            </p:cNvCxnSpPr>
            <p:nvPr/>
          </p:nvCxnSpPr>
          <p:spPr>
            <a:xfrm>
              <a:off x="-863714" y="1200562"/>
              <a:ext cx="24885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82893BE-0AE9-1C29-6B2C-413889CEAF5C}"/>
                </a:ext>
              </a:extLst>
            </p:cNvPr>
            <p:cNvSpPr txBox="1"/>
            <p:nvPr/>
          </p:nvSpPr>
          <p:spPr>
            <a:xfrm>
              <a:off x="-1115750" y="865422"/>
              <a:ext cx="3010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Hardness vs Randomness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DC083FC-96A7-D98F-704B-08FFA65E1B1D}"/>
              </a:ext>
            </a:extLst>
          </p:cNvPr>
          <p:cNvGrpSpPr/>
          <p:nvPr/>
        </p:nvGrpSpPr>
        <p:grpSpPr>
          <a:xfrm>
            <a:off x="4956125" y="2598629"/>
            <a:ext cx="5986195" cy="839814"/>
            <a:chOff x="879262" y="1503636"/>
            <a:chExt cx="5986195" cy="839814"/>
          </a:xfrm>
        </p:grpSpPr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420CB812-EAFE-7AFA-9220-29EF05653891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 flipH="1">
              <a:off x="879262" y="1503636"/>
              <a:ext cx="3398" cy="8398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704F97C9-5050-3829-8509-DB552C3B0678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 flipH="1">
              <a:off x="5240328" y="1657524"/>
              <a:ext cx="3791" cy="6837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81A85C0-324E-FAAB-1B19-4E3973293AE2}"/>
                </a:ext>
              </a:extLst>
            </p:cNvPr>
            <p:cNvSpPr txBox="1"/>
            <p:nvPr/>
          </p:nvSpPr>
          <p:spPr>
            <a:xfrm>
              <a:off x="999819" y="1761181"/>
              <a:ext cx="1504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scaled-down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4E4A233-9B99-7035-EADD-A080E86BF2BD}"/>
                </a:ext>
              </a:extLst>
            </p:cNvPr>
            <p:cNvSpPr txBox="1"/>
            <p:nvPr/>
          </p:nvSpPr>
          <p:spPr>
            <a:xfrm>
              <a:off x="5360890" y="1767986"/>
              <a:ext cx="1504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scaled-down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CE7916FA-B778-2764-B48F-2A67E6A30C4C}"/>
              </a:ext>
            </a:extLst>
          </p:cNvPr>
          <p:cNvGrpSpPr/>
          <p:nvPr/>
        </p:nvGrpSpPr>
        <p:grpSpPr>
          <a:xfrm>
            <a:off x="4286351" y="3436250"/>
            <a:ext cx="5700613" cy="710079"/>
            <a:chOff x="4286351" y="3436250"/>
            <a:chExt cx="5700613" cy="710079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375F5400-F38C-B1A6-26DA-81F7455C03E3}"/>
                </a:ext>
              </a:extLst>
            </p:cNvPr>
            <p:cNvGrpSpPr/>
            <p:nvPr/>
          </p:nvGrpSpPr>
          <p:grpSpPr>
            <a:xfrm>
              <a:off x="4286351" y="3436250"/>
              <a:ext cx="5700613" cy="710079"/>
              <a:chOff x="-2385305" y="3221458"/>
              <a:chExt cx="5700613" cy="710079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0E087D2-65E7-7D83-1E15-0B4C8AD48B96}"/>
                  </a:ext>
                </a:extLst>
              </p:cNvPr>
              <p:cNvSpPr txBox="1"/>
              <p:nvPr/>
            </p:nvSpPr>
            <p:spPr>
              <a:xfrm>
                <a:off x="-2385305" y="3223651"/>
                <a:ext cx="1339547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GKR protocol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2D768F8-05DE-E649-7A2F-6D9577086812}"/>
                  </a:ext>
                </a:extLst>
              </p:cNvPr>
              <p:cNvSpPr txBox="1"/>
              <p:nvPr/>
            </p:nvSpPr>
            <p:spPr>
              <a:xfrm>
                <a:off x="1975761" y="3221458"/>
                <a:ext cx="1339547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Chen-Tell Generator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4CD1C80E-0922-EBFC-E8FF-A047B00CA823}"/>
                  </a:ext>
                </a:extLst>
              </p:cNvPr>
              <p:cNvCxnSpPr>
                <a:cxnSpLocks/>
                <a:stCxn id="11" idx="3"/>
                <a:endCxn id="13" idx="1"/>
              </p:cNvCxnSpPr>
              <p:nvPr/>
            </p:nvCxnSpPr>
            <p:spPr>
              <a:xfrm flipV="1">
                <a:off x="-1045758" y="3575401"/>
                <a:ext cx="3021519" cy="219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620AC0C-AC56-AE1F-9331-A812A5D72D24}"/>
                </a:ext>
              </a:extLst>
            </p:cNvPr>
            <p:cNvSpPr txBox="1"/>
            <p:nvPr/>
          </p:nvSpPr>
          <p:spPr>
            <a:xfrm>
              <a:off x="5570871" y="3495065"/>
              <a:ext cx="3010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Hardness vs Randomness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3092581-660C-73E4-0EDC-91C5BB95FAFC}"/>
                  </a:ext>
                </a:extLst>
              </p:cNvPr>
              <p:cNvSpPr txBox="1"/>
              <p:nvPr/>
            </p:nvSpPr>
            <p:spPr>
              <a:xfrm>
                <a:off x="1348052" y="2198519"/>
                <a:ext cx="1744274" cy="4001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𝐌𝐈𝐏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𝐍𝐄𝐗𝐏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3092581-660C-73E4-0EDC-91C5BB95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052" y="2198519"/>
                <a:ext cx="174427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5EE4808C-B8C7-6BE3-33B3-71EBDAC9450C}"/>
              </a:ext>
            </a:extLst>
          </p:cNvPr>
          <p:cNvSpPr txBox="1"/>
          <p:nvPr/>
        </p:nvSpPr>
        <p:spPr>
          <a:xfrm>
            <a:off x="1550415" y="3436250"/>
            <a:ext cx="1339547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PCP Theorem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1FE561F5-3424-974F-CA1F-822DB386B258}"/>
              </a:ext>
            </a:extLst>
          </p:cNvPr>
          <p:cNvGrpSpPr/>
          <p:nvPr/>
        </p:nvGrpSpPr>
        <p:grpSpPr>
          <a:xfrm>
            <a:off x="2220189" y="2598629"/>
            <a:ext cx="1621345" cy="837621"/>
            <a:chOff x="2220189" y="2598629"/>
            <a:chExt cx="1621345" cy="837621"/>
          </a:xfrm>
        </p:grpSpPr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F0E45F74-C2C6-676A-8EC0-DF6674FEFD26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2220189" y="2598629"/>
              <a:ext cx="0" cy="837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54774FB4-552A-A6FA-A4F9-2C63D2BBB926}"/>
                </a:ext>
              </a:extLst>
            </p:cNvPr>
            <p:cNvSpPr txBox="1"/>
            <p:nvPr/>
          </p:nvSpPr>
          <p:spPr>
            <a:xfrm>
              <a:off x="2336961" y="2862979"/>
              <a:ext cx="1504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scaled-down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文本框 66">
            <a:extLst>
              <a:ext uri="{FF2B5EF4-FFF2-40B4-BE49-F238E27FC236}">
                <a16:creationId xmlns:a16="http://schemas.microsoft.com/office/drawing/2014/main" id="{912A5A4C-97B3-0E42-A6EF-388FD0EFDF9F}"/>
              </a:ext>
            </a:extLst>
          </p:cNvPr>
          <p:cNvSpPr txBox="1"/>
          <p:nvPr/>
        </p:nvSpPr>
        <p:spPr>
          <a:xfrm>
            <a:off x="2659166" y="4352070"/>
            <a:ext cx="2780197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“Randomness vs Time”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[IW01, TV07]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C5C941B6-CD3C-BEAD-5E20-3838D019BB63}"/>
              </a:ext>
            </a:extLst>
          </p:cNvPr>
          <p:cNvSpPr txBox="1"/>
          <p:nvPr/>
        </p:nvSpPr>
        <p:spPr>
          <a:xfrm>
            <a:off x="888144" y="4320159"/>
            <a:ext cx="1365176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Win-win analysis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6D73F284-E5F9-41BE-1A30-C311AB4D94AE}"/>
              </a:ext>
            </a:extLst>
          </p:cNvPr>
          <p:cNvSpPr txBox="1"/>
          <p:nvPr/>
        </p:nvSpPr>
        <p:spPr>
          <a:xfrm>
            <a:off x="838200" y="5824405"/>
            <a:ext cx="4601163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[OS17]: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constructions in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subexponential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B7F3C8E4-9B32-D0FF-9A5B-4EF054310CF4}"/>
              </a:ext>
            </a:extLst>
          </p:cNvPr>
          <p:cNvSpPr txBox="1"/>
          <p:nvPr/>
        </p:nvSpPr>
        <p:spPr>
          <a:xfrm>
            <a:off x="8434569" y="4353012"/>
            <a:ext cx="3203825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“Hardness vs randomness revised”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[CT21]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3B2DB8D9-80CE-4797-4872-6D7BAFBC63EB}"/>
              </a:ext>
            </a:extLst>
          </p:cNvPr>
          <p:cNvSpPr txBox="1"/>
          <p:nvPr/>
        </p:nvSpPr>
        <p:spPr>
          <a:xfrm>
            <a:off x="6850439" y="4353012"/>
            <a:ext cx="1149366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Iterative win-win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3E3585B-BAD0-0BA9-5368-28F1956F4D97}"/>
              </a:ext>
            </a:extLst>
          </p:cNvPr>
          <p:cNvSpPr txBox="1"/>
          <p:nvPr/>
        </p:nvSpPr>
        <p:spPr>
          <a:xfrm>
            <a:off x="7012122" y="5843132"/>
            <a:ext cx="3472208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Our results: Improving [OS17] to polynomial time!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7C4CE9C6-C00B-C399-3D08-F7DC83A82755}"/>
              </a:ext>
            </a:extLst>
          </p:cNvPr>
          <p:cNvGrpSpPr/>
          <p:nvPr/>
        </p:nvGrpSpPr>
        <p:grpSpPr>
          <a:xfrm>
            <a:off x="1419954" y="5057460"/>
            <a:ext cx="2780087" cy="732860"/>
            <a:chOff x="1419954" y="5057460"/>
            <a:chExt cx="2780087" cy="732860"/>
          </a:xfrm>
        </p:grpSpPr>
        <p:sp>
          <p:nvSpPr>
            <p:cNvPr id="73" name="箭头: 下 72">
              <a:extLst>
                <a:ext uri="{FF2B5EF4-FFF2-40B4-BE49-F238E27FC236}">
                  <a16:creationId xmlns:a16="http://schemas.microsoft.com/office/drawing/2014/main" id="{C0C41BA1-3BEC-E227-86E0-92738ACA4BA2}"/>
                </a:ext>
              </a:extLst>
            </p:cNvPr>
            <p:cNvSpPr/>
            <p:nvPr/>
          </p:nvSpPr>
          <p:spPr>
            <a:xfrm>
              <a:off x="1419954" y="5082434"/>
              <a:ext cx="301555" cy="707886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箭头: 下 73">
              <a:extLst>
                <a:ext uri="{FF2B5EF4-FFF2-40B4-BE49-F238E27FC236}">
                  <a16:creationId xmlns:a16="http://schemas.microsoft.com/office/drawing/2014/main" id="{C80CA49A-05F7-C877-21A1-1CD5CCA5F3F1}"/>
                </a:ext>
              </a:extLst>
            </p:cNvPr>
            <p:cNvSpPr/>
            <p:nvPr/>
          </p:nvSpPr>
          <p:spPr>
            <a:xfrm>
              <a:off x="3898486" y="5057460"/>
              <a:ext cx="301555" cy="707886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DB13A27D-2219-7304-FB50-464F4D5B1307}"/>
              </a:ext>
            </a:extLst>
          </p:cNvPr>
          <p:cNvGrpSpPr/>
          <p:nvPr/>
        </p:nvGrpSpPr>
        <p:grpSpPr>
          <a:xfrm>
            <a:off x="7351477" y="5084476"/>
            <a:ext cx="2830097" cy="735078"/>
            <a:chOff x="7351477" y="5084476"/>
            <a:chExt cx="2830097" cy="735078"/>
          </a:xfrm>
        </p:grpSpPr>
        <p:sp>
          <p:nvSpPr>
            <p:cNvPr id="75" name="箭头: 下 74">
              <a:extLst>
                <a:ext uri="{FF2B5EF4-FFF2-40B4-BE49-F238E27FC236}">
                  <a16:creationId xmlns:a16="http://schemas.microsoft.com/office/drawing/2014/main" id="{611107DD-25C7-F91A-8DD5-06BCAAC02F61}"/>
                </a:ext>
              </a:extLst>
            </p:cNvPr>
            <p:cNvSpPr/>
            <p:nvPr/>
          </p:nvSpPr>
          <p:spPr>
            <a:xfrm>
              <a:off x="7351477" y="5111668"/>
              <a:ext cx="301555" cy="707886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箭头: 下 75">
              <a:extLst>
                <a:ext uri="{FF2B5EF4-FFF2-40B4-BE49-F238E27FC236}">
                  <a16:creationId xmlns:a16="http://schemas.microsoft.com/office/drawing/2014/main" id="{65D6034B-AE5D-3A7B-CB44-BD323626EA21}"/>
                </a:ext>
              </a:extLst>
            </p:cNvPr>
            <p:cNvSpPr/>
            <p:nvPr/>
          </p:nvSpPr>
          <p:spPr>
            <a:xfrm>
              <a:off x="9880019" y="5084476"/>
              <a:ext cx="301555" cy="707886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8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What’s This?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1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CB7DD26-68CD-CAB9-4755-B7D2F5B6A577}"/>
              </a:ext>
            </a:extLst>
          </p:cNvPr>
          <p:cNvSpPr txBox="1"/>
          <p:nvPr/>
        </p:nvSpPr>
        <p:spPr>
          <a:xfrm>
            <a:off x="838200" y="1889090"/>
            <a:ext cx="4695093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Iterative Win-Win Method…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299CB05-21B3-E70E-3028-72F548EB2D3C}"/>
              </a:ext>
            </a:extLst>
          </p:cNvPr>
          <p:cNvSpPr txBox="1"/>
          <p:nvPr/>
        </p:nvSpPr>
        <p:spPr>
          <a:xfrm>
            <a:off x="2225415" y="2492938"/>
            <a:ext cx="450584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Some interesting technique that complexity theorists might care about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80FD656-A18E-CF89-44E9-1ED035DD7422}"/>
              </a:ext>
            </a:extLst>
          </p:cNvPr>
          <p:cNvSpPr txBox="1"/>
          <p:nvPr/>
        </p:nvSpPr>
        <p:spPr>
          <a:xfrm>
            <a:off x="4395776" y="3352962"/>
            <a:ext cx="3769051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… that helps you get rid of ugly “half-exponential” bounds!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11AA664-0FA4-D6C3-8B5E-56AC9253F881}"/>
              </a:ext>
            </a:extLst>
          </p:cNvPr>
          <p:cNvSpPr txBox="1"/>
          <p:nvPr/>
        </p:nvSpPr>
        <p:spPr>
          <a:xfrm>
            <a:off x="838200" y="4366972"/>
            <a:ext cx="4695093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… And Explicit Constructions…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A54D1F1-C6C5-28DA-6DE0-0FBB8D05E122}"/>
              </a:ext>
            </a:extLst>
          </p:cNvPr>
          <p:cNvSpPr txBox="1"/>
          <p:nvPr/>
        </p:nvSpPr>
        <p:spPr>
          <a:xfrm>
            <a:off x="6035711" y="4300807"/>
            <a:ext cx="1087733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Primes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BA1A691-0BB0-D391-4EDA-AE802A3117BB}"/>
              </a:ext>
            </a:extLst>
          </p:cNvPr>
          <p:cNvSpPr txBox="1"/>
          <p:nvPr/>
        </p:nvSpPr>
        <p:spPr>
          <a:xfrm>
            <a:off x="7695574" y="4274343"/>
            <a:ext cx="1859782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Circuit Lower Bounds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94B5268-5CAF-61FF-FA81-3E7A0620E060}"/>
              </a:ext>
            </a:extLst>
          </p:cNvPr>
          <p:cNvSpPr txBox="1"/>
          <p:nvPr/>
        </p:nvSpPr>
        <p:spPr>
          <a:xfrm>
            <a:off x="5797899" y="5117794"/>
            <a:ext cx="2151434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Ramsey Graphs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69922A1-51EB-5E88-C440-A16241C13A86}"/>
              </a:ext>
            </a:extLst>
          </p:cNvPr>
          <p:cNvSpPr txBox="1"/>
          <p:nvPr/>
        </p:nvSpPr>
        <p:spPr>
          <a:xfrm>
            <a:off x="8496302" y="5118606"/>
            <a:ext cx="2344197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Range Avoidance</a:t>
            </a:r>
          </a:p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(if you know what this is)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286C9D3-5D84-4D16-2BB1-1982FBEB0748}"/>
              </a:ext>
            </a:extLst>
          </p:cNvPr>
          <p:cNvSpPr txBox="1"/>
          <p:nvPr/>
        </p:nvSpPr>
        <p:spPr>
          <a:xfrm>
            <a:off x="10127487" y="4259814"/>
            <a:ext cx="621740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E37DE46-13C0-A1D5-E4E7-7D6910C00658}"/>
              </a:ext>
            </a:extLst>
          </p:cNvPr>
          <p:cNvSpPr txBox="1"/>
          <p:nvPr/>
        </p:nvSpPr>
        <p:spPr>
          <a:xfrm>
            <a:off x="838200" y="5764937"/>
            <a:ext cx="4695093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(without)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Using It?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4EDF9A9-75AD-C6DB-9B45-1C592805F90E}"/>
              </a:ext>
            </a:extLst>
          </p:cNvPr>
          <p:cNvSpPr txBox="1"/>
          <p:nvPr/>
        </p:nvSpPr>
        <p:spPr>
          <a:xfrm>
            <a:off x="6498603" y="5934782"/>
            <a:ext cx="1249681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58D0E88-0374-2532-77CF-6DC00BF9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2" y="1888223"/>
            <a:ext cx="2023545" cy="21078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0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The Chen-Tell generator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18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CFC2095-1972-2FC3-F67B-FEBAF71A37E1}"/>
                  </a:ext>
                </a:extLst>
              </p:cNvPr>
              <p:cNvSpPr txBox="1"/>
              <p:nvPr/>
            </p:nvSpPr>
            <p:spPr>
              <a:xfrm>
                <a:off x="371990" y="2205214"/>
                <a:ext cx="6673911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Main result of Chen-Tell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 a </a:t>
                </a:r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multi-output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 that is computable in (uniform) depth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width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cannot be computed in randomized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we can derandomized algorithms running in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CFC2095-1972-2FC3-F67B-FEBAF71A3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90" y="2205214"/>
                <a:ext cx="6673911" cy="1754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组合 40">
            <a:extLst>
              <a:ext uri="{FF2B5EF4-FFF2-40B4-BE49-F238E27FC236}">
                <a16:creationId xmlns:a16="http://schemas.microsoft.com/office/drawing/2014/main" id="{F75DBC5C-3C0A-C394-FFBA-62ED7E5D54B4}"/>
              </a:ext>
            </a:extLst>
          </p:cNvPr>
          <p:cNvGrpSpPr/>
          <p:nvPr/>
        </p:nvGrpSpPr>
        <p:grpSpPr>
          <a:xfrm>
            <a:off x="1844194" y="4082483"/>
            <a:ext cx="6013844" cy="2325351"/>
            <a:chOff x="657042" y="1723287"/>
            <a:chExt cx="6013844" cy="2325351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5B2ADAD7-8827-11AB-A8FB-D46AF1F2A8CC}"/>
                </a:ext>
              </a:extLst>
            </p:cNvPr>
            <p:cNvSpPr/>
            <p:nvPr/>
          </p:nvSpPr>
          <p:spPr>
            <a:xfrm>
              <a:off x="1221662" y="2218735"/>
              <a:ext cx="5449224" cy="18182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FEE652A6-6AC2-0827-D9F9-2455BC693411}"/>
                    </a:ext>
                  </a:extLst>
                </p:cNvPr>
                <p:cNvSpPr txBox="1"/>
                <p:nvPr/>
              </p:nvSpPr>
              <p:spPr>
                <a:xfrm>
                  <a:off x="1480825" y="2261042"/>
                  <a:ext cx="493089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(Uniform) circuit of depth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and width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that computes a function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FEE652A6-6AC2-0827-D9F9-2455BC6934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825" y="2261042"/>
                  <a:ext cx="4930897" cy="707886"/>
                </a:xfrm>
                <a:prstGeom prst="rect">
                  <a:avLst/>
                </a:prstGeom>
                <a:blipFill>
                  <a:blip r:embed="rId4"/>
                  <a:stretch>
                    <a:fillRect t="-4310" b="-155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左大括号 43">
              <a:extLst>
                <a:ext uri="{FF2B5EF4-FFF2-40B4-BE49-F238E27FC236}">
                  <a16:creationId xmlns:a16="http://schemas.microsoft.com/office/drawing/2014/main" id="{674E1870-C68B-0E02-6CFE-F5FA49067EBF}"/>
                </a:ext>
              </a:extLst>
            </p:cNvPr>
            <p:cNvSpPr/>
            <p:nvPr/>
          </p:nvSpPr>
          <p:spPr>
            <a:xfrm>
              <a:off x="993290" y="2230349"/>
              <a:ext cx="226343" cy="1818289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左大括号 44">
              <a:extLst>
                <a:ext uri="{FF2B5EF4-FFF2-40B4-BE49-F238E27FC236}">
                  <a16:creationId xmlns:a16="http://schemas.microsoft.com/office/drawing/2014/main" id="{5399C2CB-61BE-9CEB-921A-FC9DC395F9EE}"/>
                </a:ext>
              </a:extLst>
            </p:cNvPr>
            <p:cNvSpPr/>
            <p:nvPr/>
          </p:nvSpPr>
          <p:spPr>
            <a:xfrm rot="5400000">
              <a:off x="3848611" y="-589897"/>
              <a:ext cx="191268" cy="5449226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8E035193-798F-EB6E-D1BE-1FE5094871D6}"/>
                    </a:ext>
                  </a:extLst>
                </p:cNvPr>
                <p:cNvSpPr txBox="1"/>
                <p:nvPr/>
              </p:nvSpPr>
              <p:spPr>
                <a:xfrm>
                  <a:off x="657042" y="2943213"/>
                  <a:ext cx="3879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FD298896-AF53-CDC4-3D22-8C14956C08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42" y="2943213"/>
                  <a:ext cx="38790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C2ED4623-E446-D1CC-9EB6-AC3BBCE4E6F1}"/>
                    </a:ext>
                  </a:extLst>
                </p:cNvPr>
                <p:cNvSpPr txBox="1"/>
                <p:nvPr/>
              </p:nvSpPr>
              <p:spPr>
                <a:xfrm>
                  <a:off x="3428081" y="1723287"/>
                  <a:ext cx="10292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≫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C2ED4623-E446-D1CC-9EB6-AC3BBCE4E6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8081" y="1723287"/>
                  <a:ext cx="102926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椭圆 47">
            <a:extLst>
              <a:ext uri="{FF2B5EF4-FFF2-40B4-BE49-F238E27FC236}">
                <a16:creationId xmlns:a16="http://schemas.microsoft.com/office/drawing/2014/main" id="{BF25EE86-B527-7A1A-C2F3-4B404FD87CFB}"/>
              </a:ext>
            </a:extLst>
          </p:cNvPr>
          <p:cNvSpPr/>
          <p:nvPr/>
        </p:nvSpPr>
        <p:spPr>
          <a:xfrm>
            <a:off x="6702899" y="5818292"/>
            <a:ext cx="291662" cy="2916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箭头: 右 48">
            <a:extLst>
              <a:ext uri="{FF2B5EF4-FFF2-40B4-BE49-F238E27FC236}">
                <a16:creationId xmlns:a16="http://schemas.microsoft.com/office/drawing/2014/main" id="{6D19C068-649F-9AD7-3E4E-CDDC15621156}"/>
              </a:ext>
            </a:extLst>
          </p:cNvPr>
          <p:cNvSpPr/>
          <p:nvPr/>
        </p:nvSpPr>
        <p:spPr>
          <a:xfrm rot="20576750">
            <a:off x="7109164" y="5358450"/>
            <a:ext cx="2116190" cy="301999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EC909C2-3F1B-00CC-CB02-6173A4774DE0}"/>
              </a:ext>
            </a:extLst>
          </p:cNvPr>
          <p:cNvGrpSpPr/>
          <p:nvPr/>
        </p:nvGrpSpPr>
        <p:grpSpPr>
          <a:xfrm>
            <a:off x="9237986" y="3885959"/>
            <a:ext cx="1439917" cy="1439917"/>
            <a:chOff x="6608864" y="1862263"/>
            <a:chExt cx="1439917" cy="1439917"/>
          </a:xfrm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2B70A902-F9EB-B4BE-BB09-DED5A773E61C}"/>
                </a:ext>
              </a:extLst>
            </p:cNvPr>
            <p:cNvSpPr/>
            <p:nvPr/>
          </p:nvSpPr>
          <p:spPr>
            <a:xfrm>
              <a:off x="6608864" y="1862263"/>
              <a:ext cx="1439917" cy="1439917"/>
            </a:xfrm>
            <a:prstGeom prst="ellipse">
              <a:avLst/>
            </a:prstGeom>
            <a:gradFill>
              <a:gsLst>
                <a:gs pos="0">
                  <a:schemeClr val="accent3">
                    <a:lumMod val="110000"/>
                    <a:satMod val="105000"/>
                    <a:tint val="67000"/>
                    <a:alpha val="50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  <a:alpha val="50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  <a:alpha val="50000"/>
                  </a:schemeClr>
                </a:gs>
              </a:gsLst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CB502E58-9D47-372E-D653-9C5AD65EDF69}"/>
                    </a:ext>
                  </a:extLst>
                </p:cNvPr>
                <p:cNvSpPr/>
                <p:nvPr/>
              </p:nvSpPr>
              <p:spPr>
                <a:xfrm>
                  <a:off x="7169197" y="2097349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80A4CB14-A0C0-3108-83DE-8A832B183C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197" y="2097349"/>
                  <a:ext cx="319253" cy="31925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33255C0E-C992-7F63-0A1B-F1832E55D4D2}"/>
                    </a:ext>
                  </a:extLst>
                </p:cNvPr>
                <p:cNvSpPr/>
                <p:nvPr/>
              </p:nvSpPr>
              <p:spPr>
                <a:xfrm>
                  <a:off x="6849944" y="2669827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35072BAB-2B54-F362-7113-4B242FF76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9944" y="2669827"/>
                  <a:ext cx="319253" cy="31925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46830E1D-195A-C17D-074F-53009F26542C}"/>
                    </a:ext>
                  </a:extLst>
                </p:cNvPr>
                <p:cNvSpPr/>
                <p:nvPr/>
              </p:nvSpPr>
              <p:spPr>
                <a:xfrm>
                  <a:off x="7525234" y="2669826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31D56D4D-0A26-186C-724E-1196C6C816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5234" y="2669826"/>
                  <a:ext cx="319253" cy="31925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69DDBE8D-4521-1758-2CAF-0B5AB000738D}"/>
                </a:ext>
              </a:extLst>
            </p:cNvPr>
            <p:cNvCxnSpPr>
              <a:cxnSpLocks/>
              <a:stCxn id="52" idx="0"/>
            </p:cNvCxnSpPr>
            <p:nvPr/>
          </p:nvCxnSpPr>
          <p:spPr>
            <a:xfrm flipV="1">
              <a:off x="7328824" y="1862263"/>
              <a:ext cx="112872" cy="2350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555B55F2-3D6C-EA44-C8B2-FD6020278A39}"/>
                </a:ext>
              </a:extLst>
            </p:cNvPr>
            <p:cNvCxnSpPr>
              <a:stCxn id="52" idx="3"/>
              <a:endCxn id="53" idx="0"/>
            </p:cNvCxnSpPr>
            <p:nvPr/>
          </p:nvCxnSpPr>
          <p:spPr>
            <a:xfrm flipH="1">
              <a:off x="7009571" y="2369848"/>
              <a:ext cx="206380" cy="29997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3EE11541-BAF0-27BB-76A5-208453A928BF}"/>
                </a:ext>
              </a:extLst>
            </p:cNvPr>
            <p:cNvCxnSpPr>
              <a:stCxn id="52" idx="5"/>
              <a:endCxn id="54" idx="0"/>
            </p:cNvCxnSpPr>
            <p:nvPr/>
          </p:nvCxnSpPr>
          <p:spPr>
            <a:xfrm>
              <a:off x="7441696" y="2369848"/>
              <a:ext cx="243165" cy="29997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4C157DBE-25D8-2938-2EC7-5083113F932A}"/>
                </a:ext>
              </a:extLst>
            </p:cNvPr>
            <p:cNvCxnSpPr>
              <a:cxnSpLocks/>
              <a:stCxn id="53" idx="3"/>
              <a:endCxn id="51" idx="3"/>
            </p:cNvCxnSpPr>
            <p:nvPr/>
          </p:nvCxnSpPr>
          <p:spPr>
            <a:xfrm flipH="1">
              <a:off x="6819735" y="2942326"/>
              <a:ext cx="76963" cy="14898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3D593FF4-8EB1-3BF7-D13B-5618E280C38B}"/>
                </a:ext>
              </a:extLst>
            </p:cNvPr>
            <p:cNvCxnSpPr>
              <a:cxnSpLocks/>
              <a:stCxn id="53" idx="5"/>
              <a:endCxn id="51" idx="4"/>
            </p:cNvCxnSpPr>
            <p:nvPr/>
          </p:nvCxnSpPr>
          <p:spPr>
            <a:xfrm>
              <a:off x="7122443" y="2942326"/>
              <a:ext cx="206380" cy="35985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144E796D-390B-AA4F-C0C0-5DADBEC8ED39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 flipH="1">
              <a:off x="7486885" y="2942325"/>
              <a:ext cx="85103" cy="3430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83CC59B2-6D12-51D8-F798-6D7F634D522E}"/>
                </a:ext>
              </a:extLst>
            </p:cNvPr>
            <p:cNvCxnSpPr>
              <a:cxnSpLocks/>
              <a:stCxn id="54" idx="5"/>
            </p:cNvCxnSpPr>
            <p:nvPr/>
          </p:nvCxnSpPr>
          <p:spPr>
            <a:xfrm>
              <a:off x="7797733" y="2942325"/>
              <a:ext cx="130292" cy="4675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32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The Chen-Tell generator</a:t>
            </a:r>
            <a:b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(reconstructive version)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19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6FD701A7-425E-9184-1E7B-3260A478AA37}"/>
                  </a:ext>
                </a:extLst>
              </p:cNvPr>
              <p:cNvSpPr txBox="1"/>
              <p:nvPr/>
            </p:nvSpPr>
            <p:spPr>
              <a:xfrm>
                <a:off x="335317" y="4291429"/>
                <a:ext cx="6747256" cy="211134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Reconstructive version of Chen-Tell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 a </a:t>
                </a:r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multi-output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 that is computable in (uniform) depth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width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we can define a HSG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computable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an 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Recon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given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 oracle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avoiding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Recon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6FD701A7-425E-9184-1E7B-3260A478A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17" y="4291429"/>
                <a:ext cx="6747256" cy="2111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7C4CF422-F017-3EFB-F195-4A140103ECA0}"/>
              </a:ext>
            </a:extLst>
          </p:cNvPr>
          <p:cNvGrpSpPr/>
          <p:nvPr/>
        </p:nvGrpSpPr>
        <p:grpSpPr>
          <a:xfrm>
            <a:off x="7582866" y="1803516"/>
            <a:ext cx="3633935" cy="1771475"/>
            <a:chOff x="749230" y="4544341"/>
            <a:chExt cx="3633935" cy="17714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流程图: 手动操作 3">
                  <a:extLst>
                    <a:ext uri="{FF2B5EF4-FFF2-40B4-BE49-F238E27FC236}">
                      <a16:creationId xmlns:a16="http://schemas.microsoft.com/office/drawing/2014/main" id="{09766C87-4AEC-1A97-DF6B-E42D28F05236}"/>
                    </a:ext>
                  </a:extLst>
                </p:cNvPr>
                <p:cNvSpPr/>
                <p:nvPr/>
              </p:nvSpPr>
              <p:spPr>
                <a:xfrm>
                  <a:off x="2015809" y="4544341"/>
                  <a:ext cx="1597573" cy="1019504"/>
                </a:xfrm>
                <a:prstGeom prst="flowChartManualOperation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4" name="流程图: 手动操作 93">
                  <a:extLst>
                    <a:ext uri="{FF2B5EF4-FFF2-40B4-BE49-F238E27FC236}">
                      <a16:creationId xmlns:a16="http://schemas.microsoft.com/office/drawing/2014/main" id="{83A4622E-D2F7-E8A9-5FFD-9A2DB6FD69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5809" y="4544341"/>
                  <a:ext cx="1597573" cy="1019504"/>
                </a:xfrm>
                <a:prstGeom prst="flowChartManualOperation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E1561526-3368-EC96-CF5E-62516D762F54}"/>
                </a:ext>
              </a:extLst>
            </p:cNvPr>
            <p:cNvCxnSpPr>
              <a:cxnSpLocks/>
              <a:stCxn id="4" idx="1"/>
              <a:endCxn id="16" idx="3"/>
            </p:cNvCxnSpPr>
            <p:nvPr/>
          </p:nvCxnSpPr>
          <p:spPr>
            <a:xfrm flipH="1" flipV="1">
              <a:off x="1805603" y="5050704"/>
              <a:ext cx="369963" cy="33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AE45FD04-26B2-58AC-819C-B5A6FBA33722}"/>
                    </a:ext>
                  </a:extLst>
                </p:cNvPr>
                <p:cNvSpPr txBox="1"/>
                <p:nvPr/>
              </p:nvSpPr>
              <p:spPr>
                <a:xfrm>
                  <a:off x="838201" y="5769576"/>
                  <a:ext cx="3544964" cy="54624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computes an HSG</a:t>
                  </a:r>
                </a:p>
                <a:p>
                  <a:r>
                    <a:rPr lang="en-US" altLang="zh-CN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(for technical reasons, it’s only an HSG, not a PRG…)</a:t>
                  </a:r>
                  <a:endParaRPr lang="zh-CN" altLang="en-US" sz="11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4D2E08DE-A492-F09F-D6B6-10184E6B65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1" y="5769576"/>
                  <a:ext cx="3544964" cy="54624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D7EB7A30-B56C-0DDB-ACFF-97ED5B918D8B}"/>
                    </a:ext>
                  </a:extLst>
                </p:cNvPr>
                <p:cNvSpPr/>
                <p:nvPr/>
              </p:nvSpPr>
              <p:spPr>
                <a:xfrm>
                  <a:off x="749230" y="4869318"/>
                  <a:ext cx="1056373" cy="36277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8" name="矩形 97">
                  <a:extLst>
                    <a:ext uri="{FF2B5EF4-FFF2-40B4-BE49-F238E27FC236}">
                      <a16:creationId xmlns:a16="http://schemas.microsoft.com/office/drawing/2014/main" id="{6FA76845-9A23-83E6-50F4-A34C1CBE30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230" y="4869318"/>
                  <a:ext cx="1056373" cy="36277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CE08792-2EE1-326C-B6E5-12123F165450}"/>
              </a:ext>
            </a:extLst>
          </p:cNvPr>
          <p:cNvGrpSpPr/>
          <p:nvPr/>
        </p:nvGrpSpPr>
        <p:grpSpPr>
          <a:xfrm>
            <a:off x="7811629" y="3818086"/>
            <a:ext cx="3176411" cy="2516921"/>
            <a:chOff x="8339366" y="3718946"/>
            <a:chExt cx="3176411" cy="2516921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6EA946F2-5523-1075-81A6-D1F282DC5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474" y="4167003"/>
              <a:ext cx="163831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立方体 25">
                  <a:extLst>
                    <a:ext uri="{FF2B5EF4-FFF2-40B4-BE49-F238E27FC236}">
                      <a16:creationId xmlns:a16="http://schemas.microsoft.com/office/drawing/2014/main" id="{0C30C783-830C-18E1-8041-FD8FCA9CD0DD}"/>
                    </a:ext>
                  </a:extLst>
                </p:cNvPr>
                <p:cNvSpPr/>
                <p:nvPr/>
              </p:nvSpPr>
              <p:spPr>
                <a:xfrm>
                  <a:off x="10419708" y="3757378"/>
                  <a:ext cx="599089" cy="599089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104" name="立方体 103">
                  <a:extLst>
                    <a:ext uri="{FF2B5EF4-FFF2-40B4-BE49-F238E27FC236}">
                      <a16:creationId xmlns:a16="http://schemas.microsoft.com/office/drawing/2014/main" id="{9C368DB6-0B26-9E9A-13B1-A5977AF021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9708" y="3757378"/>
                  <a:ext cx="599089" cy="599089"/>
                </a:xfrm>
                <a:prstGeom prst="cub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4D20E2AB-4020-311A-336F-541C52C8D554}"/>
                </a:ext>
              </a:extLst>
            </p:cNvPr>
            <p:cNvCxnSpPr>
              <a:cxnSpLocks/>
              <a:endCxn id="26" idx="2"/>
            </p:cNvCxnSpPr>
            <p:nvPr/>
          </p:nvCxnSpPr>
          <p:spPr>
            <a:xfrm flipV="1">
              <a:off x="9989278" y="4131809"/>
              <a:ext cx="430430" cy="3057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6D20AB75-0532-0FBC-BF30-ABBB209BEA7E}"/>
                    </a:ext>
                  </a:extLst>
                </p:cNvPr>
                <p:cNvSpPr txBox="1"/>
                <p:nvPr/>
              </p:nvSpPr>
              <p:spPr>
                <a:xfrm>
                  <a:off x="8339366" y="5312537"/>
                  <a:ext cx="3176411" cy="92333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For any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</m:oMath>
                  </a14:m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that avoids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Recon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computes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 randomized time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6D20AB75-0532-0FBC-BF30-ABBB209BEA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9366" y="5312537"/>
                  <a:ext cx="3176411" cy="92333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1B23DB81-FA23-4412-1ECA-38C5DDEF69ED}"/>
                    </a:ext>
                  </a:extLst>
                </p:cNvPr>
                <p:cNvSpPr txBox="1"/>
                <p:nvPr/>
              </p:nvSpPr>
              <p:spPr>
                <a:xfrm>
                  <a:off x="8985256" y="3718946"/>
                  <a:ext cx="1048049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id="{9109CF5F-D631-9186-4E34-CA8B045FDF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5256" y="3718946"/>
                  <a:ext cx="1048049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12AB045-FDAF-9471-70A9-9D59C915A413}"/>
                  </a:ext>
                </a:extLst>
              </p:cNvPr>
              <p:cNvSpPr txBox="1"/>
              <p:nvPr/>
            </p:nvSpPr>
            <p:spPr>
              <a:xfrm>
                <a:off x="371990" y="2205214"/>
                <a:ext cx="6673911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Main result of Chen-Tell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 a </a:t>
                </a:r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multi-output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 that is computable in (uniform) depth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width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cannot be computed in randomized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we can derandomized algorithms running in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12AB045-FDAF-9471-70A9-9D59C915A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90" y="2205214"/>
                <a:ext cx="6673911" cy="175432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50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[OS17] from Chen-Tell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20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5B1417B-9F5B-A3E5-6D3F-CA93084982D1}"/>
              </a:ext>
            </a:extLst>
          </p:cNvPr>
          <p:cNvGrpSpPr/>
          <p:nvPr/>
        </p:nvGrpSpPr>
        <p:grpSpPr>
          <a:xfrm>
            <a:off x="2019937" y="4620798"/>
            <a:ext cx="5883559" cy="1592800"/>
            <a:chOff x="260717" y="1679424"/>
            <a:chExt cx="5883559" cy="15928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056716E-F75B-6F67-2831-6D556591308F}"/>
                </a:ext>
              </a:extLst>
            </p:cNvPr>
            <p:cNvSpPr/>
            <p:nvPr/>
          </p:nvSpPr>
          <p:spPr>
            <a:xfrm>
              <a:off x="1967411" y="2226906"/>
              <a:ext cx="4176865" cy="10453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/>
                <p:nvPr/>
              </p:nvSpPr>
              <p:spPr>
                <a:xfrm>
                  <a:off x="1965380" y="2284286"/>
                  <a:ext cx="417889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BF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Brute Force</a:t>
                  </a:r>
                </a:p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Enumerate all strings of 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and output the first prime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5380" y="2284286"/>
                  <a:ext cx="4178896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1312" t="-3289" r="-146" b="-92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左大括号 29">
              <a:extLst>
                <a:ext uri="{FF2B5EF4-FFF2-40B4-BE49-F238E27FC236}">
                  <a16:creationId xmlns:a16="http://schemas.microsoft.com/office/drawing/2014/main" id="{794CD908-1BB5-C41F-F920-BAF517D87A30}"/>
                </a:ext>
              </a:extLst>
            </p:cNvPr>
            <p:cNvSpPr/>
            <p:nvPr/>
          </p:nvSpPr>
          <p:spPr>
            <a:xfrm>
              <a:off x="1790692" y="2238519"/>
              <a:ext cx="174690" cy="103370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左大括号 30">
              <a:extLst>
                <a:ext uri="{FF2B5EF4-FFF2-40B4-BE49-F238E27FC236}">
                  <a16:creationId xmlns:a16="http://schemas.microsoft.com/office/drawing/2014/main" id="{485B5DC4-646E-5496-0098-951651C28BDC}"/>
                </a:ext>
              </a:extLst>
            </p:cNvPr>
            <p:cNvSpPr/>
            <p:nvPr/>
          </p:nvSpPr>
          <p:spPr>
            <a:xfrm rot="5400000">
              <a:off x="3992513" y="61416"/>
              <a:ext cx="126660" cy="417686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/>
                <p:nvPr/>
              </p:nvSpPr>
              <p:spPr>
                <a:xfrm>
                  <a:off x="260717" y="2561285"/>
                  <a:ext cx="15838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17" y="2561285"/>
                  <a:ext cx="1583826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/>
                <p:nvPr/>
              </p:nvSpPr>
              <p:spPr>
                <a:xfrm>
                  <a:off x="3377459" y="1679424"/>
                  <a:ext cx="1352707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7459" y="1679424"/>
                  <a:ext cx="1352707" cy="38792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/>
              <p:nvPr/>
            </p:nvSpPr>
            <p:spPr>
              <a:xfrm>
                <a:off x="272917" y="1823051"/>
                <a:ext cx="2938369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17" y="1823051"/>
                <a:ext cx="29383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/>
              <p:nvPr/>
            </p:nvSpPr>
            <p:spPr>
              <a:xfrm>
                <a:off x="7169615" y="1816271"/>
                <a:ext cx="4481114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the first length-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in randomized (i.e.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615" y="1816271"/>
                <a:ext cx="4481114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296E981A-B26B-684A-8FA7-82BD26B1A8DE}"/>
              </a:ext>
            </a:extLst>
          </p:cNvPr>
          <p:cNvGrpSpPr/>
          <p:nvPr/>
        </p:nvGrpSpPr>
        <p:grpSpPr>
          <a:xfrm rot="842759">
            <a:off x="5733377" y="2013933"/>
            <a:ext cx="1217623" cy="529087"/>
            <a:chOff x="3465141" y="3674068"/>
            <a:chExt cx="1217623" cy="529087"/>
          </a:xfrm>
        </p:grpSpPr>
        <p:sp>
          <p:nvSpPr>
            <p:cNvPr id="130" name="箭头: 右 129">
              <a:extLst>
                <a:ext uri="{FF2B5EF4-FFF2-40B4-BE49-F238E27FC236}">
                  <a16:creationId xmlns:a16="http://schemas.microsoft.com/office/drawing/2014/main" id="{F1D7894C-E029-26FB-A6DE-DE12CE7F195E}"/>
                </a:ext>
              </a:extLst>
            </p:cNvPr>
            <p:cNvSpPr/>
            <p:nvPr/>
          </p:nvSpPr>
          <p:spPr>
            <a:xfrm rot="20233981">
              <a:off x="3465141" y="3674068"/>
              <a:ext cx="1217623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829F2E29-299B-9C75-0622-BDAAB3809909}"/>
                </a:ext>
              </a:extLst>
            </p:cNvPr>
            <p:cNvSpPr txBox="1"/>
            <p:nvPr/>
          </p:nvSpPr>
          <p:spPr>
            <a:xfrm rot="20132043">
              <a:off x="3559721" y="3741490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25B65593-7801-E956-79C2-EF4C091761FA}"/>
              </a:ext>
            </a:extLst>
          </p:cNvPr>
          <p:cNvGrpSpPr/>
          <p:nvPr/>
        </p:nvGrpSpPr>
        <p:grpSpPr>
          <a:xfrm rot="20673678">
            <a:off x="5760090" y="3033267"/>
            <a:ext cx="1260867" cy="509797"/>
            <a:chOff x="7908832" y="3717452"/>
            <a:chExt cx="1260867" cy="509797"/>
          </a:xfrm>
        </p:grpSpPr>
        <p:sp>
          <p:nvSpPr>
            <p:cNvPr id="133" name="箭头: 右 132">
              <a:extLst>
                <a:ext uri="{FF2B5EF4-FFF2-40B4-BE49-F238E27FC236}">
                  <a16:creationId xmlns:a16="http://schemas.microsoft.com/office/drawing/2014/main" id="{F50FCF53-B1A8-CCB0-38E8-217ADEB01255}"/>
                </a:ext>
              </a:extLst>
            </p:cNvPr>
            <p:cNvSpPr/>
            <p:nvPr/>
          </p:nvSpPr>
          <p:spPr>
            <a:xfrm rot="1582885">
              <a:off x="7908832" y="3723108"/>
              <a:ext cx="1260867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989F9147-E3A7-83DB-1C55-7D27B67B243B}"/>
                </a:ext>
              </a:extLst>
            </p:cNvPr>
            <p:cNvSpPr txBox="1"/>
            <p:nvPr/>
          </p:nvSpPr>
          <p:spPr>
            <a:xfrm rot="1607805">
              <a:off x="8099777" y="3717452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/>
              <p:nvPr/>
            </p:nvSpPr>
            <p:spPr>
              <a:xfrm>
                <a:off x="7169615" y="2989638"/>
                <a:ext cx="4481114" cy="6953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Subexponential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size hitting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615" y="2989638"/>
                <a:ext cx="4481114" cy="6953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A19FD0-A48F-B763-E60C-F7C78595F0B9}"/>
                  </a:ext>
                </a:extLst>
              </p:cNvPr>
              <p:cNvSpPr txBox="1"/>
              <p:nvPr/>
            </p:nvSpPr>
            <p:spPr>
              <a:xfrm>
                <a:off x="541271" y="2420667"/>
                <a:ext cx="1578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PRIMES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A19FD0-A48F-B763-E60C-F7C78595F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71" y="2420667"/>
                <a:ext cx="157842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>
            <a:extLst>
              <a:ext uri="{FF2B5EF4-FFF2-40B4-BE49-F238E27FC236}">
                <a16:creationId xmlns:a16="http://schemas.microsoft.com/office/drawing/2014/main" id="{5C4A1E4C-4916-C2A9-031D-AEDC1B375FD8}"/>
              </a:ext>
            </a:extLst>
          </p:cNvPr>
          <p:cNvGrpSpPr/>
          <p:nvPr/>
        </p:nvGrpSpPr>
        <p:grpSpPr>
          <a:xfrm>
            <a:off x="279556" y="2849754"/>
            <a:ext cx="2120018" cy="3834399"/>
            <a:chOff x="279556" y="2849754"/>
            <a:chExt cx="2120018" cy="3834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1C2CB282-B0A6-2ADF-2B29-061FB1D8B35B}"/>
                    </a:ext>
                  </a:extLst>
                </p:cNvPr>
                <p:cNvSpPr/>
                <p:nvPr/>
              </p:nvSpPr>
              <p:spPr>
                <a:xfrm>
                  <a:off x="592924" y="5460423"/>
                  <a:ext cx="1284515" cy="451668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1C2CB282-B0A6-2ADF-2B29-061FB1D8B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924" y="5460423"/>
                  <a:ext cx="1284515" cy="451668"/>
                </a:xfrm>
                <a:prstGeom prst="cub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立方体 4">
                  <a:extLst>
                    <a:ext uri="{FF2B5EF4-FFF2-40B4-BE49-F238E27FC236}">
                      <a16:creationId xmlns:a16="http://schemas.microsoft.com/office/drawing/2014/main" id="{BB98A61F-CE89-A5DD-5B99-88BB4B998B4C}"/>
                    </a:ext>
                  </a:extLst>
                </p:cNvPr>
                <p:cNvSpPr/>
                <p:nvPr/>
              </p:nvSpPr>
              <p:spPr>
                <a:xfrm>
                  <a:off x="279556" y="3518951"/>
                  <a:ext cx="2120018" cy="1146667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立方体 4">
                  <a:extLst>
                    <a:ext uri="{FF2B5EF4-FFF2-40B4-BE49-F238E27FC236}">
                      <a16:creationId xmlns:a16="http://schemas.microsoft.com/office/drawing/2014/main" id="{BB98A61F-CE89-A5DD-5B99-88BB4B998B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556" y="3518951"/>
                  <a:ext cx="2120018" cy="1146667"/>
                </a:xfrm>
                <a:prstGeom prst="cub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8AD6E51-8F31-10BE-5CBE-BA386511672C}"/>
                    </a:ext>
                  </a:extLst>
                </p:cNvPr>
                <p:cNvSpPr txBox="1"/>
                <p:nvPr/>
              </p:nvSpPr>
              <p:spPr>
                <a:xfrm>
                  <a:off x="1031788" y="4726119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8AD6E51-8F31-10BE-5CBE-BA3865116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4726119"/>
                  <a:ext cx="615553" cy="73430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B766BB1-4F1D-3F27-4B85-BC334A19A1B8}"/>
                    </a:ext>
                  </a:extLst>
                </p:cNvPr>
                <p:cNvSpPr txBox="1"/>
                <p:nvPr/>
              </p:nvSpPr>
              <p:spPr>
                <a:xfrm>
                  <a:off x="1031789" y="2849754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B766BB1-4F1D-3F27-4B85-BC334A19A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9" y="2849754"/>
                  <a:ext cx="615553" cy="73430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A2DB404-AB96-02C2-8EC4-0DDE4DEDC6C4}"/>
                    </a:ext>
                  </a:extLst>
                </p:cNvPr>
                <p:cNvSpPr txBox="1"/>
                <p:nvPr/>
              </p:nvSpPr>
              <p:spPr>
                <a:xfrm>
                  <a:off x="1026512" y="5949849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A2DB404-AB96-02C2-8EC4-0DDE4DEDC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512" y="5949849"/>
                  <a:ext cx="615553" cy="73430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95707D0-8203-F8AC-EF16-BA309DD26040}"/>
              </a:ext>
            </a:extLst>
          </p:cNvPr>
          <p:cNvGrpSpPr/>
          <p:nvPr/>
        </p:nvGrpSpPr>
        <p:grpSpPr>
          <a:xfrm>
            <a:off x="2529612" y="2159539"/>
            <a:ext cx="3650610" cy="1320221"/>
            <a:chOff x="2511091" y="2319346"/>
            <a:chExt cx="3650610" cy="1320221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317BDAAB-A187-2271-3030-7CE0275D0D4F}"/>
                </a:ext>
              </a:extLst>
            </p:cNvPr>
            <p:cNvGrpSpPr/>
            <p:nvPr/>
          </p:nvGrpSpPr>
          <p:grpSpPr>
            <a:xfrm>
              <a:off x="2511091" y="2319346"/>
              <a:ext cx="3650610" cy="1320221"/>
              <a:chOff x="4148957" y="3128660"/>
              <a:chExt cx="4376786" cy="1242524"/>
            </a:xfrm>
          </p:grpSpPr>
          <p:sp>
            <p:nvSpPr>
              <p:cNvPr id="126" name="流程图: 决策 125">
                <a:extLst>
                  <a:ext uri="{FF2B5EF4-FFF2-40B4-BE49-F238E27FC236}">
                    <a16:creationId xmlns:a16="http://schemas.microsoft.com/office/drawing/2014/main" id="{A2F22D44-5541-C72F-11DF-3F854F637DC2}"/>
                  </a:ext>
                </a:extLst>
              </p:cNvPr>
              <p:cNvSpPr/>
              <p:nvPr/>
            </p:nvSpPr>
            <p:spPr>
              <a:xfrm>
                <a:off x="4148957" y="3128660"/>
                <a:ext cx="4376786" cy="1242524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文本框 126">
                    <a:extLst>
                      <a:ext uri="{FF2B5EF4-FFF2-40B4-BE49-F238E27FC236}">
                        <a16:creationId xmlns:a16="http://schemas.microsoft.com/office/drawing/2014/main" id="{AB156354-C1AB-A595-5440-C47DCD873F60}"/>
                      </a:ext>
                    </a:extLst>
                  </p:cNvPr>
                  <p:cNvSpPr txBox="1"/>
                  <p:nvPr/>
                </p:nvSpPr>
                <p:spPr>
                  <a:xfrm>
                    <a:off x="4954088" y="3290650"/>
                    <a:ext cx="2795110" cy="9558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Does        .</a:t>
                    </a:r>
                  </a:p>
                  <a:p>
                    <a:pPr algn="ctr"/>
                    <a:endPara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avoid </a:t>
                    </a:r>
                    <a14:m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oMath>
                    </a14:m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?</a:t>
                    </a:r>
                    <a:endParaRPr lang="zh-CN" alt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7" name="文本框 126">
                    <a:extLst>
                      <a:ext uri="{FF2B5EF4-FFF2-40B4-BE49-F238E27FC236}">
                        <a16:creationId xmlns:a16="http://schemas.microsoft.com/office/drawing/2014/main" id="{AB156354-C1AB-A595-5440-C47DCD873F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4088" y="3290650"/>
                    <a:ext cx="2795110" cy="95589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4217" b="-1385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立方体 10">
                  <a:extLst>
                    <a:ext uri="{FF2B5EF4-FFF2-40B4-BE49-F238E27FC236}">
                      <a16:creationId xmlns:a16="http://schemas.microsoft.com/office/drawing/2014/main" id="{65F5F02B-5D17-CC9E-906C-809730503B04}"/>
                    </a:ext>
                  </a:extLst>
                </p:cNvPr>
                <p:cNvSpPr/>
                <p:nvPr/>
              </p:nvSpPr>
              <p:spPr>
                <a:xfrm>
                  <a:off x="4426814" y="2491465"/>
                  <a:ext cx="716423" cy="38749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立方体 10">
                  <a:extLst>
                    <a:ext uri="{FF2B5EF4-FFF2-40B4-BE49-F238E27FC236}">
                      <a16:creationId xmlns:a16="http://schemas.microsoft.com/office/drawing/2014/main" id="{65F5F02B-5D17-CC9E-906C-809730503B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6814" y="2491465"/>
                  <a:ext cx="716423" cy="387496"/>
                </a:xfrm>
                <a:prstGeom prst="cub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81F1166-E7D3-5CAE-C209-3A7BD887A65E}"/>
                    </a:ext>
                  </a:extLst>
                </p:cNvPr>
                <p:cNvSpPr/>
                <p:nvPr/>
              </p:nvSpPr>
              <p:spPr>
                <a:xfrm>
                  <a:off x="4491018" y="2953859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81F1166-E7D3-5CAE-C209-3A7BD887A6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1018" y="2953859"/>
                  <a:ext cx="574788" cy="27714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05AD51E-417E-02B9-1EEF-7A64134316A7}"/>
              </a:ext>
            </a:extLst>
          </p:cNvPr>
          <p:cNvGrpSpPr/>
          <p:nvPr/>
        </p:nvGrpSpPr>
        <p:grpSpPr>
          <a:xfrm>
            <a:off x="8214722" y="4297236"/>
            <a:ext cx="3561483" cy="1908215"/>
            <a:chOff x="8350961" y="4126601"/>
            <a:chExt cx="3561483" cy="1908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2C51DF54-C370-7F86-1F60-0A94FD09388F}"/>
                    </a:ext>
                  </a:extLst>
                </p:cNvPr>
                <p:cNvSpPr txBox="1"/>
                <p:nvPr/>
              </p:nvSpPr>
              <p:spPr>
                <a:xfrm>
                  <a:off x="8350961" y="4126601"/>
                  <a:ext cx="3561483" cy="19082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Reconstruction guarantee: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             avoids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, then compute           in time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                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2C51DF54-C370-7F86-1F60-0A94FD0938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0961" y="4126601"/>
                  <a:ext cx="3561483" cy="190821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立方体 12">
                  <a:extLst>
                    <a:ext uri="{FF2B5EF4-FFF2-40B4-BE49-F238E27FC236}">
                      <a16:creationId xmlns:a16="http://schemas.microsoft.com/office/drawing/2014/main" id="{083FDACA-6010-B698-D6A1-2FB453C37F2C}"/>
                    </a:ext>
                  </a:extLst>
                </p:cNvPr>
                <p:cNvSpPr/>
                <p:nvPr/>
              </p:nvSpPr>
              <p:spPr>
                <a:xfrm>
                  <a:off x="8700040" y="4962274"/>
                  <a:ext cx="716423" cy="38749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立方体 12">
                  <a:extLst>
                    <a:ext uri="{FF2B5EF4-FFF2-40B4-BE49-F238E27FC236}">
                      <a16:creationId xmlns:a16="http://schemas.microsoft.com/office/drawing/2014/main" id="{083FDACA-6010-B698-D6A1-2FB453C37F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0040" y="4962274"/>
                  <a:ext cx="716423" cy="387496"/>
                </a:xfrm>
                <a:prstGeom prst="cub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CCA417B-236D-F199-7FF7-BBE7ED97C373}"/>
                    </a:ext>
                  </a:extLst>
                </p:cNvPr>
                <p:cNvSpPr/>
                <p:nvPr/>
              </p:nvSpPr>
              <p:spPr>
                <a:xfrm>
                  <a:off x="10529656" y="4902748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CCA417B-236D-F199-7FF7-BBE7ED97C3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9656" y="4902748"/>
                  <a:ext cx="574788" cy="27714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56379BB-18E7-206F-6521-C4E6839F1249}"/>
                    </a:ext>
                  </a:extLst>
                </p:cNvPr>
                <p:cNvSpPr/>
                <p:nvPr/>
              </p:nvSpPr>
              <p:spPr>
                <a:xfrm>
                  <a:off x="9512201" y="5364086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56379BB-18E7-206F-6521-C4E6839F12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2201" y="5364086"/>
                  <a:ext cx="574788" cy="27714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立方体 15">
                  <a:extLst>
                    <a:ext uri="{FF2B5EF4-FFF2-40B4-BE49-F238E27FC236}">
                      <a16:creationId xmlns:a16="http://schemas.microsoft.com/office/drawing/2014/main" id="{1B144442-04B9-67CC-8C52-123BCEE465D8}"/>
                    </a:ext>
                  </a:extLst>
                </p:cNvPr>
                <p:cNvSpPr/>
                <p:nvPr/>
              </p:nvSpPr>
              <p:spPr>
                <a:xfrm>
                  <a:off x="9406859" y="5625567"/>
                  <a:ext cx="716423" cy="38749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立方体 15">
                  <a:extLst>
                    <a:ext uri="{FF2B5EF4-FFF2-40B4-BE49-F238E27FC236}">
                      <a16:creationId xmlns:a16="http://schemas.microsoft.com/office/drawing/2014/main" id="{1B144442-04B9-67CC-8C52-123BCEE465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6859" y="5625567"/>
                  <a:ext cx="716423" cy="387496"/>
                </a:xfrm>
                <a:prstGeom prst="cub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90883C6-E43B-A214-BEE1-10DB0F4418E2}"/>
                  </a:ext>
                </a:extLst>
              </p:cNvPr>
              <p:cNvSpPr txBox="1"/>
              <p:nvPr/>
            </p:nvSpPr>
            <p:spPr>
              <a:xfrm>
                <a:off x="3462985" y="3477366"/>
                <a:ext cx="27172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Does “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90883C6-E43B-A214-BEE1-10DB0F441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985" y="3477366"/>
                <a:ext cx="2717237" cy="369332"/>
              </a:xfrm>
              <a:prstGeom prst="rect">
                <a:avLst/>
              </a:prstGeom>
              <a:blipFill>
                <a:blip r:embed="rId24"/>
                <a:stretch>
                  <a:fillRect l="-1794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F4AF367-CFD3-E8A0-ED28-650201595BDA}"/>
                  </a:ext>
                </a:extLst>
              </p:cNvPr>
              <p:cNvSpPr txBox="1"/>
              <p:nvPr/>
            </p:nvSpPr>
            <p:spPr>
              <a:xfrm>
                <a:off x="7997551" y="2503566"/>
                <a:ext cx="3999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is powerful”, so get </a:t>
                </a:r>
                <a:r>
                  <a:rPr lang="en-US" altLang="zh-CN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 algo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F4AF367-CFD3-E8A0-ED28-650201595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551" y="2503566"/>
                <a:ext cx="3999198" cy="338554"/>
              </a:xfrm>
              <a:prstGeom prst="rect">
                <a:avLst/>
              </a:prstGeom>
              <a:blipFill>
                <a:blip r:embed="rId25"/>
                <a:stretch>
                  <a:fillRect l="-915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CFAFD15D-CE45-1461-66DA-E4A6B983A66D}"/>
              </a:ext>
            </a:extLst>
          </p:cNvPr>
          <p:cNvSpPr txBox="1"/>
          <p:nvPr/>
        </p:nvSpPr>
        <p:spPr>
          <a:xfrm>
            <a:off x="7995865" y="3699724"/>
            <a:ext cx="3999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derand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 is possible”, so get det. algo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28" grpId="0" animBg="1"/>
      <p:bldP spid="135" grpId="0" animBg="1"/>
      <p:bldP spid="7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Apply it again?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21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5B1417B-9F5B-A3E5-6D3F-CA93084982D1}"/>
              </a:ext>
            </a:extLst>
          </p:cNvPr>
          <p:cNvGrpSpPr/>
          <p:nvPr/>
        </p:nvGrpSpPr>
        <p:grpSpPr>
          <a:xfrm>
            <a:off x="2042524" y="4274810"/>
            <a:ext cx="6051837" cy="1576521"/>
            <a:chOff x="260717" y="1695703"/>
            <a:chExt cx="6051837" cy="1576521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056716E-F75B-6F67-2831-6D556591308F}"/>
                </a:ext>
              </a:extLst>
            </p:cNvPr>
            <p:cNvSpPr/>
            <p:nvPr/>
          </p:nvSpPr>
          <p:spPr>
            <a:xfrm>
              <a:off x="1967411" y="2226906"/>
              <a:ext cx="4345143" cy="10453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/>
                <p:nvPr/>
              </p:nvSpPr>
              <p:spPr>
                <a:xfrm>
                  <a:off x="1965380" y="2284286"/>
                  <a:ext cx="434717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BF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Brute Force (on a </a:t>
                  </a:r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Better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HSG)</a:t>
                  </a:r>
                </a:p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Enumerate all strings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and output the first prime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5380" y="2284286"/>
                  <a:ext cx="4347174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1262" t="-3974" r="-1683" b="-105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左大括号 29">
              <a:extLst>
                <a:ext uri="{FF2B5EF4-FFF2-40B4-BE49-F238E27FC236}">
                  <a16:creationId xmlns:a16="http://schemas.microsoft.com/office/drawing/2014/main" id="{794CD908-1BB5-C41F-F920-BAF517D87A30}"/>
                </a:ext>
              </a:extLst>
            </p:cNvPr>
            <p:cNvSpPr/>
            <p:nvPr/>
          </p:nvSpPr>
          <p:spPr>
            <a:xfrm>
              <a:off x="1790692" y="2238519"/>
              <a:ext cx="174690" cy="103370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左大括号 30">
              <a:extLst>
                <a:ext uri="{FF2B5EF4-FFF2-40B4-BE49-F238E27FC236}">
                  <a16:creationId xmlns:a16="http://schemas.microsoft.com/office/drawing/2014/main" id="{485B5DC4-646E-5496-0098-951651C28BDC}"/>
                </a:ext>
              </a:extLst>
            </p:cNvPr>
            <p:cNvSpPr/>
            <p:nvPr/>
          </p:nvSpPr>
          <p:spPr>
            <a:xfrm rot="5400000">
              <a:off x="4051738" y="-39106"/>
              <a:ext cx="172427" cy="4345143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/>
                <p:nvPr/>
              </p:nvSpPr>
              <p:spPr>
                <a:xfrm>
                  <a:off x="260717" y="2561285"/>
                  <a:ext cx="15838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17" y="2561285"/>
                  <a:ext cx="1583826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/>
                <p:nvPr/>
              </p:nvSpPr>
              <p:spPr>
                <a:xfrm>
                  <a:off x="3202456" y="1695703"/>
                  <a:ext cx="1848529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(still!)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456" y="1695703"/>
                  <a:ext cx="1848529" cy="387927"/>
                </a:xfrm>
                <a:prstGeom prst="rect">
                  <a:avLst/>
                </a:prstGeom>
                <a:blipFill>
                  <a:blip r:embed="rId5"/>
                  <a:stretch>
                    <a:fillRect t="-1563" r="-6601"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/>
              <p:nvPr/>
            </p:nvSpPr>
            <p:spPr>
              <a:xfrm>
                <a:off x="272917" y="1823051"/>
                <a:ext cx="2938369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Now,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17" y="1823051"/>
                <a:ext cx="29383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/>
              <p:nvPr/>
            </p:nvSpPr>
            <p:spPr>
              <a:xfrm>
                <a:off x="7169615" y="1816271"/>
                <a:ext cx="4481114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the first length-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the HSG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pseudodet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615" y="1816271"/>
                <a:ext cx="448111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296E981A-B26B-684A-8FA7-82BD26B1A8DE}"/>
              </a:ext>
            </a:extLst>
          </p:cNvPr>
          <p:cNvGrpSpPr/>
          <p:nvPr/>
        </p:nvGrpSpPr>
        <p:grpSpPr>
          <a:xfrm rot="842759">
            <a:off x="5733377" y="2013933"/>
            <a:ext cx="1217623" cy="529087"/>
            <a:chOff x="3465141" y="3674068"/>
            <a:chExt cx="1217623" cy="529087"/>
          </a:xfrm>
        </p:grpSpPr>
        <p:sp>
          <p:nvSpPr>
            <p:cNvPr id="130" name="箭头: 右 129">
              <a:extLst>
                <a:ext uri="{FF2B5EF4-FFF2-40B4-BE49-F238E27FC236}">
                  <a16:creationId xmlns:a16="http://schemas.microsoft.com/office/drawing/2014/main" id="{F1D7894C-E029-26FB-A6DE-DE12CE7F195E}"/>
                </a:ext>
              </a:extLst>
            </p:cNvPr>
            <p:cNvSpPr/>
            <p:nvPr/>
          </p:nvSpPr>
          <p:spPr>
            <a:xfrm rot="20233981">
              <a:off x="3465141" y="3674068"/>
              <a:ext cx="1217623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829F2E29-299B-9C75-0622-BDAAB3809909}"/>
                </a:ext>
              </a:extLst>
            </p:cNvPr>
            <p:cNvSpPr txBox="1"/>
            <p:nvPr/>
          </p:nvSpPr>
          <p:spPr>
            <a:xfrm rot="20132043">
              <a:off x="3559721" y="3741490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25B65593-7801-E956-79C2-EF4C091761FA}"/>
              </a:ext>
            </a:extLst>
          </p:cNvPr>
          <p:cNvGrpSpPr/>
          <p:nvPr/>
        </p:nvGrpSpPr>
        <p:grpSpPr>
          <a:xfrm rot="20673678">
            <a:off x="5760090" y="3033267"/>
            <a:ext cx="1260867" cy="509797"/>
            <a:chOff x="7908832" y="3717452"/>
            <a:chExt cx="1260867" cy="509797"/>
          </a:xfrm>
        </p:grpSpPr>
        <p:sp>
          <p:nvSpPr>
            <p:cNvPr id="133" name="箭头: 右 132">
              <a:extLst>
                <a:ext uri="{FF2B5EF4-FFF2-40B4-BE49-F238E27FC236}">
                  <a16:creationId xmlns:a16="http://schemas.microsoft.com/office/drawing/2014/main" id="{F50FCF53-B1A8-CCB0-38E8-217ADEB01255}"/>
                </a:ext>
              </a:extLst>
            </p:cNvPr>
            <p:cNvSpPr/>
            <p:nvPr/>
          </p:nvSpPr>
          <p:spPr>
            <a:xfrm rot="1582885">
              <a:off x="7908832" y="3723108"/>
              <a:ext cx="1260867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989F9147-E3A7-83DB-1C55-7D27B67B243B}"/>
                </a:ext>
              </a:extLst>
            </p:cNvPr>
            <p:cNvSpPr txBox="1"/>
            <p:nvPr/>
          </p:nvSpPr>
          <p:spPr>
            <a:xfrm rot="1607805">
              <a:off x="8099777" y="3717452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/>
              <p:nvPr/>
            </p:nvSpPr>
            <p:spPr>
              <a:xfrm>
                <a:off x="7169615" y="2989638"/>
                <a:ext cx="4481114" cy="6953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Even smaller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size hitting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615" y="2989638"/>
                <a:ext cx="4481114" cy="6953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A19FD0-A48F-B763-E60C-F7C78595F0B9}"/>
                  </a:ext>
                </a:extLst>
              </p:cNvPr>
              <p:cNvSpPr txBox="1"/>
              <p:nvPr/>
            </p:nvSpPr>
            <p:spPr>
              <a:xfrm>
                <a:off x="541271" y="2420667"/>
                <a:ext cx="1578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PRIMES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A19FD0-A48F-B763-E60C-F7C78595F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71" y="2420667"/>
                <a:ext cx="157842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>
            <a:extLst>
              <a:ext uri="{FF2B5EF4-FFF2-40B4-BE49-F238E27FC236}">
                <a16:creationId xmlns:a16="http://schemas.microsoft.com/office/drawing/2014/main" id="{297692EF-358D-DDED-5CE8-97304941FE23}"/>
              </a:ext>
            </a:extLst>
          </p:cNvPr>
          <p:cNvGrpSpPr/>
          <p:nvPr/>
        </p:nvGrpSpPr>
        <p:grpSpPr>
          <a:xfrm>
            <a:off x="2530800" y="2160000"/>
            <a:ext cx="3650610" cy="1320221"/>
            <a:chOff x="2511091" y="2319346"/>
            <a:chExt cx="3650610" cy="1320221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317BDAAB-A187-2271-3030-7CE0275D0D4F}"/>
                </a:ext>
              </a:extLst>
            </p:cNvPr>
            <p:cNvGrpSpPr/>
            <p:nvPr/>
          </p:nvGrpSpPr>
          <p:grpSpPr>
            <a:xfrm>
              <a:off x="2511091" y="2319346"/>
              <a:ext cx="3650610" cy="1320221"/>
              <a:chOff x="4148957" y="3128660"/>
              <a:chExt cx="4376786" cy="1242524"/>
            </a:xfrm>
          </p:grpSpPr>
          <p:sp>
            <p:nvSpPr>
              <p:cNvPr id="126" name="流程图: 决策 125">
                <a:extLst>
                  <a:ext uri="{FF2B5EF4-FFF2-40B4-BE49-F238E27FC236}">
                    <a16:creationId xmlns:a16="http://schemas.microsoft.com/office/drawing/2014/main" id="{A2F22D44-5541-C72F-11DF-3F854F637DC2}"/>
                  </a:ext>
                </a:extLst>
              </p:cNvPr>
              <p:cNvSpPr/>
              <p:nvPr/>
            </p:nvSpPr>
            <p:spPr>
              <a:xfrm>
                <a:off x="4148957" y="3128660"/>
                <a:ext cx="4376786" cy="1242524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文本框 126">
                    <a:extLst>
                      <a:ext uri="{FF2B5EF4-FFF2-40B4-BE49-F238E27FC236}">
                        <a16:creationId xmlns:a16="http://schemas.microsoft.com/office/drawing/2014/main" id="{AB156354-C1AB-A595-5440-C47DCD873F60}"/>
                      </a:ext>
                    </a:extLst>
                  </p:cNvPr>
                  <p:cNvSpPr txBox="1"/>
                  <p:nvPr/>
                </p:nvSpPr>
                <p:spPr>
                  <a:xfrm>
                    <a:off x="4954088" y="3290650"/>
                    <a:ext cx="2795110" cy="9558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Does        .</a:t>
                    </a:r>
                  </a:p>
                  <a:p>
                    <a:pPr algn="ctr"/>
                    <a:endPara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avoid </a:t>
                    </a:r>
                    <a14:m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oMath>
                    </a14:m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?</a:t>
                    </a:r>
                    <a:endParaRPr lang="zh-CN" alt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7" name="文本框 126">
                    <a:extLst>
                      <a:ext uri="{FF2B5EF4-FFF2-40B4-BE49-F238E27FC236}">
                        <a16:creationId xmlns:a16="http://schemas.microsoft.com/office/drawing/2014/main" id="{AB156354-C1AB-A595-5440-C47DCD873F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4088" y="3290650"/>
                    <a:ext cx="2795110" cy="95589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t="-4217" b="-1385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立方体 18">
                  <a:extLst>
                    <a:ext uri="{FF2B5EF4-FFF2-40B4-BE49-F238E27FC236}">
                      <a16:creationId xmlns:a16="http://schemas.microsoft.com/office/drawing/2014/main" id="{1E812C0B-3FAB-878B-9498-B56ED2E001AE}"/>
                    </a:ext>
                  </a:extLst>
                </p:cNvPr>
                <p:cNvSpPr/>
                <p:nvPr/>
              </p:nvSpPr>
              <p:spPr>
                <a:xfrm>
                  <a:off x="4420200" y="2491465"/>
                  <a:ext cx="716423" cy="381364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立方体 18">
                  <a:extLst>
                    <a:ext uri="{FF2B5EF4-FFF2-40B4-BE49-F238E27FC236}">
                      <a16:creationId xmlns:a16="http://schemas.microsoft.com/office/drawing/2014/main" id="{1E812C0B-3FAB-878B-9498-B56ED2E001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200" y="2491465"/>
                  <a:ext cx="716423" cy="381364"/>
                </a:xfrm>
                <a:prstGeom prst="cub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81F1166-E7D3-5CAE-C209-3A7BD887A65E}"/>
                    </a:ext>
                  </a:extLst>
                </p:cNvPr>
                <p:cNvSpPr/>
                <p:nvPr/>
              </p:nvSpPr>
              <p:spPr>
                <a:xfrm>
                  <a:off x="4491018" y="2953859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81F1166-E7D3-5CAE-C209-3A7BD887A6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1018" y="2953859"/>
                  <a:ext cx="574788" cy="27714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EC70F0-9D68-B245-3929-195271B7981B}"/>
              </a:ext>
            </a:extLst>
          </p:cNvPr>
          <p:cNvGrpSpPr/>
          <p:nvPr/>
        </p:nvGrpSpPr>
        <p:grpSpPr>
          <a:xfrm>
            <a:off x="479063" y="2806989"/>
            <a:ext cx="1702841" cy="4203552"/>
            <a:chOff x="479063" y="2806989"/>
            <a:chExt cx="1702841" cy="4203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B766BB1-4F1D-3F27-4B85-BC334A19A1B8}"/>
                    </a:ext>
                  </a:extLst>
                </p:cNvPr>
                <p:cNvSpPr txBox="1"/>
                <p:nvPr/>
              </p:nvSpPr>
              <p:spPr>
                <a:xfrm>
                  <a:off x="1031788" y="2806989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B766BB1-4F1D-3F27-4B85-BC334A19A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2806989"/>
                  <a:ext cx="615553" cy="73430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1C2CB282-B0A6-2ADF-2B29-061FB1D8B35B}"/>
                    </a:ext>
                  </a:extLst>
                </p:cNvPr>
                <p:cNvSpPr/>
                <p:nvPr/>
              </p:nvSpPr>
              <p:spPr>
                <a:xfrm>
                  <a:off x="808463" y="6056874"/>
                  <a:ext cx="1044043" cy="367112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1C2CB282-B0A6-2ADF-2B29-061FB1D8B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463" y="6056874"/>
                  <a:ext cx="1044043" cy="367112"/>
                </a:xfrm>
                <a:prstGeom prst="cub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立方体 4">
                  <a:extLst>
                    <a:ext uri="{FF2B5EF4-FFF2-40B4-BE49-F238E27FC236}">
                      <a16:creationId xmlns:a16="http://schemas.microsoft.com/office/drawing/2014/main" id="{BB98A61F-CE89-A5DD-5B99-88BB4B998B4C}"/>
                    </a:ext>
                  </a:extLst>
                </p:cNvPr>
                <p:cNvSpPr/>
                <p:nvPr/>
              </p:nvSpPr>
              <p:spPr>
                <a:xfrm>
                  <a:off x="690633" y="4824456"/>
                  <a:ext cx="1285661" cy="695383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立方体 4">
                  <a:extLst>
                    <a:ext uri="{FF2B5EF4-FFF2-40B4-BE49-F238E27FC236}">
                      <a16:creationId xmlns:a16="http://schemas.microsoft.com/office/drawing/2014/main" id="{BB98A61F-CE89-A5DD-5B99-88BB4B998B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633" y="4824456"/>
                  <a:ext cx="1285661" cy="695383"/>
                </a:xfrm>
                <a:prstGeom prst="cub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8AD6E51-8F31-10BE-5CBE-BA386511672C}"/>
                    </a:ext>
                  </a:extLst>
                </p:cNvPr>
                <p:cNvSpPr txBox="1"/>
                <p:nvPr/>
              </p:nvSpPr>
              <p:spPr>
                <a:xfrm>
                  <a:off x="1031788" y="5470291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8AD6E51-8F31-10BE-5CBE-BA3865116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5470291"/>
                  <a:ext cx="615553" cy="73430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A2DB404-AB96-02C2-8EC4-0DDE4DEDC6C4}"/>
                    </a:ext>
                  </a:extLst>
                </p:cNvPr>
                <p:cNvSpPr txBox="1"/>
                <p:nvPr/>
              </p:nvSpPr>
              <p:spPr>
                <a:xfrm>
                  <a:off x="1031788" y="6276237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A2DB404-AB96-02C2-8EC4-0DDE4DEDC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6276237"/>
                  <a:ext cx="615553" cy="734304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立方体 16">
                  <a:extLst>
                    <a:ext uri="{FF2B5EF4-FFF2-40B4-BE49-F238E27FC236}">
                      <a16:creationId xmlns:a16="http://schemas.microsoft.com/office/drawing/2014/main" id="{7DDF61A9-877A-1906-B8C0-4D59083070F7}"/>
                    </a:ext>
                  </a:extLst>
                </p:cNvPr>
                <p:cNvSpPr/>
                <p:nvPr/>
              </p:nvSpPr>
              <p:spPr>
                <a:xfrm>
                  <a:off x="479063" y="3416544"/>
                  <a:ext cx="1702841" cy="921026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立方体 16">
                  <a:extLst>
                    <a:ext uri="{FF2B5EF4-FFF2-40B4-BE49-F238E27FC236}">
                      <a16:creationId xmlns:a16="http://schemas.microsoft.com/office/drawing/2014/main" id="{7DDF61A9-877A-1906-B8C0-4D59083070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063" y="3416544"/>
                  <a:ext cx="1702841" cy="921026"/>
                </a:xfrm>
                <a:prstGeom prst="cub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732003AD-9F47-CBFD-A422-F11EC284EE69}"/>
                    </a:ext>
                  </a:extLst>
                </p:cNvPr>
                <p:cNvSpPr txBox="1"/>
                <p:nvPr/>
              </p:nvSpPr>
              <p:spPr>
                <a:xfrm>
                  <a:off x="1031788" y="4233599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732003AD-9F47-CBFD-A422-F11EC284EE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4233599"/>
                  <a:ext cx="615553" cy="73430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7C07FA6-3763-B60C-6180-24BC5C5798B0}"/>
              </a:ext>
            </a:extLst>
          </p:cNvPr>
          <p:cNvGrpSpPr/>
          <p:nvPr/>
        </p:nvGrpSpPr>
        <p:grpSpPr>
          <a:xfrm>
            <a:off x="8215200" y="4298400"/>
            <a:ext cx="3561483" cy="1908215"/>
            <a:chOff x="8350961" y="4126601"/>
            <a:chExt cx="3561483" cy="1908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2C51DF54-C370-7F86-1F60-0A94FD09388F}"/>
                    </a:ext>
                  </a:extLst>
                </p:cNvPr>
                <p:cNvSpPr txBox="1"/>
                <p:nvPr/>
              </p:nvSpPr>
              <p:spPr>
                <a:xfrm>
                  <a:off x="8350961" y="4126601"/>
                  <a:ext cx="3561483" cy="19082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Reconstruction guarantee: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             avoids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, then compute           in time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                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2C51DF54-C370-7F86-1F60-0A94FD0938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0961" y="4126601"/>
                  <a:ext cx="3561483" cy="190821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CCA417B-236D-F199-7FF7-BBE7ED97C373}"/>
                    </a:ext>
                  </a:extLst>
                </p:cNvPr>
                <p:cNvSpPr/>
                <p:nvPr/>
              </p:nvSpPr>
              <p:spPr>
                <a:xfrm>
                  <a:off x="10529656" y="4902748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CCA417B-236D-F199-7FF7-BBE7ED97C3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9656" y="4902748"/>
                  <a:ext cx="574788" cy="27714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立方体 19">
                  <a:extLst>
                    <a:ext uri="{FF2B5EF4-FFF2-40B4-BE49-F238E27FC236}">
                      <a16:creationId xmlns:a16="http://schemas.microsoft.com/office/drawing/2014/main" id="{23E1339A-FFAB-CE9E-CAA9-F75F45FE56F6}"/>
                    </a:ext>
                  </a:extLst>
                </p:cNvPr>
                <p:cNvSpPr/>
                <p:nvPr/>
              </p:nvSpPr>
              <p:spPr>
                <a:xfrm>
                  <a:off x="8701200" y="4960800"/>
                  <a:ext cx="716423" cy="381364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立方体 19">
                  <a:extLst>
                    <a:ext uri="{FF2B5EF4-FFF2-40B4-BE49-F238E27FC236}">
                      <a16:creationId xmlns:a16="http://schemas.microsoft.com/office/drawing/2014/main" id="{23E1339A-FFAB-CE9E-CAA9-F75F45FE56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1200" y="4960800"/>
                  <a:ext cx="716423" cy="381364"/>
                </a:xfrm>
                <a:prstGeom prst="cub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立方体 20">
                  <a:extLst>
                    <a:ext uri="{FF2B5EF4-FFF2-40B4-BE49-F238E27FC236}">
                      <a16:creationId xmlns:a16="http://schemas.microsoft.com/office/drawing/2014/main" id="{0A7C09EA-2383-ECB3-1F86-6D6B15487500}"/>
                    </a:ext>
                  </a:extLst>
                </p:cNvPr>
                <p:cNvSpPr/>
                <p:nvPr/>
              </p:nvSpPr>
              <p:spPr>
                <a:xfrm>
                  <a:off x="9406800" y="5626800"/>
                  <a:ext cx="716423" cy="381364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立方体 20">
                  <a:extLst>
                    <a:ext uri="{FF2B5EF4-FFF2-40B4-BE49-F238E27FC236}">
                      <a16:creationId xmlns:a16="http://schemas.microsoft.com/office/drawing/2014/main" id="{0A7C09EA-2383-ECB3-1F86-6D6B154875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6800" y="5626800"/>
                  <a:ext cx="716423" cy="381364"/>
                </a:xfrm>
                <a:prstGeom prst="cub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56379BB-18E7-206F-6521-C4E6839F1249}"/>
                    </a:ext>
                  </a:extLst>
                </p:cNvPr>
                <p:cNvSpPr/>
                <p:nvPr/>
              </p:nvSpPr>
              <p:spPr>
                <a:xfrm>
                  <a:off x="9512201" y="5364086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56379BB-18E7-206F-6521-C4E6839F12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2201" y="5364086"/>
                  <a:ext cx="574788" cy="277145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5133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28" grpId="0" animBg="1"/>
      <p:bldP spid="135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… and again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22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7103DD4-9072-911B-14C5-F93987EDF45A}"/>
              </a:ext>
            </a:extLst>
          </p:cNvPr>
          <p:cNvGrpSpPr/>
          <p:nvPr/>
        </p:nvGrpSpPr>
        <p:grpSpPr>
          <a:xfrm>
            <a:off x="2809765" y="3553032"/>
            <a:ext cx="2170925" cy="972107"/>
            <a:chOff x="4148957" y="3128660"/>
            <a:chExt cx="3133330" cy="1242524"/>
          </a:xfrm>
        </p:grpSpPr>
        <p:sp>
          <p:nvSpPr>
            <p:cNvPr id="4" name="流程图: 决策 3">
              <a:extLst>
                <a:ext uri="{FF2B5EF4-FFF2-40B4-BE49-F238E27FC236}">
                  <a16:creationId xmlns:a16="http://schemas.microsoft.com/office/drawing/2014/main" id="{8C486143-620B-D385-3704-ABE860B0040A}"/>
                </a:ext>
              </a:extLst>
            </p:cNvPr>
            <p:cNvSpPr/>
            <p:nvPr/>
          </p:nvSpPr>
          <p:spPr>
            <a:xfrm>
              <a:off x="4148957" y="3128660"/>
              <a:ext cx="3133330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D830FE7-82C8-E2B8-F216-E3B9A0D85127}"/>
                    </a:ext>
                  </a:extLst>
                </p:cNvPr>
                <p:cNvSpPr txBox="1"/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D830FE7-82C8-E2B8-F216-E3B9A0D851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blipFill>
                  <a:blip r:embed="rId3"/>
                  <a:stretch>
                    <a:fillRect l="-2462" t="-4132" b="-148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B6BA48D-B006-E58D-4768-AF667C419CDD}"/>
                  </a:ext>
                </a:extLst>
              </p:cNvPr>
              <p:cNvSpPr txBox="1"/>
              <p:nvPr/>
            </p:nvSpPr>
            <p:spPr>
              <a:xfrm>
                <a:off x="2832211" y="5217369"/>
                <a:ext cx="2170925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first length-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in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B6BA48D-B006-E58D-4768-AF667C419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211" y="5217369"/>
                <a:ext cx="2170925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2B217EF3-0EE1-0AD2-6D2E-99417FAA7B40}"/>
              </a:ext>
            </a:extLst>
          </p:cNvPr>
          <p:cNvGrpSpPr/>
          <p:nvPr/>
        </p:nvGrpSpPr>
        <p:grpSpPr>
          <a:xfrm>
            <a:off x="3437210" y="4555256"/>
            <a:ext cx="916036" cy="641343"/>
            <a:chOff x="3761645" y="3787787"/>
            <a:chExt cx="916036" cy="641343"/>
          </a:xfrm>
        </p:grpSpPr>
        <p:sp>
          <p:nvSpPr>
            <p:cNvPr id="8" name="箭头: 右 7">
              <a:extLst>
                <a:ext uri="{FF2B5EF4-FFF2-40B4-BE49-F238E27FC236}">
                  <a16:creationId xmlns:a16="http://schemas.microsoft.com/office/drawing/2014/main" id="{617697D3-4354-EB09-2142-55A6BAC6D029}"/>
                </a:ext>
              </a:extLst>
            </p:cNvPr>
            <p:cNvSpPr/>
            <p:nvPr/>
          </p:nvSpPr>
          <p:spPr>
            <a:xfrm rot="5400000">
              <a:off x="3904104" y="3861500"/>
              <a:ext cx="631118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3EEAEB3-F147-486D-05A2-E31FED1F624C}"/>
                </a:ext>
              </a:extLst>
            </p:cNvPr>
            <p:cNvSpPr txBox="1"/>
            <p:nvPr/>
          </p:nvSpPr>
          <p:spPr>
            <a:xfrm>
              <a:off x="3761645" y="3787787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FBECDAB-6DD0-E463-13F8-47D84309BBA5}"/>
              </a:ext>
            </a:extLst>
          </p:cNvPr>
          <p:cNvGrpSpPr/>
          <p:nvPr/>
        </p:nvGrpSpPr>
        <p:grpSpPr>
          <a:xfrm rot="21370749">
            <a:off x="4374626" y="2807751"/>
            <a:ext cx="1489373" cy="509161"/>
            <a:chOff x="7519193" y="3168311"/>
            <a:chExt cx="1489373" cy="509161"/>
          </a:xfrm>
        </p:grpSpPr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A147ACB6-B75F-7302-269A-76F0016CD952}"/>
                </a:ext>
              </a:extLst>
            </p:cNvPr>
            <p:cNvSpPr/>
            <p:nvPr/>
          </p:nvSpPr>
          <p:spPr>
            <a:xfrm rot="19241326">
              <a:off x="7519193" y="3168311"/>
              <a:ext cx="1489373" cy="4800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D47C16A-27D4-0CA4-77E0-9C28677A060A}"/>
                </a:ext>
              </a:extLst>
            </p:cNvPr>
            <p:cNvSpPr txBox="1"/>
            <p:nvPr/>
          </p:nvSpPr>
          <p:spPr>
            <a:xfrm rot="19163042">
              <a:off x="7870048" y="3215807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CCC8EB2-FD70-7CA1-EF96-F1FF0ABCED02}"/>
                  </a:ext>
                </a:extLst>
              </p:cNvPr>
              <p:cNvSpPr txBox="1"/>
              <p:nvPr/>
            </p:nvSpPr>
            <p:spPr>
              <a:xfrm>
                <a:off x="5880465" y="1882926"/>
                <a:ext cx="1677421" cy="9706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CCC8EB2-FD70-7CA1-EF96-F1FF0ABCE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465" y="1882926"/>
                <a:ext cx="1677421" cy="970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A5098FE-9352-CCD7-2DEC-713D1D9E5015}"/>
                  </a:ext>
                </a:extLst>
              </p:cNvPr>
              <p:cNvSpPr txBox="1"/>
              <p:nvPr/>
            </p:nvSpPr>
            <p:spPr>
              <a:xfrm>
                <a:off x="5721914" y="5217369"/>
                <a:ext cx="1994522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A5098FE-9352-CCD7-2DEC-713D1D9E5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14" y="5217369"/>
                <a:ext cx="1994522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5ED87F4-66BD-F350-8967-D4C0BE7E0A51}"/>
                  </a:ext>
                </a:extLst>
              </p:cNvPr>
              <p:cNvSpPr txBox="1"/>
              <p:nvPr/>
            </p:nvSpPr>
            <p:spPr>
              <a:xfrm>
                <a:off x="8738795" y="5217369"/>
                <a:ext cx="1994522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5ED87F4-66BD-F350-8967-D4C0BE7E0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795" y="5217369"/>
                <a:ext cx="1994522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6BC47A4-9DF2-88F1-A108-38A568F665FA}"/>
                  </a:ext>
                </a:extLst>
              </p:cNvPr>
              <p:cNvSpPr txBox="1"/>
              <p:nvPr/>
            </p:nvSpPr>
            <p:spPr>
              <a:xfrm>
                <a:off x="3137951" y="1884721"/>
                <a:ext cx="1528329" cy="94865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trivial HSG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6BC47A4-9DF2-88F1-A108-38A568F66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951" y="1884721"/>
                <a:ext cx="1528329" cy="9486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07E5113-BD26-79BB-FFD0-B0D718BBB2BE}"/>
                  </a:ext>
                </a:extLst>
              </p:cNvPr>
              <p:cNvSpPr txBox="1"/>
              <p:nvPr/>
            </p:nvSpPr>
            <p:spPr>
              <a:xfrm>
                <a:off x="2344781" y="2815813"/>
                <a:ext cx="2561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go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find the first prime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07E5113-BD26-79BB-FFD0-B0D718BBB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781" y="2815813"/>
                <a:ext cx="2561868" cy="646331"/>
              </a:xfrm>
              <a:prstGeom prst="rect">
                <a:avLst/>
              </a:prstGeom>
              <a:blipFill>
                <a:blip r:embed="rId9"/>
                <a:stretch>
                  <a:fillRect l="-2143" t="-5660" r="-285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E3C801F-DDE2-A193-AE54-A72F413C3C5E}"/>
                  </a:ext>
                </a:extLst>
              </p:cNvPr>
              <p:cNvSpPr txBox="1"/>
              <p:nvPr/>
            </p:nvSpPr>
            <p:spPr>
              <a:xfrm>
                <a:off x="5418962" y="2819070"/>
                <a:ext cx="2561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go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find the first prime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E3C801F-DDE2-A193-AE54-A72F413C3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962" y="2819070"/>
                <a:ext cx="2561868" cy="646331"/>
              </a:xfrm>
              <a:prstGeom prst="rect">
                <a:avLst/>
              </a:prstGeom>
              <a:blipFill>
                <a:blip r:embed="rId10"/>
                <a:stretch>
                  <a:fillRect l="-2143" t="-4717" r="-2619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5CE3239-DBF3-95AA-1828-8C326EC365E5}"/>
                  </a:ext>
                </a:extLst>
              </p:cNvPr>
              <p:cNvSpPr txBox="1"/>
              <p:nvPr/>
            </p:nvSpPr>
            <p:spPr>
              <a:xfrm>
                <a:off x="8897346" y="1882926"/>
                <a:ext cx="1677421" cy="9706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5CE3239-DBF3-95AA-1828-8C326EC36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346" y="1882926"/>
                <a:ext cx="1677421" cy="9706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8B2A6EC-5731-2A5D-71C1-2180AF306FD3}"/>
                  </a:ext>
                </a:extLst>
              </p:cNvPr>
              <p:cNvSpPr txBox="1"/>
              <p:nvPr/>
            </p:nvSpPr>
            <p:spPr>
              <a:xfrm>
                <a:off x="8455122" y="2811627"/>
                <a:ext cx="2561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go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find the first prime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8B2A6EC-5731-2A5D-71C1-2180AF306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122" y="2811627"/>
                <a:ext cx="2561868" cy="646331"/>
              </a:xfrm>
              <a:prstGeom prst="rect">
                <a:avLst/>
              </a:prstGeom>
              <a:blipFill>
                <a:blip r:embed="rId12"/>
                <a:stretch>
                  <a:fillRect l="-2143" t="-4717" r="-285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>
            <a:extLst>
              <a:ext uri="{FF2B5EF4-FFF2-40B4-BE49-F238E27FC236}">
                <a16:creationId xmlns:a16="http://schemas.microsoft.com/office/drawing/2014/main" id="{484EF910-7D36-0F01-D5BF-9DE68CE0A2E2}"/>
              </a:ext>
            </a:extLst>
          </p:cNvPr>
          <p:cNvGrpSpPr/>
          <p:nvPr/>
        </p:nvGrpSpPr>
        <p:grpSpPr>
          <a:xfrm>
            <a:off x="6259628" y="4555256"/>
            <a:ext cx="916036" cy="641343"/>
            <a:chOff x="3761645" y="3787787"/>
            <a:chExt cx="916036" cy="641343"/>
          </a:xfrm>
        </p:grpSpPr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7C4D636D-ABCD-49F9-7D67-491DD746CEF4}"/>
                </a:ext>
              </a:extLst>
            </p:cNvPr>
            <p:cNvSpPr/>
            <p:nvPr/>
          </p:nvSpPr>
          <p:spPr>
            <a:xfrm rot="5400000">
              <a:off x="3904104" y="3861500"/>
              <a:ext cx="631118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8ADAB3A-740F-2C59-3750-B5958D69E854}"/>
                </a:ext>
              </a:extLst>
            </p:cNvPr>
            <p:cNvSpPr txBox="1"/>
            <p:nvPr/>
          </p:nvSpPr>
          <p:spPr>
            <a:xfrm>
              <a:off x="3761645" y="3787787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D6EB7A6-32AA-8061-997D-7AAA59778FAA}"/>
              </a:ext>
            </a:extLst>
          </p:cNvPr>
          <p:cNvGrpSpPr/>
          <p:nvPr/>
        </p:nvGrpSpPr>
        <p:grpSpPr>
          <a:xfrm>
            <a:off x="9278038" y="4555256"/>
            <a:ext cx="916036" cy="641343"/>
            <a:chOff x="3761645" y="3787787"/>
            <a:chExt cx="916036" cy="641343"/>
          </a:xfrm>
        </p:grpSpPr>
        <p:sp>
          <p:nvSpPr>
            <p:cNvPr id="36" name="箭头: 右 35">
              <a:extLst>
                <a:ext uri="{FF2B5EF4-FFF2-40B4-BE49-F238E27FC236}">
                  <a16:creationId xmlns:a16="http://schemas.microsoft.com/office/drawing/2014/main" id="{2E5116DC-8A94-A0DC-F1C0-35B588837550}"/>
                </a:ext>
              </a:extLst>
            </p:cNvPr>
            <p:cNvSpPr/>
            <p:nvPr/>
          </p:nvSpPr>
          <p:spPr>
            <a:xfrm rot="5400000">
              <a:off x="3904104" y="3861500"/>
              <a:ext cx="631118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851A22C-142E-2767-156E-098067238A54}"/>
                </a:ext>
              </a:extLst>
            </p:cNvPr>
            <p:cNvSpPr txBox="1"/>
            <p:nvPr/>
          </p:nvSpPr>
          <p:spPr>
            <a:xfrm>
              <a:off x="3761645" y="3787787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20238EE-3B37-9632-9C23-4BACA43A165A}"/>
                  </a:ext>
                </a:extLst>
              </p:cNvPr>
              <p:cNvSpPr txBox="1"/>
              <p:nvPr/>
            </p:nvSpPr>
            <p:spPr>
              <a:xfrm>
                <a:off x="11649611" y="2011249"/>
                <a:ext cx="406312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</m:t>
                      </m:r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20238EE-3B37-9632-9C23-4BACA43A1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9611" y="2011249"/>
                <a:ext cx="40631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1D1BB2C-37FE-3614-A94B-F3A32F4231EC}"/>
                  </a:ext>
                </a:extLst>
              </p:cNvPr>
              <p:cNvSpPr txBox="1"/>
              <p:nvPr/>
            </p:nvSpPr>
            <p:spPr>
              <a:xfrm>
                <a:off x="603892" y="1808015"/>
                <a:ext cx="1578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PRIMES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1D1BB2C-37FE-3614-A94B-F3A32F423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92" y="1808015"/>
                <a:ext cx="157842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>
            <a:extLst>
              <a:ext uri="{FF2B5EF4-FFF2-40B4-BE49-F238E27FC236}">
                <a16:creationId xmlns:a16="http://schemas.microsoft.com/office/drawing/2014/main" id="{2F04FC54-FE23-39FA-A045-CED25FFEAF1C}"/>
              </a:ext>
            </a:extLst>
          </p:cNvPr>
          <p:cNvGrpSpPr/>
          <p:nvPr/>
        </p:nvGrpSpPr>
        <p:grpSpPr>
          <a:xfrm>
            <a:off x="449486" y="2153797"/>
            <a:ext cx="1764002" cy="4756737"/>
            <a:chOff x="449486" y="2153797"/>
            <a:chExt cx="1764002" cy="47567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立方体 42">
                  <a:extLst>
                    <a:ext uri="{FF2B5EF4-FFF2-40B4-BE49-F238E27FC236}">
                      <a16:creationId xmlns:a16="http://schemas.microsoft.com/office/drawing/2014/main" id="{D34142A1-2547-0F0C-C874-067DF80B2A4D}"/>
                    </a:ext>
                  </a:extLst>
                </p:cNvPr>
                <p:cNvSpPr/>
                <p:nvPr/>
              </p:nvSpPr>
              <p:spPr>
                <a:xfrm>
                  <a:off x="887212" y="6108579"/>
                  <a:ext cx="904702" cy="31811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3" name="立方体 42">
                  <a:extLst>
                    <a:ext uri="{FF2B5EF4-FFF2-40B4-BE49-F238E27FC236}">
                      <a16:creationId xmlns:a16="http://schemas.microsoft.com/office/drawing/2014/main" id="{D34142A1-2547-0F0C-C874-067DF80B2A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212" y="6108579"/>
                  <a:ext cx="904702" cy="318116"/>
                </a:xfrm>
                <a:prstGeom prst="cub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立方体 43">
                  <a:extLst>
                    <a:ext uri="{FF2B5EF4-FFF2-40B4-BE49-F238E27FC236}">
                      <a16:creationId xmlns:a16="http://schemas.microsoft.com/office/drawing/2014/main" id="{8D864599-61E3-FF17-8D02-A01FC77DF150}"/>
                    </a:ext>
                  </a:extLst>
                </p:cNvPr>
                <p:cNvSpPr/>
                <p:nvPr/>
              </p:nvSpPr>
              <p:spPr>
                <a:xfrm>
                  <a:off x="745318" y="5144097"/>
                  <a:ext cx="1180124" cy="638301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4" name="立方体 43">
                  <a:extLst>
                    <a:ext uri="{FF2B5EF4-FFF2-40B4-BE49-F238E27FC236}">
                      <a16:creationId xmlns:a16="http://schemas.microsoft.com/office/drawing/2014/main" id="{8D864599-61E3-FF17-8D02-A01FC77DF1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318" y="5144097"/>
                  <a:ext cx="1180124" cy="638301"/>
                </a:xfrm>
                <a:prstGeom prst="cub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3ED1852A-AC82-B48C-3170-24DBF3738432}"/>
                    </a:ext>
                  </a:extLst>
                </p:cNvPr>
                <p:cNvSpPr txBox="1"/>
                <p:nvPr/>
              </p:nvSpPr>
              <p:spPr>
                <a:xfrm>
                  <a:off x="1108731" y="6264731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3ED1852A-AC82-B48C-3170-24DBF37384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6264731"/>
                  <a:ext cx="461665" cy="64580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立方体 45">
                  <a:extLst>
                    <a:ext uri="{FF2B5EF4-FFF2-40B4-BE49-F238E27FC236}">
                      <a16:creationId xmlns:a16="http://schemas.microsoft.com/office/drawing/2014/main" id="{54E4FB28-5251-FE84-79F1-8F903760F7EA}"/>
                    </a:ext>
                  </a:extLst>
                </p:cNvPr>
                <p:cNvSpPr/>
                <p:nvPr/>
              </p:nvSpPr>
              <p:spPr>
                <a:xfrm>
                  <a:off x="685354" y="4107536"/>
                  <a:ext cx="1330869" cy="719835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立方体 45">
                  <a:extLst>
                    <a:ext uri="{FF2B5EF4-FFF2-40B4-BE49-F238E27FC236}">
                      <a16:creationId xmlns:a16="http://schemas.microsoft.com/office/drawing/2014/main" id="{54E4FB28-5251-FE84-79F1-8F903760F7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354" y="4107536"/>
                  <a:ext cx="1330869" cy="719835"/>
                </a:xfrm>
                <a:prstGeom prst="cub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1BF5B6D3-7B4B-E080-3C12-552A0F571954}"/>
                    </a:ext>
                  </a:extLst>
                </p:cNvPr>
                <p:cNvSpPr txBox="1"/>
                <p:nvPr/>
              </p:nvSpPr>
              <p:spPr>
                <a:xfrm>
                  <a:off x="1108731" y="5614258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1BF5B6D3-7B4B-E080-3C12-552A0F5719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5614258"/>
                  <a:ext cx="461665" cy="64580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F4E41D34-C554-C367-5C31-50628F8F4B0C}"/>
                    </a:ext>
                  </a:extLst>
                </p:cNvPr>
                <p:cNvSpPr txBox="1"/>
                <p:nvPr/>
              </p:nvSpPr>
              <p:spPr>
                <a:xfrm>
                  <a:off x="1108788" y="4651729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F4E41D34-C554-C367-5C31-50628F8F4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88" y="4651729"/>
                  <a:ext cx="461665" cy="64580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727C7521-4AFC-F9E3-C64E-7D70D8E685EE}"/>
                    </a:ext>
                  </a:extLst>
                </p:cNvPr>
                <p:cNvSpPr txBox="1"/>
                <p:nvPr/>
              </p:nvSpPr>
              <p:spPr>
                <a:xfrm>
                  <a:off x="1108731" y="3576539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727C7521-4AFC-F9E3-C64E-7D70D8E68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3576539"/>
                  <a:ext cx="461665" cy="645803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立方体 49">
                  <a:extLst>
                    <a:ext uri="{FF2B5EF4-FFF2-40B4-BE49-F238E27FC236}">
                      <a16:creationId xmlns:a16="http://schemas.microsoft.com/office/drawing/2014/main" id="{7951BBDC-2AD9-FB0B-1378-B63A96BDC2FF}"/>
                    </a:ext>
                  </a:extLst>
                </p:cNvPr>
                <p:cNvSpPr/>
                <p:nvPr/>
              </p:nvSpPr>
              <p:spPr>
                <a:xfrm>
                  <a:off x="449486" y="2657740"/>
                  <a:ext cx="1764002" cy="954107"/>
                </a:xfrm>
                <a:prstGeom prst="cube">
                  <a:avLst/>
                </a:prstGeom>
                <a:gradFill>
                  <a:gsLst>
                    <a:gs pos="0">
                      <a:srgbClr val="DDCCFC"/>
                    </a:gs>
                    <a:gs pos="50000">
                      <a:srgbClr val="D379F7"/>
                    </a:gs>
                    <a:gs pos="100000">
                      <a:srgbClr val="CA63F3"/>
                    </a:gs>
                  </a:gsLst>
                </a:gradFill>
                <a:ln>
                  <a:solidFill>
                    <a:srgbClr val="D379F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0" name="立方体 49">
                  <a:extLst>
                    <a:ext uri="{FF2B5EF4-FFF2-40B4-BE49-F238E27FC236}">
                      <a16:creationId xmlns:a16="http://schemas.microsoft.com/office/drawing/2014/main" id="{7951BBDC-2AD9-FB0B-1378-B63A96BDC2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486" y="2657740"/>
                  <a:ext cx="1764002" cy="954107"/>
                </a:xfrm>
                <a:prstGeom prst="cub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rgbClr val="D379F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E3649F3D-48D1-F7AC-7164-4B589AD5F2B1}"/>
                    </a:ext>
                  </a:extLst>
                </p:cNvPr>
                <p:cNvSpPr txBox="1"/>
                <p:nvPr/>
              </p:nvSpPr>
              <p:spPr>
                <a:xfrm>
                  <a:off x="1108731" y="2153797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E3649F3D-48D1-F7AC-7164-4B589AD5F2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2153797"/>
                  <a:ext cx="461665" cy="645803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0B3A68A-E8E0-30DF-0981-AEF4CCF1EFCC}"/>
              </a:ext>
            </a:extLst>
          </p:cNvPr>
          <p:cNvGrpSpPr/>
          <p:nvPr/>
        </p:nvGrpSpPr>
        <p:grpSpPr>
          <a:xfrm>
            <a:off x="5632183" y="3553031"/>
            <a:ext cx="2170925" cy="972107"/>
            <a:chOff x="4148957" y="3128660"/>
            <a:chExt cx="3133330" cy="1242524"/>
          </a:xfrm>
        </p:grpSpPr>
        <p:sp>
          <p:nvSpPr>
            <p:cNvPr id="53" name="流程图: 决策 52">
              <a:extLst>
                <a:ext uri="{FF2B5EF4-FFF2-40B4-BE49-F238E27FC236}">
                  <a16:creationId xmlns:a16="http://schemas.microsoft.com/office/drawing/2014/main" id="{5D5291DD-C8F8-E0F7-E74B-43497AA32801}"/>
                </a:ext>
              </a:extLst>
            </p:cNvPr>
            <p:cNvSpPr/>
            <p:nvPr/>
          </p:nvSpPr>
          <p:spPr>
            <a:xfrm>
              <a:off x="4148957" y="3128660"/>
              <a:ext cx="3133330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F2D29071-D060-1480-8583-090EA92689E5}"/>
                    </a:ext>
                  </a:extLst>
                </p:cNvPr>
                <p:cNvSpPr txBox="1"/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F2D29071-D060-1480-8583-090EA9268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blipFill>
                  <a:blip r:embed="rId24"/>
                  <a:stretch>
                    <a:fillRect l="-2462" t="-4132" b="-148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00424A1-DA6F-B6BB-5AA1-86995E6B4F0A}"/>
              </a:ext>
            </a:extLst>
          </p:cNvPr>
          <p:cNvGrpSpPr/>
          <p:nvPr/>
        </p:nvGrpSpPr>
        <p:grpSpPr>
          <a:xfrm rot="21370749">
            <a:off x="7375645" y="2813903"/>
            <a:ext cx="1489373" cy="509161"/>
            <a:chOff x="7519193" y="3168311"/>
            <a:chExt cx="1489373" cy="509161"/>
          </a:xfrm>
        </p:grpSpPr>
        <p:sp>
          <p:nvSpPr>
            <p:cNvPr id="56" name="箭头: 右 55">
              <a:extLst>
                <a:ext uri="{FF2B5EF4-FFF2-40B4-BE49-F238E27FC236}">
                  <a16:creationId xmlns:a16="http://schemas.microsoft.com/office/drawing/2014/main" id="{A098ED0C-3D9C-770B-75E6-C11074A1A0A8}"/>
                </a:ext>
              </a:extLst>
            </p:cNvPr>
            <p:cNvSpPr/>
            <p:nvPr/>
          </p:nvSpPr>
          <p:spPr>
            <a:xfrm rot="19241326">
              <a:off x="7519193" y="3168311"/>
              <a:ext cx="1489373" cy="4800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3441996-B772-C98F-7B6D-39AAB812FB41}"/>
                </a:ext>
              </a:extLst>
            </p:cNvPr>
            <p:cNvSpPr txBox="1"/>
            <p:nvPr/>
          </p:nvSpPr>
          <p:spPr>
            <a:xfrm rot="19163042">
              <a:off x="7870048" y="3215807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87924458-32A6-5296-54D0-73CBDF914B1C}"/>
              </a:ext>
            </a:extLst>
          </p:cNvPr>
          <p:cNvGrpSpPr/>
          <p:nvPr/>
        </p:nvGrpSpPr>
        <p:grpSpPr>
          <a:xfrm>
            <a:off x="8650593" y="3553030"/>
            <a:ext cx="2170925" cy="972107"/>
            <a:chOff x="4148957" y="3128660"/>
            <a:chExt cx="3133330" cy="1242524"/>
          </a:xfrm>
        </p:grpSpPr>
        <p:sp>
          <p:nvSpPr>
            <p:cNvPr id="59" name="流程图: 决策 58">
              <a:extLst>
                <a:ext uri="{FF2B5EF4-FFF2-40B4-BE49-F238E27FC236}">
                  <a16:creationId xmlns:a16="http://schemas.microsoft.com/office/drawing/2014/main" id="{3B2D7442-75C1-BB8F-1BF4-BE39AD2B434D}"/>
                </a:ext>
              </a:extLst>
            </p:cNvPr>
            <p:cNvSpPr/>
            <p:nvPr/>
          </p:nvSpPr>
          <p:spPr>
            <a:xfrm>
              <a:off x="4148957" y="3128660"/>
              <a:ext cx="3133330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2BD00E02-C3A7-DD63-A561-79A7E09B5619}"/>
                    </a:ext>
                  </a:extLst>
                </p:cNvPr>
                <p:cNvSpPr txBox="1"/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2BD00E02-C3A7-DD63-A561-79A7E09B56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blipFill>
                  <a:blip r:embed="rId25"/>
                  <a:stretch>
                    <a:fillRect l="-2462" t="-4132" b="-148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EFD5C0FB-30CB-A5ED-0474-13317F4DB66B}"/>
              </a:ext>
            </a:extLst>
          </p:cNvPr>
          <p:cNvGrpSpPr/>
          <p:nvPr/>
        </p:nvGrpSpPr>
        <p:grpSpPr>
          <a:xfrm rot="21370749">
            <a:off x="10460525" y="2839038"/>
            <a:ext cx="1489373" cy="509161"/>
            <a:chOff x="7519193" y="3168311"/>
            <a:chExt cx="1489373" cy="509161"/>
          </a:xfrm>
        </p:grpSpPr>
        <p:sp>
          <p:nvSpPr>
            <p:cNvPr id="62" name="箭头: 右 61">
              <a:extLst>
                <a:ext uri="{FF2B5EF4-FFF2-40B4-BE49-F238E27FC236}">
                  <a16:creationId xmlns:a16="http://schemas.microsoft.com/office/drawing/2014/main" id="{B3AA7BFB-2F13-24C4-13B4-650811217469}"/>
                </a:ext>
              </a:extLst>
            </p:cNvPr>
            <p:cNvSpPr/>
            <p:nvPr/>
          </p:nvSpPr>
          <p:spPr>
            <a:xfrm rot="19241326">
              <a:off x="7519193" y="3168311"/>
              <a:ext cx="1489373" cy="4800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E8C87D83-DA33-6B8A-ABFE-117DC51A270C}"/>
                </a:ext>
              </a:extLst>
            </p:cNvPr>
            <p:cNvSpPr txBox="1"/>
            <p:nvPr/>
          </p:nvSpPr>
          <p:spPr>
            <a:xfrm rot="19163042">
              <a:off x="7870048" y="3215807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49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8" grpId="0" animBg="1"/>
      <p:bldP spid="23" grpId="0" animBg="1"/>
      <p:bldP spid="24" grpId="0" animBg="1"/>
      <p:bldP spid="25" grpId="0"/>
      <p:bldP spid="26" grpId="0"/>
      <p:bldP spid="27" grpId="0" animBg="1"/>
      <p:bldP spid="28" grpId="0"/>
      <p:bldP spid="41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Each Iteration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23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length of prime that we want to find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HSG containing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(Turns out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not bottleneck)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2C4EA3CC-BD04-4746-2F35-4A952AB9C9E6}"/>
              </a:ext>
            </a:extLst>
          </p:cNvPr>
          <p:cNvGrpSpPr/>
          <p:nvPr/>
        </p:nvGrpSpPr>
        <p:grpSpPr>
          <a:xfrm>
            <a:off x="5650661" y="4450063"/>
            <a:ext cx="3032452" cy="972107"/>
            <a:chOff x="4148957" y="3128660"/>
            <a:chExt cx="4376786" cy="1242524"/>
          </a:xfrm>
        </p:grpSpPr>
        <p:sp>
          <p:nvSpPr>
            <p:cNvPr id="26" name="流程图: 决策 25">
              <a:extLst>
                <a:ext uri="{FF2B5EF4-FFF2-40B4-BE49-F238E27FC236}">
                  <a16:creationId xmlns:a16="http://schemas.microsoft.com/office/drawing/2014/main" id="{40C1CA84-EEB3-DD5F-04C6-69191FC0DDBB}"/>
                </a:ext>
              </a:extLst>
            </p:cNvPr>
            <p:cNvSpPr/>
            <p:nvPr/>
          </p:nvSpPr>
          <p:spPr>
            <a:xfrm>
              <a:off x="4148957" y="3128660"/>
              <a:ext cx="4376786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E5274607-7647-8869-13CB-9CC5F38DC6DF}"/>
                    </a:ext>
                  </a:extLst>
                </p:cNvPr>
                <p:cNvSpPr txBox="1"/>
                <p:nvPr/>
              </p:nvSpPr>
              <p:spPr>
                <a:xfrm>
                  <a:off x="4782443" y="3296302"/>
                  <a:ext cx="3109814" cy="951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E5274607-7647-8869-13CB-9CC5F38DC6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443" y="3296302"/>
                  <a:ext cx="3109814" cy="951519"/>
                </a:xfrm>
                <a:prstGeom prst="rect">
                  <a:avLst/>
                </a:prstGeom>
                <a:blipFill>
                  <a:blip r:embed="rId4"/>
                  <a:stretch>
                    <a:fillRect l="-2266" t="-4918" b="-1393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433B2F7-B352-FD93-CC19-A357103E2E87}"/>
                  </a:ext>
                </a:extLst>
              </p:cNvPr>
              <p:cNvSpPr txBox="1"/>
              <p:nvPr/>
            </p:nvSpPr>
            <p:spPr>
              <a:xfrm>
                <a:off x="8905663" y="3808339"/>
                <a:ext cx="3032452" cy="9282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randomized (i.e.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433B2F7-B352-FD93-CC19-A357103E2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663" y="3808339"/>
                <a:ext cx="3032452" cy="9282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>
            <a:extLst>
              <a:ext uri="{FF2B5EF4-FFF2-40B4-BE49-F238E27FC236}">
                <a16:creationId xmlns:a16="http://schemas.microsoft.com/office/drawing/2014/main" id="{F513C773-EE58-ECC2-5E75-9ECF2DA0D166}"/>
              </a:ext>
            </a:extLst>
          </p:cNvPr>
          <p:cNvGrpSpPr/>
          <p:nvPr/>
        </p:nvGrpSpPr>
        <p:grpSpPr>
          <a:xfrm>
            <a:off x="7878864" y="4075846"/>
            <a:ext cx="980689" cy="505374"/>
            <a:chOff x="3568632" y="3683902"/>
            <a:chExt cx="980689" cy="505374"/>
          </a:xfrm>
        </p:grpSpPr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F2AFF930-E2B2-5321-79B0-A20ED9A12B8A}"/>
                </a:ext>
              </a:extLst>
            </p:cNvPr>
            <p:cNvSpPr/>
            <p:nvPr/>
          </p:nvSpPr>
          <p:spPr>
            <a:xfrm rot="20048094">
              <a:off x="3575340" y="3683902"/>
              <a:ext cx="973981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159C512-80AA-241B-5A64-677E84060B23}"/>
                </a:ext>
              </a:extLst>
            </p:cNvPr>
            <p:cNvSpPr txBox="1"/>
            <p:nvPr/>
          </p:nvSpPr>
          <p:spPr>
            <a:xfrm rot="20030444">
              <a:off x="3568632" y="3727611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9CF5E2D-A663-6DAF-7A5F-533DD98A07BD}"/>
              </a:ext>
            </a:extLst>
          </p:cNvPr>
          <p:cNvGrpSpPr/>
          <p:nvPr/>
        </p:nvGrpSpPr>
        <p:grpSpPr>
          <a:xfrm>
            <a:off x="8186556" y="5136038"/>
            <a:ext cx="866893" cy="516535"/>
            <a:chOff x="7926045" y="3622410"/>
            <a:chExt cx="866893" cy="516535"/>
          </a:xfrm>
        </p:grpSpPr>
        <p:sp>
          <p:nvSpPr>
            <p:cNvPr id="33" name="箭头: 右 32">
              <a:extLst>
                <a:ext uri="{FF2B5EF4-FFF2-40B4-BE49-F238E27FC236}">
                  <a16:creationId xmlns:a16="http://schemas.microsoft.com/office/drawing/2014/main" id="{34073154-88D9-4296-33EC-009C88CDCF5B}"/>
                </a:ext>
              </a:extLst>
            </p:cNvPr>
            <p:cNvSpPr/>
            <p:nvPr/>
          </p:nvSpPr>
          <p:spPr>
            <a:xfrm rot="1582885">
              <a:off x="7929529" y="3634804"/>
              <a:ext cx="863409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49DCC42-9DA3-D7BF-7A3B-4B27ACC7ED7F}"/>
                </a:ext>
              </a:extLst>
            </p:cNvPr>
            <p:cNvSpPr txBox="1"/>
            <p:nvPr/>
          </p:nvSpPr>
          <p:spPr>
            <a:xfrm rot="1607805">
              <a:off x="7926045" y="3622410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3724ECE-9D7E-2E5F-C8C0-C3E369D56A68}"/>
                  </a:ext>
                </a:extLst>
              </p:cNvPr>
              <p:cNvSpPr txBox="1"/>
              <p:nvPr/>
            </p:nvSpPr>
            <p:spPr>
              <a:xfrm>
                <a:off x="9112763" y="5216503"/>
                <a:ext cx="2274777" cy="95654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small hitting set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that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3724ECE-9D7E-2E5F-C8C0-C3E369D56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763" y="5216503"/>
                <a:ext cx="2274777" cy="9565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EE2103C4-3DA6-E646-D613-C3CD77114F1E}"/>
              </a:ext>
            </a:extLst>
          </p:cNvPr>
          <p:cNvGrpSpPr/>
          <p:nvPr/>
        </p:nvGrpSpPr>
        <p:grpSpPr>
          <a:xfrm>
            <a:off x="7868794" y="1882584"/>
            <a:ext cx="3606036" cy="1533682"/>
            <a:chOff x="7868794" y="1882584"/>
            <a:chExt cx="3606036" cy="1533682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DE341002-93D6-5FD0-024E-5DB401520304}"/>
                </a:ext>
              </a:extLst>
            </p:cNvPr>
            <p:cNvSpPr/>
            <p:nvPr/>
          </p:nvSpPr>
          <p:spPr>
            <a:xfrm>
              <a:off x="8442379" y="2366507"/>
              <a:ext cx="3032451" cy="10453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13737916-279B-2503-B80C-27589E14549B}"/>
                    </a:ext>
                  </a:extLst>
                </p:cNvPr>
                <p:cNvSpPr txBox="1"/>
                <p:nvPr/>
              </p:nvSpPr>
              <p:spPr>
                <a:xfrm>
                  <a:off x="8442378" y="2423887"/>
                  <a:ext cx="3032452" cy="959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𝐁𝐅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Enumerate all strings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and output the first prime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13737916-279B-2503-B80C-27589E1454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2378" y="2423887"/>
                  <a:ext cx="3032452" cy="959045"/>
                </a:xfrm>
                <a:prstGeom prst="rect">
                  <a:avLst/>
                </a:prstGeom>
                <a:blipFill>
                  <a:blip r:embed="rId7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左大括号 37">
              <a:extLst>
                <a:ext uri="{FF2B5EF4-FFF2-40B4-BE49-F238E27FC236}">
                  <a16:creationId xmlns:a16="http://schemas.microsoft.com/office/drawing/2014/main" id="{7C5FE9AC-04EA-6919-606E-521E0C36CABA}"/>
                </a:ext>
              </a:extLst>
            </p:cNvPr>
            <p:cNvSpPr/>
            <p:nvPr/>
          </p:nvSpPr>
          <p:spPr>
            <a:xfrm>
              <a:off x="8267687" y="2382561"/>
              <a:ext cx="174690" cy="103370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左大括号 38">
              <a:extLst>
                <a:ext uri="{FF2B5EF4-FFF2-40B4-BE49-F238E27FC236}">
                  <a16:creationId xmlns:a16="http://schemas.microsoft.com/office/drawing/2014/main" id="{C7C35988-808A-5103-07B9-7F480DCC5DD2}"/>
                </a:ext>
              </a:extLst>
            </p:cNvPr>
            <p:cNvSpPr/>
            <p:nvPr/>
          </p:nvSpPr>
          <p:spPr>
            <a:xfrm rot="5400000">
              <a:off x="9859982" y="760031"/>
              <a:ext cx="197242" cy="3032452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F67788E7-56E2-9F3A-C091-4867C62CBC7E}"/>
                    </a:ext>
                  </a:extLst>
                </p:cNvPr>
                <p:cNvSpPr txBox="1"/>
                <p:nvPr/>
              </p:nvSpPr>
              <p:spPr>
                <a:xfrm>
                  <a:off x="7868794" y="2705327"/>
                  <a:ext cx="4527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F67788E7-56E2-9F3A-C091-4867C62CB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8794" y="2705327"/>
                  <a:ext cx="45274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EE901707-FEAA-D1A4-3EDA-004FB944E49D}"/>
                    </a:ext>
                  </a:extLst>
                </p:cNvPr>
                <p:cNvSpPr txBox="1"/>
                <p:nvPr/>
              </p:nvSpPr>
              <p:spPr>
                <a:xfrm>
                  <a:off x="9776748" y="1882584"/>
                  <a:ext cx="3637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EE901707-FEAA-D1A4-3EDA-004FB944E4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6748" y="1882584"/>
                  <a:ext cx="36370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DB2DF75-8031-47D4-EA03-37BD4925FFED}"/>
                  </a:ext>
                </a:extLst>
              </p:cNvPr>
              <p:cNvSpPr txBox="1"/>
              <p:nvPr/>
            </p:nvSpPr>
            <p:spPr>
              <a:xfrm>
                <a:off x="883810" y="3854074"/>
                <a:ext cx="5070147" cy="9362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Each iteration: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we set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depending on Chen-Tell</a:t>
                </a: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DB2DF75-8031-47D4-EA03-37BD4925F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10" y="3854074"/>
                <a:ext cx="5070147" cy="9362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/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Hope: when you set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large enough,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will grow faster than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250674DF-92DA-F7FC-D23B-73852E80EC01}"/>
              </a:ext>
            </a:extLst>
          </p:cNvPr>
          <p:cNvGrpSpPr/>
          <p:nvPr/>
        </p:nvGrpSpPr>
        <p:grpSpPr>
          <a:xfrm>
            <a:off x="3691023" y="5161126"/>
            <a:ext cx="2199937" cy="1627677"/>
            <a:chOff x="3691023" y="5161126"/>
            <a:chExt cx="2199937" cy="1627677"/>
          </a:xfrm>
        </p:grpSpPr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D1A90ECF-891B-571C-BE55-70D4BDD9CE34}"/>
                </a:ext>
              </a:extLst>
            </p:cNvPr>
            <p:cNvCxnSpPr/>
            <p:nvPr/>
          </p:nvCxnSpPr>
          <p:spPr>
            <a:xfrm flipV="1">
              <a:off x="3873903" y="5161126"/>
              <a:ext cx="0" cy="153526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BC8A3E64-9505-1DDA-8040-083DFEB15C7A}"/>
                </a:ext>
              </a:extLst>
            </p:cNvPr>
            <p:cNvCxnSpPr>
              <a:cxnSpLocks/>
            </p:cNvCxnSpPr>
            <p:nvPr/>
          </p:nvCxnSpPr>
          <p:spPr>
            <a:xfrm>
              <a:off x="3691023" y="6495167"/>
              <a:ext cx="196088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1FA10615-79BB-8670-6426-2A7BEE1C212D}"/>
                    </a:ext>
                  </a:extLst>
                </p:cNvPr>
                <p:cNvSpPr txBox="1"/>
                <p:nvPr/>
              </p:nvSpPr>
              <p:spPr>
                <a:xfrm>
                  <a:off x="5576657" y="6419471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1FA10615-79BB-8670-6426-2A7BEE1C21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6657" y="6419471"/>
                  <a:ext cx="31430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35C08FF3-D0BC-7DB9-9CC9-ABBFAFD53AD3}"/>
              </a:ext>
            </a:extLst>
          </p:cNvPr>
          <p:cNvGrpSpPr/>
          <p:nvPr/>
        </p:nvGrpSpPr>
        <p:grpSpPr>
          <a:xfrm>
            <a:off x="3874538" y="5125951"/>
            <a:ext cx="1658243" cy="912580"/>
            <a:chOff x="3874538" y="5125951"/>
            <a:chExt cx="1658243" cy="912580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B600BA11-3D73-AC51-9628-29B23ED57D51}"/>
                </a:ext>
              </a:extLst>
            </p:cNvPr>
            <p:cNvSpPr/>
            <p:nvPr/>
          </p:nvSpPr>
          <p:spPr>
            <a:xfrm>
              <a:off x="3874538" y="5150801"/>
              <a:ext cx="1632585" cy="887730"/>
            </a:xfrm>
            <a:custGeom>
              <a:avLst/>
              <a:gdLst>
                <a:gd name="connsiteX0" fmla="*/ 0 w 1632585"/>
                <a:gd name="connsiteY0" fmla="*/ 887730 h 887730"/>
                <a:gd name="connsiteX1" fmla="*/ 220980 w 1632585"/>
                <a:gd name="connsiteY1" fmla="*/ 851535 h 887730"/>
                <a:gd name="connsiteX2" fmla="*/ 426720 w 1632585"/>
                <a:gd name="connsiteY2" fmla="*/ 800100 h 887730"/>
                <a:gd name="connsiteX3" fmla="*/ 632460 w 1632585"/>
                <a:gd name="connsiteY3" fmla="*/ 731520 h 887730"/>
                <a:gd name="connsiteX4" fmla="*/ 782955 w 1632585"/>
                <a:gd name="connsiteY4" fmla="*/ 664845 h 887730"/>
                <a:gd name="connsiteX5" fmla="*/ 1028700 w 1632585"/>
                <a:gd name="connsiteY5" fmla="*/ 527685 h 887730"/>
                <a:gd name="connsiteX6" fmla="*/ 1291590 w 1632585"/>
                <a:gd name="connsiteY6" fmla="*/ 344805 h 887730"/>
                <a:gd name="connsiteX7" fmla="*/ 1474470 w 1632585"/>
                <a:gd name="connsiteY7" fmla="*/ 180975 h 887730"/>
                <a:gd name="connsiteX8" fmla="*/ 1632585 w 1632585"/>
                <a:gd name="connsiteY8" fmla="*/ 0 h 88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85" h="887730">
                  <a:moveTo>
                    <a:pt x="0" y="887730"/>
                  </a:moveTo>
                  <a:lnTo>
                    <a:pt x="220980" y="851535"/>
                  </a:lnTo>
                  <a:lnTo>
                    <a:pt x="426720" y="800100"/>
                  </a:lnTo>
                  <a:lnTo>
                    <a:pt x="632460" y="731520"/>
                  </a:lnTo>
                  <a:lnTo>
                    <a:pt x="782955" y="664845"/>
                  </a:lnTo>
                  <a:lnTo>
                    <a:pt x="1028700" y="527685"/>
                  </a:lnTo>
                  <a:lnTo>
                    <a:pt x="1291590" y="344805"/>
                  </a:lnTo>
                  <a:lnTo>
                    <a:pt x="1474470" y="180975"/>
                  </a:lnTo>
                  <a:lnTo>
                    <a:pt x="1632585" y="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F862740-7B93-BB42-1C58-2A944ECCF79B}"/>
                </a:ext>
              </a:extLst>
            </p:cNvPr>
            <p:cNvSpPr/>
            <p:nvPr/>
          </p:nvSpPr>
          <p:spPr>
            <a:xfrm>
              <a:off x="4074564" y="5974137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D6C75E1-FA6A-9BF0-A692-EBD9D3BB4F37}"/>
                </a:ext>
              </a:extLst>
            </p:cNvPr>
            <p:cNvSpPr/>
            <p:nvPr/>
          </p:nvSpPr>
          <p:spPr>
            <a:xfrm>
              <a:off x="4309954" y="59206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513B3CDB-B096-9337-5599-258F42FDF81B}"/>
                </a:ext>
              </a:extLst>
            </p:cNvPr>
            <p:cNvSpPr/>
            <p:nvPr/>
          </p:nvSpPr>
          <p:spPr>
            <a:xfrm>
              <a:off x="4489891" y="5853016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53FAD9BD-3B6C-FA0B-146E-94695276ADF7}"/>
                </a:ext>
              </a:extLst>
            </p:cNvPr>
            <p:cNvSpPr/>
            <p:nvPr/>
          </p:nvSpPr>
          <p:spPr>
            <a:xfrm>
              <a:off x="4645111" y="57863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86215F1-30FF-8982-12F0-3D912472D632}"/>
                </a:ext>
              </a:extLst>
            </p:cNvPr>
            <p:cNvSpPr/>
            <p:nvPr/>
          </p:nvSpPr>
          <p:spPr>
            <a:xfrm>
              <a:off x="4883236" y="5658025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48C2E870-5FDB-BBD1-E079-0DA209AD987A}"/>
                </a:ext>
              </a:extLst>
            </p:cNvPr>
            <p:cNvSpPr/>
            <p:nvPr/>
          </p:nvSpPr>
          <p:spPr>
            <a:xfrm>
              <a:off x="5150684" y="547446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DE5514B1-3BEE-0C5E-825A-AFD80A3150D4}"/>
                </a:ext>
              </a:extLst>
            </p:cNvPr>
            <p:cNvSpPr/>
            <p:nvPr/>
          </p:nvSpPr>
          <p:spPr>
            <a:xfrm>
              <a:off x="5326069" y="531143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B926B45-B446-36FB-8A51-C804A54B8881}"/>
                </a:ext>
              </a:extLst>
            </p:cNvPr>
            <p:cNvSpPr/>
            <p:nvPr/>
          </p:nvSpPr>
          <p:spPr>
            <a:xfrm>
              <a:off x="5487062" y="512595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/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58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A02DE854-4BCC-B5CE-F076-A98A260144E8}"/>
              </a:ext>
            </a:extLst>
          </p:cNvPr>
          <p:cNvGrpSpPr/>
          <p:nvPr/>
        </p:nvGrpSpPr>
        <p:grpSpPr>
          <a:xfrm>
            <a:off x="3871458" y="5069798"/>
            <a:ext cx="1658680" cy="1383135"/>
            <a:chOff x="3871458" y="5069798"/>
            <a:chExt cx="1658680" cy="1383135"/>
          </a:xfrm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9AC83034-FD95-D85E-6D6F-3BA589EDE7C4}"/>
                </a:ext>
              </a:extLst>
            </p:cNvPr>
            <p:cNvSpPr/>
            <p:nvPr/>
          </p:nvSpPr>
          <p:spPr>
            <a:xfrm>
              <a:off x="3871458" y="5093937"/>
              <a:ext cx="1631712" cy="1358996"/>
            </a:xfrm>
            <a:custGeom>
              <a:avLst/>
              <a:gdLst>
                <a:gd name="connsiteX0" fmla="*/ 0 w 1631712"/>
                <a:gd name="connsiteY0" fmla="*/ 1358996 h 1358996"/>
                <a:gd name="connsiteX1" fmla="*/ 226882 w 1631712"/>
                <a:gd name="connsiteY1" fmla="*/ 1329203 h 1358996"/>
                <a:gd name="connsiteX2" fmla="*/ 465222 w 1631712"/>
                <a:gd name="connsiteY2" fmla="*/ 1265035 h 1358996"/>
                <a:gd name="connsiteX3" fmla="*/ 655435 w 1631712"/>
                <a:gd name="connsiteY3" fmla="*/ 1184825 h 1358996"/>
                <a:gd name="connsiteX4" fmla="*/ 815856 w 1631712"/>
                <a:gd name="connsiteY4" fmla="*/ 1088572 h 1358996"/>
                <a:gd name="connsiteX5" fmla="*/ 1049613 w 1631712"/>
                <a:gd name="connsiteY5" fmla="*/ 898358 h 1358996"/>
                <a:gd name="connsiteX6" fmla="*/ 1306286 w 1631712"/>
                <a:gd name="connsiteY6" fmla="*/ 621059 h 1358996"/>
                <a:gd name="connsiteX7" fmla="*/ 1482749 w 1631712"/>
                <a:gd name="connsiteY7" fmla="*/ 343760 h 1358996"/>
                <a:gd name="connsiteX8" fmla="*/ 1631712 w 1631712"/>
                <a:gd name="connsiteY8" fmla="*/ 0 h 135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1712" h="1358996">
                  <a:moveTo>
                    <a:pt x="0" y="1358996"/>
                  </a:moveTo>
                  <a:lnTo>
                    <a:pt x="226882" y="1329203"/>
                  </a:lnTo>
                  <a:lnTo>
                    <a:pt x="465222" y="1265035"/>
                  </a:lnTo>
                  <a:lnTo>
                    <a:pt x="655435" y="1184825"/>
                  </a:lnTo>
                  <a:lnTo>
                    <a:pt x="815856" y="1088572"/>
                  </a:lnTo>
                  <a:lnTo>
                    <a:pt x="1049613" y="898358"/>
                  </a:lnTo>
                  <a:lnTo>
                    <a:pt x="1306286" y="621059"/>
                  </a:lnTo>
                  <a:lnTo>
                    <a:pt x="1482749" y="343760"/>
                  </a:lnTo>
                  <a:lnTo>
                    <a:pt x="1631712" y="0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7507A10F-D13F-E01A-27DA-E2F9413CA193}"/>
                </a:ext>
              </a:extLst>
            </p:cNvPr>
            <p:cNvSpPr/>
            <p:nvPr/>
          </p:nvSpPr>
          <p:spPr>
            <a:xfrm>
              <a:off x="4074563" y="63985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55745B6-CB3C-6E35-6D31-24ACDF32F6E9}"/>
                </a:ext>
              </a:extLst>
            </p:cNvPr>
            <p:cNvSpPr/>
            <p:nvPr/>
          </p:nvSpPr>
          <p:spPr>
            <a:xfrm>
              <a:off x="4309954" y="633165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3C1C8F3-B244-5BA9-9151-D17A94B96682}"/>
                </a:ext>
              </a:extLst>
            </p:cNvPr>
            <p:cNvSpPr/>
            <p:nvPr/>
          </p:nvSpPr>
          <p:spPr>
            <a:xfrm>
              <a:off x="4489891" y="62549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18EEFB95-2086-8446-714F-885835173CF5}"/>
                </a:ext>
              </a:extLst>
            </p:cNvPr>
            <p:cNvSpPr/>
            <p:nvPr/>
          </p:nvSpPr>
          <p:spPr>
            <a:xfrm>
              <a:off x="4649485" y="61658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478BB82-B22F-CA27-8C65-BCA395CD7779}"/>
                </a:ext>
              </a:extLst>
            </p:cNvPr>
            <p:cNvSpPr/>
            <p:nvPr/>
          </p:nvSpPr>
          <p:spPr>
            <a:xfrm>
              <a:off x="4883236" y="598308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EC53F4EC-2771-8788-4E72-DD1FC43F9A28}"/>
                </a:ext>
              </a:extLst>
            </p:cNvPr>
            <p:cNvSpPr/>
            <p:nvPr/>
          </p:nvSpPr>
          <p:spPr>
            <a:xfrm>
              <a:off x="5150684" y="569011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4AC9E4BD-15E7-BFE4-45FB-EDCF62E3D208}"/>
                </a:ext>
              </a:extLst>
            </p:cNvPr>
            <p:cNvSpPr/>
            <p:nvPr/>
          </p:nvSpPr>
          <p:spPr>
            <a:xfrm>
              <a:off x="5320354" y="542481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271934CB-DE2F-95CF-F30B-D79115FE2591}"/>
                </a:ext>
              </a:extLst>
            </p:cNvPr>
            <p:cNvSpPr/>
            <p:nvPr/>
          </p:nvSpPr>
          <p:spPr>
            <a:xfrm>
              <a:off x="5484419" y="50697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/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11765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8D5DF1-9F19-F3FA-F5E8-D8F09C2720BD}"/>
                  </a:ext>
                </a:extLst>
              </p:cNvPr>
              <p:cNvSpPr txBox="1"/>
              <p:nvPr/>
            </p:nvSpPr>
            <p:spPr>
              <a:xfrm>
                <a:off x="3491299" y="2860210"/>
                <a:ext cx="1466072" cy="3879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8D5DF1-9F19-F3FA-F5E8-D8F09C27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299" y="2860210"/>
                <a:ext cx="1466072" cy="3879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7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44" grpId="0" animBg="1"/>
      <p:bldP spid="45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24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for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set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Therefore, 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will be comparable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/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Hope: when you set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large enough,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will grow faster than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D1A90ECF-891B-571C-BE55-70D4BDD9CE34}"/>
              </a:ext>
            </a:extLst>
          </p:cNvPr>
          <p:cNvCxnSpPr/>
          <p:nvPr/>
        </p:nvCxnSpPr>
        <p:spPr>
          <a:xfrm flipV="1">
            <a:off x="3873903" y="5161126"/>
            <a:ext cx="0" cy="15352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BC8A3E64-9505-1DDA-8040-083DFEB15C7A}"/>
              </a:ext>
            </a:extLst>
          </p:cNvPr>
          <p:cNvCxnSpPr>
            <a:cxnSpLocks/>
          </p:cNvCxnSpPr>
          <p:nvPr/>
        </p:nvCxnSpPr>
        <p:spPr>
          <a:xfrm>
            <a:off x="3691023" y="6495167"/>
            <a:ext cx="19608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1FA10615-79BB-8670-6426-2A7BEE1C212D}"/>
                  </a:ext>
                </a:extLst>
              </p:cNvPr>
              <p:cNvSpPr txBox="1"/>
              <p:nvPr/>
            </p:nvSpPr>
            <p:spPr>
              <a:xfrm>
                <a:off x="5576657" y="6419471"/>
                <a:ext cx="31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1FA10615-79BB-8670-6426-2A7BEE1C2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657" y="6419471"/>
                <a:ext cx="31430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组合 74">
            <a:extLst>
              <a:ext uri="{FF2B5EF4-FFF2-40B4-BE49-F238E27FC236}">
                <a16:creationId xmlns:a16="http://schemas.microsoft.com/office/drawing/2014/main" id="{35C08FF3-D0BC-7DB9-9CC9-ABBFAFD53AD3}"/>
              </a:ext>
            </a:extLst>
          </p:cNvPr>
          <p:cNvGrpSpPr/>
          <p:nvPr/>
        </p:nvGrpSpPr>
        <p:grpSpPr>
          <a:xfrm>
            <a:off x="3874538" y="5125951"/>
            <a:ext cx="1658243" cy="912580"/>
            <a:chOff x="3874538" y="5125951"/>
            <a:chExt cx="1658243" cy="912580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B600BA11-3D73-AC51-9628-29B23ED57D51}"/>
                </a:ext>
              </a:extLst>
            </p:cNvPr>
            <p:cNvSpPr/>
            <p:nvPr/>
          </p:nvSpPr>
          <p:spPr>
            <a:xfrm>
              <a:off x="3874538" y="5150801"/>
              <a:ext cx="1632585" cy="887730"/>
            </a:xfrm>
            <a:custGeom>
              <a:avLst/>
              <a:gdLst>
                <a:gd name="connsiteX0" fmla="*/ 0 w 1632585"/>
                <a:gd name="connsiteY0" fmla="*/ 887730 h 887730"/>
                <a:gd name="connsiteX1" fmla="*/ 220980 w 1632585"/>
                <a:gd name="connsiteY1" fmla="*/ 851535 h 887730"/>
                <a:gd name="connsiteX2" fmla="*/ 426720 w 1632585"/>
                <a:gd name="connsiteY2" fmla="*/ 800100 h 887730"/>
                <a:gd name="connsiteX3" fmla="*/ 632460 w 1632585"/>
                <a:gd name="connsiteY3" fmla="*/ 731520 h 887730"/>
                <a:gd name="connsiteX4" fmla="*/ 782955 w 1632585"/>
                <a:gd name="connsiteY4" fmla="*/ 664845 h 887730"/>
                <a:gd name="connsiteX5" fmla="*/ 1028700 w 1632585"/>
                <a:gd name="connsiteY5" fmla="*/ 527685 h 887730"/>
                <a:gd name="connsiteX6" fmla="*/ 1291590 w 1632585"/>
                <a:gd name="connsiteY6" fmla="*/ 344805 h 887730"/>
                <a:gd name="connsiteX7" fmla="*/ 1474470 w 1632585"/>
                <a:gd name="connsiteY7" fmla="*/ 180975 h 887730"/>
                <a:gd name="connsiteX8" fmla="*/ 1632585 w 1632585"/>
                <a:gd name="connsiteY8" fmla="*/ 0 h 88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85" h="887730">
                  <a:moveTo>
                    <a:pt x="0" y="887730"/>
                  </a:moveTo>
                  <a:lnTo>
                    <a:pt x="220980" y="851535"/>
                  </a:lnTo>
                  <a:lnTo>
                    <a:pt x="426720" y="800100"/>
                  </a:lnTo>
                  <a:lnTo>
                    <a:pt x="632460" y="731520"/>
                  </a:lnTo>
                  <a:lnTo>
                    <a:pt x="782955" y="664845"/>
                  </a:lnTo>
                  <a:lnTo>
                    <a:pt x="1028700" y="527685"/>
                  </a:lnTo>
                  <a:lnTo>
                    <a:pt x="1291590" y="344805"/>
                  </a:lnTo>
                  <a:lnTo>
                    <a:pt x="1474470" y="180975"/>
                  </a:lnTo>
                  <a:lnTo>
                    <a:pt x="1632585" y="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F862740-7B93-BB42-1C58-2A944ECCF79B}"/>
                </a:ext>
              </a:extLst>
            </p:cNvPr>
            <p:cNvSpPr/>
            <p:nvPr/>
          </p:nvSpPr>
          <p:spPr>
            <a:xfrm>
              <a:off x="4074564" y="5974137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D6C75E1-FA6A-9BF0-A692-EBD9D3BB4F37}"/>
                </a:ext>
              </a:extLst>
            </p:cNvPr>
            <p:cNvSpPr/>
            <p:nvPr/>
          </p:nvSpPr>
          <p:spPr>
            <a:xfrm>
              <a:off x="4309954" y="59206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513B3CDB-B096-9337-5599-258F42FDF81B}"/>
                </a:ext>
              </a:extLst>
            </p:cNvPr>
            <p:cNvSpPr/>
            <p:nvPr/>
          </p:nvSpPr>
          <p:spPr>
            <a:xfrm>
              <a:off x="4489891" y="5853016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53FAD9BD-3B6C-FA0B-146E-94695276ADF7}"/>
                </a:ext>
              </a:extLst>
            </p:cNvPr>
            <p:cNvSpPr/>
            <p:nvPr/>
          </p:nvSpPr>
          <p:spPr>
            <a:xfrm>
              <a:off x="4645111" y="57863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86215F1-30FF-8982-12F0-3D912472D632}"/>
                </a:ext>
              </a:extLst>
            </p:cNvPr>
            <p:cNvSpPr/>
            <p:nvPr/>
          </p:nvSpPr>
          <p:spPr>
            <a:xfrm>
              <a:off x="4883236" y="5658025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48C2E870-5FDB-BBD1-E079-0DA209AD987A}"/>
                </a:ext>
              </a:extLst>
            </p:cNvPr>
            <p:cNvSpPr/>
            <p:nvPr/>
          </p:nvSpPr>
          <p:spPr>
            <a:xfrm>
              <a:off x="5150684" y="547446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DE5514B1-3BEE-0C5E-825A-AFD80A3150D4}"/>
                </a:ext>
              </a:extLst>
            </p:cNvPr>
            <p:cNvSpPr/>
            <p:nvPr/>
          </p:nvSpPr>
          <p:spPr>
            <a:xfrm>
              <a:off x="5326069" y="531143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B926B45-B446-36FB-8A51-C804A54B8881}"/>
                </a:ext>
              </a:extLst>
            </p:cNvPr>
            <p:cNvSpPr/>
            <p:nvPr/>
          </p:nvSpPr>
          <p:spPr>
            <a:xfrm>
              <a:off x="5487062" y="512595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/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58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A02DE854-4BCC-B5CE-F076-A98A260144E8}"/>
              </a:ext>
            </a:extLst>
          </p:cNvPr>
          <p:cNvGrpSpPr/>
          <p:nvPr/>
        </p:nvGrpSpPr>
        <p:grpSpPr>
          <a:xfrm>
            <a:off x="3871458" y="5069798"/>
            <a:ext cx="1658680" cy="1383135"/>
            <a:chOff x="3871458" y="5069798"/>
            <a:chExt cx="1658680" cy="1383135"/>
          </a:xfrm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9AC83034-FD95-D85E-6D6F-3BA589EDE7C4}"/>
                </a:ext>
              </a:extLst>
            </p:cNvPr>
            <p:cNvSpPr/>
            <p:nvPr/>
          </p:nvSpPr>
          <p:spPr>
            <a:xfrm>
              <a:off x="3871458" y="5093937"/>
              <a:ext cx="1631712" cy="1358996"/>
            </a:xfrm>
            <a:custGeom>
              <a:avLst/>
              <a:gdLst>
                <a:gd name="connsiteX0" fmla="*/ 0 w 1631712"/>
                <a:gd name="connsiteY0" fmla="*/ 1358996 h 1358996"/>
                <a:gd name="connsiteX1" fmla="*/ 226882 w 1631712"/>
                <a:gd name="connsiteY1" fmla="*/ 1329203 h 1358996"/>
                <a:gd name="connsiteX2" fmla="*/ 465222 w 1631712"/>
                <a:gd name="connsiteY2" fmla="*/ 1265035 h 1358996"/>
                <a:gd name="connsiteX3" fmla="*/ 655435 w 1631712"/>
                <a:gd name="connsiteY3" fmla="*/ 1184825 h 1358996"/>
                <a:gd name="connsiteX4" fmla="*/ 815856 w 1631712"/>
                <a:gd name="connsiteY4" fmla="*/ 1088572 h 1358996"/>
                <a:gd name="connsiteX5" fmla="*/ 1049613 w 1631712"/>
                <a:gd name="connsiteY5" fmla="*/ 898358 h 1358996"/>
                <a:gd name="connsiteX6" fmla="*/ 1306286 w 1631712"/>
                <a:gd name="connsiteY6" fmla="*/ 621059 h 1358996"/>
                <a:gd name="connsiteX7" fmla="*/ 1482749 w 1631712"/>
                <a:gd name="connsiteY7" fmla="*/ 343760 h 1358996"/>
                <a:gd name="connsiteX8" fmla="*/ 1631712 w 1631712"/>
                <a:gd name="connsiteY8" fmla="*/ 0 h 135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1712" h="1358996">
                  <a:moveTo>
                    <a:pt x="0" y="1358996"/>
                  </a:moveTo>
                  <a:lnTo>
                    <a:pt x="226882" y="1329203"/>
                  </a:lnTo>
                  <a:lnTo>
                    <a:pt x="465222" y="1265035"/>
                  </a:lnTo>
                  <a:lnTo>
                    <a:pt x="655435" y="1184825"/>
                  </a:lnTo>
                  <a:lnTo>
                    <a:pt x="815856" y="1088572"/>
                  </a:lnTo>
                  <a:lnTo>
                    <a:pt x="1049613" y="898358"/>
                  </a:lnTo>
                  <a:lnTo>
                    <a:pt x="1306286" y="621059"/>
                  </a:lnTo>
                  <a:lnTo>
                    <a:pt x="1482749" y="343760"/>
                  </a:lnTo>
                  <a:lnTo>
                    <a:pt x="1631712" y="0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7507A10F-D13F-E01A-27DA-E2F9413CA193}"/>
                </a:ext>
              </a:extLst>
            </p:cNvPr>
            <p:cNvSpPr/>
            <p:nvPr/>
          </p:nvSpPr>
          <p:spPr>
            <a:xfrm>
              <a:off x="4074563" y="63985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55745B6-CB3C-6E35-6D31-24ACDF32F6E9}"/>
                </a:ext>
              </a:extLst>
            </p:cNvPr>
            <p:cNvSpPr/>
            <p:nvPr/>
          </p:nvSpPr>
          <p:spPr>
            <a:xfrm>
              <a:off x="4309954" y="633165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3C1C8F3-B244-5BA9-9151-D17A94B96682}"/>
                </a:ext>
              </a:extLst>
            </p:cNvPr>
            <p:cNvSpPr/>
            <p:nvPr/>
          </p:nvSpPr>
          <p:spPr>
            <a:xfrm>
              <a:off x="4489891" y="62549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18EEFB95-2086-8446-714F-885835173CF5}"/>
                </a:ext>
              </a:extLst>
            </p:cNvPr>
            <p:cNvSpPr/>
            <p:nvPr/>
          </p:nvSpPr>
          <p:spPr>
            <a:xfrm>
              <a:off x="4649485" y="61658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478BB82-B22F-CA27-8C65-BCA395CD7779}"/>
                </a:ext>
              </a:extLst>
            </p:cNvPr>
            <p:cNvSpPr/>
            <p:nvPr/>
          </p:nvSpPr>
          <p:spPr>
            <a:xfrm>
              <a:off x="4883236" y="598308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EC53F4EC-2771-8788-4E72-DD1FC43F9A28}"/>
                </a:ext>
              </a:extLst>
            </p:cNvPr>
            <p:cNvSpPr/>
            <p:nvPr/>
          </p:nvSpPr>
          <p:spPr>
            <a:xfrm>
              <a:off x="5150684" y="569011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4AC9E4BD-15E7-BFE4-45FB-EDCF62E3D208}"/>
                </a:ext>
              </a:extLst>
            </p:cNvPr>
            <p:cNvSpPr/>
            <p:nvPr/>
          </p:nvSpPr>
          <p:spPr>
            <a:xfrm>
              <a:off x="5320354" y="542481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271934CB-DE2F-95CF-F30B-D79115FE2591}"/>
                </a:ext>
              </a:extLst>
            </p:cNvPr>
            <p:cNvSpPr/>
            <p:nvPr/>
          </p:nvSpPr>
          <p:spPr>
            <a:xfrm>
              <a:off x="5484419" y="50697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/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11765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5136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Our algorithm</a:t>
            </a:r>
            <a:endParaRPr lang="zh-CN" altLang="en-US" sz="4000" b="1" u="sng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25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72A270-59F7-78D1-7D42-11DF072E25EC}"/>
                  </a:ext>
                </a:extLst>
              </p:cNvPr>
              <p:cNvSpPr txBox="1"/>
              <p:nvPr/>
            </p:nvSpPr>
            <p:spPr>
              <a:xfrm>
                <a:off x="962889" y="4543152"/>
                <a:ext cx="3532423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contains a prime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find this prime using brute force!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72A270-59F7-78D1-7D42-11DF072E2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89" y="4543152"/>
                <a:ext cx="3532423" cy="1077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FCF9753-EA4B-69FC-61C7-6B61CE431892}"/>
                  </a:ext>
                </a:extLst>
              </p:cNvPr>
              <p:cNvSpPr txBox="1"/>
              <p:nvPr/>
            </p:nvSpPr>
            <p:spPr>
              <a:xfrm>
                <a:off x="1921668" y="1888391"/>
                <a:ext cx="8348663" cy="1982979"/>
              </a:xfrm>
              <a:custGeom>
                <a:avLst/>
                <a:gdLst>
                  <a:gd name="connsiteX0" fmla="*/ 0 w 8348663"/>
                  <a:gd name="connsiteY0" fmla="*/ 0 h 1982979"/>
                  <a:gd name="connsiteX1" fmla="*/ 1140985 w 8348663"/>
                  <a:gd name="connsiteY1" fmla="*/ 0 h 1982979"/>
                  <a:gd name="connsiteX2" fmla="*/ 2699400 w 8348663"/>
                  <a:gd name="connsiteY2" fmla="*/ 0 h 1982979"/>
                  <a:gd name="connsiteX3" fmla="*/ 3923872 w 8348663"/>
                  <a:gd name="connsiteY3" fmla="*/ 0 h 1982979"/>
                  <a:gd name="connsiteX4" fmla="*/ 5148342 w 8348663"/>
                  <a:gd name="connsiteY4" fmla="*/ 0 h 1982979"/>
                  <a:gd name="connsiteX5" fmla="*/ 6289325 w 8348663"/>
                  <a:gd name="connsiteY5" fmla="*/ 0 h 1982979"/>
                  <a:gd name="connsiteX6" fmla="*/ 8348663 w 8348663"/>
                  <a:gd name="connsiteY6" fmla="*/ 0 h 1982979"/>
                  <a:gd name="connsiteX7" fmla="*/ 8348663 w 8348663"/>
                  <a:gd name="connsiteY7" fmla="*/ 680822 h 1982979"/>
                  <a:gd name="connsiteX8" fmla="*/ 8348663 w 8348663"/>
                  <a:gd name="connsiteY8" fmla="*/ 1381474 h 1982979"/>
                  <a:gd name="connsiteX9" fmla="*/ 8348663 w 8348663"/>
                  <a:gd name="connsiteY9" fmla="*/ 1982979 h 1982979"/>
                  <a:gd name="connsiteX10" fmla="*/ 6957219 w 8348663"/>
                  <a:gd name="connsiteY10" fmla="*/ 1982979 h 1982979"/>
                  <a:gd name="connsiteX11" fmla="*/ 5816234 w 8348663"/>
                  <a:gd name="connsiteY11" fmla="*/ 1982979 h 1982979"/>
                  <a:gd name="connsiteX12" fmla="*/ 4257818 w 8348663"/>
                  <a:gd name="connsiteY12" fmla="*/ 1982979 h 1982979"/>
                  <a:gd name="connsiteX13" fmla="*/ 2866374 w 8348663"/>
                  <a:gd name="connsiteY13" fmla="*/ 1982979 h 1982979"/>
                  <a:gd name="connsiteX14" fmla="*/ 1558417 w 8348663"/>
                  <a:gd name="connsiteY14" fmla="*/ 1982979 h 1982979"/>
                  <a:gd name="connsiteX15" fmla="*/ 0 w 8348663"/>
                  <a:gd name="connsiteY15" fmla="*/ 1982979 h 1982979"/>
                  <a:gd name="connsiteX16" fmla="*/ 0 w 8348663"/>
                  <a:gd name="connsiteY16" fmla="*/ 1381474 h 1982979"/>
                  <a:gd name="connsiteX17" fmla="*/ 0 w 8348663"/>
                  <a:gd name="connsiteY17" fmla="*/ 779971 h 1982979"/>
                  <a:gd name="connsiteX18" fmla="*/ 0 w 8348663"/>
                  <a:gd name="connsiteY18" fmla="*/ 0 h 1982979"/>
                  <a:gd name="connsiteX0" fmla="*/ 0 w 8348663"/>
                  <a:gd name="connsiteY0" fmla="*/ 0 h 1982979"/>
                  <a:gd name="connsiteX1" fmla="*/ 1224469 w 8348663"/>
                  <a:gd name="connsiteY1" fmla="*/ 0 h 1982979"/>
                  <a:gd name="connsiteX2" fmla="*/ 2699400 w 8348663"/>
                  <a:gd name="connsiteY2" fmla="*/ 0 h 1982979"/>
                  <a:gd name="connsiteX3" fmla="*/ 4174331 w 8348663"/>
                  <a:gd name="connsiteY3" fmla="*/ 0 h 1982979"/>
                  <a:gd name="connsiteX4" fmla="*/ 5482288 w 8348663"/>
                  <a:gd name="connsiteY4" fmla="*/ 0 h 1982979"/>
                  <a:gd name="connsiteX5" fmla="*/ 7040706 w 8348663"/>
                  <a:gd name="connsiteY5" fmla="*/ 0 h 1982979"/>
                  <a:gd name="connsiteX6" fmla="*/ 8348663 w 8348663"/>
                  <a:gd name="connsiteY6" fmla="*/ 0 h 1982979"/>
                  <a:gd name="connsiteX7" fmla="*/ 8348663 w 8348663"/>
                  <a:gd name="connsiteY7" fmla="*/ 700651 h 1982979"/>
                  <a:gd name="connsiteX8" fmla="*/ 8348663 w 8348663"/>
                  <a:gd name="connsiteY8" fmla="*/ 1321985 h 1982979"/>
                  <a:gd name="connsiteX9" fmla="*/ 8348663 w 8348663"/>
                  <a:gd name="connsiteY9" fmla="*/ 1982979 h 1982979"/>
                  <a:gd name="connsiteX10" fmla="*/ 6957219 w 8348663"/>
                  <a:gd name="connsiteY10" fmla="*/ 1982979 h 1982979"/>
                  <a:gd name="connsiteX11" fmla="*/ 5565775 w 8348663"/>
                  <a:gd name="connsiteY11" fmla="*/ 1982979 h 1982979"/>
                  <a:gd name="connsiteX12" fmla="*/ 4424790 w 8348663"/>
                  <a:gd name="connsiteY12" fmla="*/ 1982979 h 1982979"/>
                  <a:gd name="connsiteX13" fmla="*/ 3116833 w 8348663"/>
                  <a:gd name="connsiteY13" fmla="*/ 1982979 h 1982979"/>
                  <a:gd name="connsiteX14" fmla="*/ 1641902 w 8348663"/>
                  <a:gd name="connsiteY14" fmla="*/ 1982979 h 1982979"/>
                  <a:gd name="connsiteX15" fmla="*/ 0 w 8348663"/>
                  <a:gd name="connsiteY15" fmla="*/ 1982979 h 1982979"/>
                  <a:gd name="connsiteX16" fmla="*/ 0 w 8348663"/>
                  <a:gd name="connsiteY16" fmla="*/ 1302155 h 1982979"/>
                  <a:gd name="connsiteX17" fmla="*/ 0 w 8348663"/>
                  <a:gd name="connsiteY17" fmla="*/ 641161 h 1982979"/>
                  <a:gd name="connsiteX18" fmla="*/ 0 w 8348663"/>
                  <a:gd name="connsiteY18" fmla="*/ 0 h 1982979"/>
                  <a:gd name="connsiteX0" fmla="*/ 0 w 8348663"/>
                  <a:gd name="connsiteY0" fmla="*/ 0 h 1982979"/>
                  <a:gd name="connsiteX1" fmla="*/ 1140985 w 8348663"/>
                  <a:gd name="connsiteY1" fmla="*/ 0 h 1982979"/>
                  <a:gd name="connsiteX2" fmla="*/ 2699400 w 8348663"/>
                  <a:gd name="connsiteY2" fmla="*/ 0 h 1982979"/>
                  <a:gd name="connsiteX3" fmla="*/ 3923872 w 8348663"/>
                  <a:gd name="connsiteY3" fmla="*/ 0 h 1982979"/>
                  <a:gd name="connsiteX4" fmla="*/ 5148342 w 8348663"/>
                  <a:gd name="connsiteY4" fmla="*/ 0 h 1982979"/>
                  <a:gd name="connsiteX5" fmla="*/ 6289325 w 8348663"/>
                  <a:gd name="connsiteY5" fmla="*/ 0 h 1982979"/>
                  <a:gd name="connsiteX6" fmla="*/ 8348663 w 8348663"/>
                  <a:gd name="connsiteY6" fmla="*/ 0 h 1982979"/>
                  <a:gd name="connsiteX7" fmla="*/ 8348663 w 8348663"/>
                  <a:gd name="connsiteY7" fmla="*/ 680822 h 1982979"/>
                  <a:gd name="connsiteX8" fmla="*/ 8348663 w 8348663"/>
                  <a:gd name="connsiteY8" fmla="*/ 1381474 h 1982979"/>
                  <a:gd name="connsiteX9" fmla="*/ 8348663 w 8348663"/>
                  <a:gd name="connsiteY9" fmla="*/ 1982979 h 1982979"/>
                  <a:gd name="connsiteX10" fmla="*/ 6957219 w 8348663"/>
                  <a:gd name="connsiteY10" fmla="*/ 1982979 h 1982979"/>
                  <a:gd name="connsiteX11" fmla="*/ 5816234 w 8348663"/>
                  <a:gd name="connsiteY11" fmla="*/ 1982979 h 1982979"/>
                  <a:gd name="connsiteX12" fmla="*/ 4257818 w 8348663"/>
                  <a:gd name="connsiteY12" fmla="*/ 1982979 h 1982979"/>
                  <a:gd name="connsiteX13" fmla="*/ 2866374 w 8348663"/>
                  <a:gd name="connsiteY13" fmla="*/ 1982979 h 1982979"/>
                  <a:gd name="connsiteX14" fmla="*/ 1558417 w 8348663"/>
                  <a:gd name="connsiteY14" fmla="*/ 1982979 h 1982979"/>
                  <a:gd name="connsiteX15" fmla="*/ 0 w 8348663"/>
                  <a:gd name="connsiteY15" fmla="*/ 1982979 h 1982979"/>
                  <a:gd name="connsiteX16" fmla="*/ 0 w 8348663"/>
                  <a:gd name="connsiteY16" fmla="*/ 1381474 h 1982979"/>
                  <a:gd name="connsiteX17" fmla="*/ 0 w 8348663"/>
                  <a:gd name="connsiteY17" fmla="*/ 779971 h 1982979"/>
                  <a:gd name="connsiteX18" fmla="*/ 0 w 8348663"/>
                  <a:gd name="connsiteY18" fmla="*/ 0 h 198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348663" h="1982979" fill="none" extrusionOk="0">
                    <a:moveTo>
                      <a:pt x="0" y="0"/>
                    </a:moveTo>
                    <a:cubicBezTo>
                      <a:pt x="386895" y="-143708"/>
                      <a:pt x="625223" y="5540"/>
                      <a:pt x="1140985" y="0"/>
                    </a:cubicBezTo>
                    <a:cubicBezTo>
                      <a:pt x="1497000" y="-3684"/>
                      <a:pt x="2008212" y="-37397"/>
                      <a:pt x="2699400" y="0"/>
                    </a:cubicBezTo>
                    <a:cubicBezTo>
                      <a:pt x="3433965" y="-69873"/>
                      <a:pt x="3417975" y="118834"/>
                      <a:pt x="3923872" y="0"/>
                    </a:cubicBezTo>
                    <a:cubicBezTo>
                      <a:pt x="4457624" y="-18"/>
                      <a:pt x="4725626" y="26085"/>
                      <a:pt x="5148342" y="0"/>
                    </a:cubicBezTo>
                    <a:cubicBezTo>
                      <a:pt x="5599968" y="314"/>
                      <a:pt x="5782327" y="69217"/>
                      <a:pt x="6289325" y="0"/>
                    </a:cubicBezTo>
                    <a:cubicBezTo>
                      <a:pt x="6730190" y="69064"/>
                      <a:pt x="8069053" y="39322"/>
                      <a:pt x="8348663" y="0"/>
                    </a:cubicBezTo>
                    <a:cubicBezTo>
                      <a:pt x="8463083" y="251758"/>
                      <a:pt x="8351832" y="326535"/>
                      <a:pt x="8348663" y="680822"/>
                    </a:cubicBezTo>
                    <a:cubicBezTo>
                      <a:pt x="8417924" y="971069"/>
                      <a:pt x="8225815" y="1276045"/>
                      <a:pt x="8348663" y="1381474"/>
                    </a:cubicBezTo>
                    <a:cubicBezTo>
                      <a:pt x="8498418" y="1534859"/>
                      <a:pt x="8289649" y="1791336"/>
                      <a:pt x="8348663" y="1982979"/>
                    </a:cubicBezTo>
                    <a:cubicBezTo>
                      <a:pt x="7848491" y="2047321"/>
                      <a:pt x="7175441" y="1921724"/>
                      <a:pt x="6957219" y="1982979"/>
                    </a:cubicBezTo>
                    <a:cubicBezTo>
                      <a:pt x="6527487" y="1971375"/>
                      <a:pt x="6164698" y="1903076"/>
                      <a:pt x="5816234" y="1982979"/>
                    </a:cubicBezTo>
                    <a:cubicBezTo>
                      <a:pt x="5408214" y="2142219"/>
                      <a:pt x="4823141" y="1733972"/>
                      <a:pt x="4257818" y="1982979"/>
                    </a:cubicBezTo>
                    <a:cubicBezTo>
                      <a:pt x="3669593" y="1948883"/>
                      <a:pt x="3385689" y="1983808"/>
                      <a:pt x="2866374" y="1982979"/>
                    </a:cubicBezTo>
                    <a:cubicBezTo>
                      <a:pt x="2325193" y="2047610"/>
                      <a:pt x="1895653" y="2059035"/>
                      <a:pt x="1558417" y="1982979"/>
                    </a:cubicBezTo>
                    <a:cubicBezTo>
                      <a:pt x="1077070" y="1942588"/>
                      <a:pt x="293266" y="1902985"/>
                      <a:pt x="0" y="1982979"/>
                    </a:cubicBezTo>
                    <a:cubicBezTo>
                      <a:pt x="-105655" y="1803077"/>
                      <a:pt x="129629" y="1602913"/>
                      <a:pt x="0" y="1381474"/>
                    </a:cubicBezTo>
                    <a:cubicBezTo>
                      <a:pt x="-87284" y="1022941"/>
                      <a:pt x="124119" y="1040868"/>
                      <a:pt x="0" y="779971"/>
                    </a:cubicBezTo>
                    <a:cubicBezTo>
                      <a:pt x="-128354" y="566459"/>
                      <a:pt x="77563" y="290849"/>
                      <a:pt x="0" y="0"/>
                    </a:cubicBezTo>
                    <a:close/>
                  </a:path>
                  <a:path w="8348663" h="1982979" stroke="0" extrusionOk="0">
                    <a:moveTo>
                      <a:pt x="0" y="0"/>
                    </a:moveTo>
                    <a:cubicBezTo>
                      <a:pt x="632218" y="-20033"/>
                      <a:pt x="688951" y="57445"/>
                      <a:pt x="1224469" y="0"/>
                    </a:cubicBezTo>
                    <a:cubicBezTo>
                      <a:pt x="1782231" y="-54360"/>
                      <a:pt x="2108457" y="16908"/>
                      <a:pt x="2699400" y="0"/>
                    </a:cubicBezTo>
                    <a:cubicBezTo>
                      <a:pt x="3338805" y="-180623"/>
                      <a:pt x="3598273" y="47231"/>
                      <a:pt x="4174331" y="0"/>
                    </a:cubicBezTo>
                    <a:cubicBezTo>
                      <a:pt x="4763920" y="-29087"/>
                      <a:pt x="4830950" y="29176"/>
                      <a:pt x="5482288" y="0"/>
                    </a:cubicBezTo>
                    <a:cubicBezTo>
                      <a:pt x="6186157" y="-16516"/>
                      <a:pt x="6707119" y="130209"/>
                      <a:pt x="7040706" y="0"/>
                    </a:cubicBezTo>
                    <a:cubicBezTo>
                      <a:pt x="7512417" y="-134302"/>
                      <a:pt x="7691571" y="-51602"/>
                      <a:pt x="8348663" y="0"/>
                    </a:cubicBezTo>
                    <a:cubicBezTo>
                      <a:pt x="8539880" y="309717"/>
                      <a:pt x="8212934" y="466374"/>
                      <a:pt x="8348663" y="700651"/>
                    </a:cubicBezTo>
                    <a:cubicBezTo>
                      <a:pt x="8425797" y="775811"/>
                      <a:pt x="8217492" y="984923"/>
                      <a:pt x="8348663" y="1321985"/>
                    </a:cubicBezTo>
                    <a:cubicBezTo>
                      <a:pt x="8481850" y="1673937"/>
                      <a:pt x="8290227" y="1681274"/>
                      <a:pt x="8348663" y="1982979"/>
                    </a:cubicBezTo>
                    <a:cubicBezTo>
                      <a:pt x="8000702" y="2093548"/>
                      <a:pt x="7331476" y="1988460"/>
                      <a:pt x="6957219" y="1982979"/>
                    </a:cubicBezTo>
                    <a:cubicBezTo>
                      <a:pt x="6485657" y="2188386"/>
                      <a:pt x="6218721" y="1935878"/>
                      <a:pt x="5565775" y="1982979"/>
                    </a:cubicBezTo>
                    <a:cubicBezTo>
                      <a:pt x="4894637" y="2021674"/>
                      <a:pt x="4882240" y="1967906"/>
                      <a:pt x="4424790" y="1982979"/>
                    </a:cubicBezTo>
                    <a:cubicBezTo>
                      <a:pt x="4043731" y="2029439"/>
                      <a:pt x="3673513" y="2020829"/>
                      <a:pt x="3116833" y="1982979"/>
                    </a:cubicBezTo>
                    <a:cubicBezTo>
                      <a:pt x="2517236" y="1988237"/>
                      <a:pt x="2301579" y="2011651"/>
                      <a:pt x="1641902" y="1982979"/>
                    </a:cubicBezTo>
                    <a:cubicBezTo>
                      <a:pt x="814498" y="2111635"/>
                      <a:pt x="379450" y="1905871"/>
                      <a:pt x="0" y="1982979"/>
                    </a:cubicBezTo>
                    <a:cubicBezTo>
                      <a:pt x="-121574" y="1841088"/>
                      <a:pt x="160800" y="1557655"/>
                      <a:pt x="0" y="1302155"/>
                    </a:cubicBezTo>
                    <a:cubicBezTo>
                      <a:pt x="-209394" y="1077806"/>
                      <a:pt x="157659" y="932948"/>
                      <a:pt x="0" y="641161"/>
                    </a:cubicBezTo>
                    <a:cubicBezTo>
                      <a:pt x="-70352" y="391233"/>
                      <a:pt x="55436" y="198180"/>
                      <a:pt x="0" y="0"/>
                    </a:cubicBezTo>
                    <a:close/>
                  </a:path>
                  <a:path w="8348663" h="1982979" fill="none" stroke="0" extrusionOk="0">
                    <a:moveTo>
                      <a:pt x="0" y="0"/>
                    </a:moveTo>
                    <a:cubicBezTo>
                      <a:pt x="248593" y="20064"/>
                      <a:pt x="592824" y="74553"/>
                      <a:pt x="1140985" y="0"/>
                    </a:cubicBezTo>
                    <a:cubicBezTo>
                      <a:pt x="1637501" y="-52358"/>
                      <a:pt x="1969450" y="45946"/>
                      <a:pt x="2699400" y="0"/>
                    </a:cubicBezTo>
                    <a:cubicBezTo>
                      <a:pt x="3455294" y="-15396"/>
                      <a:pt x="3391684" y="30123"/>
                      <a:pt x="3923872" y="0"/>
                    </a:cubicBezTo>
                    <a:cubicBezTo>
                      <a:pt x="4420129" y="-97640"/>
                      <a:pt x="4659273" y="13555"/>
                      <a:pt x="5148342" y="0"/>
                    </a:cubicBezTo>
                    <a:cubicBezTo>
                      <a:pt x="5660771" y="-12817"/>
                      <a:pt x="5799018" y="65167"/>
                      <a:pt x="6289325" y="0"/>
                    </a:cubicBezTo>
                    <a:cubicBezTo>
                      <a:pt x="6857867" y="-74708"/>
                      <a:pt x="8007080" y="9188"/>
                      <a:pt x="8348663" y="0"/>
                    </a:cubicBezTo>
                    <a:cubicBezTo>
                      <a:pt x="8447766" y="199244"/>
                      <a:pt x="8298615" y="340796"/>
                      <a:pt x="8348663" y="680822"/>
                    </a:cubicBezTo>
                    <a:cubicBezTo>
                      <a:pt x="8342155" y="1024192"/>
                      <a:pt x="8230552" y="1251407"/>
                      <a:pt x="8348663" y="1381474"/>
                    </a:cubicBezTo>
                    <a:cubicBezTo>
                      <a:pt x="8532027" y="1504198"/>
                      <a:pt x="8243844" y="1696750"/>
                      <a:pt x="8348663" y="1982979"/>
                    </a:cubicBezTo>
                    <a:cubicBezTo>
                      <a:pt x="7964419" y="1954957"/>
                      <a:pt x="7202460" y="1934320"/>
                      <a:pt x="6957219" y="1982979"/>
                    </a:cubicBezTo>
                    <a:cubicBezTo>
                      <a:pt x="6742349" y="2041657"/>
                      <a:pt x="6224433" y="1815428"/>
                      <a:pt x="5816234" y="1982979"/>
                    </a:cubicBezTo>
                    <a:cubicBezTo>
                      <a:pt x="5294759" y="2167011"/>
                      <a:pt x="4915354" y="2011958"/>
                      <a:pt x="4257818" y="1982979"/>
                    </a:cubicBezTo>
                    <a:cubicBezTo>
                      <a:pt x="3601804" y="1997666"/>
                      <a:pt x="3266421" y="2104962"/>
                      <a:pt x="2866374" y="1982979"/>
                    </a:cubicBezTo>
                    <a:cubicBezTo>
                      <a:pt x="2419725" y="2035806"/>
                      <a:pt x="1945093" y="2032049"/>
                      <a:pt x="1558417" y="1982979"/>
                    </a:cubicBezTo>
                    <a:cubicBezTo>
                      <a:pt x="1038424" y="2012190"/>
                      <a:pt x="485838" y="1894467"/>
                      <a:pt x="0" y="1982979"/>
                    </a:cubicBezTo>
                    <a:cubicBezTo>
                      <a:pt x="-42224" y="1752890"/>
                      <a:pt x="195682" y="1697566"/>
                      <a:pt x="0" y="1381474"/>
                    </a:cubicBezTo>
                    <a:cubicBezTo>
                      <a:pt x="-111828" y="1174902"/>
                      <a:pt x="145514" y="998306"/>
                      <a:pt x="0" y="779971"/>
                    </a:cubicBezTo>
                    <a:cubicBezTo>
                      <a:pt x="-61812" y="465358"/>
                      <a:pt x="45758" y="385013"/>
                      <a:pt x="0" y="0"/>
                    </a:cubicBezTo>
                    <a:close/>
                  </a:path>
                  <a:path w="8348663" h="1982979" fill="none" stroke="0" extrusionOk="0">
                    <a:moveTo>
                      <a:pt x="0" y="0"/>
                    </a:moveTo>
                    <a:cubicBezTo>
                      <a:pt x="349244" y="-81562"/>
                      <a:pt x="600983" y="25752"/>
                      <a:pt x="1140985" y="0"/>
                    </a:cubicBezTo>
                    <a:cubicBezTo>
                      <a:pt x="1573080" y="-84591"/>
                      <a:pt x="2023792" y="4523"/>
                      <a:pt x="2699400" y="0"/>
                    </a:cubicBezTo>
                    <a:cubicBezTo>
                      <a:pt x="3445907" y="-29331"/>
                      <a:pt x="3411760" y="89122"/>
                      <a:pt x="3923872" y="0"/>
                    </a:cubicBezTo>
                    <a:cubicBezTo>
                      <a:pt x="4447956" y="-24322"/>
                      <a:pt x="4665925" y="13001"/>
                      <a:pt x="5148342" y="0"/>
                    </a:cubicBezTo>
                    <a:cubicBezTo>
                      <a:pt x="5622808" y="-26245"/>
                      <a:pt x="5762429" y="89594"/>
                      <a:pt x="6289325" y="0"/>
                    </a:cubicBezTo>
                    <a:cubicBezTo>
                      <a:pt x="6821765" y="-60546"/>
                      <a:pt x="8018030" y="50660"/>
                      <a:pt x="8348663" y="0"/>
                    </a:cubicBezTo>
                    <a:cubicBezTo>
                      <a:pt x="8489067" y="257393"/>
                      <a:pt x="8345285" y="318416"/>
                      <a:pt x="8348663" y="680822"/>
                    </a:cubicBezTo>
                    <a:cubicBezTo>
                      <a:pt x="8375293" y="1031322"/>
                      <a:pt x="8183699" y="1268516"/>
                      <a:pt x="8348663" y="1381474"/>
                    </a:cubicBezTo>
                    <a:cubicBezTo>
                      <a:pt x="8514438" y="1545465"/>
                      <a:pt x="8273795" y="1752162"/>
                      <a:pt x="8348663" y="1982979"/>
                    </a:cubicBezTo>
                    <a:cubicBezTo>
                      <a:pt x="7893380" y="2030688"/>
                      <a:pt x="7198400" y="1932485"/>
                      <a:pt x="6957219" y="1982979"/>
                    </a:cubicBezTo>
                    <a:cubicBezTo>
                      <a:pt x="6619769" y="1997920"/>
                      <a:pt x="6231131" y="1865761"/>
                      <a:pt x="5816234" y="1982979"/>
                    </a:cubicBezTo>
                    <a:cubicBezTo>
                      <a:pt x="5308206" y="2155705"/>
                      <a:pt x="4900523" y="1893087"/>
                      <a:pt x="4257818" y="1982979"/>
                    </a:cubicBezTo>
                    <a:cubicBezTo>
                      <a:pt x="3666757" y="1987334"/>
                      <a:pt x="3342118" y="1979447"/>
                      <a:pt x="2866374" y="1982979"/>
                    </a:cubicBezTo>
                    <a:cubicBezTo>
                      <a:pt x="2436763" y="2062970"/>
                      <a:pt x="1929054" y="2073175"/>
                      <a:pt x="1558417" y="1982979"/>
                    </a:cubicBezTo>
                    <a:cubicBezTo>
                      <a:pt x="994191" y="1972256"/>
                      <a:pt x="419427" y="1880433"/>
                      <a:pt x="0" y="1982979"/>
                    </a:cubicBezTo>
                    <a:cubicBezTo>
                      <a:pt x="-55052" y="1727604"/>
                      <a:pt x="136429" y="1623255"/>
                      <a:pt x="0" y="1381474"/>
                    </a:cubicBezTo>
                    <a:cubicBezTo>
                      <a:pt x="-114319" y="1089149"/>
                      <a:pt x="95194" y="1025867"/>
                      <a:pt x="0" y="779971"/>
                    </a:cubicBezTo>
                    <a:cubicBezTo>
                      <a:pt x="-62247" y="518611"/>
                      <a:pt x="46362" y="36779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8348663"/>
                          <a:gd name="connsiteY0" fmla="*/ 0 h 2352311"/>
                          <a:gd name="connsiteX1" fmla="*/ 1140985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3923872 w 8348663"/>
                          <a:gd name="connsiteY3" fmla="*/ 0 h 2352311"/>
                          <a:gd name="connsiteX4" fmla="*/ 5148342 w 8348663"/>
                          <a:gd name="connsiteY4" fmla="*/ 0 h 2352311"/>
                          <a:gd name="connsiteX5" fmla="*/ 6289325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07627 h 2352311"/>
                          <a:gd name="connsiteX8" fmla="*/ 8348663 w 8348663"/>
                          <a:gd name="connsiteY8" fmla="*/ 1638776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816234 w 8348663"/>
                          <a:gd name="connsiteY11" fmla="*/ 2352311 h 2352311"/>
                          <a:gd name="connsiteX12" fmla="*/ 4257818 w 8348663"/>
                          <a:gd name="connsiteY12" fmla="*/ 2352311 h 2352311"/>
                          <a:gd name="connsiteX13" fmla="*/ 2866374 w 8348663"/>
                          <a:gd name="connsiteY13" fmla="*/ 2352311 h 2352311"/>
                          <a:gd name="connsiteX14" fmla="*/ 1558417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638776 h 2352311"/>
                          <a:gd name="connsiteX17" fmla="*/ 0 w 8348663"/>
                          <a:gd name="connsiteY17" fmla="*/ 925242 h 2352311"/>
                          <a:gd name="connsiteX18" fmla="*/ 0 w 8348663"/>
                          <a:gd name="connsiteY18" fmla="*/ 0 h 2352311"/>
                          <a:gd name="connsiteX0" fmla="*/ 0 w 8348663"/>
                          <a:gd name="connsiteY0" fmla="*/ 0 h 2352311"/>
                          <a:gd name="connsiteX1" fmla="*/ 1224469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4174331 w 8348663"/>
                          <a:gd name="connsiteY3" fmla="*/ 0 h 2352311"/>
                          <a:gd name="connsiteX4" fmla="*/ 5482288 w 8348663"/>
                          <a:gd name="connsiteY4" fmla="*/ 0 h 2352311"/>
                          <a:gd name="connsiteX5" fmla="*/ 7040706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31149 h 2352311"/>
                          <a:gd name="connsiteX8" fmla="*/ 8348663 w 8348663"/>
                          <a:gd name="connsiteY8" fmla="*/ 1568207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565775 w 8348663"/>
                          <a:gd name="connsiteY11" fmla="*/ 2352311 h 2352311"/>
                          <a:gd name="connsiteX12" fmla="*/ 4424790 w 8348663"/>
                          <a:gd name="connsiteY12" fmla="*/ 2352311 h 2352311"/>
                          <a:gd name="connsiteX13" fmla="*/ 3116833 w 8348663"/>
                          <a:gd name="connsiteY13" fmla="*/ 2352311 h 2352311"/>
                          <a:gd name="connsiteX14" fmla="*/ 1641902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544683 h 2352311"/>
                          <a:gd name="connsiteX17" fmla="*/ 0 w 8348663"/>
                          <a:gd name="connsiteY17" fmla="*/ 760579 h 2352311"/>
                          <a:gd name="connsiteX18" fmla="*/ 0 w 8348663"/>
                          <a:gd name="connsiteY18" fmla="*/ 0 h 23523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8348663" h="2352311" fill="none" extrusionOk="0">
                            <a:moveTo>
                              <a:pt x="0" y="0"/>
                            </a:moveTo>
                            <a:cubicBezTo>
                              <a:pt x="356183" y="-98835"/>
                              <a:pt x="631975" y="14961"/>
                              <a:pt x="1140985" y="0"/>
                            </a:cubicBezTo>
                            <a:cubicBezTo>
                              <a:pt x="1576575" y="-53625"/>
                              <a:pt x="1990163" y="-17591"/>
                              <a:pt x="2699400" y="0"/>
                            </a:cubicBezTo>
                            <a:cubicBezTo>
                              <a:pt x="3447918" y="-48661"/>
                              <a:pt x="3413564" y="109037"/>
                              <a:pt x="3923872" y="0"/>
                            </a:cubicBezTo>
                            <a:cubicBezTo>
                              <a:pt x="4453388" y="-20316"/>
                              <a:pt x="4689828" y="40421"/>
                              <a:pt x="5148342" y="0"/>
                            </a:cubicBezTo>
                            <a:cubicBezTo>
                              <a:pt x="5615115" y="-37661"/>
                              <a:pt x="5786643" y="77581"/>
                              <a:pt x="6289325" y="0"/>
                            </a:cubicBezTo>
                            <a:cubicBezTo>
                              <a:pt x="6753335" y="-4690"/>
                              <a:pt x="7999872" y="85996"/>
                              <a:pt x="8348663" y="0"/>
                            </a:cubicBezTo>
                            <a:cubicBezTo>
                              <a:pt x="8461874" y="278793"/>
                              <a:pt x="8346122" y="394964"/>
                              <a:pt x="8348663" y="807627"/>
                            </a:cubicBezTo>
                            <a:cubicBezTo>
                              <a:pt x="8395023" y="1173994"/>
                              <a:pt x="8232149" y="1488809"/>
                              <a:pt x="8348663" y="1638776"/>
                            </a:cubicBezTo>
                            <a:cubicBezTo>
                              <a:pt x="8461004" y="1842176"/>
                              <a:pt x="8254294" y="2070455"/>
                              <a:pt x="8348663" y="2352311"/>
                            </a:cubicBezTo>
                            <a:cubicBezTo>
                              <a:pt x="7850018" y="2419506"/>
                              <a:pt x="7212828" y="2296766"/>
                              <a:pt x="6957219" y="2352311"/>
                            </a:cubicBezTo>
                            <a:cubicBezTo>
                              <a:pt x="6568005" y="2356778"/>
                              <a:pt x="6170528" y="2274984"/>
                              <a:pt x="5816234" y="2352311"/>
                            </a:cubicBezTo>
                            <a:cubicBezTo>
                              <a:pt x="5422875" y="2445695"/>
                              <a:pt x="4908910" y="2210600"/>
                              <a:pt x="4257818" y="2352311"/>
                            </a:cubicBezTo>
                            <a:cubicBezTo>
                              <a:pt x="3630586" y="2367265"/>
                              <a:pt x="3345678" y="2341529"/>
                              <a:pt x="2866374" y="2352311"/>
                            </a:cubicBezTo>
                            <a:cubicBezTo>
                              <a:pt x="2350175" y="2418187"/>
                              <a:pt x="1937369" y="2398399"/>
                              <a:pt x="1558417" y="2352311"/>
                            </a:cubicBezTo>
                            <a:cubicBezTo>
                              <a:pt x="1083854" y="2328700"/>
                              <a:pt x="335310" y="2269029"/>
                              <a:pt x="0" y="2352311"/>
                            </a:cubicBezTo>
                            <a:cubicBezTo>
                              <a:pt x="-69963" y="2093781"/>
                              <a:pt x="127445" y="1926124"/>
                              <a:pt x="0" y="1638776"/>
                            </a:cubicBezTo>
                            <a:cubicBezTo>
                              <a:pt x="-115757" y="1280235"/>
                              <a:pt x="94522" y="1259963"/>
                              <a:pt x="0" y="925242"/>
                            </a:cubicBezTo>
                            <a:cubicBezTo>
                              <a:pt x="-108257" y="624625"/>
                              <a:pt x="38912" y="409435"/>
                              <a:pt x="0" y="0"/>
                            </a:cubicBezTo>
                            <a:close/>
                          </a:path>
                          <a:path w="8348663" h="2352311" stroke="0" extrusionOk="0">
                            <a:moveTo>
                              <a:pt x="0" y="0"/>
                            </a:moveTo>
                            <a:cubicBezTo>
                              <a:pt x="603346" y="-16686"/>
                              <a:pt x="705708" y="64174"/>
                              <a:pt x="1224469" y="0"/>
                            </a:cubicBezTo>
                            <a:cubicBezTo>
                              <a:pt x="1754163" y="-61008"/>
                              <a:pt x="2088394" y="41363"/>
                              <a:pt x="2699400" y="0"/>
                            </a:cubicBezTo>
                            <a:cubicBezTo>
                              <a:pt x="3343529" y="-139428"/>
                              <a:pt x="3570097" y="30676"/>
                              <a:pt x="4174331" y="0"/>
                            </a:cubicBezTo>
                            <a:cubicBezTo>
                              <a:pt x="4775928" y="-28547"/>
                              <a:pt x="4830393" y="42322"/>
                              <a:pt x="5482288" y="0"/>
                            </a:cubicBezTo>
                            <a:cubicBezTo>
                              <a:pt x="6143439" y="-42591"/>
                              <a:pt x="6612864" y="78132"/>
                              <a:pt x="7040706" y="0"/>
                            </a:cubicBezTo>
                            <a:cubicBezTo>
                              <a:pt x="7499895" y="-114888"/>
                              <a:pt x="7724225" y="-1560"/>
                              <a:pt x="8348663" y="0"/>
                            </a:cubicBezTo>
                            <a:cubicBezTo>
                              <a:pt x="8533196" y="371271"/>
                              <a:pt x="8208934" y="582425"/>
                              <a:pt x="8348663" y="831149"/>
                            </a:cubicBezTo>
                            <a:cubicBezTo>
                              <a:pt x="8456688" y="965248"/>
                              <a:pt x="8217222" y="1182219"/>
                              <a:pt x="8348663" y="1568207"/>
                            </a:cubicBezTo>
                            <a:cubicBezTo>
                              <a:pt x="8481574" y="1947441"/>
                              <a:pt x="8319559" y="2012979"/>
                              <a:pt x="8348663" y="2352311"/>
                            </a:cubicBezTo>
                            <a:cubicBezTo>
                              <a:pt x="8017605" y="2461215"/>
                              <a:pt x="7326101" y="2336673"/>
                              <a:pt x="6957219" y="2352311"/>
                            </a:cubicBezTo>
                            <a:cubicBezTo>
                              <a:pt x="6558669" y="2505731"/>
                              <a:pt x="6245494" y="2310501"/>
                              <a:pt x="5565775" y="2352311"/>
                            </a:cubicBezTo>
                            <a:cubicBezTo>
                              <a:pt x="4886971" y="2394340"/>
                              <a:pt x="4870818" y="2336609"/>
                              <a:pt x="4424790" y="2352311"/>
                            </a:cubicBezTo>
                            <a:cubicBezTo>
                              <a:pt x="4001150" y="2372680"/>
                              <a:pt x="3662392" y="2356681"/>
                              <a:pt x="3116833" y="2352311"/>
                            </a:cubicBezTo>
                            <a:cubicBezTo>
                              <a:pt x="2543258" y="2383992"/>
                              <a:pt x="2324016" y="2329408"/>
                              <a:pt x="1641902" y="2352311"/>
                            </a:cubicBezTo>
                            <a:cubicBezTo>
                              <a:pt x="917293" y="2449562"/>
                              <a:pt x="389116" y="2268472"/>
                              <a:pt x="0" y="2352311"/>
                            </a:cubicBezTo>
                            <a:cubicBezTo>
                              <a:pt x="-80518" y="2176540"/>
                              <a:pt x="150623" y="1806123"/>
                              <a:pt x="0" y="1544683"/>
                            </a:cubicBezTo>
                            <a:cubicBezTo>
                              <a:pt x="-204283" y="1282480"/>
                              <a:pt x="110927" y="1066283"/>
                              <a:pt x="0" y="760579"/>
                            </a:cubicBezTo>
                            <a:cubicBezTo>
                              <a:pt x="-68862" y="472191"/>
                              <a:pt x="80308" y="199126"/>
                              <a:pt x="0" y="0"/>
                            </a:cubicBezTo>
                            <a:close/>
                          </a:path>
                          <a:path w="8348663" h="2352311" fill="none" stroke="0" extrusionOk="0">
                            <a:moveTo>
                              <a:pt x="0" y="0"/>
                            </a:moveTo>
                            <a:cubicBezTo>
                              <a:pt x="251074" y="7602"/>
                              <a:pt x="664670" y="73275"/>
                              <a:pt x="1140985" y="0"/>
                            </a:cubicBezTo>
                            <a:cubicBezTo>
                              <a:pt x="1599925" y="-77823"/>
                              <a:pt x="1996687" y="67312"/>
                              <a:pt x="2699400" y="0"/>
                            </a:cubicBezTo>
                            <a:cubicBezTo>
                              <a:pt x="3450436" y="-22596"/>
                              <a:pt x="3393345" y="53123"/>
                              <a:pt x="3923872" y="0"/>
                            </a:cubicBezTo>
                            <a:cubicBezTo>
                              <a:pt x="4423157" y="-97833"/>
                              <a:pt x="4642335" y="10362"/>
                              <a:pt x="5148342" y="0"/>
                            </a:cubicBezTo>
                            <a:cubicBezTo>
                              <a:pt x="5662451" y="-10691"/>
                              <a:pt x="5796020" y="70696"/>
                              <a:pt x="6289325" y="0"/>
                            </a:cubicBezTo>
                            <a:cubicBezTo>
                              <a:pt x="6815512" y="-95781"/>
                              <a:pt x="8013009" y="22993"/>
                              <a:pt x="8348663" y="0"/>
                            </a:cubicBezTo>
                            <a:cubicBezTo>
                              <a:pt x="8483499" y="263365"/>
                              <a:pt x="8308873" y="383963"/>
                              <a:pt x="8348663" y="807627"/>
                            </a:cubicBezTo>
                            <a:cubicBezTo>
                              <a:pt x="8358568" y="1238707"/>
                              <a:pt x="8212553" y="1439108"/>
                              <a:pt x="8348663" y="1638776"/>
                            </a:cubicBezTo>
                            <a:cubicBezTo>
                              <a:pt x="8489811" y="1842951"/>
                              <a:pt x="8270078" y="2039976"/>
                              <a:pt x="8348663" y="2352311"/>
                            </a:cubicBezTo>
                            <a:cubicBezTo>
                              <a:pt x="7939674" y="2366597"/>
                              <a:pt x="7198109" y="2300860"/>
                              <a:pt x="6957219" y="2352311"/>
                            </a:cubicBezTo>
                            <a:cubicBezTo>
                              <a:pt x="6749079" y="2407974"/>
                              <a:pt x="6271177" y="2272331"/>
                              <a:pt x="5816234" y="2352311"/>
                            </a:cubicBezTo>
                            <a:cubicBezTo>
                              <a:pt x="5323540" y="2460297"/>
                              <a:pt x="4913924" y="2375548"/>
                              <a:pt x="4257818" y="2352311"/>
                            </a:cubicBezTo>
                            <a:cubicBezTo>
                              <a:pt x="3633641" y="2424836"/>
                              <a:pt x="3246929" y="2372587"/>
                              <a:pt x="2866374" y="2352311"/>
                            </a:cubicBezTo>
                            <a:cubicBezTo>
                              <a:pt x="2498750" y="2392287"/>
                              <a:pt x="2008326" y="2380562"/>
                              <a:pt x="1558417" y="2352311"/>
                            </a:cubicBezTo>
                            <a:cubicBezTo>
                              <a:pt x="1057714" y="2381497"/>
                              <a:pt x="499973" y="2246000"/>
                              <a:pt x="0" y="2352311"/>
                            </a:cubicBezTo>
                            <a:cubicBezTo>
                              <a:pt x="-53675" y="2061482"/>
                              <a:pt x="180987" y="1983801"/>
                              <a:pt x="0" y="1638776"/>
                            </a:cubicBezTo>
                            <a:cubicBezTo>
                              <a:pt x="-117006" y="1318795"/>
                              <a:pt x="90297" y="1200940"/>
                              <a:pt x="0" y="925242"/>
                            </a:cubicBezTo>
                            <a:cubicBezTo>
                              <a:pt x="-54434" y="580660"/>
                              <a:pt x="48008" y="47320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</a:rPr>
                  <a:t>Let’s say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sz="2400" b="0" dirty="0">
                  <a:latin typeface="Consolas" panose="020B0609020204030204" pitchFamily="49" charset="0"/>
                </a:endParaRPr>
              </a:p>
              <a:p>
                <a:r>
                  <a:rPr lang="en-US" altLang="zh-CN" sz="2400" b="1" dirty="0">
                    <a:latin typeface="Consolas" panose="020B0609020204030204" pitchFamily="49" charset="0"/>
                  </a:rPr>
                  <a:t>If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(recall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)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Find the 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by brute force</a:t>
                </a:r>
              </a:p>
              <a:p>
                <a:r>
                  <a:rPr lang="en-US" altLang="zh-CN" sz="2400" b="1" dirty="0">
                    <a:latin typeface="Consolas" panose="020B0609020204030204" pitchFamily="49" charset="0"/>
                  </a:rPr>
                  <a:t>Else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PRIMES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to output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-bit prime</a:t>
                </a:r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FCF9753-EA4B-69FC-61C7-6B61CE431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668" y="1888391"/>
                <a:ext cx="8348663" cy="1982979"/>
              </a:xfrm>
              <a:custGeom>
                <a:avLst/>
                <a:gdLst>
                  <a:gd name="connsiteX0" fmla="*/ 0 w 8348663"/>
                  <a:gd name="connsiteY0" fmla="*/ 0 h 2352311"/>
                  <a:gd name="connsiteX1" fmla="*/ 1140985 w 8348663"/>
                  <a:gd name="connsiteY1" fmla="*/ 0 h 2352311"/>
                  <a:gd name="connsiteX2" fmla="*/ 2699400 w 8348663"/>
                  <a:gd name="connsiteY2" fmla="*/ 0 h 2352311"/>
                  <a:gd name="connsiteX3" fmla="*/ 3923872 w 8348663"/>
                  <a:gd name="connsiteY3" fmla="*/ 0 h 2352311"/>
                  <a:gd name="connsiteX4" fmla="*/ 5148342 w 8348663"/>
                  <a:gd name="connsiteY4" fmla="*/ 0 h 2352311"/>
                  <a:gd name="connsiteX5" fmla="*/ 6289325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07627 h 2352311"/>
                  <a:gd name="connsiteX8" fmla="*/ 8348663 w 8348663"/>
                  <a:gd name="connsiteY8" fmla="*/ 1638776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816234 w 8348663"/>
                  <a:gd name="connsiteY11" fmla="*/ 2352311 h 2352311"/>
                  <a:gd name="connsiteX12" fmla="*/ 4257818 w 8348663"/>
                  <a:gd name="connsiteY12" fmla="*/ 2352311 h 2352311"/>
                  <a:gd name="connsiteX13" fmla="*/ 2866374 w 8348663"/>
                  <a:gd name="connsiteY13" fmla="*/ 2352311 h 2352311"/>
                  <a:gd name="connsiteX14" fmla="*/ 1558417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638776 h 2352311"/>
                  <a:gd name="connsiteX17" fmla="*/ 0 w 8348663"/>
                  <a:gd name="connsiteY17" fmla="*/ 925242 h 2352311"/>
                  <a:gd name="connsiteX18" fmla="*/ 0 w 8348663"/>
                  <a:gd name="connsiteY18" fmla="*/ 0 h 2352311"/>
                  <a:gd name="connsiteX0" fmla="*/ 0 w 8348663"/>
                  <a:gd name="connsiteY0" fmla="*/ 0 h 2352311"/>
                  <a:gd name="connsiteX1" fmla="*/ 1224469 w 8348663"/>
                  <a:gd name="connsiteY1" fmla="*/ 0 h 2352311"/>
                  <a:gd name="connsiteX2" fmla="*/ 2699400 w 8348663"/>
                  <a:gd name="connsiteY2" fmla="*/ 0 h 2352311"/>
                  <a:gd name="connsiteX3" fmla="*/ 4174331 w 8348663"/>
                  <a:gd name="connsiteY3" fmla="*/ 0 h 2352311"/>
                  <a:gd name="connsiteX4" fmla="*/ 5482288 w 8348663"/>
                  <a:gd name="connsiteY4" fmla="*/ 0 h 2352311"/>
                  <a:gd name="connsiteX5" fmla="*/ 7040706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31149 h 2352311"/>
                  <a:gd name="connsiteX8" fmla="*/ 8348663 w 8348663"/>
                  <a:gd name="connsiteY8" fmla="*/ 1568207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565775 w 8348663"/>
                  <a:gd name="connsiteY11" fmla="*/ 2352311 h 2352311"/>
                  <a:gd name="connsiteX12" fmla="*/ 4424790 w 8348663"/>
                  <a:gd name="connsiteY12" fmla="*/ 2352311 h 2352311"/>
                  <a:gd name="connsiteX13" fmla="*/ 3116833 w 8348663"/>
                  <a:gd name="connsiteY13" fmla="*/ 2352311 h 2352311"/>
                  <a:gd name="connsiteX14" fmla="*/ 1641902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544683 h 2352311"/>
                  <a:gd name="connsiteX17" fmla="*/ 0 w 8348663"/>
                  <a:gd name="connsiteY17" fmla="*/ 760579 h 2352311"/>
                  <a:gd name="connsiteX18" fmla="*/ 0 w 8348663"/>
                  <a:gd name="connsiteY18" fmla="*/ 0 h 23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348663" h="2352311" fill="none" extrusionOk="0">
                    <a:moveTo>
                      <a:pt x="0" y="0"/>
                    </a:moveTo>
                    <a:cubicBezTo>
                      <a:pt x="356183" y="-98835"/>
                      <a:pt x="631975" y="14961"/>
                      <a:pt x="1140985" y="0"/>
                    </a:cubicBezTo>
                    <a:cubicBezTo>
                      <a:pt x="1576575" y="-53625"/>
                      <a:pt x="1990163" y="-17591"/>
                      <a:pt x="2699400" y="0"/>
                    </a:cubicBezTo>
                    <a:cubicBezTo>
                      <a:pt x="3447918" y="-48661"/>
                      <a:pt x="3413564" y="109037"/>
                      <a:pt x="3923872" y="0"/>
                    </a:cubicBezTo>
                    <a:cubicBezTo>
                      <a:pt x="4453388" y="-20316"/>
                      <a:pt x="4689828" y="40421"/>
                      <a:pt x="5148342" y="0"/>
                    </a:cubicBezTo>
                    <a:cubicBezTo>
                      <a:pt x="5615115" y="-37661"/>
                      <a:pt x="5786643" y="77581"/>
                      <a:pt x="6289325" y="0"/>
                    </a:cubicBezTo>
                    <a:cubicBezTo>
                      <a:pt x="6753335" y="-4690"/>
                      <a:pt x="7999872" y="85996"/>
                      <a:pt x="8348663" y="0"/>
                    </a:cubicBezTo>
                    <a:cubicBezTo>
                      <a:pt x="8461874" y="278793"/>
                      <a:pt x="8346122" y="394964"/>
                      <a:pt x="8348663" y="807627"/>
                    </a:cubicBezTo>
                    <a:cubicBezTo>
                      <a:pt x="8395023" y="1173994"/>
                      <a:pt x="8232149" y="1488809"/>
                      <a:pt x="8348663" y="1638776"/>
                    </a:cubicBezTo>
                    <a:cubicBezTo>
                      <a:pt x="8461004" y="1842176"/>
                      <a:pt x="8254294" y="2070455"/>
                      <a:pt x="8348663" y="2352311"/>
                    </a:cubicBezTo>
                    <a:cubicBezTo>
                      <a:pt x="7850018" y="2419506"/>
                      <a:pt x="7212828" y="2296766"/>
                      <a:pt x="6957219" y="2352311"/>
                    </a:cubicBezTo>
                    <a:cubicBezTo>
                      <a:pt x="6568005" y="2356778"/>
                      <a:pt x="6170528" y="2274984"/>
                      <a:pt x="5816234" y="2352311"/>
                    </a:cubicBezTo>
                    <a:cubicBezTo>
                      <a:pt x="5422875" y="2445695"/>
                      <a:pt x="4908910" y="2210600"/>
                      <a:pt x="4257818" y="2352311"/>
                    </a:cubicBezTo>
                    <a:cubicBezTo>
                      <a:pt x="3630586" y="2367265"/>
                      <a:pt x="3345678" y="2341529"/>
                      <a:pt x="2866374" y="2352311"/>
                    </a:cubicBezTo>
                    <a:cubicBezTo>
                      <a:pt x="2350175" y="2418187"/>
                      <a:pt x="1937369" y="2398399"/>
                      <a:pt x="1558417" y="2352311"/>
                    </a:cubicBezTo>
                    <a:cubicBezTo>
                      <a:pt x="1083854" y="2328700"/>
                      <a:pt x="335310" y="2269029"/>
                      <a:pt x="0" y="2352311"/>
                    </a:cubicBezTo>
                    <a:cubicBezTo>
                      <a:pt x="-69963" y="2093781"/>
                      <a:pt x="127445" y="1926124"/>
                      <a:pt x="0" y="1638776"/>
                    </a:cubicBezTo>
                    <a:cubicBezTo>
                      <a:pt x="-115757" y="1280235"/>
                      <a:pt x="94522" y="1259963"/>
                      <a:pt x="0" y="925242"/>
                    </a:cubicBezTo>
                    <a:cubicBezTo>
                      <a:pt x="-108257" y="624625"/>
                      <a:pt x="38912" y="409435"/>
                      <a:pt x="0" y="0"/>
                    </a:cubicBezTo>
                    <a:close/>
                  </a:path>
                  <a:path w="8348663" h="2352311" stroke="0" extrusionOk="0">
                    <a:moveTo>
                      <a:pt x="0" y="0"/>
                    </a:moveTo>
                    <a:cubicBezTo>
                      <a:pt x="603346" y="-16686"/>
                      <a:pt x="705708" y="64174"/>
                      <a:pt x="1224469" y="0"/>
                    </a:cubicBezTo>
                    <a:cubicBezTo>
                      <a:pt x="1754163" y="-61008"/>
                      <a:pt x="2088394" y="41363"/>
                      <a:pt x="2699400" y="0"/>
                    </a:cubicBezTo>
                    <a:cubicBezTo>
                      <a:pt x="3343529" y="-139428"/>
                      <a:pt x="3570097" y="30676"/>
                      <a:pt x="4174331" y="0"/>
                    </a:cubicBezTo>
                    <a:cubicBezTo>
                      <a:pt x="4775928" y="-28547"/>
                      <a:pt x="4830393" y="42322"/>
                      <a:pt x="5482288" y="0"/>
                    </a:cubicBezTo>
                    <a:cubicBezTo>
                      <a:pt x="6143439" y="-42591"/>
                      <a:pt x="6612864" y="78132"/>
                      <a:pt x="7040706" y="0"/>
                    </a:cubicBezTo>
                    <a:cubicBezTo>
                      <a:pt x="7499895" y="-114888"/>
                      <a:pt x="7724225" y="-1560"/>
                      <a:pt x="8348663" y="0"/>
                    </a:cubicBezTo>
                    <a:cubicBezTo>
                      <a:pt x="8533196" y="371271"/>
                      <a:pt x="8208934" y="582425"/>
                      <a:pt x="8348663" y="831149"/>
                    </a:cubicBezTo>
                    <a:cubicBezTo>
                      <a:pt x="8456688" y="965248"/>
                      <a:pt x="8217222" y="1182219"/>
                      <a:pt x="8348663" y="1568207"/>
                    </a:cubicBezTo>
                    <a:cubicBezTo>
                      <a:pt x="8481574" y="1947441"/>
                      <a:pt x="8319559" y="2012979"/>
                      <a:pt x="8348663" y="2352311"/>
                    </a:cubicBezTo>
                    <a:cubicBezTo>
                      <a:pt x="8017605" y="2461215"/>
                      <a:pt x="7326101" y="2336673"/>
                      <a:pt x="6957219" y="2352311"/>
                    </a:cubicBezTo>
                    <a:cubicBezTo>
                      <a:pt x="6558669" y="2505731"/>
                      <a:pt x="6245494" y="2310501"/>
                      <a:pt x="5565775" y="2352311"/>
                    </a:cubicBezTo>
                    <a:cubicBezTo>
                      <a:pt x="4886971" y="2394340"/>
                      <a:pt x="4870818" y="2336609"/>
                      <a:pt x="4424790" y="2352311"/>
                    </a:cubicBezTo>
                    <a:cubicBezTo>
                      <a:pt x="4001150" y="2372680"/>
                      <a:pt x="3662392" y="2356681"/>
                      <a:pt x="3116833" y="2352311"/>
                    </a:cubicBezTo>
                    <a:cubicBezTo>
                      <a:pt x="2543258" y="2383992"/>
                      <a:pt x="2324016" y="2329408"/>
                      <a:pt x="1641902" y="2352311"/>
                    </a:cubicBezTo>
                    <a:cubicBezTo>
                      <a:pt x="917293" y="2449562"/>
                      <a:pt x="389116" y="2268472"/>
                      <a:pt x="0" y="2352311"/>
                    </a:cubicBezTo>
                    <a:cubicBezTo>
                      <a:pt x="-80518" y="2176540"/>
                      <a:pt x="150623" y="1806123"/>
                      <a:pt x="0" y="1544683"/>
                    </a:cubicBezTo>
                    <a:cubicBezTo>
                      <a:pt x="-204283" y="1282480"/>
                      <a:pt x="110927" y="1066283"/>
                      <a:pt x="0" y="760579"/>
                    </a:cubicBezTo>
                    <a:cubicBezTo>
                      <a:pt x="-68862" y="472191"/>
                      <a:pt x="80308" y="199126"/>
                      <a:pt x="0" y="0"/>
                    </a:cubicBezTo>
                    <a:close/>
                  </a:path>
                  <a:path w="8348663" h="2352311" fill="none" stroke="0" extrusionOk="0">
                    <a:moveTo>
                      <a:pt x="0" y="0"/>
                    </a:moveTo>
                    <a:cubicBezTo>
                      <a:pt x="251074" y="7602"/>
                      <a:pt x="664670" y="73275"/>
                      <a:pt x="1140985" y="0"/>
                    </a:cubicBezTo>
                    <a:cubicBezTo>
                      <a:pt x="1599925" y="-77823"/>
                      <a:pt x="1996687" y="67312"/>
                      <a:pt x="2699400" y="0"/>
                    </a:cubicBezTo>
                    <a:cubicBezTo>
                      <a:pt x="3450436" y="-22596"/>
                      <a:pt x="3393345" y="53123"/>
                      <a:pt x="3923872" y="0"/>
                    </a:cubicBezTo>
                    <a:cubicBezTo>
                      <a:pt x="4423157" y="-97833"/>
                      <a:pt x="4642335" y="10362"/>
                      <a:pt x="5148342" y="0"/>
                    </a:cubicBezTo>
                    <a:cubicBezTo>
                      <a:pt x="5662451" y="-10691"/>
                      <a:pt x="5796020" y="70696"/>
                      <a:pt x="6289325" y="0"/>
                    </a:cubicBezTo>
                    <a:cubicBezTo>
                      <a:pt x="6815512" y="-95781"/>
                      <a:pt x="8013009" y="22993"/>
                      <a:pt x="8348663" y="0"/>
                    </a:cubicBezTo>
                    <a:cubicBezTo>
                      <a:pt x="8483499" y="263365"/>
                      <a:pt x="8308873" y="383963"/>
                      <a:pt x="8348663" y="807627"/>
                    </a:cubicBezTo>
                    <a:cubicBezTo>
                      <a:pt x="8358568" y="1238707"/>
                      <a:pt x="8212553" y="1439108"/>
                      <a:pt x="8348663" y="1638776"/>
                    </a:cubicBezTo>
                    <a:cubicBezTo>
                      <a:pt x="8489811" y="1842951"/>
                      <a:pt x="8270078" y="2039976"/>
                      <a:pt x="8348663" y="2352311"/>
                    </a:cubicBezTo>
                    <a:cubicBezTo>
                      <a:pt x="7939674" y="2366597"/>
                      <a:pt x="7198109" y="2300860"/>
                      <a:pt x="6957219" y="2352311"/>
                    </a:cubicBezTo>
                    <a:cubicBezTo>
                      <a:pt x="6749079" y="2407974"/>
                      <a:pt x="6271177" y="2272331"/>
                      <a:pt x="5816234" y="2352311"/>
                    </a:cubicBezTo>
                    <a:cubicBezTo>
                      <a:pt x="5323540" y="2460297"/>
                      <a:pt x="4913924" y="2375548"/>
                      <a:pt x="4257818" y="2352311"/>
                    </a:cubicBezTo>
                    <a:cubicBezTo>
                      <a:pt x="3633641" y="2424836"/>
                      <a:pt x="3246929" y="2372587"/>
                      <a:pt x="2866374" y="2352311"/>
                    </a:cubicBezTo>
                    <a:cubicBezTo>
                      <a:pt x="2498750" y="2392287"/>
                      <a:pt x="2008326" y="2380562"/>
                      <a:pt x="1558417" y="2352311"/>
                    </a:cubicBezTo>
                    <a:cubicBezTo>
                      <a:pt x="1057714" y="2381497"/>
                      <a:pt x="499973" y="2246000"/>
                      <a:pt x="0" y="2352311"/>
                    </a:cubicBezTo>
                    <a:cubicBezTo>
                      <a:pt x="-53675" y="2061482"/>
                      <a:pt x="180987" y="1983801"/>
                      <a:pt x="0" y="1638776"/>
                    </a:cubicBezTo>
                    <a:cubicBezTo>
                      <a:pt x="-117006" y="1318795"/>
                      <a:pt x="90297" y="1200940"/>
                      <a:pt x="0" y="925242"/>
                    </a:cubicBezTo>
                    <a:cubicBezTo>
                      <a:pt x="-54434" y="580660"/>
                      <a:pt x="48008" y="473201"/>
                      <a:pt x="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8348663"/>
                          <a:gd name="connsiteY0" fmla="*/ 0 h 1982979"/>
                          <a:gd name="connsiteX1" fmla="*/ 1140985 w 8348663"/>
                          <a:gd name="connsiteY1" fmla="*/ 0 h 1982979"/>
                          <a:gd name="connsiteX2" fmla="*/ 2699400 w 8348663"/>
                          <a:gd name="connsiteY2" fmla="*/ 0 h 1982979"/>
                          <a:gd name="connsiteX3" fmla="*/ 3923872 w 8348663"/>
                          <a:gd name="connsiteY3" fmla="*/ 0 h 1982979"/>
                          <a:gd name="connsiteX4" fmla="*/ 5148342 w 8348663"/>
                          <a:gd name="connsiteY4" fmla="*/ 0 h 1982979"/>
                          <a:gd name="connsiteX5" fmla="*/ 6289325 w 8348663"/>
                          <a:gd name="connsiteY5" fmla="*/ 0 h 1982979"/>
                          <a:gd name="connsiteX6" fmla="*/ 8348663 w 8348663"/>
                          <a:gd name="connsiteY6" fmla="*/ 0 h 1982979"/>
                          <a:gd name="connsiteX7" fmla="*/ 8348663 w 8348663"/>
                          <a:gd name="connsiteY7" fmla="*/ 680822 h 1982979"/>
                          <a:gd name="connsiteX8" fmla="*/ 8348663 w 8348663"/>
                          <a:gd name="connsiteY8" fmla="*/ 1381474 h 1982979"/>
                          <a:gd name="connsiteX9" fmla="*/ 8348663 w 8348663"/>
                          <a:gd name="connsiteY9" fmla="*/ 1982979 h 1982979"/>
                          <a:gd name="connsiteX10" fmla="*/ 6957219 w 8348663"/>
                          <a:gd name="connsiteY10" fmla="*/ 1982979 h 1982979"/>
                          <a:gd name="connsiteX11" fmla="*/ 5816234 w 8348663"/>
                          <a:gd name="connsiteY11" fmla="*/ 1982979 h 1982979"/>
                          <a:gd name="connsiteX12" fmla="*/ 4257818 w 8348663"/>
                          <a:gd name="connsiteY12" fmla="*/ 1982979 h 1982979"/>
                          <a:gd name="connsiteX13" fmla="*/ 2866374 w 8348663"/>
                          <a:gd name="connsiteY13" fmla="*/ 1982979 h 1982979"/>
                          <a:gd name="connsiteX14" fmla="*/ 1558417 w 8348663"/>
                          <a:gd name="connsiteY14" fmla="*/ 1982979 h 1982979"/>
                          <a:gd name="connsiteX15" fmla="*/ 0 w 8348663"/>
                          <a:gd name="connsiteY15" fmla="*/ 1982979 h 1982979"/>
                          <a:gd name="connsiteX16" fmla="*/ 0 w 8348663"/>
                          <a:gd name="connsiteY16" fmla="*/ 1381474 h 1982979"/>
                          <a:gd name="connsiteX17" fmla="*/ 0 w 8348663"/>
                          <a:gd name="connsiteY17" fmla="*/ 779971 h 1982979"/>
                          <a:gd name="connsiteX18" fmla="*/ 0 w 8348663"/>
                          <a:gd name="connsiteY18" fmla="*/ 0 h 1982979"/>
                          <a:gd name="connsiteX0" fmla="*/ 0 w 8348663"/>
                          <a:gd name="connsiteY0" fmla="*/ 0 h 1982979"/>
                          <a:gd name="connsiteX1" fmla="*/ 1224469 w 8348663"/>
                          <a:gd name="connsiteY1" fmla="*/ 0 h 1982979"/>
                          <a:gd name="connsiteX2" fmla="*/ 2699400 w 8348663"/>
                          <a:gd name="connsiteY2" fmla="*/ 0 h 1982979"/>
                          <a:gd name="connsiteX3" fmla="*/ 4174331 w 8348663"/>
                          <a:gd name="connsiteY3" fmla="*/ 0 h 1982979"/>
                          <a:gd name="connsiteX4" fmla="*/ 5482288 w 8348663"/>
                          <a:gd name="connsiteY4" fmla="*/ 0 h 1982979"/>
                          <a:gd name="connsiteX5" fmla="*/ 7040706 w 8348663"/>
                          <a:gd name="connsiteY5" fmla="*/ 0 h 1982979"/>
                          <a:gd name="connsiteX6" fmla="*/ 8348663 w 8348663"/>
                          <a:gd name="connsiteY6" fmla="*/ 0 h 1982979"/>
                          <a:gd name="connsiteX7" fmla="*/ 8348663 w 8348663"/>
                          <a:gd name="connsiteY7" fmla="*/ 700651 h 1982979"/>
                          <a:gd name="connsiteX8" fmla="*/ 8348663 w 8348663"/>
                          <a:gd name="connsiteY8" fmla="*/ 1321985 h 1982979"/>
                          <a:gd name="connsiteX9" fmla="*/ 8348663 w 8348663"/>
                          <a:gd name="connsiteY9" fmla="*/ 1982979 h 1982979"/>
                          <a:gd name="connsiteX10" fmla="*/ 6957219 w 8348663"/>
                          <a:gd name="connsiteY10" fmla="*/ 1982979 h 1982979"/>
                          <a:gd name="connsiteX11" fmla="*/ 5565775 w 8348663"/>
                          <a:gd name="connsiteY11" fmla="*/ 1982979 h 1982979"/>
                          <a:gd name="connsiteX12" fmla="*/ 4424790 w 8348663"/>
                          <a:gd name="connsiteY12" fmla="*/ 1982979 h 1982979"/>
                          <a:gd name="connsiteX13" fmla="*/ 3116833 w 8348663"/>
                          <a:gd name="connsiteY13" fmla="*/ 1982979 h 1982979"/>
                          <a:gd name="connsiteX14" fmla="*/ 1641902 w 8348663"/>
                          <a:gd name="connsiteY14" fmla="*/ 1982979 h 1982979"/>
                          <a:gd name="connsiteX15" fmla="*/ 0 w 8348663"/>
                          <a:gd name="connsiteY15" fmla="*/ 1982979 h 1982979"/>
                          <a:gd name="connsiteX16" fmla="*/ 0 w 8348663"/>
                          <a:gd name="connsiteY16" fmla="*/ 1302155 h 1982979"/>
                          <a:gd name="connsiteX17" fmla="*/ 0 w 8348663"/>
                          <a:gd name="connsiteY17" fmla="*/ 641161 h 1982979"/>
                          <a:gd name="connsiteX18" fmla="*/ 0 w 8348663"/>
                          <a:gd name="connsiteY18" fmla="*/ 0 h 1982979"/>
                          <a:gd name="connsiteX0" fmla="*/ 0 w 8348663"/>
                          <a:gd name="connsiteY0" fmla="*/ 0 h 1982979"/>
                          <a:gd name="connsiteX1" fmla="*/ 1140985 w 8348663"/>
                          <a:gd name="connsiteY1" fmla="*/ 0 h 1982979"/>
                          <a:gd name="connsiteX2" fmla="*/ 2699400 w 8348663"/>
                          <a:gd name="connsiteY2" fmla="*/ 0 h 1982979"/>
                          <a:gd name="connsiteX3" fmla="*/ 3923872 w 8348663"/>
                          <a:gd name="connsiteY3" fmla="*/ 0 h 1982979"/>
                          <a:gd name="connsiteX4" fmla="*/ 5148342 w 8348663"/>
                          <a:gd name="connsiteY4" fmla="*/ 0 h 1982979"/>
                          <a:gd name="connsiteX5" fmla="*/ 6289325 w 8348663"/>
                          <a:gd name="connsiteY5" fmla="*/ 0 h 1982979"/>
                          <a:gd name="connsiteX6" fmla="*/ 8348663 w 8348663"/>
                          <a:gd name="connsiteY6" fmla="*/ 0 h 1982979"/>
                          <a:gd name="connsiteX7" fmla="*/ 8348663 w 8348663"/>
                          <a:gd name="connsiteY7" fmla="*/ 680822 h 1982979"/>
                          <a:gd name="connsiteX8" fmla="*/ 8348663 w 8348663"/>
                          <a:gd name="connsiteY8" fmla="*/ 1381474 h 1982979"/>
                          <a:gd name="connsiteX9" fmla="*/ 8348663 w 8348663"/>
                          <a:gd name="connsiteY9" fmla="*/ 1982979 h 1982979"/>
                          <a:gd name="connsiteX10" fmla="*/ 6957219 w 8348663"/>
                          <a:gd name="connsiteY10" fmla="*/ 1982979 h 1982979"/>
                          <a:gd name="connsiteX11" fmla="*/ 5816234 w 8348663"/>
                          <a:gd name="connsiteY11" fmla="*/ 1982979 h 1982979"/>
                          <a:gd name="connsiteX12" fmla="*/ 4257818 w 8348663"/>
                          <a:gd name="connsiteY12" fmla="*/ 1982979 h 1982979"/>
                          <a:gd name="connsiteX13" fmla="*/ 2866374 w 8348663"/>
                          <a:gd name="connsiteY13" fmla="*/ 1982979 h 1982979"/>
                          <a:gd name="connsiteX14" fmla="*/ 1558417 w 8348663"/>
                          <a:gd name="connsiteY14" fmla="*/ 1982979 h 1982979"/>
                          <a:gd name="connsiteX15" fmla="*/ 0 w 8348663"/>
                          <a:gd name="connsiteY15" fmla="*/ 1982979 h 1982979"/>
                          <a:gd name="connsiteX16" fmla="*/ 0 w 8348663"/>
                          <a:gd name="connsiteY16" fmla="*/ 1381474 h 1982979"/>
                          <a:gd name="connsiteX17" fmla="*/ 0 w 8348663"/>
                          <a:gd name="connsiteY17" fmla="*/ 779971 h 1982979"/>
                          <a:gd name="connsiteX18" fmla="*/ 0 w 8348663"/>
                          <a:gd name="connsiteY18" fmla="*/ 0 h 19829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8348663" h="1982979" fill="none" extrusionOk="0">
                            <a:moveTo>
                              <a:pt x="0" y="0"/>
                            </a:moveTo>
                            <a:cubicBezTo>
                              <a:pt x="386895" y="-143708"/>
                              <a:pt x="625223" y="5540"/>
                              <a:pt x="1140985" y="0"/>
                            </a:cubicBezTo>
                            <a:cubicBezTo>
                              <a:pt x="1497000" y="-3684"/>
                              <a:pt x="2008212" y="-37397"/>
                              <a:pt x="2699400" y="0"/>
                            </a:cubicBezTo>
                            <a:cubicBezTo>
                              <a:pt x="3433965" y="-69873"/>
                              <a:pt x="3417975" y="118834"/>
                              <a:pt x="3923872" y="0"/>
                            </a:cubicBezTo>
                            <a:cubicBezTo>
                              <a:pt x="4457624" y="-18"/>
                              <a:pt x="4725626" y="26085"/>
                              <a:pt x="5148342" y="0"/>
                            </a:cubicBezTo>
                            <a:cubicBezTo>
                              <a:pt x="5599968" y="314"/>
                              <a:pt x="5782327" y="69217"/>
                              <a:pt x="6289325" y="0"/>
                            </a:cubicBezTo>
                            <a:cubicBezTo>
                              <a:pt x="6730190" y="69064"/>
                              <a:pt x="8069053" y="39322"/>
                              <a:pt x="8348663" y="0"/>
                            </a:cubicBezTo>
                            <a:cubicBezTo>
                              <a:pt x="8463083" y="251758"/>
                              <a:pt x="8351832" y="326535"/>
                              <a:pt x="8348663" y="680822"/>
                            </a:cubicBezTo>
                            <a:cubicBezTo>
                              <a:pt x="8417924" y="971069"/>
                              <a:pt x="8225815" y="1276045"/>
                              <a:pt x="8348663" y="1381474"/>
                            </a:cubicBezTo>
                            <a:cubicBezTo>
                              <a:pt x="8498418" y="1534859"/>
                              <a:pt x="8289649" y="1791336"/>
                              <a:pt x="8348663" y="1982979"/>
                            </a:cubicBezTo>
                            <a:cubicBezTo>
                              <a:pt x="7848491" y="2047321"/>
                              <a:pt x="7175441" y="1921724"/>
                              <a:pt x="6957219" y="1982979"/>
                            </a:cubicBezTo>
                            <a:cubicBezTo>
                              <a:pt x="6527487" y="1971375"/>
                              <a:pt x="6164698" y="1903076"/>
                              <a:pt x="5816234" y="1982979"/>
                            </a:cubicBezTo>
                            <a:cubicBezTo>
                              <a:pt x="5408214" y="2142219"/>
                              <a:pt x="4823141" y="1733972"/>
                              <a:pt x="4257818" y="1982979"/>
                            </a:cubicBezTo>
                            <a:cubicBezTo>
                              <a:pt x="3669593" y="1948883"/>
                              <a:pt x="3385689" y="1983808"/>
                              <a:pt x="2866374" y="1982979"/>
                            </a:cubicBezTo>
                            <a:cubicBezTo>
                              <a:pt x="2325193" y="2047610"/>
                              <a:pt x="1895653" y="2059035"/>
                              <a:pt x="1558417" y="1982979"/>
                            </a:cubicBezTo>
                            <a:cubicBezTo>
                              <a:pt x="1077070" y="1942588"/>
                              <a:pt x="293266" y="1902985"/>
                              <a:pt x="0" y="1982979"/>
                            </a:cubicBezTo>
                            <a:cubicBezTo>
                              <a:pt x="-105655" y="1803077"/>
                              <a:pt x="129629" y="1602913"/>
                              <a:pt x="0" y="1381474"/>
                            </a:cubicBezTo>
                            <a:cubicBezTo>
                              <a:pt x="-87284" y="1022941"/>
                              <a:pt x="124119" y="1040868"/>
                              <a:pt x="0" y="779971"/>
                            </a:cubicBezTo>
                            <a:cubicBezTo>
                              <a:pt x="-128354" y="566459"/>
                              <a:pt x="77563" y="290849"/>
                              <a:pt x="0" y="0"/>
                            </a:cubicBezTo>
                            <a:close/>
                          </a:path>
                          <a:path w="8348663" h="1982979" stroke="0" extrusionOk="0">
                            <a:moveTo>
                              <a:pt x="0" y="0"/>
                            </a:moveTo>
                            <a:cubicBezTo>
                              <a:pt x="632218" y="-20033"/>
                              <a:pt x="688951" y="57445"/>
                              <a:pt x="1224469" y="0"/>
                            </a:cubicBezTo>
                            <a:cubicBezTo>
                              <a:pt x="1782231" y="-54360"/>
                              <a:pt x="2108457" y="16908"/>
                              <a:pt x="2699400" y="0"/>
                            </a:cubicBezTo>
                            <a:cubicBezTo>
                              <a:pt x="3338805" y="-180623"/>
                              <a:pt x="3598273" y="47231"/>
                              <a:pt x="4174331" y="0"/>
                            </a:cubicBezTo>
                            <a:cubicBezTo>
                              <a:pt x="4763920" y="-29087"/>
                              <a:pt x="4830950" y="29176"/>
                              <a:pt x="5482288" y="0"/>
                            </a:cubicBezTo>
                            <a:cubicBezTo>
                              <a:pt x="6186157" y="-16516"/>
                              <a:pt x="6707119" y="130209"/>
                              <a:pt x="7040706" y="0"/>
                            </a:cubicBezTo>
                            <a:cubicBezTo>
                              <a:pt x="7512417" y="-134302"/>
                              <a:pt x="7691571" y="-51602"/>
                              <a:pt x="8348663" y="0"/>
                            </a:cubicBezTo>
                            <a:cubicBezTo>
                              <a:pt x="8539880" y="309717"/>
                              <a:pt x="8212934" y="466374"/>
                              <a:pt x="8348663" y="700651"/>
                            </a:cubicBezTo>
                            <a:cubicBezTo>
                              <a:pt x="8425797" y="775811"/>
                              <a:pt x="8217492" y="984923"/>
                              <a:pt x="8348663" y="1321985"/>
                            </a:cubicBezTo>
                            <a:cubicBezTo>
                              <a:pt x="8481850" y="1673937"/>
                              <a:pt x="8290227" y="1681274"/>
                              <a:pt x="8348663" y="1982979"/>
                            </a:cubicBezTo>
                            <a:cubicBezTo>
                              <a:pt x="8000702" y="2093548"/>
                              <a:pt x="7331476" y="1988460"/>
                              <a:pt x="6957219" y="1982979"/>
                            </a:cubicBezTo>
                            <a:cubicBezTo>
                              <a:pt x="6485657" y="2188386"/>
                              <a:pt x="6218721" y="1935878"/>
                              <a:pt x="5565775" y="1982979"/>
                            </a:cubicBezTo>
                            <a:cubicBezTo>
                              <a:pt x="4894637" y="2021674"/>
                              <a:pt x="4882240" y="1967906"/>
                              <a:pt x="4424790" y="1982979"/>
                            </a:cubicBezTo>
                            <a:cubicBezTo>
                              <a:pt x="4043731" y="2029439"/>
                              <a:pt x="3673513" y="2020829"/>
                              <a:pt x="3116833" y="1982979"/>
                            </a:cubicBezTo>
                            <a:cubicBezTo>
                              <a:pt x="2517236" y="1988237"/>
                              <a:pt x="2301579" y="2011651"/>
                              <a:pt x="1641902" y="1982979"/>
                            </a:cubicBezTo>
                            <a:cubicBezTo>
                              <a:pt x="814498" y="2111635"/>
                              <a:pt x="379450" y="1905871"/>
                              <a:pt x="0" y="1982979"/>
                            </a:cubicBezTo>
                            <a:cubicBezTo>
                              <a:pt x="-121574" y="1841088"/>
                              <a:pt x="160800" y="1557655"/>
                              <a:pt x="0" y="1302155"/>
                            </a:cubicBezTo>
                            <a:cubicBezTo>
                              <a:pt x="-209394" y="1077806"/>
                              <a:pt x="157659" y="932948"/>
                              <a:pt x="0" y="641161"/>
                            </a:cubicBezTo>
                            <a:cubicBezTo>
                              <a:pt x="-70352" y="391233"/>
                              <a:pt x="55436" y="198180"/>
                              <a:pt x="0" y="0"/>
                            </a:cubicBezTo>
                            <a:close/>
                          </a:path>
                          <a:path w="8348663" h="1982979" fill="none" stroke="0" extrusionOk="0">
                            <a:moveTo>
                              <a:pt x="0" y="0"/>
                            </a:moveTo>
                            <a:cubicBezTo>
                              <a:pt x="248593" y="20064"/>
                              <a:pt x="592824" y="74553"/>
                              <a:pt x="1140985" y="0"/>
                            </a:cubicBezTo>
                            <a:cubicBezTo>
                              <a:pt x="1637501" y="-52358"/>
                              <a:pt x="1969450" y="45946"/>
                              <a:pt x="2699400" y="0"/>
                            </a:cubicBezTo>
                            <a:cubicBezTo>
                              <a:pt x="3455294" y="-15396"/>
                              <a:pt x="3391684" y="30123"/>
                              <a:pt x="3923872" y="0"/>
                            </a:cubicBezTo>
                            <a:cubicBezTo>
                              <a:pt x="4420129" y="-97640"/>
                              <a:pt x="4659273" y="13555"/>
                              <a:pt x="5148342" y="0"/>
                            </a:cubicBezTo>
                            <a:cubicBezTo>
                              <a:pt x="5660771" y="-12817"/>
                              <a:pt x="5799018" y="65167"/>
                              <a:pt x="6289325" y="0"/>
                            </a:cubicBezTo>
                            <a:cubicBezTo>
                              <a:pt x="6857867" y="-74708"/>
                              <a:pt x="8007080" y="9188"/>
                              <a:pt x="8348663" y="0"/>
                            </a:cubicBezTo>
                            <a:cubicBezTo>
                              <a:pt x="8447766" y="199244"/>
                              <a:pt x="8298615" y="340796"/>
                              <a:pt x="8348663" y="680822"/>
                            </a:cubicBezTo>
                            <a:cubicBezTo>
                              <a:pt x="8342155" y="1024192"/>
                              <a:pt x="8230552" y="1251407"/>
                              <a:pt x="8348663" y="1381474"/>
                            </a:cubicBezTo>
                            <a:cubicBezTo>
                              <a:pt x="8532027" y="1504198"/>
                              <a:pt x="8243844" y="1696750"/>
                              <a:pt x="8348663" y="1982979"/>
                            </a:cubicBezTo>
                            <a:cubicBezTo>
                              <a:pt x="7964419" y="1954957"/>
                              <a:pt x="7202460" y="1934320"/>
                              <a:pt x="6957219" y="1982979"/>
                            </a:cubicBezTo>
                            <a:cubicBezTo>
                              <a:pt x="6742349" y="2041657"/>
                              <a:pt x="6224433" y="1815428"/>
                              <a:pt x="5816234" y="1982979"/>
                            </a:cubicBezTo>
                            <a:cubicBezTo>
                              <a:pt x="5294759" y="2167011"/>
                              <a:pt x="4915354" y="2011958"/>
                              <a:pt x="4257818" y="1982979"/>
                            </a:cubicBezTo>
                            <a:cubicBezTo>
                              <a:pt x="3601804" y="1997666"/>
                              <a:pt x="3266421" y="2104962"/>
                              <a:pt x="2866374" y="1982979"/>
                            </a:cubicBezTo>
                            <a:cubicBezTo>
                              <a:pt x="2419725" y="2035806"/>
                              <a:pt x="1945093" y="2032049"/>
                              <a:pt x="1558417" y="1982979"/>
                            </a:cubicBezTo>
                            <a:cubicBezTo>
                              <a:pt x="1038424" y="2012190"/>
                              <a:pt x="485838" y="1894467"/>
                              <a:pt x="0" y="1982979"/>
                            </a:cubicBezTo>
                            <a:cubicBezTo>
                              <a:pt x="-42224" y="1752890"/>
                              <a:pt x="195682" y="1697566"/>
                              <a:pt x="0" y="1381474"/>
                            </a:cubicBezTo>
                            <a:cubicBezTo>
                              <a:pt x="-111828" y="1174902"/>
                              <a:pt x="145514" y="998306"/>
                              <a:pt x="0" y="779971"/>
                            </a:cubicBezTo>
                            <a:cubicBezTo>
                              <a:pt x="-61812" y="465358"/>
                              <a:pt x="45758" y="385013"/>
                              <a:pt x="0" y="0"/>
                            </a:cubicBezTo>
                            <a:close/>
                          </a:path>
                          <a:path w="8348663" h="1982979" fill="none" stroke="0" extrusionOk="0">
                            <a:moveTo>
                              <a:pt x="0" y="0"/>
                            </a:moveTo>
                            <a:cubicBezTo>
                              <a:pt x="349244" y="-81562"/>
                              <a:pt x="600983" y="25752"/>
                              <a:pt x="1140985" y="0"/>
                            </a:cubicBezTo>
                            <a:cubicBezTo>
                              <a:pt x="1573080" y="-84591"/>
                              <a:pt x="2023792" y="4523"/>
                              <a:pt x="2699400" y="0"/>
                            </a:cubicBezTo>
                            <a:cubicBezTo>
                              <a:pt x="3445907" y="-29331"/>
                              <a:pt x="3411760" y="89122"/>
                              <a:pt x="3923872" y="0"/>
                            </a:cubicBezTo>
                            <a:cubicBezTo>
                              <a:pt x="4447956" y="-24322"/>
                              <a:pt x="4665925" y="13001"/>
                              <a:pt x="5148342" y="0"/>
                            </a:cubicBezTo>
                            <a:cubicBezTo>
                              <a:pt x="5622808" y="-26245"/>
                              <a:pt x="5762429" y="89594"/>
                              <a:pt x="6289325" y="0"/>
                            </a:cubicBezTo>
                            <a:cubicBezTo>
                              <a:pt x="6821765" y="-60546"/>
                              <a:pt x="8018030" y="50660"/>
                              <a:pt x="8348663" y="0"/>
                            </a:cubicBezTo>
                            <a:cubicBezTo>
                              <a:pt x="8489067" y="257393"/>
                              <a:pt x="8345285" y="318416"/>
                              <a:pt x="8348663" y="680822"/>
                            </a:cubicBezTo>
                            <a:cubicBezTo>
                              <a:pt x="8375293" y="1031322"/>
                              <a:pt x="8183699" y="1268516"/>
                              <a:pt x="8348663" y="1381474"/>
                            </a:cubicBezTo>
                            <a:cubicBezTo>
                              <a:pt x="8514438" y="1545465"/>
                              <a:pt x="8273795" y="1752162"/>
                              <a:pt x="8348663" y="1982979"/>
                            </a:cubicBezTo>
                            <a:cubicBezTo>
                              <a:pt x="7893380" y="2030688"/>
                              <a:pt x="7198400" y="1932485"/>
                              <a:pt x="6957219" y="1982979"/>
                            </a:cubicBezTo>
                            <a:cubicBezTo>
                              <a:pt x="6619769" y="1997920"/>
                              <a:pt x="6231131" y="1865761"/>
                              <a:pt x="5816234" y="1982979"/>
                            </a:cubicBezTo>
                            <a:cubicBezTo>
                              <a:pt x="5308206" y="2155705"/>
                              <a:pt x="4900523" y="1893087"/>
                              <a:pt x="4257818" y="1982979"/>
                            </a:cubicBezTo>
                            <a:cubicBezTo>
                              <a:pt x="3666757" y="1987334"/>
                              <a:pt x="3342118" y="1979447"/>
                              <a:pt x="2866374" y="1982979"/>
                            </a:cubicBezTo>
                            <a:cubicBezTo>
                              <a:pt x="2436763" y="2062970"/>
                              <a:pt x="1929054" y="2073175"/>
                              <a:pt x="1558417" y="1982979"/>
                            </a:cubicBezTo>
                            <a:cubicBezTo>
                              <a:pt x="994191" y="1972256"/>
                              <a:pt x="419427" y="1880433"/>
                              <a:pt x="0" y="1982979"/>
                            </a:cubicBezTo>
                            <a:cubicBezTo>
                              <a:pt x="-55052" y="1727604"/>
                              <a:pt x="136429" y="1623255"/>
                              <a:pt x="0" y="1381474"/>
                            </a:cubicBezTo>
                            <a:cubicBezTo>
                              <a:pt x="-114319" y="1089149"/>
                              <a:pt x="95194" y="1025867"/>
                              <a:pt x="0" y="779971"/>
                            </a:cubicBezTo>
                            <a:cubicBezTo>
                              <a:pt x="-62247" y="518611"/>
                              <a:pt x="46362" y="36779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54C8EB5-D1ED-C03C-B5B4-D5752875E86E}"/>
                  </a:ext>
                </a:extLst>
              </p:cNvPr>
              <p:cNvSpPr txBox="1"/>
              <p:nvPr/>
            </p:nvSpPr>
            <p:spPr>
              <a:xfrm>
                <a:off x="5200435" y="4306112"/>
                <a:ext cx="5518696" cy="20966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doesn’t contain a prime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does…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some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contains a prime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doesn’t.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avoids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PRIMES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correctly!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54C8EB5-D1ED-C03C-B5B4-D5752875E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435" y="4306112"/>
                <a:ext cx="5518696" cy="2096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9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The story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26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B49646D-0EB0-31E0-B9DC-19C1B7936D5B}"/>
              </a:ext>
            </a:extLst>
          </p:cNvPr>
          <p:cNvSpPr txBox="1"/>
          <p:nvPr/>
        </p:nvSpPr>
        <p:spPr>
          <a:xfrm>
            <a:off x="309880" y="2237953"/>
            <a:ext cx="6405880" cy="1938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Win-win analyses are omnipresent in complexity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Straightforward win-win analysis only gives you “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half-exponential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” bounds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Iterative win-win gives you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bounds!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4F78E1-8F1B-BE89-08FB-637C3789E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27" y="2318861"/>
            <a:ext cx="2023545" cy="21078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BA467D18-A03F-9D9F-D43E-6E7DFAC13C33}"/>
              </a:ext>
            </a:extLst>
          </p:cNvPr>
          <p:cNvGrpSpPr/>
          <p:nvPr/>
        </p:nvGrpSpPr>
        <p:grpSpPr>
          <a:xfrm>
            <a:off x="9052560" y="1690688"/>
            <a:ext cx="2936240" cy="1325563"/>
            <a:chOff x="9052560" y="1690688"/>
            <a:chExt cx="2936240" cy="1325563"/>
          </a:xfrm>
        </p:grpSpPr>
        <p:sp>
          <p:nvSpPr>
            <p:cNvPr id="6" name="对话气泡: 椭圆形 5">
              <a:extLst>
                <a:ext uri="{FF2B5EF4-FFF2-40B4-BE49-F238E27FC236}">
                  <a16:creationId xmlns:a16="http://schemas.microsoft.com/office/drawing/2014/main" id="{A6172938-8E9B-FC66-1DAF-EB50977781FF}"/>
                </a:ext>
              </a:extLst>
            </p:cNvPr>
            <p:cNvSpPr/>
            <p:nvPr/>
          </p:nvSpPr>
          <p:spPr>
            <a:xfrm>
              <a:off x="9052560" y="1690688"/>
              <a:ext cx="2936240" cy="1325563"/>
            </a:xfrm>
            <a:prstGeom prst="wedgeEllipseCallout">
              <a:avLst>
                <a:gd name="adj1" fmla="val -61317"/>
                <a:gd name="adj2" fmla="val 30308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2F5B84B-7B4B-D3E8-6AC5-8C2711E49F91}"/>
                </a:ext>
              </a:extLst>
            </p:cNvPr>
            <p:cNvSpPr txBox="1"/>
            <p:nvPr/>
          </p:nvSpPr>
          <p:spPr>
            <a:xfrm>
              <a:off x="9352280" y="1845637"/>
              <a:ext cx="25298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Polynomial-time </a:t>
              </a:r>
              <a:r>
                <a:rPr lang="en-US" altLang="zh-CN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pseudodeterministic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 constructions!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C45D557-0C00-9A2B-7BB7-818CBD7D346F}"/>
              </a:ext>
            </a:extLst>
          </p:cNvPr>
          <p:cNvGrpSpPr/>
          <p:nvPr/>
        </p:nvGrpSpPr>
        <p:grpSpPr>
          <a:xfrm>
            <a:off x="9052559" y="3285809"/>
            <a:ext cx="2936240" cy="1039180"/>
            <a:chOff x="9052559" y="3285809"/>
            <a:chExt cx="2936240" cy="1039180"/>
          </a:xfrm>
        </p:grpSpPr>
        <p:sp>
          <p:nvSpPr>
            <p:cNvPr id="8" name="对话气泡: 椭圆形 7">
              <a:extLst>
                <a:ext uri="{FF2B5EF4-FFF2-40B4-BE49-F238E27FC236}">
                  <a16:creationId xmlns:a16="http://schemas.microsoft.com/office/drawing/2014/main" id="{208C8BFF-979C-0700-30AA-BAFD845FAC7E}"/>
                </a:ext>
              </a:extLst>
            </p:cNvPr>
            <p:cNvSpPr/>
            <p:nvPr/>
          </p:nvSpPr>
          <p:spPr>
            <a:xfrm>
              <a:off x="9052559" y="3285809"/>
              <a:ext cx="2936240" cy="1039180"/>
            </a:xfrm>
            <a:prstGeom prst="wedgeEllipseCallout">
              <a:avLst>
                <a:gd name="adj1" fmla="val -61663"/>
                <a:gd name="adj2" fmla="val -37908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4126096-0FF6-0786-549C-35CB4B1F0C67}"/>
                </a:ext>
              </a:extLst>
            </p:cNvPr>
            <p:cNvSpPr txBox="1"/>
            <p:nvPr/>
          </p:nvSpPr>
          <p:spPr>
            <a:xfrm>
              <a:off x="9352279" y="3440757"/>
              <a:ext cx="25298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Exponential-size circuit lower bounds!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18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twist!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26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B49646D-0EB0-31E0-B9DC-19C1B7936D5B}"/>
              </a:ext>
            </a:extLst>
          </p:cNvPr>
          <p:cNvSpPr txBox="1"/>
          <p:nvPr/>
        </p:nvSpPr>
        <p:spPr>
          <a:xfrm>
            <a:off x="309880" y="2237953"/>
            <a:ext cx="6405880" cy="1938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Win-win analyses are omnipresent in complexity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Straightforward win-win analysis only gives you “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half-exponential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” bounds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Iterative win-win gives you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bounds!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4F78E1-8F1B-BE89-08FB-637C3789E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27" y="2318861"/>
            <a:ext cx="2023545" cy="21078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BA467D18-A03F-9D9F-D43E-6E7DFAC13C33}"/>
              </a:ext>
            </a:extLst>
          </p:cNvPr>
          <p:cNvGrpSpPr/>
          <p:nvPr/>
        </p:nvGrpSpPr>
        <p:grpSpPr>
          <a:xfrm>
            <a:off x="9052560" y="1690688"/>
            <a:ext cx="2936240" cy="1325563"/>
            <a:chOff x="9052560" y="1690688"/>
            <a:chExt cx="2936240" cy="1325563"/>
          </a:xfrm>
        </p:grpSpPr>
        <p:sp>
          <p:nvSpPr>
            <p:cNvPr id="6" name="对话气泡: 椭圆形 5">
              <a:extLst>
                <a:ext uri="{FF2B5EF4-FFF2-40B4-BE49-F238E27FC236}">
                  <a16:creationId xmlns:a16="http://schemas.microsoft.com/office/drawing/2014/main" id="{A6172938-8E9B-FC66-1DAF-EB50977781FF}"/>
                </a:ext>
              </a:extLst>
            </p:cNvPr>
            <p:cNvSpPr/>
            <p:nvPr/>
          </p:nvSpPr>
          <p:spPr>
            <a:xfrm>
              <a:off x="9052560" y="1690688"/>
              <a:ext cx="2936240" cy="1325563"/>
            </a:xfrm>
            <a:prstGeom prst="wedgeEllipseCallout">
              <a:avLst>
                <a:gd name="adj1" fmla="val -61317"/>
                <a:gd name="adj2" fmla="val 30308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2F5B84B-7B4B-D3E8-6AC5-8C2711E49F91}"/>
                </a:ext>
              </a:extLst>
            </p:cNvPr>
            <p:cNvSpPr txBox="1"/>
            <p:nvPr/>
          </p:nvSpPr>
          <p:spPr>
            <a:xfrm>
              <a:off x="9352280" y="1845637"/>
              <a:ext cx="25298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Polynomial-time </a:t>
              </a:r>
              <a:r>
                <a:rPr lang="en-US" altLang="zh-CN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pseudodeterministic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 constructions!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C45D557-0C00-9A2B-7BB7-818CBD7D346F}"/>
              </a:ext>
            </a:extLst>
          </p:cNvPr>
          <p:cNvGrpSpPr/>
          <p:nvPr/>
        </p:nvGrpSpPr>
        <p:grpSpPr>
          <a:xfrm>
            <a:off x="9052559" y="3285809"/>
            <a:ext cx="2936240" cy="1039180"/>
            <a:chOff x="9052559" y="3285809"/>
            <a:chExt cx="2936240" cy="1039180"/>
          </a:xfrm>
        </p:grpSpPr>
        <p:sp>
          <p:nvSpPr>
            <p:cNvPr id="8" name="对话气泡: 椭圆形 7">
              <a:extLst>
                <a:ext uri="{FF2B5EF4-FFF2-40B4-BE49-F238E27FC236}">
                  <a16:creationId xmlns:a16="http://schemas.microsoft.com/office/drawing/2014/main" id="{208C8BFF-979C-0700-30AA-BAFD845FAC7E}"/>
                </a:ext>
              </a:extLst>
            </p:cNvPr>
            <p:cNvSpPr/>
            <p:nvPr/>
          </p:nvSpPr>
          <p:spPr>
            <a:xfrm>
              <a:off x="9052559" y="3285809"/>
              <a:ext cx="2936240" cy="1039180"/>
            </a:xfrm>
            <a:prstGeom prst="wedgeEllipseCallout">
              <a:avLst>
                <a:gd name="adj1" fmla="val -61663"/>
                <a:gd name="adj2" fmla="val -37908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4126096-0FF6-0786-549C-35CB4B1F0C67}"/>
                </a:ext>
              </a:extLst>
            </p:cNvPr>
            <p:cNvSpPr txBox="1"/>
            <p:nvPr/>
          </p:nvSpPr>
          <p:spPr>
            <a:xfrm>
              <a:off x="9352279" y="3440757"/>
              <a:ext cx="25298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Exponential-size circuit lower bounds!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D5995E50-FC91-4D83-631C-EBEF338EB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60" y="4702881"/>
            <a:ext cx="7324725" cy="1628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6E1CD35F-DB66-432E-489D-31447FA88EA3}"/>
              </a:ext>
            </a:extLst>
          </p:cNvPr>
          <p:cNvGrpSpPr/>
          <p:nvPr/>
        </p:nvGrpSpPr>
        <p:grpSpPr>
          <a:xfrm>
            <a:off x="7849744" y="4724210"/>
            <a:ext cx="1452880" cy="1825478"/>
            <a:chOff x="7849744" y="4724210"/>
            <a:chExt cx="1452880" cy="1825478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F224B72-C057-B90A-B14E-42D788B4B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9399" y="4724210"/>
              <a:ext cx="1353570" cy="14561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542811E-7393-913C-8602-D57DE60798C6}"/>
                </a:ext>
              </a:extLst>
            </p:cNvPr>
            <p:cNvSpPr txBox="1"/>
            <p:nvPr/>
          </p:nvSpPr>
          <p:spPr>
            <a:xfrm>
              <a:off x="7849744" y="6180356"/>
              <a:ext cx="1452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Zeyong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 Li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BC46416B-8EF2-BCC7-F1C0-62032A3DE7E7}"/>
              </a:ext>
            </a:extLst>
          </p:cNvPr>
          <p:cNvSpPr txBox="1"/>
          <p:nvPr/>
        </p:nvSpPr>
        <p:spPr>
          <a:xfrm>
            <a:off x="0" y="6550223"/>
            <a:ext cx="5363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</a:t>
            </a:r>
            <a:r>
              <a:rPr lang="en-US" altLang="zh-CN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Zeyong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Li: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https://sites.google.com/view/zeyong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7" name="对话气泡: 圆角矩形 16">
            <a:extLst>
              <a:ext uri="{FF2B5EF4-FFF2-40B4-BE49-F238E27FC236}">
                <a16:creationId xmlns:a16="http://schemas.microsoft.com/office/drawing/2014/main" id="{6B532640-7C47-A2C8-8B40-069133C90261}"/>
              </a:ext>
            </a:extLst>
          </p:cNvPr>
          <p:cNvSpPr/>
          <p:nvPr/>
        </p:nvSpPr>
        <p:spPr>
          <a:xfrm>
            <a:off x="9591039" y="4594547"/>
            <a:ext cx="2397760" cy="1585809"/>
          </a:xfrm>
          <a:prstGeom prst="wedgeRoundRectCallout">
            <a:avLst>
              <a:gd name="adj1" fmla="val -72672"/>
              <a:gd name="adj2" fmla="val 15806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Why use win-win arguments if you can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 directly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3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Explicit Constructions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2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6F6618-4B8C-AB9C-9CB4-6870E24B7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Or: “finding a hay from haystack”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Search problems with a lot of solutions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 many, such that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random string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is a good solution with high prob.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0ECF3B1-AFAC-C0CE-52EB-A4AB8BB57DE7}"/>
                  </a:ext>
                </a:extLst>
              </p:cNvPr>
              <p:cNvSpPr txBox="1"/>
              <p:nvPr/>
            </p:nvSpPr>
            <p:spPr>
              <a:xfrm>
                <a:off x="1343057" y="3429628"/>
                <a:ext cx="4686300" cy="206210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Ramsey Graphs</a:t>
                </a:r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produce a graph on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vertices without size-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cliques or independent sets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“Probabilistic method”: most graphs are Ramsey!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0ECF3B1-AFAC-C0CE-52EB-A4AB8BB57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57" y="3429628"/>
                <a:ext cx="4686300" cy="20621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845FFCAB-B428-552B-0D74-8A0ECBD4163B}"/>
              </a:ext>
            </a:extLst>
          </p:cNvPr>
          <p:cNvSpPr txBox="1"/>
          <p:nvPr/>
        </p:nvSpPr>
        <p:spPr>
          <a:xfrm>
            <a:off x="0" y="6550223"/>
            <a:ext cx="4374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Haystack: Vladyslav </a:t>
            </a:r>
            <a:r>
              <a:rPr lang="en-US" altLang="zh-CN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Danilin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(from Quanta Magazine)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Art for &quot;Why Mathematicians Can’t Find the Hay in a Haystack&quot;">
            <a:extLst>
              <a:ext uri="{FF2B5EF4-FFF2-40B4-BE49-F238E27FC236}">
                <a16:creationId xmlns:a16="http://schemas.microsoft.com/office/drawing/2014/main" id="{686F0AD6-E82F-AD9C-C67B-9EA7869ED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877" y="916609"/>
            <a:ext cx="2210915" cy="14310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E2E5099C-9521-23B3-0009-7EFF1D1C1C00}"/>
              </a:ext>
            </a:extLst>
          </p:cNvPr>
          <p:cNvGrpSpPr/>
          <p:nvPr/>
        </p:nvGrpSpPr>
        <p:grpSpPr>
          <a:xfrm>
            <a:off x="7044617" y="3883707"/>
            <a:ext cx="1518090" cy="1484382"/>
            <a:chOff x="6502151" y="2884908"/>
            <a:chExt cx="1518090" cy="1484382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F8B1F916-6B2B-CE4D-22AF-C6462E915DD1}"/>
                </a:ext>
              </a:extLst>
            </p:cNvPr>
            <p:cNvSpPr/>
            <p:nvPr/>
          </p:nvSpPr>
          <p:spPr>
            <a:xfrm>
              <a:off x="7171099" y="2884908"/>
              <a:ext cx="180870" cy="1808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88396F03-3E55-6086-13EC-8778360BEA93}"/>
                </a:ext>
              </a:extLst>
            </p:cNvPr>
            <p:cNvSpPr/>
            <p:nvPr/>
          </p:nvSpPr>
          <p:spPr>
            <a:xfrm>
              <a:off x="6502151" y="3494508"/>
              <a:ext cx="180870" cy="180870"/>
            </a:xfrm>
            <a:prstGeom prst="ellipse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C6ADFE2-292D-D174-FF57-3C1B2EDDFF53}"/>
                </a:ext>
              </a:extLst>
            </p:cNvPr>
            <p:cNvSpPr/>
            <p:nvPr/>
          </p:nvSpPr>
          <p:spPr>
            <a:xfrm>
              <a:off x="7453921" y="3520714"/>
              <a:ext cx="180870" cy="180870"/>
            </a:xfrm>
            <a:prstGeom prst="ellipse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70F9F027-EA87-3361-9F53-D13C759B6FDD}"/>
                </a:ext>
              </a:extLst>
            </p:cNvPr>
            <p:cNvSpPr/>
            <p:nvPr/>
          </p:nvSpPr>
          <p:spPr>
            <a:xfrm>
              <a:off x="6852488" y="4188420"/>
              <a:ext cx="180870" cy="1808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D64BE6BC-E0C8-5961-4BBC-D2E5927351F8}"/>
                </a:ext>
              </a:extLst>
            </p:cNvPr>
            <p:cNvSpPr/>
            <p:nvPr/>
          </p:nvSpPr>
          <p:spPr>
            <a:xfrm>
              <a:off x="7599829" y="4178056"/>
              <a:ext cx="180870" cy="180870"/>
            </a:xfrm>
            <a:prstGeom prst="ellipse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422A1FE5-A3BB-853A-BFFC-E0E2C96BDDEC}"/>
                </a:ext>
              </a:extLst>
            </p:cNvPr>
            <p:cNvSpPr/>
            <p:nvPr/>
          </p:nvSpPr>
          <p:spPr>
            <a:xfrm>
              <a:off x="6887601" y="3537461"/>
              <a:ext cx="180870" cy="1808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2C7D8CC-1679-7FDF-4915-DE0CDBB6A4F4}"/>
                </a:ext>
              </a:extLst>
            </p:cNvPr>
            <p:cNvSpPr/>
            <p:nvPr/>
          </p:nvSpPr>
          <p:spPr>
            <a:xfrm>
              <a:off x="7166545" y="3254224"/>
              <a:ext cx="180870" cy="180870"/>
            </a:xfrm>
            <a:prstGeom prst="ellipse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4627324D-7308-A924-867A-CC4127830A69}"/>
                </a:ext>
              </a:extLst>
            </p:cNvPr>
            <p:cNvSpPr/>
            <p:nvPr/>
          </p:nvSpPr>
          <p:spPr>
            <a:xfrm>
              <a:off x="7018755" y="3859487"/>
              <a:ext cx="180870" cy="1808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33207FAC-5B44-6A2F-7C79-2E5972D20C2A}"/>
                </a:ext>
              </a:extLst>
            </p:cNvPr>
            <p:cNvSpPr/>
            <p:nvPr/>
          </p:nvSpPr>
          <p:spPr>
            <a:xfrm>
              <a:off x="7839371" y="3494508"/>
              <a:ext cx="180870" cy="1808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A1404E84-1E7E-2310-9E2A-3846F651018E}"/>
                </a:ext>
              </a:extLst>
            </p:cNvPr>
            <p:cNvSpPr/>
            <p:nvPr/>
          </p:nvSpPr>
          <p:spPr>
            <a:xfrm>
              <a:off x="7358462" y="3859487"/>
              <a:ext cx="180870" cy="1808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FA935911-2B36-9405-BDC7-C1FBF4BAAE8D}"/>
                </a:ext>
              </a:extLst>
            </p:cNvPr>
            <p:cNvCxnSpPr>
              <a:stCxn id="11" idx="4"/>
              <a:endCxn id="17" idx="0"/>
            </p:cNvCxnSpPr>
            <p:nvPr/>
          </p:nvCxnSpPr>
          <p:spPr>
            <a:xfrm flipH="1">
              <a:off x="7256980" y="3065778"/>
              <a:ext cx="4554" cy="1884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584FA40B-0007-B988-786D-0DF0F64DAD8D}"/>
                </a:ext>
              </a:extLst>
            </p:cNvPr>
            <p:cNvCxnSpPr>
              <a:cxnSpLocks/>
              <a:stCxn id="16" idx="2"/>
              <a:endCxn id="12" idx="6"/>
            </p:cNvCxnSpPr>
            <p:nvPr/>
          </p:nvCxnSpPr>
          <p:spPr>
            <a:xfrm flipH="1" flipV="1">
              <a:off x="6683021" y="3584943"/>
              <a:ext cx="204580" cy="4295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B16DB4B-659E-519C-D619-0463E6CE378B}"/>
                </a:ext>
              </a:extLst>
            </p:cNvPr>
            <p:cNvCxnSpPr>
              <a:cxnSpLocks/>
              <a:stCxn id="18" idx="4"/>
              <a:endCxn id="14" idx="7"/>
            </p:cNvCxnSpPr>
            <p:nvPr/>
          </p:nvCxnSpPr>
          <p:spPr>
            <a:xfrm flipH="1">
              <a:off x="7006870" y="4040357"/>
              <a:ext cx="102320" cy="17455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77E9289E-DC7D-BBAF-44C1-6F091BA46322}"/>
                </a:ext>
              </a:extLst>
            </p:cNvPr>
            <p:cNvCxnSpPr>
              <a:cxnSpLocks/>
              <a:stCxn id="20" idx="5"/>
              <a:endCxn id="15" idx="1"/>
            </p:cNvCxnSpPr>
            <p:nvPr/>
          </p:nvCxnSpPr>
          <p:spPr>
            <a:xfrm>
              <a:off x="7512844" y="4013869"/>
              <a:ext cx="113473" cy="1906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B9C95FC-F13B-89B6-D587-4FD633275883}"/>
                </a:ext>
              </a:extLst>
            </p:cNvPr>
            <p:cNvCxnSpPr>
              <a:cxnSpLocks/>
              <a:stCxn id="13" idx="6"/>
              <a:endCxn id="19" idx="2"/>
            </p:cNvCxnSpPr>
            <p:nvPr/>
          </p:nvCxnSpPr>
          <p:spPr>
            <a:xfrm flipV="1">
              <a:off x="7634791" y="3584943"/>
              <a:ext cx="204580" cy="2620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A287C216-97AC-E724-B7C4-4B6392215D9C}"/>
                </a:ext>
              </a:extLst>
            </p:cNvPr>
            <p:cNvCxnSpPr>
              <a:cxnSpLocks/>
              <a:stCxn id="11" idx="5"/>
              <a:endCxn id="19" idx="1"/>
            </p:cNvCxnSpPr>
            <p:nvPr/>
          </p:nvCxnSpPr>
          <p:spPr>
            <a:xfrm>
              <a:off x="7325481" y="3039290"/>
              <a:ext cx="540378" cy="48170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C92F8896-7BF7-12D7-174E-653CC2E6922B}"/>
                </a:ext>
              </a:extLst>
            </p:cNvPr>
            <p:cNvCxnSpPr>
              <a:cxnSpLocks/>
              <a:stCxn id="19" idx="4"/>
              <a:endCxn id="15" idx="7"/>
            </p:cNvCxnSpPr>
            <p:nvPr/>
          </p:nvCxnSpPr>
          <p:spPr>
            <a:xfrm flipH="1">
              <a:off x="7754211" y="3675378"/>
              <a:ext cx="175595" cy="52916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DD70B1EC-C55B-48D7-E925-7206B1BD5CE4}"/>
                </a:ext>
              </a:extLst>
            </p:cNvPr>
            <p:cNvCxnSpPr>
              <a:cxnSpLocks/>
              <a:stCxn id="15" idx="2"/>
              <a:endCxn id="14" idx="6"/>
            </p:cNvCxnSpPr>
            <p:nvPr/>
          </p:nvCxnSpPr>
          <p:spPr>
            <a:xfrm flipH="1">
              <a:off x="7033358" y="4268491"/>
              <a:ext cx="566471" cy="1036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4A240869-E87F-FE99-7179-756BF14589D0}"/>
                </a:ext>
              </a:extLst>
            </p:cNvPr>
            <p:cNvCxnSpPr>
              <a:cxnSpLocks/>
              <a:stCxn id="14" idx="1"/>
              <a:endCxn id="12" idx="5"/>
            </p:cNvCxnSpPr>
            <p:nvPr/>
          </p:nvCxnSpPr>
          <p:spPr>
            <a:xfrm flipH="1" flipV="1">
              <a:off x="6656533" y="3648890"/>
              <a:ext cx="222443" cy="56601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82930AB-2181-35DD-AC8A-6B1315480123}"/>
                </a:ext>
              </a:extLst>
            </p:cNvPr>
            <p:cNvCxnSpPr>
              <a:cxnSpLocks/>
              <a:stCxn id="12" idx="7"/>
              <a:endCxn id="11" idx="3"/>
            </p:cNvCxnSpPr>
            <p:nvPr/>
          </p:nvCxnSpPr>
          <p:spPr>
            <a:xfrm flipV="1">
              <a:off x="6656533" y="3039290"/>
              <a:ext cx="541054" cy="48170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BF1ADF07-C9FE-7145-AE5D-64853480486F}"/>
                </a:ext>
              </a:extLst>
            </p:cNvPr>
            <p:cNvCxnSpPr>
              <a:cxnSpLocks/>
              <a:stCxn id="16" idx="6"/>
              <a:endCxn id="13" idx="2"/>
            </p:cNvCxnSpPr>
            <p:nvPr/>
          </p:nvCxnSpPr>
          <p:spPr>
            <a:xfrm flipV="1">
              <a:off x="7068471" y="3611149"/>
              <a:ext cx="385450" cy="1674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5B1239D7-FF98-BB2A-7540-CA5F957B36EA}"/>
                </a:ext>
              </a:extLst>
            </p:cNvPr>
            <p:cNvCxnSpPr>
              <a:cxnSpLocks/>
              <a:stCxn id="18" idx="7"/>
              <a:endCxn id="13" idx="3"/>
            </p:cNvCxnSpPr>
            <p:nvPr/>
          </p:nvCxnSpPr>
          <p:spPr>
            <a:xfrm flipV="1">
              <a:off x="7173137" y="3675096"/>
              <a:ext cx="307272" cy="21087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475BD7F4-50C8-9F6C-A802-8ECBF61A9A89}"/>
                </a:ext>
              </a:extLst>
            </p:cNvPr>
            <p:cNvCxnSpPr>
              <a:cxnSpLocks/>
              <a:stCxn id="18" idx="0"/>
              <a:endCxn id="17" idx="4"/>
            </p:cNvCxnSpPr>
            <p:nvPr/>
          </p:nvCxnSpPr>
          <p:spPr>
            <a:xfrm flipV="1">
              <a:off x="7109190" y="3435094"/>
              <a:ext cx="147790" cy="42439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E813BEAC-1F6C-0D90-D5F8-4C3296946AE6}"/>
                </a:ext>
              </a:extLst>
            </p:cNvPr>
            <p:cNvCxnSpPr>
              <a:cxnSpLocks/>
              <a:stCxn id="20" idx="0"/>
              <a:endCxn id="17" idx="5"/>
            </p:cNvCxnSpPr>
            <p:nvPr/>
          </p:nvCxnSpPr>
          <p:spPr>
            <a:xfrm flipH="1" flipV="1">
              <a:off x="7320927" y="3408606"/>
              <a:ext cx="127970" cy="45088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FE2044C9-1814-1C76-378A-9A2EDEF09502}"/>
                </a:ext>
              </a:extLst>
            </p:cNvPr>
            <p:cNvCxnSpPr>
              <a:cxnSpLocks/>
              <a:stCxn id="20" idx="2"/>
              <a:endCxn id="16" idx="5"/>
            </p:cNvCxnSpPr>
            <p:nvPr/>
          </p:nvCxnSpPr>
          <p:spPr>
            <a:xfrm flipH="1" flipV="1">
              <a:off x="7041983" y="3691843"/>
              <a:ext cx="316479" cy="25807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6" name="Picture 2" descr="Erdős looking toward the camera">
            <a:extLst>
              <a:ext uri="{FF2B5EF4-FFF2-40B4-BE49-F238E27FC236}">
                <a16:creationId xmlns:a16="http://schemas.microsoft.com/office/drawing/2014/main" id="{E367C276-BFB8-D58F-D14C-A9EC14DBA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155" y="3629322"/>
            <a:ext cx="1438166" cy="19088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1D689366-6635-3D7E-CFF7-17FEAEF54A70}"/>
              </a:ext>
            </a:extLst>
          </p:cNvPr>
          <p:cNvSpPr txBox="1"/>
          <p:nvPr/>
        </p:nvSpPr>
        <p:spPr>
          <a:xfrm>
            <a:off x="8831604" y="5572059"/>
            <a:ext cx="241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Paul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Erdős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&amp; $100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D5AC9F4-C492-7FE6-E3F1-2964A0D1DF80}"/>
              </a:ext>
            </a:extLst>
          </p:cNvPr>
          <p:cNvSpPr txBox="1"/>
          <p:nvPr/>
        </p:nvSpPr>
        <p:spPr>
          <a:xfrm>
            <a:off x="4374916" y="6550223"/>
            <a:ext cx="5599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Paul </a:t>
            </a:r>
            <a:r>
              <a:rPr lang="en-US" altLang="zh-CN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Erdős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Kmhkmh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CC BY 3.0, via Wikimedia Commons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3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Li’s New Lower Bound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27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72C576C-CF84-CD45-20D2-21EAF6567DF6}"/>
                  </a:ext>
                </a:extLst>
              </p:cNvPr>
              <p:cNvSpPr txBox="1"/>
              <p:nvPr/>
            </p:nvSpPr>
            <p:spPr>
              <a:xfrm>
                <a:off x="1955800" y="2217568"/>
                <a:ext cx="8280400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2+</a:t>
                </a:r>
                <a:r>
                  <a:rPr lang="en-US" altLang="zh-CN" sz="2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(Li)</a:t>
                </a:r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8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i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o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altLang="zh-CN" sz="2800" b="0" i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72C576C-CF84-CD45-20D2-21EAF6567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00" y="2217568"/>
                <a:ext cx="828040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A642E0E4-9BD9-362C-AB0F-3A37EE9D01C1}"/>
              </a:ext>
            </a:extLst>
          </p:cNvPr>
          <p:cNvSpPr txBox="1"/>
          <p:nvPr/>
        </p:nvSpPr>
        <p:spPr>
          <a:xfrm>
            <a:off x="6096000" y="3322320"/>
            <a:ext cx="4240486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exponential circuit lower bound actually holds on every input length!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(CHR23 only proved lower bounds on infinitely many input lengths)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C6A5413-880A-8A99-EE08-78BE1173A037}"/>
                  </a:ext>
                </a:extLst>
              </p:cNvPr>
              <p:cNvSpPr txBox="1"/>
              <p:nvPr/>
            </p:nvSpPr>
            <p:spPr>
              <a:xfrm>
                <a:off x="1724660" y="4975202"/>
                <a:ext cx="8742680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Corollary 2+: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“Range Avoidance” problem admits an infinitely-often single-valued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8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algorithm.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C6A5413-880A-8A99-EE08-78BE1173A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660" y="4975202"/>
                <a:ext cx="8742680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3D0E6BD-23A3-A27B-B1D8-3CAB6A38847B}"/>
              </a:ext>
            </a:extLst>
          </p:cNvPr>
          <p:cNvCxnSpPr/>
          <p:nvPr/>
        </p:nvCxnSpPr>
        <p:spPr>
          <a:xfrm>
            <a:off x="2301766" y="5675589"/>
            <a:ext cx="21966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1780873E-2654-13DC-4E10-6D3775D60123}"/>
              </a:ext>
            </a:extLst>
          </p:cNvPr>
          <p:cNvSpPr txBox="1"/>
          <p:nvPr/>
        </p:nvSpPr>
        <p:spPr>
          <a:xfrm>
            <a:off x="2417378" y="5914312"/>
            <a:ext cx="292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almost-everywhere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5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Second Half of This Talk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28 </a:t>
            </a:r>
            <a:r>
              <a:rPr lang="en-US" altLang="zh-CN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EBFD76E-37B1-046C-20DF-5C8DF4281604}"/>
              </a:ext>
            </a:extLst>
          </p:cNvPr>
          <p:cNvSpPr txBox="1"/>
          <p:nvPr/>
        </p:nvSpPr>
        <p:spPr>
          <a:xfrm>
            <a:off x="1471448" y="2032699"/>
            <a:ext cx="4214648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Theory of “Range Avoidance”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2999400-79B2-2E26-E3A9-BA9F944BE94A}"/>
              </a:ext>
            </a:extLst>
          </p:cNvPr>
          <p:cNvSpPr txBox="1"/>
          <p:nvPr/>
        </p:nvSpPr>
        <p:spPr>
          <a:xfrm>
            <a:off x="1471447" y="2838953"/>
            <a:ext cx="4214648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iterative win-win method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60A3064-83F6-E009-2161-8AD89DA019D4}"/>
              </a:ext>
            </a:extLst>
          </p:cNvPr>
          <p:cNvSpPr txBox="1"/>
          <p:nvPr/>
        </p:nvSpPr>
        <p:spPr>
          <a:xfrm>
            <a:off x="7084505" y="2252548"/>
            <a:ext cx="298231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Exponential-size circuit lower bounds!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D642A0C-3502-026C-D932-06788634DDE9}"/>
              </a:ext>
            </a:extLst>
          </p:cNvPr>
          <p:cNvGrpSpPr/>
          <p:nvPr/>
        </p:nvGrpSpPr>
        <p:grpSpPr>
          <a:xfrm>
            <a:off x="838199" y="4561952"/>
            <a:ext cx="1714082" cy="1714081"/>
            <a:chOff x="838199" y="4561952"/>
            <a:chExt cx="1714082" cy="1714081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6873A72-0984-8950-9F39-5E669F5F6495}"/>
                </a:ext>
              </a:extLst>
            </p:cNvPr>
            <p:cNvSpPr/>
            <p:nvPr/>
          </p:nvSpPr>
          <p:spPr>
            <a:xfrm>
              <a:off x="838200" y="4561952"/>
              <a:ext cx="1714081" cy="1714081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F9FDA75-3015-332F-ACAC-183CB72D6480}"/>
                </a:ext>
              </a:extLst>
            </p:cNvPr>
            <p:cNvSpPr txBox="1"/>
            <p:nvPr/>
          </p:nvSpPr>
          <p:spPr>
            <a:xfrm>
              <a:off x="838199" y="5003493"/>
              <a:ext cx="1714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Provability of </a:t>
              </a:r>
              <a:r>
                <a:rPr lang="en-US" altLang="zh-CN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dwPHP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BC450BB-3B35-42B7-9C0B-26722E7D51AF}"/>
              </a:ext>
            </a:extLst>
          </p:cNvPr>
          <p:cNvGrpSpPr/>
          <p:nvPr/>
        </p:nvGrpSpPr>
        <p:grpSpPr>
          <a:xfrm>
            <a:off x="3532832" y="3655377"/>
            <a:ext cx="1714082" cy="1714081"/>
            <a:chOff x="838199" y="4561952"/>
            <a:chExt cx="1714082" cy="1714081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F774983F-DD4E-AC0D-187F-F3EBCAEEFFA2}"/>
                </a:ext>
              </a:extLst>
            </p:cNvPr>
            <p:cNvSpPr/>
            <p:nvPr/>
          </p:nvSpPr>
          <p:spPr>
            <a:xfrm>
              <a:off x="838200" y="4561952"/>
              <a:ext cx="1714081" cy="1714081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D41CA8D-42FF-FC09-E0FD-2AB939F44373}"/>
                </a:ext>
              </a:extLst>
            </p:cNvPr>
            <p:cNvSpPr txBox="1"/>
            <p:nvPr/>
          </p:nvSpPr>
          <p:spPr>
            <a:xfrm>
              <a:off x="838199" y="4818827"/>
              <a:ext cx="17140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The range avoidance problem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FAE1A57-E6BA-5C13-058E-833238D8337F}"/>
              </a:ext>
            </a:extLst>
          </p:cNvPr>
          <p:cNvGrpSpPr/>
          <p:nvPr/>
        </p:nvGrpSpPr>
        <p:grpSpPr>
          <a:xfrm>
            <a:off x="5857560" y="4561950"/>
            <a:ext cx="2694633" cy="1714081"/>
            <a:chOff x="468295" y="4561952"/>
            <a:chExt cx="2694633" cy="1714081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262E989D-2D56-5CAB-39BB-24ACE5FE8BEB}"/>
                </a:ext>
              </a:extLst>
            </p:cNvPr>
            <p:cNvSpPr/>
            <p:nvPr/>
          </p:nvSpPr>
          <p:spPr>
            <a:xfrm>
              <a:off x="838200" y="4561952"/>
              <a:ext cx="1714081" cy="1714081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D24049AF-6BBE-4F67-114E-DE0FD2050A82}"/>
                    </a:ext>
                  </a:extLst>
                </p:cNvPr>
                <p:cNvSpPr txBox="1"/>
                <p:nvPr/>
              </p:nvSpPr>
              <p:spPr>
                <a:xfrm>
                  <a:off x="468295" y="4818829"/>
                  <a:ext cx="269463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Iterative</a:t>
                  </a:r>
                  <a:b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win-win:</a:t>
                  </a:r>
                  <a:b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𝚺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⊈</m:t>
                        </m:r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𝐒𝐈𝐙𝐄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D24049AF-6BBE-4F67-114E-DE0FD2050A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295" y="4818829"/>
                  <a:ext cx="2694633" cy="1200329"/>
                </a:xfrm>
                <a:prstGeom prst="rect">
                  <a:avLst/>
                </a:prstGeom>
                <a:blipFill>
                  <a:blip r:embed="rId3"/>
                  <a:stretch>
                    <a:fillRect t="-3553" b="-710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AE93B71-0683-BD19-64F3-21A0A22117D6}"/>
              </a:ext>
            </a:extLst>
          </p:cNvPr>
          <p:cNvGrpSpPr/>
          <p:nvPr/>
        </p:nvGrpSpPr>
        <p:grpSpPr>
          <a:xfrm>
            <a:off x="8342224" y="3658456"/>
            <a:ext cx="3355313" cy="1714081"/>
            <a:chOff x="17583" y="4561952"/>
            <a:chExt cx="3355313" cy="1714081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9D4B039C-5950-2C6A-ED42-BCA0212B78C2}"/>
                </a:ext>
              </a:extLst>
            </p:cNvPr>
            <p:cNvSpPr/>
            <p:nvPr/>
          </p:nvSpPr>
          <p:spPr>
            <a:xfrm>
              <a:off x="838200" y="4561952"/>
              <a:ext cx="1714081" cy="1714081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DD882DA-E151-25F8-B1F4-46870C6C6D52}"/>
                    </a:ext>
                  </a:extLst>
                </p:cNvPr>
                <p:cNvSpPr txBox="1"/>
                <p:nvPr/>
              </p:nvSpPr>
              <p:spPr>
                <a:xfrm>
                  <a:off x="17583" y="5000413"/>
                  <a:ext cx="335531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 win-win:</a:t>
                  </a:r>
                  <a:b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𝐄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⊈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i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o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a14:m>
                  <a:r>
                    <a:rPr lang="en-US" altLang="zh-CN" sz="2400" b="0" i="0" dirty="0"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-</a:t>
                  </a:r>
                  <a14:m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𝐒𝐈𝐙𝐄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9DD882DA-E151-25F8-B1F4-46870C6C6D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83" y="5000413"/>
                  <a:ext cx="3355313" cy="830997"/>
                </a:xfrm>
                <a:prstGeom prst="rect">
                  <a:avLst/>
                </a:prstGeom>
                <a:blipFill>
                  <a:blip r:embed="rId4"/>
                  <a:stretch>
                    <a:fillRect t="-5147" b="-1691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9A3D34A5-810B-E6DE-3BD8-0803D01D2457}"/>
              </a:ext>
            </a:extLst>
          </p:cNvPr>
          <p:cNvCxnSpPr>
            <a:cxnSpLocks/>
            <a:stCxn id="12" idx="6"/>
            <a:endCxn id="17" idx="1"/>
          </p:cNvCxnSpPr>
          <p:nvPr/>
        </p:nvCxnSpPr>
        <p:spPr>
          <a:xfrm flipV="1">
            <a:off x="2552281" y="4512417"/>
            <a:ext cx="980551" cy="906576"/>
          </a:xfrm>
          <a:prstGeom prst="curvedConnector3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连接符: 曲线 24">
            <a:extLst>
              <a:ext uri="{FF2B5EF4-FFF2-40B4-BE49-F238E27FC236}">
                <a16:creationId xmlns:a16="http://schemas.microsoft.com/office/drawing/2014/main" id="{116048E2-2CFC-1807-2D0B-B7573C6BF3D6}"/>
              </a:ext>
            </a:extLst>
          </p:cNvPr>
          <p:cNvCxnSpPr>
            <a:cxnSpLocks/>
            <a:stCxn id="17" idx="3"/>
            <a:endCxn id="19" idx="2"/>
          </p:cNvCxnSpPr>
          <p:nvPr/>
        </p:nvCxnSpPr>
        <p:spPr>
          <a:xfrm>
            <a:off x="5246913" y="4512417"/>
            <a:ext cx="980552" cy="906574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连接符: 曲线 25">
            <a:extLst>
              <a:ext uri="{FF2B5EF4-FFF2-40B4-BE49-F238E27FC236}">
                <a16:creationId xmlns:a16="http://schemas.microsoft.com/office/drawing/2014/main" id="{46D76831-A92F-3B16-526E-57C005869693}"/>
              </a:ext>
            </a:extLst>
          </p:cNvPr>
          <p:cNvCxnSpPr>
            <a:cxnSpLocks/>
            <a:stCxn id="19" idx="7"/>
            <a:endCxn id="22" idx="1"/>
          </p:cNvCxnSpPr>
          <p:nvPr/>
        </p:nvCxnSpPr>
        <p:spPr>
          <a:xfrm rot="5400000" flipH="1" flipV="1">
            <a:off x="8100446" y="3499556"/>
            <a:ext cx="903494" cy="1723337"/>
          </a:xfrm>
          <a:prstGeom prst="curvedConnector3">
            <a:avLst>
              <a:gd name="adj1" fmla="val 139739"/>
            </a:avLst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CDFC8203-7663-1F5F-107C-24239638BD65}"/>
              </a:ext>
            </a:extLst>
          </p:cNvPr>
          <p:cNvGrpSpPr/>
          <p:nvPr/>
        </p:nvGrpSpPr>
        <p:grpSpPr>
          <a:xfrm>
            <a:off x="2301260" y="5934926"/>
            <a:ext cx="2575749" cy="646331"/>
            <a:chOff x="2301260" y="5934926"/>
            <a:chExt cx="2575749" cy="646331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0B7A882-4FDF-9EF8-90C4-0FF1DA061C17}"/>
                </a:ext>
              </a:extLst>
            </p:cNvPr>
            <p:cNvSpPr txBox="1"/>
            <p:nvPr/>
          </p:nvSpPr>
          <p:spPr>
            <a:xfrm>
              <a:off x="3025455" y="5934926"/>
              <a:ext cx="1851554" cy="6463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A journey that starts from logic!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2B176F08-7FC3-4824-B81A-CAA5A018EA99}"/>
                </a:ext>
              </a:extLst>
            </p:cNvPr>
            <p:cNvCxnSpPr>
              <a:stCxn id="27" idx="1"/>
              <a:endCxn id="12" idx="5"/>
            </p:cNvCxnSpPr>
            <p:nvPr/>
          </p:nvCxnSpPr>
          <p:spPr>
            <a:xfrm flipH="1" flipV="1">
              <a:off x="2301260" y="6025012"/>
              <a:ext cx="724195" cy="2330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左大括号 29">
            <a:extLst>
              <a:ext uri="{FF2B5EF4-FFF2-40B4-BE49-F238E27FC236}">
                <a16:creationId xmlns:a16="http://schemas.microsoft.com/office/drawing/2014/main" id="{FF337A2A-5D36-4E73-79E3-BFFF59742DB8}"/>
              </a:ext>
            </a:extLst>
          </p:cNvPr>
          <p:cNvSpPr/>
          <p:nvPr/>
        </p:nvSpPr>
        <p:spPr>
          <a:xfrm flipH="1">
            <a:off x="5741216" y="2035477"/>
            <a:ext cx="232687" cy="1265141"/>
          </a:xfrm>
          <a:custGeom>
            <a:avLst/>
            <a:gdLst>
              <a:gd name="connsiteX0" fmla="*/ 232687 w 232687"/>
              <a:gd name="connsiteY0" fmla="*/ 1265141 h 1265141"/>
              <a:gd name="connsiteX1" fmla="*/ 116343 w 232687"/>
              <a:gd name="connsiteY1" fmla="*/ 1108834 h 1265141"/>
              <a:gd name="connsiteX2" fmla="*/ 116344 w 232687"/>
              <a:gd name="connsiteY2" fmla="*/ 788878 h 1265141"/>
              <a:gd name="connsiteX3" fmla="*/ 0 w 232687"/>
              <a:gd name="connsiteY3" fmla="*/ 632571 h 1265141"/>
              <a:gd name="connsiteX4" fmla="*/ 116344 w 232687"/>
              <a:gd name="connsiteY4" fmla="*/ 476264 h 1265141"/>
              <a:gd name="connsiteX5" fmla="*/ 116344 w 232687"/>
              <a:gd name="connsiteY5" fmla="*/ 156307 h 1265141"/>
              <a:gd name="connsiteX6" fmla="*/ 232688 w 232687"/>
              <a:gd name="connsiteY6" fmla="*/ 0 h 1265141"/>
              <a:gd name="connsiteX7" fmla="*/ 232687 w 232687"/>
              <a:gd name="connsiteY7" fmla="*/ 1265141 h 1265141"/>
              <a:gd name="connsiteX0" fmla="*/ 232687 w 232687"/>
              <a:gd name="connsiteY0" fmla="*/ 1265141 h 1265141"/>
              <a:gd name="connsiteX1" fmla="*/ 116343 w 232687"/>
              <a:gd name="connsiteY1" fmla="*/ 1108834 h 1265141"/>
              <a:gd name="connsiteX2" fmla="*/ 116344 w 232687"/>
              <a:gd name="connsiteY2" fmla="*/ 788878 h 1265141"/>
              <a:gd name="connsiteX3" fmla="*/ 0 w 232687"/>
              <a:gd name="connsiteY3" fmla="*/ 632571 h 1265141"/>
              <a:gd name="connsiteX4" fmla="*/ 116344 w 232687"/>
              <a:gd name="connsiteY4" fmla="*/ 476264 h 1265141"/>
              <a:gd name="connsiteX5" fmla="*/ 116344 w 232687"/>
              <a:gd name="connsiteY5" fmla="*/ 156307 h 1265141"/>
              <a:gd name="connsiteX6" fmla="*/ 232688 w 232687"/>
              <a:gd name="connsiteY6" fmla="*/ 0 h 126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687" h="1265141" stroke="0" extrusionOk="0">
                <a:moveTo>
                  <a:pt x="232687" y="1265141"/>
                </a:moveTo>
                <a:cubicBezTo>
                  <a:pt x="153273" y="1251056"/>
                  <a:pt x="120397" y="1189435"/>
                  <a:pt x="116343" y="1108834"/>
                </a:cubicBezTo>
                <a:cubicBezTo>
                  <a:pt x="131184" y="994058"/>
                  <a:pt x="121747" y="903477"/>
                  <a:pt x="116344" y="788878"/>
                </a:cubicBezTo>
                <a:cubicBezTo>
                  <a:pt x="127739" y="695651"/>
                  <a:pt x="71399" y="639940"/>
                  <a:pt x="0" y="632571"/>
                </a:cubicBezTo>
                <a:cubicBezTo>
                  <a:pt x="64900" y="634912"/>
                  <a:pt x="116863" y="580327"/>
                  <a:pt x="116344" y="476264"/>
                </a:cubicBezTo>
                <a:cubicBezTo>
                  <a:pt x="107829" y="320021"/>
                  <a:pt x="123494" y="266655"/>
                  <a:pt x="116344" y="156307"/>
                </a:cubicBezTo>
                <a:cubicBezTo>
                  <a:pt x="112884" y="81604"/>
                  <a:pt x="170517" y="-5209"/>
                  <a:pt x="232688" y="0"/>
                </a:cubicBezTo>
                <a:cubicBezTo>
                  <a:pt x="257992" y="446476"/>
                  <a:pt x="259308" y="819696"/>
                  <a:pt x="232687" y="1265141"/>
                </a:cubicBezTo>
                <a:close/>
              </a:path>
              <a:path w="232687" h="1265141" fill="none" extrusionOk="0">
                <a:moveTo>
                  <a:pt x="232687" y="1265141"/>
                </a:moveTo>
                <a:cubicBezTo>
                  <a:pt x="176789" y="1250992"/>
                  <a:pt x="123698" y="1188296"/>
                  <a:pt x="116343" y="1108834"/>
                </a:cubicBezTo>
                <a:cubicBezTo>
                  <a:pt x="130613" y="1009707"/>
                  <a:pt x="97176" y="911523"/>
                  <a:pt x="116344" y="788878"/>
                </a:cubicBezTo>
                <a:cubicBezTo>
                  <a:pt x="116127" y="694841"/>
                  <a:pt x="56133" y="632510"/>
                  <a:pt x="0" y="632571"/>
                </a:cubicBezTo>
                <a:cubicBezTo>
                  <a:pt x="65599" y="629800"/>
                  <a:pt x="101529" y="553967"/>
                  <a:pt x="116344" y="476264"/>
                </a:cubicBezTo>
                <a:cubicBezTo>
                  <a:pt x="102235" y="362181"/>
                  <a:pt x="110430" y="232945"/>
                  <a:pt x="116344" y="156307"/>
                </a:cubicBezTo>
                <a:cubicBezTo>
                  <a:pt x="123774" y="80623"/>
                  <a:pt x="175614" y="-12870"/>
                  <a:pt x="232688" y="0"/>
                </a:cubicBezTo>
              </a:path>
              <a:path w="232687" h="1265141" fill="none" stroke="0" extrusionOk="0">
                <a:moveTo>
                  <a:pt x="232687" y="1265141"/>
                </a:moveTo>
                <a:cubicBezTo>
                  <a:pt x="152619" y="1269026"/>
                  <a:pt x="128990" y="1200275"/>
                  <a:pt x="116343" y="1108834"/>
                </a:cubicBezTo>
                <a:cubicBezTo>
                  <a:pt x="110389" y="1008870"/>
                  <a:pt x="101117" y="877330"/>
                  <a:pt x="116344" y="788878"/>
                </a:cubicBezTo>
                <a:cubicBezTo>
                  <a:pt x="117223" y="687430"/>
                  <a:pt x="69812" y="646276"/>
                  <a:pt x="0" y="632571"/>
                </a:cubicBezTo>
                <a:cubicBezTo>
                  <a:pt x="79070" y="628141"/>
                  <a:pt x="131167" y="555621"/>
                  <a:pt x="116344" y="476264"/>
                </a:cubicBezTo>
                <a:cubicBezTo>
                  <a:pt x="117854" y="335120"/>
                  <a:pt x="130386" y="285028"/>
                  <a:pt x="116344" y="156307"/>
                </a:cubicBezTo>
                <a:cubicBezTo>
                  <a:pt x="104065" y="62098"/>
                  <a:pt x="168240" y="-10636"/>
                  <a:pt x="232688" y="0"/>
                </a:cubicBezTo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49318629">
                  <a:prstGeom prst="leftBrace">
                    <a:avLst>
                      <a:gd name="adj1" fmla="val 67175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EEEFE209-C9B5-1CAC-AD48-99994946A592}"/>
              </a:ext>
            </a:extLst>
          </p:cNvPr>
          <p:cNvSpPr/>
          <p:nvPr/>
        </p:nvSpPr>
        <p:spPr>
          <a:xfrm>
            <a:off x="6133484" y="2487721"/>
            <a:ext cx="781791" cy="360649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十字形 32">
            <a:extLst>
              <a:ext uri="{FF2B5EF4-FFF2-40B4-BE49-F238E27FC236}">
                <a16:creationId xmlns:a16="http://schemas.microsoft.com/office/drawing/2014/main" id="{47B27667-B959-634E-DC86-63392819A170}"/>
              </a:ext>
            </a:extLst>
          </p:cNvPr>
          <p:cNvSpPr/>
          <p:nvPr/>
        </p:nvSpPr>
        <p:spPr>
          <a:xfrm rot="19041939">
            <a:off x="3261468" y="2701024"/>
            <a:ext cx="777766" cy="777766"/>
          </a:xfrm>
          <a:prstGeom prst="plus">
            <a:avLst>
              <a:gd name="adj" fmla="val 41216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D5CA233-848D-4478-BC9F-A6A46253C7F4}"/>
              </a:ext>
            </a:extLst>
          </p:cNvPr>
          <p:cNvSpPr txBox="1"/>
          <p:nvPr/>
        </p:nvSpPr>
        <p:spPr>
          <a:xfrm>
            <a:off x="7084505" y="2106198"/>
            <a:ext cx="2982311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Almost-everywhere exponential-size circuit lower bounds!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7E7137B-15D7-92B1-8BB7-A37E8DBF0D80}"/>
              </a:ext>
            </a:extLst>
          </p:cNvPr>
          <p:cNvSpPr/>
          <p:nvPr/>
        </p:nvSpPr>
        <p:spPr>
          <a:xfrm>
            <a:off x="8352234" y="5357436"/>
            <a:ext cx="3839766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4E047DC-FBEF-FC83-402E-7BF7698B86A3}"/>
              </a:ext>
            </a:extLst>
          </p:cNvPr>
          <p:cNvSpPr txBox="1"/>
          <p:nvPr/>
        </p:nvSpPr>
        <p:spPr>
          <a:xfrm>
            <a:off x="7530777" y="6348242"/>
            <a:ext cx="2941299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30" grpId="0" animBg="1"/>
      <p:bldP spid="31" grpId="0" animBg="1"/>
      <p:bldP spid="33" grpId="0" animBg="1"/>
      <p:bldP spid="32" grpId="0" animBg="1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Explicit Constructions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3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6F6618-4B8C-AB9C-9CB4-6870E24B7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Or: “finding a hay from haystack”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Search problems with a lot of solutions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 many, such that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random string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is a good solution with high prob.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1903982-F988-F5E7-C82F-BEC9EDA63720}"/>
                  </a:ext>
                </a:extLst>
              </p:cNvPr>
              <p:cNvSpPr txBox="1"/>
              <p:nvPr/>
            </p:nvSpPr>
            <p:spPr>
              <a:xfrm>
                <a:off x="1033380" y="3437284"/>
                <a:ext cx="4686301" cy="14465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Primes</a:t>
                </a:r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produce an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-digit prime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number theorem: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w.p.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1/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 random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-digit integer is a prime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1903982-F988-F5E7-C82F-BEC9EDA63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80" y="3437284"/>
                <a:ext cx="4686301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845FFCAB-B428-552B-0D74-8A0ECBD4163B}"/>
              </a:ext>
            </a:extLst>
          </p:cNvPr>
          <p:cNvSpPr txBox="1"/>
          <p:nvPr/>
        </p:nvSpPr>
        <p:spPr>
          <a:xfrm>
            <a:off x="0" y="6550223"/>
            <a:ext cx="4374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Haystack: Vladyslav </a:t>
            </a:r>
            <a:r>
              <a:rPr lang="en-US" altLang="zh-CN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Danilin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(from Quanta Magazine)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Art for &quot;Why Mathematicians Can’t Find the Hay in a Haystack&quot;">
            <a:extLst>
              <a:ext uri="{FF2B5EF4-FFF2-40B4-BE49-F238E27FC236}">
                <a16:creationId xmlns:a16="http://schemas.microsoft.com/office/drawing/2014/main" id="{686F0AD6-E82F-AD9C-C67B-9EA7869ED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877" y="916609"/>
            <a:ext cx="2210915" cy="14310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462DA72-F62B-B517-254D-0113ECD5AA4D}"/>
              </a:ext>
            </a:extLst>
          </p:cNvPr>
          <p:cNvSpPr txBox="1"/>
          <p:nvPr/>
        </p:nvSpPr>
        <p:spPr>
          <a:xfrm>
            <a:off x="814273" y="5089541"/>
            <a:ext cx="5017658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Big question in derandomization: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Can we solve explicit construction problems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deterministically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315A351C-01C4-6611-0690-E86123FFA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470" y="3396341"/>
            <a:ext cx="4514850" cy="1895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0FA1F7F4-4316-7D01-105C-AAAC1077F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1787" y="5555962"/>
            <a:ext cx="3604013" cy="7339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4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Circuit Lower Bounds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4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6F6618-4B8C-AB9C-9CB4-6870E24B7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One of the most important explicit construction problems!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Find a function requiring many gates to compute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9F8978A-D1AE-56C5-D2F6-D91518FE2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115" y="3678449"/>
            <a:ext cx="1831808" cy="1933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83747C5-8C63-179B-D584-CF81944D599F}"/>
                  </a:ext>
                </a:extLst>
              </p:cNvPr>
              <p:cNvSpPr/>
              <p:nvPr/>
            </p:nvSpPr>
            <p:spPr>
              <a:xfrm>
                <a:off x="9551793" y="5731768"/>
                <a:ext cx="2262451" cy="6318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 circuit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[Arora-Barak]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83747C5-8C63-179B-D584-CF81944D5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793" y="5731768"/>
                <a:ext cx="2262451" cy="631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>
            <a:extLst>
              <a:ext uri="{FF2B5EF4-FFF2-40B4-BE49-F238E27FC236}">
                <a16:creationId xmlns:a16="http://schemas.microsoft.com/office/drawing/2014/main" id="{37A77F1E-CB2C-F916-054D-E5C66023B94F}"/>
              </a:ext>
            </a:extLst>
          </p:cNvPr>
          <p:cNvGrpSpPr/>
          <p:nvPr/>
        </p:nvGrpSpPr>
        <p:grpSpPr>
          <a:xfrm>
            <a:off x="579820" y="3437245"/>
            <a:ext cx="1894952" cy="2713907"/>
            <a:chOff x="579820" y="3437245"/>
            <a:chExt cx="1894952" cy="2713907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4E2FEEC9-2E0B-B7EE-0A92-8B4621FA7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05" y="3437245"/>
              <a:ext cx="1567583" cy="220786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0DA5D53-71B3-66DA-68B2-FB9AE78B7F6D}"/>
                </a:ext>
              </a:extLst>
            </p:cNvPr>
            <p:cNvSpPr txBox="1"/>
            <p:nvPr/>
          </p:nvSpPr>
          <p:spPr>
            <a:xfrm>
              <a:off x="579820" y="5781820"/>
              <a:ext cx="1894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Claude Shannon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7D03B22-C29A-3299-FF22-4FCC15E53E1C}"/>
              </a:ext>
            </a:extLst>
          </p:cNvPr>
          <p:cNvGrpSpPr/>
          <p:nvPr/>
        </p:nvGrpSpPr>
        <p:grpSpPr>
          <a:xfrm>
            <a:off x="2569468" y="2934118"/>
            <a:ext cx="3621666" cy="900359"/>
            <a:chOff x="2569468" y="2934118"/>
            <a:chExt cx="3621666" cy="900359"/>
          </a:xfrm>
        </p:grpSpPr>
        <p:sp>
          <p:nvSpPr>
            <p:cNvPr id="13" name="对话气泡: 椭圆形 12">
              <a:extLst>
                <a:ext uri="{FF2B5EF4-FFF2-40B4-BE49-F238E27FC236}">
                  <a16:creationId xmlns:a16="http://schemas.microsoft.com/office/drawing/2014/main" id="{11F6405A-02FD-320F-452E-B9E26CAD1CB0}"/>
                </a:ext>
              </a:extLst>
            </p:cNvPr>
            <p:cNvSpPr/>
            <p:nvPr/>
          </p:nvSpPr>
          <p:spPr>
            <a:xfrm>
              <a:off x="2569468" y="2934118"/>
              <a:ext cx="3526971" cy="900359"/>
            </a:xfrm>
            <a:prstGeom prst="wedgeEllipseCallout">
              <a:avLst>
                <a:gd name="adj1" fmla="val -55147"/>
                <a:gd name="adj2" fmla="val 49152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02E10E63-B221-3A10-2B93-7B5E044384A5}"/>
                    </a:ext>
                  </a:extLst>
                </p:cNvPr>
                <p:cNvSpPr txBox="1"/>
                <p:nvPr/>
              </p:nvSpPr>
              <p:spPr>
                <a:xfrm>
                  <a:off x="2664163" y="3105834"/>
                  <a:ext cx="352697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Most Boolean functions require </a:t>
                  </a:r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exponential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 circuit size.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02E10E63-B221-3A10-2B93-7B5E044384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163" y="3105834"/>
                  <a:ext cx="3526971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1382" t="-4673" b="-1308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F3AEAE9-EF17-C57C-04A0-0DE11091ED8F}"/>
              </a:ext>
            </a:extLst>
          </p:cNvPr>
          <p:cNvGrpSpPr/>
          <p:nvPr/>
        </p:nvGrpSpPr>
        <p:grpSpPr>
          <a:xfrm>
            <a:off x="2830867" y="3978843"/>
            <a:ext cx="3452365" cy="1911258"/>
            <a:chOff x="2830867" y="3978843"/>
            <a:chExt cx="3452365" cy="1911258"/>
          </a:xfrm>
        </p:grpSpPr>
        <p:sp>
          <p:nvSpPr>
            <p:cNvPr id="15" name="思想气泡: 云 14">
              <a:extLst>
                <a:ext uri="{FF2B5EF4-FFF2-40B4-BE49-F238E27FC236}">
                  <a16:creationId xmlns:a16="http://schemas.microsoft.com/office/drawing/2014/main" id="{48B86EA1-5271-5B0E-4944-904EEF3CBA70}"/>
                </a:ext>
              </a:extLst>
            </p:cNvPr>
            <p:cNvSpPr/>
            <p:nvPr/>
          </p:nvSpPr>
          <p:spPr>
            <a:xfrm rot="522352">
              <a:off x="2830867" y="3978843"/>
              <a:ext cx="3452365" cy="1911258"/>
            </a:xfrm>
            <a:prstGeom prst="cloudCallout">
              <a:avLst>
                <a:gd name="adj1" fmla="val -74878"/>
                <a:gd name="adj2" fmla="val -10856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C2C8951-90EA-10E5-606D-2E9DC102155E}"/>
                </a:ext>
              </a:extLst>
            </p:cNvPr>
            <p:cNvSpPr txBox="1"/>
            <p:nvPr/>
          </p:nvSpPr>
          <p:spPr>
            <a:xfrm>
              <a:off x="3212131" y="4134696"/>
              <a:ext cx="294850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Proof by “counting argument”, so doesn’t give you </a:t>
              </a:r>
              <a:r>
                <a:rPr lang="en-US" altLang="zh-CN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explicit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 hard functions. Hopefully later generation will be able to find one. 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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E3F0651-F40C-BC10-7DC1-996316108D6C}"/>
              </a:ext>
            </a:extLst>
          </p:cNvPr>
          <p:cNvGrpSpPr/>
          <p:nvPr/>
        </p:nvGrpSpPr>
        <p:grpSpPr>
          <a:xfrm>
            <a:off x="5821624" y="3583423"/>
            <a:ext cx="3837830" cy="2520113"/>
            <a:chOff x="5821624" y="3583423"/>
            <a:chExt cx="3837830" cy="252011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AA08528-717B-54B6-79C8-5DDC5AD30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765" y="4050584"/>
              <a:ext cx="2668838" cy="20529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7778D6E-5F07-6C6D-E803-E81BB8DD27F0}"/>
                </a:ext>
              </a:extLst>
            </p:cNvPr>
            <p:cNvSpPr txBox="1"/>
            <p:nvPr/>
          </p:nvSpPr>
          <p:spPr>
            <a:xfrm>
              <a:off x="5821624" y="3583423"/>
              <a:ext cx="3837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atin typeface="Impact" panose="020B0806030902050204" pitchFamily="34" charset="0"/>
                </a:rPr>
                <a:t>LATER GENERATION BE LIKE:</a:t>
              </a:r>
              <a:endParaRPr lang="zh-CN" altLang="en-US" sz="2800" dirty="0">
                <a:latin typeface="Impact" panose="020B0806030902050204" pitchFamily="34" charset="0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CC6E3AE7-907D-9F77-EC45-B0037A328D7F}"/>
              </a:ext>
            </a:extLst>
          </p:cNvPr>
          <p:cNvSpPr txBox="1"/>
          <p:nvPr/>
        </p:nvSpPr>
        <p:spPr>
          <a:xfrm>
            <a:off x="0" y="6333765"/>
            <a:ext cx="836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Claude Shannon: Jacobs, Konrad, CC BY-SA 2.0 DE, via Wikimedia Commons</a:t>
            </a:r>
          </a:p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Sisyphus: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https://simons.berkeley.edu/programs/lower-bounds-computational-complexity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7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Circuit Lower Bounds are Hard…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5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9F8978A-D1AE-56C5-D2F6-D91518FE2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115" y="3678449"/>
            <a:ext cx="1831808" cy="1933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83747C5-8C63-179B-D584-CF81944D599F}"/>
                  </a:ext>
                </a:extLst>
              </p:cNvPr>
              <p:cNvSpPr/>
              <p:nvPr/>
            </p:nvSpPr>
            <p:spPr>
              <a:xfrm>
                <a:off x="9551793" y="5731768"/>
                <a:ext cx="2262451" cy="6318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 circuit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[Arora-Barak]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83747C5-8C63-179B-D584-CF81944D5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793" y="5731768"/>
                <a:ext cx="2262451" cy="631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>
            <a:extLst>
              <a:ext uri="{FF2B5EF4-FFF2-40B4-BE49-F238E27FC236}">
                <a16:creationId xmlns:a16="http://schemas.microsoft.com/office/drawing/2014/main" id="{0E153760-7965-63B5-9C50-7B3C9C5BC280}"/>
              </a:ext>
            </a:extLst>
          </p:cNvPr>
          <p:cNvGrpSpPr/>
          <p:nvPr/>
        </p:nvGrpSpPr>
        <p:grpSpPr>
          <a:xfrm>
            <a:off x="746714" y="2551687"/>
            <a:ext cx="5511645" cy="1045222"/>
            <a:chOff x="746714" y="2311122"/>
            <a:chExt cx="5511645" cy="1045222"/>
          </a:xfrm>
        </p:grpSpPr>
        <p:sp>
          <p:nvSpPr>
            <p:cNvPr id="7" name="对话气泡: 椭圆形 6">
              <a:extLst>
                <a:ext uri="{FF2B5EF4-FFF2-40B4-BE49-F238E27FC236}">
                  <a16:creationId xmlns:a16="http://schemas.microsoft.com/office/drawing/2014/main" id="{B0A3C77A-5589-AA07-C801-1500FDD917FE}"/>
                </a:ext>
              </a:extLst>
            </p:cNvPr>
            <p:cNvSpPr/>
            <p:nvPr/>
          </p:nvSpPr>
          <p:spPr>
            <a:xfrm>
              <a:off x="746714" y="2311122"/>
              <a:ext cx="5483264" cy="1045222"/>
            </a:xfrm>
            <a:prstGeom prst="wedgeEllipseCallout">
              <a:avLst>
                <a:gd name="adj1" fmla="val -29540"/>
                <a:gd name="adj2" fmla="val 77598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B51840C8-BCA5-8FCE-2825-57571C62C929}"/>
                    </a:ext>
                  </a:extLst>
                </p:cNvPr>
                <p:cNvSpPr txBox="1"/>
                <p:nvPr/>
              </p:nvSpPr>
              <p:spPr>
                <a:xfrm>
                  <a:off x="1063361" y="2445519"/>
                  <a:ext cx="519499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[FGHK16, LY22]: Explicit functions requiring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3.1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zh-CN" alt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circuit size!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B51840C8-BCA5-8FCE-2825-57571C62C9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361" y="2445519"/>
                  <a:ext cx="5194998" cy="830997"/>
                </a:xfrm>
                <a:prstGeom prst="rect">
                  <a:avLst/>
                </a:prstGeom>
                <a:blipFill>
                  <a:blip r:embed="rId6"/>
                  <a:stretch>
                    <a:fillRect l="-1758" t="-5147" b="-1691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3401483-3A6B-A37C-186A-07E8A927DE3E}"/>
                  </a:ext>
                </a:extLst>
              </p:cNvPr>
              <p:cNvSpPr txBox="1"/>
              <p:nvPr/>
            </p:nvSpPr>
            <p:spPr>
              <a:xfrm>
                <a:off x="3660860" y="4592305"/>
                <a:ext cx="33159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Way worse than the existential bound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3401483-3A6B-A37C-186A-07E8A927D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860" y="4592305"/>
                <a:ext cx="3315955" cy="707886"/>
              </a:xfrm>
              <a:prstGeom prst="rect">
                <a:avLst/>
              </a:prstGeom>
              <a:blipFill>
                <a:blip r:embed="rId7"/>
                <a:stretch>
                  <a:fillRect l="-2026" t="-3448" b="-155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B6ED99E-D6B3-41E9-B768-59528ECC2295}"/>
                  </a:ext>
                </a:extLst>
              </p:cNvPr>
              <p:cNvSpPr txBox="1"/>
              <p:nvPr/>
            </p:nvSpPr>
            <p:spPr>
              <a:xfrm>
                <a:off x="6403925" y="2028251"/>
                <a:ext cx="5194998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Embarrassingly open question: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Are there functions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requires more than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size?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B6ED99E-D6B3-41E9-B768-59528ECC2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925" y="2028251"/>
                <a:ext cx="5194998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E9AF48D-178F-2353-BAA0-FB5AF0EEDAF5}"/>
                  </a:ext>
                </a:extLst>
              </p:cNvPr>
              <p:cNvSpPr txBox="1"/>
              <p:nvPr/>
            </p:nvSpPr>
            <p:spPr>
              <a:xfrm>
                <a:off x="6871299" y="3556303"/>
                <a:ext cx="3001332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exponential time with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oracle, a gigantic class!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E9AF48D-178F-2353-BAA0-FB5AF0EED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299" y="3556303"/>
                <a:ext cx="300133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8C3C05F-C117-89C8-8FBA-746AA22E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4" y="3957342"/>
            <a:ext cx="2668838" cy="20529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F3DE55F-BB32-B84D-02CD-2BC2F735F5A8}"/>
              </a:ext>
            </a:extLst>
          </p:cNvPr>
          <p:cNvSpPr txBox="1"/>
          <p:nvPr/>
        </p:nvSpPr>
        <p:spPr>
          <a:xfrm>
            <a:off x="0" y="6550223"/>
            <a:ext cx="836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Sisyphus: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https://simons.berkeley.edu/programs/lower-bounds-computational-complexity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7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“Complexity-Theoretic” Explicit Constructions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6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0B538C-DAD9-1B04-1C5D-18191E30D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Applying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complexity-theoretic ideas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on explicit construction problems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fruitful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approach to study explicit constructions!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2D5D2F4-6B25-6BD2-9F7E-F7FF55B4D90F}"/>
              </a:ext>
            </a:extLst>
          </p:cNvPr>
          <p:cNvSpPr txBox="1"/>
          <p:nvPr/>
        </p:nvSpPr>
        <p:spPr>
          <a:xfrm>
            <a:off x="582557" y="3399541"/>
            <a:ext cx="4602145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Example 1: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construction for primes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CA3BA8B-4A7E-52A5-9A69-2A04E716E9AE}"/>
              </a:ext>
            </a:extLst>
          </p:cNvPr>
          <p:cNvSpPr txBox="1"/>
          <p:nvPr/>
        </p:nvSpPr>
        <p:spPr>
          <a:xfrm>
            <a:off x="7007300" y="3399541"/>
            <a:ext cx="4602145" cy="830997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30000"/>
                </a:schemeClr>
              </a:gs>
              <a:gs pos="50000">
                <a:schemeClr val="accent4">
                  <a:lumMod val="105000"/>
                  <a:satMod val="103000"/>
                  <a:tint val="73000"/>
                  <a:alpha val="30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  <a:alpha val="3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65000"/>
                    <a:alpha val="7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2: ???</a:t>
            </a:r>
          </a:p>
          <a:p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4246032-6BD5-3D17-8193-7C20F037D2A9}"/>
              </a:ext>
            </a:extLst>
          </p:cNvPr>
          <p:cNvSpPr txBox="1"/>
          <p:nvPr/>
        </p:nvSpPr>
        <p:spPr>
          <a:xfrm>
            <a:off x="4978400" y="4561840"/>
            <a:ext cx="5185103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Oliveira-Santhanam 17: There is a </a:t>
            </a:r>
            <a:r>
              <a:rPr lang="en-US" altLang="zh-CN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subexponential</a:t>
            </a:r>
            <a:r>
              <a:rPr lang="en-US" altLang="zh-C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-time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35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infinitely-often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construction for primes!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4839384-3C89-9FF5-9527-C90AC2BEA813}"/>
              </a:ext>
            </a:extLst>
          </p:cNvPr>
          <p:cNvGrpSpPr/>
          <p:nvPr/>
        </p:nvGrpSpPr>
        <p:grpSpPr>
          <a:xfrm>
            <a:off x="1178511" y="4378960"/>
            <a:ext cx="2956609" cy="1964701"/>
            <a:chOff x="1178511" y="4561840"/>
            <a:chExt cx="2956609" cy="1964701"/>
          </a:xfrm>
        </p:grpSpPr>
        <p:pic>
          <p:nvPicPr>
            <p:cNvPr id="25" name="Picture 4" descr="igor">
              <a:extLst>
                <a:ext uri="{FF2B5EF4-FFF2-40B4-BE49-F238E27FC236}">
                  <a16:creationId xmlns:a16="http://schemas.microsoft.com/office/drawing/2014/main" id="{9506B78D-3FAF-7540-BBB5-40DC39FE8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551" y="4561840"/>
              <a:ext cx="1395598" cy="165438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Personal photo - Rahul Santhanam">
              <a:extLst>
                <a:ext uri="{FF2B5EF4-FFF2-40B4-BE49-F238E27FC236}">
                  <a16:creationId xmlns:a16="http://schemas.microsoft.com/office/drawing/2014/main" id="{75FFD7AA-6FE1-1F83-FA50-827B1EA3E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149" y="4561840"/>
              <a:ext cx="1185642" cy="165438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60B8A93-B146-4460-9E93-75046ADF1618}"/>
                </a:ext>
              </a:extLst>
            </p:cNvPr>
            <p:cNvSpPr txBox="1"/>
            <p:nvPr/>
          </p:nvSpPr>
          <p:spPr>
            <a:xfrm>
              <a:off x="1178511" y="6218764"/>
              <a:ext cx="29566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Igor Oliveira &amp; Rahul Santhanam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B85C29C3-F9E8-827C-E3D2-A0BA6B2BF8DB}"/>
              </a:ext>
            </a:extLst>
          </p:cNvPr>
          <p:cNvSpPr txBox="1"/>
          <p:nvPr/>
        </p:nvSpPr>
        <p:spPr>
          <a:xfrm>
            <a:off x="0" y="6311900"/>
            <a:ext cx="7104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Igor Oliveira: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https://www.dcs.warwick.ac.uk/~igorcarb/</a:t>
            </a:r>
          </a:p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Rahul Santhanam: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https://www.cs.ox.ac.uk/people/rahul.santhanam/</a:t>
            </a:r>
          </a:p>
        </p:txBody>
      </p:sp>
    </p:spTree>
    <p:extLst>
      <p:ext uri="{BB962C8B-B14F-4D97-AF65-F5344CB8AC3E}">
        <p14:creationId xmlns:p14="http://schemas.microsoft.com/office/powerpoint/2010/main" val="110144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9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algorithms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7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277D968-C803-A3EB-C803-8CA9E7EFF49D}"/>
              </a:ext>
            </a:extLst>
          </p:cNvPr>
          <p:cNvGrpSpPr/>
          <p:nvPr/>
        </p:nvGrpSpPr>
        <p:grpSpPr>
          <a:xfrm>
            <a:off x="315368" y="3652938"/>
            <a:ext cx="3476194" cy="2278372"/>
            <a:chOff x="838201" y="3248350"/>
            <a:chExt cx="3778622" cy="247659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5F01F3A-3093-6528-55C3-1459366BBC5E}"/>
                </a:ext>
              </a:extLst>
            </p:cNvPr>
            <p:cNvSpPr/>
            <p:nvPr/>
          </p:nvSpPr>
          <p:spPr>
            <a:xfrm>
              <a:off x="838201" y="3248350"/>
              <a:ext cx="3778622" cy="24765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Deterministic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708EF39-B31D-9EDF-C306-07C6DCBF616B}"/>
                </a:ext>
              </a:extLst>
            </p:cNvPr>
            <p:cNvSpPr txBox="1"/>
            <p:nvPr/>
          </p:nvSpPr>
          <p:spPr>
            <a:xfrm>
              <a:off x="1464822" y="3815899"/>
              <a:ext cx="2595314" cy="501830"/>
            </a:xfrm>
            <a:custGeom>
              <a:avLst/>
              <a:gdLst>
                <a:gd name="connsiteX0" fmla="*/ 0 w 2595314"/>
                <a:gd name="connsiteY0" fmla="*/ 0 h 501830"/>
                <a:gd name="connsiteX1" fmla="*/ 493110 w 2595314"/>
                <a:gd name="connsiteY1" fmla="*/ 0 h 501830"/>
                <a:gd name="connsiteX2" fmla="*/ 1038126 w 2595314"/>
                <a:gd name="connsiteY2" fmla="*/ 0 h 501830"/>
                <a:gd name="connsiteX3" fmla="*/ 1583142 w 2595314"/>
                <a:gd name="connsiteY3" fmla="*/ 0 h 501830"/>
                <a:gd name="connsiteX4" fmla="*/ 2024345 w 2595314"/>
                <a:gd name="connsiteY4" fmla="*/ 0 h 501830"/>
                <a:gd name="connsiteX5" fmla="*/ 2595314 w 2595314"/>
                <a:gd name="connsiteY5" fmla="*/ 0 h 501830"/>
                <a:gd name="connsiteX6" fmla="*/ 2595314 w 2595314"/>
                <a:gd name="connsiteY6" fmla="*/ 501830 h 501830"/>
                <a:gd name="connsiteX7" fmla="*/ 2024345 w 2595314"/>
                <a:gd name="connsiteY7" fmla="*/ 501830 h 501830"/>
                <a:gd name="connsiteX8" fmla="*/ 1531235 w 2595314"/>
                <a:gd name="connsiteY8" fmla="*/ 501830 h 501830"/>
                <a:gd name="connsiteX9" fmla="*/ 1064079 w 2595314"/>
                <a:gd name="connsiteY9" fmla="*/ 501830 h 501830"/>
                <a:gd name="connsiteX10" fmla="*/ 493110 w 2595314"/>
                <a:gd name="connsiteY10" fmla="*/ 501830 h 501830"/>
                <a:gd name="connsiteX11" fmla="*/ 0 w 2595314"/>
                <a:gd name="connsiteY11" fmla="*/ 501830 h 501830"/>
                <a:gd name="connsiteX12" fmla="*/ 0 w 2595314"/>
                <a:gd name="connsiteY12" fmla="*/ 0 h 50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5314" h="501830" fill="none" extrusionOk="0">
                  <a:moveTo>
                    <a:pt x="0" y="0"/>
                  </a:moveTo>
                  <a:cubicBezTo>
                    <a:pt x="140318" y="-9033"/>
                    <a:pt x="297243" y="40855"/>
                    <a:pt x="493110" y="0"/>
                  </a:cubicBezTo>
                  <a:cubicBezTo>
                    <a:pt x="688977" y="-40855"/>
                    <a:pt x="821925" y="13657"/>
                    <a:pt x="1038126" y="0"/>
                  </a:cubicBezTo>
                  <a:cubicBezTo>
                    <a:pt x="1254327" y="-13657"/>
                    <a:pt x="1406263" y="60772"/>
                    <a:pt x="1583142" y="0"/>
                  </a:cubicBezTo>
                  <a:cubicBezTo>
                    <a:pt x="1760021" y="-60772"/>
                    <a:pt x="1928344" y="43082"/>
                    <a:pt x="2024345" y="0"/>
                  </a:cubicBezTo>
                  <a:cubicBezTo>
                    <a:pt x="2120346" y="-43082"/>
                    <a:pt x="2443485" y="22486"/>
                    <a:pt x="2595314" y="0"/>
                  </a:cubicBezTo>
                  <a:cubicBezTo>
                    <a:pt x="2643268" y="179396"/>
                    <a:pt x="2554477" y="358208"/>
                    <a:pt x="2595314" y="501830"/>
                  </a:cubicBezTo>
                  <a:cubicBezTo>
                    <a:pt x="2367974" y="525702"/>
                    <a:pt x="2218479" y="471468"/>
                    <a:pt x="2024345" y="501830"/>
                  </a:cubicBezTo>
                  <a:cubicBezTo>
                    <a:pt x="1830211" y="532192"/>
                    <a:pt x="1769961" y="457449"/>
                    <a:pt x="1531235" y="501830"/>
                  </a:cubicBezTo>
                  <a:cubicBezTo>
                    <a:pt x="1292509" y="546211"/>
                    <a:pt x="1267599" y="487605"/>
                    <a:pt x="1064079" y="501830"/>
                  </a:cubicBezTo>
                  <a:cubicBezTo>
                    <a:pt x="860559" y="516055"/>
                    <a:pt x="735603" y="493923"/>
                    <a:pt x="493110" y="501830"/>
                  </a:cubicBezTo>
                  <a:cubicBezTo>
                    <a:pt x="250617" y="509737"/>
                    <a:pt x="176968" y="451965"/>
                    <a:pt x="0" y="501830"/>
                  </a:cubicBezTo>
                  <a:cubicBezTo>
                    <a:pt x="-46237" y="317266"/>
                    <a:pt x="9241" y="153014"/>
                    <a:pt x="0" y="0"/>
                  </a:cubicBezTo>
                  <a:close/>
                </a:path>
                <a:path w="2595314" h="501830" stroke="0" extrusionOk="0">
                  <a:moveTo>
                    <a:pt x="0" y="0"/>
                  </a:moveTo>
                  <a:cubicBezTo>
                    <a:pt x="117319" y="-34650"/>
                    <a:pt x="312280" y="29619"/>
                    <a:pt x="467157" y="0"/>
                  </a:cubicBezTo>
                  <a:cubicBezTo>
                    <a:pt x="622034" y="-29619"/>
                    <a:pt x="830489" y="21341"/>
                    <a:pt x="1012172" y="0"/>
                  </a:cubicBezTo>
                  <a:cubicBezTo>
                    <a:pt x="1193856" y="-21341"/>
                    <a:pt x="1292927" y="36968"/>
                    <a:pt x="1557188" y="0"/>
                  </a:cubicBezTo>
                  <a:cubicBezTo>
                    <a:pt x="1821449" y="-36968"/>
                    <a:pt x="1809319" y="35960"/>
                    <a:pt x="2050298" y="0"/>
                  </a:cubicBezTo>
                  <a:cubicBezTo>
                    <a:pt x="2291277" y="-35960"/>
                    <a:pt x="2329538" y="58287"/>
                    <a:pt x="2595314" y="0"/>
                  </a:cubicBezTo>
                  <a:cubicBezTo>
                    <a:pt x="2609831" y="176975"/>
                    <a:pt x="2544092" y="366014"/>
                    <a:pt x="2595314" y="501830"/>
                  </a:cubicBezTo>
                  <a:cubicBezTo>
                    <a:pt x="2395116" y="511506"/>
                    <a:pt x="2173880" y="450302"/>
                    <a:pt x="2024345" y="501830"/>
                  </a:cubicBezTo>
                  <a:cubicBezTo>
                    <a:pt x="1874810" y="553358"/>
                    <a:pt x="1779438" y="478111"/>
                    <a:pt x="1557188" y="501830"/>
                  </a:cubicBezTo>
                  <a:cubicBezTo>
                    <a:pt x="1334938" y="525549"/>
                    <a:pt x="1239164" y="461344"/>
                    <a:pt x="1012172" y="501830"/>
                  </a:cubicBezTo>
                  <a:cubicBezTo>
                    <a:pt x="785180" y="542316"/>
                    <a:pt x="758629" y="448501"/>
                    <a:pt x="545016" y="501830"/>
                  </a:cubicBezTo>
                  <a:cubicBezTo>
                    <a:pt x="331403" y="555159"/>
                    <a:pt x="217454" y="440451"/>
                    <a:pt x="0" y="501830"/>
                  </a:cubicBezTo>
                  <a:cubicBezTo>
                    <a:pt x="-25491" y="397977"/>
                    <a:pt x="30827" y="14468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DET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ABFA1A4B-687A-4EE3-CEBF-4B23890435F2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2762479" y="4317728"/>
              <a:ext cx="7736" cy="6170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/>
                <p:nvPr/>
              </p:nvSpPr>
              <p:spPr>
                <a:xfrm>
                  <a:off x="2590897" y="4934729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97" y="4934729"/>
                  <a:ext cx="35863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EE69859-2B55-6EA3-6E85-A0D7CEC7FA2E}"/>
              </a:ext>
            </a:extLst>
          </p:cNvPr>
          <p:cNvGrpSpPr/>
          <p:nvPr/>
        </p:nvGrpSpPr>
        <p:grpSpPr>
          <a:xfrm>
            <a:off x="8285583" y="3652938"/>
            <a:ext cx="3476194" cy="2278372"/>
            <a:chOff x="6813781" y="3408617"/>
            <a:chExt cx="3476194" cy="227837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CBCF8FB-537D-A4D1-6F6C-CCFD1592C4EC}"/>
                </a:ext>
              </a:extLst>
            </p:cNvPr>
            <p:cNvSpPr/>
            <p:nvPr/>
          </p:nvSpPr>
          <p:spPr>
            <a:xfrm>
              <a:off x="6813781" y="3408617"/>
              <a:ext cx="3476194" cy="22783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Randomized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A3FF274-72C0-A744-E632-5BF3E0351137}"/>
                </a:ext>
              </a:extLst>
            </p:cNvPr>
            <p:cNvSpPr txBox="1"/>
            <p:nvPr/>
          </p:nvSpPr>
          <p:spPr>
            <a:xfrm>
              <a:off x="7157002" y="3815899"/>
              <a:ext cx="2602395" cy="461665"/>
            </a:xfrm>
            <a:custGeom>
              <a:avLst/>
              <a:gdLst>
                <a:gd name="connsiteX0" fmla="*/ 0 w 2602395"/>
                <a:gd name="connsiteY0" fmla="*/ 0 h 461665"/>
                <a:gd name="connsiteX1" fmla="*/ 494455 w 2602395"/>
                <a:gd name="connsiteY1" fmla="*/ 0 h 461665"/>
                <a:gd name="connsiteX2" fmla="*/ 1040958 w 2602395"/>
                <a:gd name="connsiteY2" fmla="*/ 0 h 461665"/>
                <a:gd name="connsiteX3" fmla="*/ 1587461 w 2602395"/>
                <a:gd name="connsiteY3" fmla="*/ 0 h 461665"/>
                <a:gd name="connsiteX4" fmla="*/ 2029868 w 2602395"/>
                <a:gd name="connsiteY4" fmla="*/ 0 h 461665"/>
                <a:gd name="connsiteX5" fmla="*/ 2602395 w 2602395"/>
                <a:gd name="connsiteY5" fmla="*/ 0 h 461665"/>
                <a:gd name="connsiteX6" fmla="*/ 2602395 w 2602395"/>
                <a:gd name="connsiteY6" fmla="*/ 461665 h 461665"/>
                <a:gd name="connsiteX7" fmla="*/ 2029868 w 2602395"/>
                <a:gd name="connsiteY7" fmla="*/ 461665 h 461665"/>
                <a:gd name="connsiteX8" fmla="*/ 1535413 w 2602395"/>
                <a:gd name="connsiteY8" fmla="*/ 461665 h 461665"/>
                <a:gd name="connsiteX9" fmla="*/ 1066982 w 2602395"/>
                <a:gd name="connsiteY9" fmla="*/ 461665 h 461665"/>
                <a:gd name="connsiteX10" fmla="*/ 494455 w 2602395"/>
                <a:gd name="connsiteY10" fmla="*/ 461665 h 461665"/>
                <a:gd name="connsiteX11" fmla="*/ 0 w 2602395"/>
                <a:gd name="connsiteY11" fmla="*/ 461665 h 461665"/>
                <a:gd name="connsiteX12" fmla="*/ 0 w 2602395"/>
                <a:gd name="connsiteY12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2395" h="461665" fill="none" extrusionOk="0">
                  <a:moveTo>
                    <a:pt x="0" y="0"/>
                  </a:moveTo>
                  <a:cubicBezTo>
                    <a:pt x="183170" y="-51712"/>
                    <a:pt x="277088" y="35278"/>
                    <a:pt x="494455" y="0"/>
                  </a:cubicBezTo>
                  <a:cubicBezTo>
                    <a:pt x="711822" y="-35278"/>
                    <a:pt x="883731" y="7096"/>
                    <a:pt x="1040958" y="0"/>
                  </a:cubicBezTo>
                  <a:cubicBezTo>
                    <a:pt x="1198185" y="-7096"/>
                    <a:pt x="1325150" y="39829"/>
                    <a:pt x="1587461" y="0"/>
                  </a:cubicBezTo>
                  <a:cubicBezTo>
                    <a:pt x="1849772" y="-39829"/>
                    <a:pt x="1923899" y="27462"/>
                    <a:pt x="2029868" y="0"/>
                  </a:cubicBezTo>
                  <a:cubicBezTo>
                    <a:pt x="2135837" y="-27462"/>
                    <a:pt x="2337922" y="9248"/>
                    <a:pt x="2602395" y="0"/>
                  </a:cubicBezTo>
                  <a:cubicBezTo>
                    <a:pt x="2649178" y="133253"/>
                    <a:pt x="2599522" y="345998"/>
                    <a:pt x="2602395" y="461665"/>
                  </a:cubicBezTo>
                  <a:cubicBezTo>
                    <a:pt x="2449071" y="489881"/>
                    <a:pt x="2241214" y="417746"/>
                    <a:pt x="2029868" y="461665"/>
                  </a:cubicBezTo>
                  <a:cubicBezTo>
                    <a:pt x="1818522" y="505584"/>
                    <a:pt x="1694406" y="408232"/>
                    <a:pt x="1535413" y="461665"/>
                  </a:cubicBezTo>
                  <a:cubicBezTo>
                    <a:pt x="1376420" y="515098"/>
                    <a:pt x="1256467" y="407450"/>
                    <a:pt x="1066982" y="461665"/>
                  </a:cubicBezTo>
                  <a:cubicBezTo>
                    <a:pt x="877497" y="515880"/>
                    <a:pt x="700424" y="408833"/>
                    <a:pt x="494455" y="461665"/>
                  </a:cubicBezTo>
                  <a:cubicBezTo>
                    <a:pt x="288486" y="514497"/>
                    <a:pt x="122998" y="452795"/>
                    <a:pt x="0" y="461665"/>
                  </a:cubicBezTo>
                  <a:cubicBezTo>
                    <a:pt x="-17457" y="323383"/>
                    <a:pt x="14634" y="181775"/>
                    <a:pt x="0" y="0"/>
                  </a:cubicBezTo>
                  <a:close/>
                </a:path>
                <a:path w="2602395" h="461665" stroke="0" extrusionOk="0">
                  <a:moveTo>
                    <a:pt x="0" y="0"/>
                  </a:moveTo>
                  <a:cubicBezTo>
                    <a:pt x="192392" y="-31158"/>
                    <a:pt x="352674" y="1897"/>
                    <a:pt x="468431" y="0"/>
                  </a:cubicBezTo>
                  <a:cubicBezTo>
                    <a:pt x="584188" y="-1897"/>
                    <a:pt x="853424" y="29745"/>
                    <a:pt x="1014934" y="0"/>
                  </a:cubicBezTo>
                  <a:cubicBezTo>
                    <a:pt x="1176444" y="-29745"/>
                    <a:pt x="1409124" y="31998"/>
                    <a:pt x="1561437" y="0"/>
                  </a:cubicBezTo>
                  <a:cubicBezTo>
                    <a:pt x="1713750" y="-31998"/>
                    <a:pt x="1887854" y="9927"/>
                    <a:pt x="2055892" y="0"/>
                  </a:cubicBezTo>
                  <a:cubicBezTo>
                    <a:pt x="2223930" y="-9927"/>
                    <a:pt x="2470983" y="46729"/>
                    <a:pt x="2602395" y="0"/>
                  </a:cubicBezTo>
                  <a:cubicBezTo>
                    <a:pt x="2629130" y="144857"/>
                    <a:pt x="2575772" y="235944"/>
                    <a:pt x="2602395" y="461665"/>
                  </a:cubicBezTo>
                  <a:cubicBezTo>
                    <a:pt x="2482066" y="471254"/>
                    <a:pt x="2153552" y="456555"/>
                    <a:pt x="2029868" y="461665"/>
                  </a:cubicBezTo>
                  <a:cubicBezTo>
                    <a:pt x="1906184" y="466775"/>
                    <a:pt x="1659769" y="427255"/>
                    <a:pt x="1561437" y="461665"/>
                  </a:cubicBezTo>
                  <a:cubicBezTo>
                    <a:pt x="1463105" y="496075"/>
                    <a:pt x="1213094" y="424769"/>
                    <a:pt x="1014934" y="461665"/>
                  </a:cubicBezTo>
                  <a:cubicBezTo>
                    <a:pt x="816774" y="498561"/>
                    <a:pt x="742941" y="434799"/>
                    <a:pt x="546503" y="461665"/>
                  </a:cubicBezTo>
                  <a:cubicBezTo>
                    <a:pt x="350065" y="488531"/>
                    <a:pt x="272550" y="416713"/>
                    <a:pt x="0" y="461665"/>
                  </a:cubicBezTo>
                  <a:cubicBezTo>
                    <a:pt x="-51171" y="322837"/>
                    <a:pt x="39876" y="19358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RAND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274A0D62-2719-6D2A-AD9C-03AD8B0FEFE1}"/>
                </a:ext>
              </a:extLst>
            </p:cNvPr>
            <p:cNvCxnSpPr>
              <a:cxnSpLocks/>
              <a:stCxn id="23" idx="2"/>
              <a:endCxn id="25" idx="0"/>
            </p:cNvCxnSpPr>
            <p:nvPr/>
          </p:nvCxnSpPr>
          <p:spPr>
            <a:xfrm flipH="1">
              <a:off x="7137537" y="4277564"/>
              <a:ext cx="132066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/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/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56F1A71-C46D-37A7-3408-3B7C623CC05E}"/>
                </a:ext>
              </a:extLst>
            </p:cNvPr>
            <p:cNvSpPr/>
            <p:nvPr/>
          </p:nvSpPr>
          <p:spPr>
            <a:xfrm>
              <a:off x="8080098" y="497950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/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/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/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0925ED54-305F-7A98-F343-AA2B822F887F}"/>
                </a:ext>
              </a:extLst>
            </p:cNvPr>
            <p:cNvCxnSpPr>
              <a:cxnSpLocks/>
              <a:stCxn id="23" idx="2"/>
              <a:endCxn id="29" idx="0"/>
            </p:cNvCxnSpPr>
            <p:nvPr/>
          </p:nvCxnSpPr>
          <p:spPr>
            <a:xfrm flipH="1">
              <a:off x="7698477" y="4277564"/>
              <a:ext cx="75972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CDAB0863-B3A0-2078-661A-1A997B27026F}"/>
                </a:ext>
              </a:extLst>
            </p:cNvPr>
            <p:cNvCxnSpPr>
              <a:cxnSpLocks/>
              <a:stCxn id="23" idx="2"/>
              <a:endCxn id="30" idx="0"/>
            </p:cNvCxnSpPr>
            <p:nvPr/>
          </p:nvCxnSpPr>
          <p:spPr>
            <a:xfrm flipH="1">
              <a:off x="8259416" y="4277564"/>
              <a:ext cx="198784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A6FD938B-D064-F388-EECE-438ABA282F4C}"/>
                </a:ext>
              </a:extLst>
            </p:cNvPr>
            <p:cNvCxnSpPr>
              <a:cxnSpLocks/>
              <a:stCxn id="23" idx="2"/>
              <a:endCxn id="31" idx="0"/>
            </p:cNvCxnSpPr>
            <p:nvPr/>
          </p:nvCxnSpPr>
          <p:spPr>
            <a:xfrm>
              <a:off x="8458200" y="4277564"/>
              <a:ext cx="348492" cy="7019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5CC7CECA-CF0D-4E60-2549-8A8B4AB42F96}"/>
                </a:ext>
              </a:extLst>
            </p:cNvPr>
            <p:cNvCxnSpPr>
              <a:cxnSpLocks/>
              <a:stCxn id="23" idx="2"/>
              <a:endCxn id="32" idx="0"/>
            </p:cNvCxnSpPr>
            <p:nvPr/>
          </p:nvCxnSpPr>
          <p:spPr>
            <a:xfrm>
              <a:off x="8458200" y="4277564"/>
              <a:ext cx="904254" cy="7019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BB1AD671-8936-B7CE-016E-9E09C52A12B5}"/>
                </a:ext>
              </a:extLst>
            </p:cNvPr>
            <p:cNvCxnSpPr>
              <a:cxnSpLocks/>
              <a:stCxn id="23" idx="2"/>
              <a:endCxn id="33" idx="0"/>
            </p:cNvCxnSpPr>
            <p:nvPr/>
          </p:nvCxnSpPr>
          <p:spPr>
            <a:xfrm>
              <a:off x="8458200" y="4277564"/>
              <a:ext cx="1460016" cy="7019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2492127-5559-21B6-C405-61E69C869C0D}"/>
              </a:ext>
            </a:extLst>
          </p:cNvPr>
          <p:cNvGrpSpPr/>
          <p:nvPr/>
        </p:nvGrpSpPr>
        <p:grpSpPr>
          <a:xfrm>
            <a:off x="4352501" y="3487319"/>
            <a:ext cx="3476194" cy="2609609"/>
            <a:chOff x="6813781" y="3077380"/>
            <a:chExt cx="3476194" cy="260960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7811754-33D8-A0EC-00D7-0E354687D49F}"/>
                </a:ext>
              </a:extLst>
            </p:cNvPr>
            <p:cNvSpPr/>
            <p:nvPr/>
          </p:nvSpPr>
          <p:spPr>
            <a:xfrm>
              <a:off x="6813781" y="3077380"/>
              <a:ext cx="3476194" cy="26096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Pseudodeterministic</a:t>
              </a:r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2836BB2-E9C9-5ED6-C1F6-C95AA2F5D835}"/>
                </a:ext>
              </a:extLst>
            </p:cNvPr>
            <p:cNvSpPr txBox="1"/>
            <p:nvPr/>
          </p:nvSpPr>
          <p:spPr>
            <a:xfrm>
              <a:off x="7083926" y="3815899"/>
              <a:ext cx="3035354" cy="461665"/>
            </a:xfrm>
            <a:custGeom>
              <a:avLst/>
              <a:gdLst>
                <a:gd name="connsiteX0" fmla="*/ 0 w 3035354"/>
                <a:gd name="connsiteY0" fmla="*/ 0 h 461665"/>
                <a:gd name="connsiteX1" fmla="*/ 505892 w 3035354"/>
                <a:gd name="connsiteY1" fmla="*/ 0 h 461665"/>
                <a:gd name="connsiteX2" fmla="*/ 920724 w 3035354"/>
                <a:gd name="connsiteY2" fmla="*/ 0 h 461665"/>
                <a:gd name="connsiteX3" fmla="*/ 1426616 w 3035354"/>
                <a:gd name="connsiteY3" fmla="*/ 0 h 461665"/>
                <a:gd name="connsiteX4" fmla="*/ 1871802 w 3035354"/>
                <a:gd name="connsiteY4" fmla="*/ 0 h 461665"/>
                <a:gd name="connsiteX5" fmla="*/ 2438401 w 3035354"/>
                <a:gd name="connsiteY5" fmla="*/ 0 h 461665"/>
                <a:gd name="connsiteX6" fmla="*/ 3035354 w 3035354"/>
                <a:gd name="connsiteY6" fmla="*/ 0 h 461665"/>
                <a:gd name="connsiteX7" fmla="*/ 3035354 w 3035354"/>
                <a:gd name="connsiteY7" fmla="*/ 461665 h 461665"/>
                <a:gd name="connsiteX8" fmla="*/ 2590169 w 3035354"/>
                <a:gd name="connsiteY8" fmla="*/ 461665 h 461665"/>
                <a:gd name="connsiteX9" fmla="*/ 2175337 w 3035354"/>
                <a:gd name="connsiteY9" fmla="*/ 461665 h 461665"/>
                <a:gd name="connsiteX10" fmla="*/ 1699798 w 3035354"/>
                <a:gd name="connsiteY10" fmla="*/ 461665 h 461665"/>
                <a:gd name="connsiteX11" fmla="*/ 1193906 w 3035354"/>
                <a:gd name="connsiteY11" fmla="*/ 461665 h 461665"/>
                <a:gd name="connsiteX12" fmla="*/ 779074 w 3035354"/>
                <a:gd name="connsiteY12" fmla="*/ 461665 h 461665"/>
                <a:gd name="connsiteX13" fmla="*/ 0 w 3035354"/>
                <a:gd name="connsiteY13" fmla="*/ 461665 h 461665"/>
                <a:gd name="connsiteX14" fmla="*/ 0 w 3035354"/>
                <a:gd name="connsiteY1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5354" h="461665" fill="none" extrusionOk="0">
                  <a:moveTo>
                    <a:pt x="0" y="0"/>
                  </a:moveTo>
                  <a:cubicBezTo>
                    <a:pt x="250237" y="-35394"/>
                    <a:pt x="339865" y="20204"/>
                    <a:pt x="505892" y="0"/>
                  </a:cubicBezTo>
                  <a:cubicBezTo>
                    <a:pt x="671919" y="-20204"/>
                    <a:pt x="741720" y="24529"/>
                    <a:pt x="920724" y="0"/>
                  </a:cubicBezTo>
                  <a:cubicBezTo>
                    <a:pt x="1099728" y="-24529"/>
                    <a:pt x="1317602" y="49358"/>
                    <a:pt x="1426616" y="0"/>
                  </a:cubicBezTo>
                  <a:cubicBezTo>
                    <a:pt x="1535630" y="-49358"/>
                    <a:pt x="1663840" y="38077"/>
                    <a:pt x="1871802" y="0"/>
                  </a:cubicBezTo>
                  <a:cubicBezTo>
                    <a:pt x="2079764" y="-38077"/>
                    <a:pt x="2265848" y="17323"/>
                    <a:pt x="2438401" y="0"/>
                  </a:cubicBezTo>
                  <a:cubicBezTo>
                    <a:pt x="2610954" y="-17323"/>
                    <a:pt x="2777205" y="21923"/>
                    <a:pt x="3035354" y="0"/>
                  </a:cubicBezTo>
                  <a:cubicBezTo>
                    <a:pt x="3048150" y="122953"/>
                    <a:pt x="3008124" y="348005"/>
                    <a:pt x="3035354" y="461665"/>
                  </a:cubicBezTo>
                  <a:cubicBezTo>
                    <a:pt x="2883089" y="462852"/>
                    <a:pt x="2755762" y="457856"/>
                    <a:pt x="2590169" y="461665"/>
                  </a:cubicBezTo>
                  <a:cubicBezTo>
                    <a:pt x="2424577" y="465474"/>
                    <a:pt x="2318720" y="415319"/>
                    <a:pt x="2175337" y="461665"/>
                  </a:cubicBezTo>
                  <a:cubicBezTo>
                    <a:pt x="2031954" y="508011"/>
                    <a:pt x="1818059" y="429808"/>
                    <a:pt x="1699798" y="461665"/>
                  </a:cubicBezTo>
                  <a:cubicBezTo>
                    <a:pt x="1581537" y="493522"/>
                    <a:pt x="1406919" y="460773"/>
                    <a:pt x="1193906" y="461665"/>
                  </a:cubicBezTo>
                  <a:cubicBezTo>
                    <a:pt x="980893" y="462557"/>
                    <a:pt x="913657" y="457317"/>
                    <a:pt x="779074" y="461665"/>
                  </a:cubicBezTo>
                  <a:cubicBezTo>
                    <a:pt x="644491" y="466013"/>
                    <a:pt x="277410" y="448550"/>
                    <a:pt x="0" y="461665"/>
                  </a:cubicBezTo>
                  <a:cubicBezTo>
                    <a:pt x="-46694" y="233384"/>
                    <a:pt x="22500" y="179003"/>
                    <a:pt x="0" y="0"/>
                  </a:cubicBezTo>
                  <a:close/>
                </a:path>
                <a:path w="3035354" h="461665" stroke="0" extrusionOk="0">
                  <a:moveTo>
                    <a:pt x="0" y="0"/>
                  </a:moveTo>
                  <a:cubicBezTo>
                    <a:pt x="150153" y="-11809"/>
                    <a:pt x="337985" y="39289"/>
                    <a:pt x="445185" y="0"/>
                  </a:cubicBezTo>
                  <a:cubicBezTo>
                    <a:pt x="552386" y="-39289"/>
                    <a:pt x="721436" y="5026"/>
                    <a:pt x="981431" y="0"/>
                  </a:cubicBezTo>
                  <a:cubicBezTo>
                    <a:pt x="1241426" y="-5026"/>
                    <a:pt x="1406066" y="40091"/>
                    <a:pt x="1517677" y="0"/>
                  </a:cubicBezTo>
                  <a:cubicBezTo>
                    <a:pt x="1629288" y="-40091"/>
                    <a:pt x="1811023" y="6680"/>
                    <a:pt x="1993216" y="0"/>
                  </a:cubicBezTo>
                  <a:cubicBezTo>
                    <a:pt x="2175409" y="-6680"/>
                    <a:pt x="2376633" y="29559"/>
                    <a:pt x="2559815" y="0"/>
                  </a:cubicBezTo>
                  <a:cubicBezTo>
                    <a:pt x="2742997" y="-29559"/>
                    <a:pt x="2895693" y="20953"/>
                    <a:pt x="3035354" y="0"/>
                  </a:cubicBezTo>
                  <a:cubicBezTo>
                    <a:pt x="3083360" y="99622"/>
                    <a:pt x="3029904" y="286673"/>
                    <a:pt x="3035354" y="461665"/>
                  </a:cubicBezTo>
                  <a:cubicBezTo>
                    <a:pt x="2900121" y="511363"/>
                    <a:pt x="2789365" y="424414"/>
                    <a:pt x="2590169" y="461665"/>
                  </a:cubicBezTo>
                  <a:cubicBezTo>
                    <a:pt x="2390973" y="498916"/>
                    <a:pt x="2230456" y="416267"/>
                    <a:pt x="2053923" y="461665"/>
                  </a:cubicBezTo>
                  <a:cubicBezTo>
                    <a:pt x="1877390" y="507063"/>
                    <a:pt x="1791755" y="453377"/>
                    <a:pt x="1608738" y="461665"/>
                  </a:cubicBezTo>
                  <a:cubicBezTo>
                    <a:pt x="1425721" y="469953"/>
                    <a:pt x="1352218" y="428671"/>
                    <a:pt x="1102845" y="461665"/>
                  </a:cubicBezTo>
                  <a:cubicBezTo>
                    <a:pt x="853472" y="494659"/>
                    <a:pt x="834762" y="414995"/>
                    <a:pt x="688014" y="461665"/>
                  </a:cubicBezTo>
                  <a:cubicBezTo>
                    <a:pt x="541266" y="508335"/>
                    <a:pt x="319562" y="428280"/>
                    <a:pt x="0" y="461665"/>
                  </a:cubicBezTo>
                  <a:cubicBezTo>
                    <a:pt x="-43116" y="340997"/>
                    <a:pt x="10952" y="15509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PSEUDO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5EFFBCAD-B652-2D3C-B75C-74F3C2A2A293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>
            <a:xfrm flipH="1">
              <a:off x="7137537" y="4277564"/>
              <a:ext cx="1464066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9FF39FCF-7B4C-85C2-F88F-433D066CD627}"/>
                    </a:ext>
                  </a:extLst>
                </p:cNvPr>
                <p:cNvSpPr/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76F32081-2E8E-F9F0-F986-3354E88CA331}"/>
                    </a:ext>
                  </a:extLst>
                </p:cNvPr>
                <p:cNvSpPr/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76F32081-2E8E-F9F0-F986-3354E88CA3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EC492ED-2591-E7E3-BF13-1646E35031FC}"/>
                </a:ext>
              </a:extLst>
            </p:cNvPr>
            <p:cNvSpPr/>
            <p:nvPr/>
          </p:nvSpPr>
          <p:spPr>
            <a:xfrm>
              <a:off x="8080098" y="497950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AA8BDB3F-5521-369A-2333-E107ACFDCA76}"/>
                    </a:ext>
                  </a:extLst>
                </p:cNvPr>
                <p:cNvSpPr/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AA8BDB3F-5521-369A-2333-E107ACFDCA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FE8A7667-8861-37BF-9F58-80218FB6A8D1}"/>
                    </a:ext>
                  </a:extLst>
                </p:cNvPr>
                <p:cNvSpPr/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FE8A7667-8861-37BF-9F58-80218FB6A8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5A6D41DB-A195-07BA-3FE2-CDDB921E3704}"/>
                    </a:ext>
                  </a:extLst>
                </p:cNvPr>
                <p:cNvSpPr/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5A6D41DB-A195-07BA-3FE2-CDDB921E37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D79D3307-AE18-C454-3844-1C42BC48614F}"/>
                </a:ext>
              </a:extLst>
            </p:cNvPr>
            <p:cNvCxnSpPr>
              <a:cxnSpLocks/>
              <a:stCxn id="13" idx="2"/>
              <a:endCxn id="16" idx="0"/>
            </p:cNvCxnSpPr>
            <p:nvPr/>
          </p:nvCxnSpPr>
          <p:spPr>
            <a:xfrm flipH="1">
              <a:off x="7698477" y="4277564"/>
              <a:ext cx="903126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3AAD32F2-F417-B9B5-90D2-8DFBC3132748}"/>
                </a:ext>
              </a:extLst>
            </p:cNvPr>
            <p:cNvCxnSpPr>
              <a:cxnSpLocks/>
              <a:stCxn id="13" idx="2"/>
              <a:endCxn id="17" idx="0"/>
            </p:cNvCxnSpPr>
            <p:nvPr/>
          </p:nvCxnSpPr>
          <p:spPr>
            <a:xfrm flipH="1">
              <a:off x="8259416" y="4277564"/>
              <a:ext cx="342187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61458220-F605-2FA1-9F33-BDDF583F4308}"/>
                </a:ext>
              </a:extLst>
            </p:cNvPr>
            <p:cNvCxnSpPr>
              <a:cxnSpLocks/>
              <a:stCxn id="13" idx="2"/>
              <a:endCxn id="18" idx="0"/>
            </p:cNvCxnSpPr>
            <p:nvPr/>
          </p:nvCxnSpPr>
          <p:spPr>
            <a:xfrm>
              <a:off x="8601603" y="4277564"/>
              <a:ext cx="205089" cy="7019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F561EE98-4F39-26CA-3B2C-9A0B1ABFEA1A}"/>
                </a:ext>
              </a:extLst>
            </p:cNvPr>
            <p:cNvCxnSpPr>
              <a:cxnSpLocks/>
              <a:stCxn id="13" idx="2"/>
              <a:endCxn id="19" idx="0"/>
            </p:cNvCxnSpPr>
            <p:nvPr/>
          </p:nvCxnSpPr>
          <p:spPr>
            <a:xfrm>
              <a:off x="8601603" y="4277564"/>
              <a:ext cx="760851" cy="7019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03465150-37A7-B37E-6715-500D03BBF017}"/>
                </a:ext>
              </a:extLst>
            </p:cNvPr>
            <p:cNvCxnSpPr>
              <a:cxnSpLocks/>
              <a:stCxn id="13" idx="2"/>
              <a:endCxn id="20" idx="0"/>
            </p:cNvCxnSpPr>
            <p:nvPr/>
          </p:nvCxnSpPr>
          <p:spPr>
            <a:xfrm>
              <a:off x="8601603" y="4277564"/>
              <a:ext cx="1316613" cy="7019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6AB01A-1A20-0713-9A87-006D808A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randomized algorithm is 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if on most of its computational branches, it outputs the 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answer.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Any (bounded) observer thinks the algorithm is deterministic!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constructions in </a:t>
            </a:r>
            <a:r>
              <a:rPr lang="en-US" altLang="zh-CN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subexponential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8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A184698-ED20-D659-8DDF-1E10623C98C7}"/>
              </a:ext>
            </a:extLst>
          </p:cNvPr>
          <p:cNvGrpSpPr/>
          <p:nvPr/>
        </p:nvGrpSpPr>
        <p:grpSpPr>
          <a:xfrm>
            <a:off x="1122680" y="2010871"/>
            <a:ext cx="7635240" cy="1325563"/>
            <a:chOff x="1122680" y="2010871"/>
            <a:chExt cx="7635240" cy="1325563"/>
          </a:xfrm>
        </p:grpSpPr>
        <p:sp>
          <p:nvSpPr>
            <p:cNvPr id="3" name="对话气泡: 圆角矩形 2">
              <a:extLst>
                <a:ext uri="{FF2B5EF4-FFF2-40B4-BE49-F238E27FC236}">
                  <a16:creationId xmlns:a16="http://schemas.microsoft.com/office/drawing/2014/main" id="{1BCBF4D7-E69F-58E9-AA6D-30A1A26EE261}"/>
                </a:ext>
              </a:extLst>
            </p:cNvPr>
            <p:cNvSpPr/>
            <p:nvPr/>
          </p:nvSpPr>
          <p:spPr>
            <a:xfrm>
              <a:off x="1122680" y="2010871"/>
              <a:ext cx="7635240" cy="1325563"/>
            </a:xfrm>
            <a:prstGeom prst="wedgeRoundRectCallout">
              <a:avLst>
                <a:gd name="adj1" fmla="val -37865"/>
                <a:gd name="adj2" fmla="val 87793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6CAEB87A-4832-3251-4C43-1DC702D0B786}"/>
                    </a:ext>
                  </a:extLst>
                </p:cNvPr>
                <p:cNvSpPr txBox="1"/>
                <p:nvPr/>
              </p:nvSpPr>
              <p:spPr>
                <a:xfrm>
                  <a:off x="1276870" y="2043569"/>
                  <a:ext cx="7481050" cy="12341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Theorem:</a:t>
                  </a:r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There is a </a:t>
                  </a:r>
                  <a:r>
                    <a:rPr lang="en-US" altLang="zh-CN" sz="2400" dirty="0" err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pseudodeterministic</a:t>
                  </a:r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algorithm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zh-CN" alt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that given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runs in </a:t>
                  </a:r>
                  <a:r>
                    <a:rPr lang="en-US" altLang="zh-CN" sz="2400" dirty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subexponential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sup>
                          </m:sSup>
                        </m:sup>
                      </m:sSup>
                    </m:oMath>
                  </a14:m>
                  <a:r>
                    <a:rPr lang="en-US" altLang="zh-CN" sz="2400" dirty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 time</a:t>
                  </a:r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and outputs an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-bit prime number on </a:t>
                  </a:r>
                  <a:r>
                    <a:rPr lang="en-US" altLang="zh-CN" sz="2400" dirty="0">
                      <a:solidFill>
                        <a:srgbClr val="F359D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infinitely many</a:t>
                  </a:r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6CAEB87A-4832-3251-4C43-1DC702D0B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870" y="2043569"/>
                  <a:ext cx="7481050" cy="1234184"/>
                </a:xfrm>
                <a:prstGeom prst="rect">
                  <a:avLst/>
                </a:prstGeom>
                <a:blipFill>
                  <a:blip r:embed="rId3"/>
                  <a:stretch>
                    <a:fillRect l="-1221" t="-3448" b="-1034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D23EF8B-37D7-2BD3-1175-78F4D2E09766}"/>
              </a:ext>
            </a:extLst>
          </p:cNvPr>
          <p:cNvGrpSpPr/>
          <p:nvPr/>
        </p:nvGrpSpPr>
        <p:grpSpPr>
          <a:xfrm>
            <a:off x="4114849" y="3429000"/>
            <a:ext cx="7635240" cy="986503"/>
            <a:chOff x="4114849" y="3429000"/>
            <a:chExt cx="7635240" cy="986503"/>
          </a:xfrm>
        </p:grpSpPr>
        <p:sp>
          <p:nvSpPr>
            <p:cNvPr id="19" name="对话气泡: 圆角矩形 18">
              <a:extLst>
                <a:ext uri="{FF2B5EF4-FFF2-40B4-BE49-F238E27FC236}">
                  <a16:creationId xmlns:a16="http://schemas.microsoft.com/office/drawing/2014/main" id="{CAE7A256-DFE3-1248-8021-471EADBF3E33}"/>
                </a:ext>
              </a:extLst>
            </p:cNvPr>
            <p:cNvSpPr/>
            <p:nvPr/>
          </p:nvSpPr>
          <p:spPr>
            <a:xfrm>
              <a:off x="4114849" y="3429000"/>
              <a:ext cx="7635240" cy="986503"/>
            </a:xfrm>
            <a:prstGeom prst="wedgeRoundRectCallout">
              <a:avLst>
                <a:gd name="adj1" fmla="val -62216"/>
                <a:gd name="adj2" fmla="val 53927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1E7280E1-E754-A53A-6325-C71DDB5FC238}"/>
                    </a:ext>
                  </a:extLst>
                </p:cNvPr>
                <p:cNvSpPr txBox="1"/>
                <p:nvPr/>
              </p:nvSpPr>
              <p:spPr>
                <a:xfrm>
                  <a:off x="4191944" y="3487681"/>
                  <a:ext cx="748105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Actually, this result holds for </a:t>
                  </a:r>
                  <a:r>
                    <a:rPr lang="en-US" altLang="zh-CN" sz="2400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any dense language</a:t>
                  </a:r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in polynomial time in place 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PRIMES</m:t>
                      </m:r>
                    </m:oMath>
                  </a14:m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! </a:t>
                  </a:r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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1E7280E1-E754-A53A-6325-C71DDB5FC2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944" y="3487681"/>
                  <a:ext cx="7481050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1304" t="-5147" b="-1691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D3FC72E3-A74E-9E1B-C9E7-158ED005B8CB}"/>
              </a:ext>
            </a:extLst>
          </p:cNvPr>
          <p:cNvSpPr txBox="1"/>
          <p:nvPr/>
        </p:nvSpPr>
        <p:spPr>
          <a:xfrm>
            <a:off x="4196975" y="4603577"/>
            <a:ext cx="6471920" cy="1692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Complexity-Theoretic Constructions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Works for a </a:t>
            </a:r>
            <a:r>
              <a:rPr lang="en-US" altLang="zh-CN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class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of construction problems </a:t>
            </a:r>
            <a:r>
              <a:rPr lang="en-US" altLang="zh-CN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Make progress when specific techniques tailored to the problem (e.g. number-theoretic ones) stuck </a:t>
            </a:r>
            <a:r>
              <a:rPr lang="en-US" altLang="zh-CN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Can’t get “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deterministic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polynomial time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” (yet)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55C8B33-C31E-C1EB-BE6B-8D7FC526D3D3}"/>
              </a:ext>
            </a:extLst>
          </p:cNvPr>
          <p:cNvGrpSpPr/>
          <p:nvPr/>
        </p:nvGrpSpPr>
        <p:grpSpPr>
          <a:xfrm>
            <a:off x="314911" y="4052257"/>
            <a:ext cx="2956609" cy="1964701"/>
            <a:chOff x="1178511" y="4561840"/>
            <a:chExt cx="2956609" cy="1964701"/>
          </a:xfrm>
        </p:grpSpPr>
        <p:pic>
          <p:nvPicPr>
            <p:cNvPr id="29" name="Picture 4" descr="igor">
              <a:extLst>
                <a:ext uri="{FF2B5EF4-FFF2-40B4-BE49-F238E27FC236}">
                  <a16:creationId xmlns:a16="http://schemas.microsoft.com/office/drawing/2014/main" id="{E2962B3B-2C9C-BD2E-8C60-984D9AA79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551" y="4561840"/>
              <a:ext cx="1395598" cy="165438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Personal photo - Rahul Santhanam">
              <a:extLst>
                <a:ext uri="{FF2B5EF4-FFF2-40B4-BE49-F238E27FC236}">
                  <a16:creationId xmlns:a16="http://schemas.microsoft.com/office/drawing/2014/main" id="{C758D220-C8AB-5B68-E41A-6B9C31DB4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149" y="4561840"/>
              <a:ext cx="1185642" cy="165438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05900F7-A1DC-9EA3-AE86-5BF1AE96CBB5}"/>
                </a:ext>
              </a:extLst>
            </p:cNvPr>
            <p:cNvSpPr txBox="1"/>
            <p:nvPr/>
          </p:nvSpPr>
          <p:spPr>
            <a:xfrm>
              <a:off x="1178511" y="6218764"/>
              <a:ext cx="29566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Igor Oliveira &amp; Rahul Santhanam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05D5909C-42FC-D7BA-4318-4D5FBFF5FA8E}"/>
              </a:ext>
            </a:extLst>
          </p:cNvPr>
          <p:cNvSpPr txBox="1"/>
          <p:nvPr/>
        </p:nvSpPr>
        <p:spPr>
          <a:xfrm>
            <a:off x="0" y="6311900"/>
            <a:ext cx="7104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Igor Oliveira: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https://www.dcs.warwick.ac.uk/~igorcarb/</a:t>
            </a:r>
          </a:p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Rahul Santhanam: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https://www.cs.ox.ac.uk/people/rahul.santhanam/</a:t>
            </a:r>
          </a:p>
        </p:txBody>
      </p:sp>
    </p:spTree>
    <p:extLst>
      <p:ext uri="{BB962C8B-B14F-4D97-AF65-F5344CB8AC3E}">
        <p14:creationId xmlns:p14="http://schemas.microsoft.com/office/powerpoint/2010/main" val="361226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57755</TotalTime>
  <Words>2973</Words>
  <Application>Microsoft Office PowerPoint</Application>
  <PresentationFormat>宽屏</PresentationFormat>
  <Paragraphs>495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等线</vt:lpstr>
      <vt:lpstr>等线 Light</vt:lpstr>
      <vt:lpstr>Arial</vt:lpstr>
      <vt:lpstr>Arial</vt:lpstr>
      <vt:lpstr>Cambria Math</vt:lpstr>
      <vt:lpstr>Consolas</vt:lpstr>
      <vt:lpstr>Impact</vt:lpstr>
      <vt:lpstr>Office 主题​​</vt:lpstr>
      <vt:lpstr>The Iterative Win-Win Method, and Explicit Constructions (without) Using It</vt:lpstr>
      <vt:lpstr>What’s This?</vt:lpstr>
      <vt:lpstr>Explicit Constructions</vt:lpstr>
      <vt:lpstr>Explicit Constructions</vt:lpstr>
      <vt:lpstr>Circuit Lower Bounds</vt:lpstr>
      <vt:lpstr>Circuit Lower Bounds are Hard…</vt:lpstr>
      <vt:lpstr>“Complexity-Theoretic” Explicit Constructions</vt:lpstr>
      <vt:lpstr>Pseudodeterministic algorithms</vt:lpstr>
      <vt:lpstr>Pseudodeterministic constructions in subexponential time</vt:lpstr>
      <vt:lpstr>Proof Idea: Win-Win Analysis!</vt:lpstr>
      <vt:lpstr>Why not polynomial time?</vt:lpstr>
      <vt:lpstr>“Complexity-Theoretic” Explicit Constructions</vt:lpstr>
      <vt:lpstr>Kannan’s Lower Bound Idea: Karp-Lipton Theorem + Win-Win Analysis</vt:lpstr>
      <vt:lpstr>Why Not Exponential Size?</vt:lpstr>
      <vt:lpstr>Our Result I: Poly-time Pseudodeterministic Construction of Primes</vt:lpstr>
      <vt:lpstr>Our Result II: Near-Maximum Circuit Lower Bounds for Σ_2 EXP</vt:lpstr>
      <vt:lpstr>Proof Technique: Iterative Win-win</vt:lpstr>
      <vt:lpstr>Proof Technique: Iterative Win-win</vt:lpstr>
      <vt:lpstr>The other ingredient 4 pseudodeterminism: hardness vs randomness, revised!</vt:lpstr>
      <vt:lpstr>The Chen-Tell generator</vt:lpstr>
      <vt:lpstr>The Chen-Tell generator (reconstructive version)</vt:lpstr>
      <vt:lpstr>[OS17] from Chen-Tell</vt:lpstr>
      <vt:lpstr>Apply it again?</vt:lpstr>
      <vt:lpstr>… and again</vt:lpstr>
      <vt:lpstr>Each Iteration</vt:lpstr>
      <vt:lpstr>{n_i } vs {T_i }?</vt:lpstr>
      <vt:lpstr>Our algorithm</vt:lpstr>
      <vt:lpstr>The story</vt:lpstr>
      <vt:lpstr>… and a twist!</vt:lpstr>
      <vt:lpstr>Li’s New Lower Bound</vt:lpstr>
      <vt:lpstr>Second Half of This Talk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Poly-time pseudodeterministic construction of primes</dc:title>
  <dc:creator>Hanlin Ren</dc:creator>
  <cp:lastModifiedBy>Hanlin Ren</cp:lastModifiedBy>
  <cp:revision>3015</cp:revision>
  <dcterms:created xsi:type="dcterms:W3CDTF">2019-12-25T22:18:45Z</dcterms:created>
  <dcterms:modified xsi:type="dcterms:W3CDTF">2023-11-14T14:37:51Z</dcterms:modified>
</cp:coreProperties>
</file>