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8" r:id="rId3"/>
    <p:sldId id="406" r:id="rId4"/>
    <p:sldId id="444" r:id="rId5"/>
    <p:sldId id="411" r:id="rId6"/>
    <p:sldId id="414" r:id="rId7"/>
    <p:sldId id="418" r:id="rId8"/>
    <p:sldId id="419" r:id="rId9"/>
    <p:sldId id="422" r:id="rId10"/>
    <p:sldId id="421" r:id="rId11"/>
    <p:sldId id="424" r:id="rId12"/>
    <p:sldId id="44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</p14:sldIdLst>
        </p14:section>
        <p14:section name="Range Avoidance" id="{DE597270-50EF-4A22-A7D9-FC658F83E57A}">
          <p14:sldIdLst>
            <p14:sldId id="328"/>
            <p14:sldId id="406"/>
            <p14:sldId id="444"/>
            <p14:sldId id="411"/>
            <p14:sldId id="414"/>
          </p14:sldIdLst>
        </p14:section>
        <p14:section name="our results" id="{BE3DD7E5-F97C-43B5-AE0F-3EEFA3C9D05E}">
          <p14:sldIdLst>
            <p14:sldId id="418"/>
            <p14:sldId id="419"/>
            <p14:sldId id="422"/>
            <p14:sldId id="421"/>
            <p14:sldId id="424"/>
            <p14:sldId id="4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93617" autoAdjust="0"/>
  </p:normalViewPr>
  <p:slideViewPr>
    <p:cSldViewPr snapToGrid="0">
      <p:cViewPr>
        <p:scale>
          <a:sx n="79" d="100"/>
          <a:sy n="79" d="100"/>
        </p:scale>
        <p:origin x="178" y="-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52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01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37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9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74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5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01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26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974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094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660.png"/><Relationship Id="rId18" Type="http://schemas.openxmlformats.org/officeDocument/2006/relationships/image" Target="../media/image711.png"/><Relationship Id="rId26" Type="http://schemas.openxmlformats.org/officeDocument/2006/relationships/image" Target="../media/image79.png"/><Relationship Id="rId3" Type="http://schemas.openxmlformats.org/officeDocument/2006/relationships/image" Target="../media/image52.png"/><Relationship Id="rId21" Type="http://schemas.openxmlformats.org/officeDocument/2006/relationships/image" Target="../media/image740.png"/><Relationship Id="rId7" Type="http://schemas.openxmlformats.org/officeDocument/2006/relationships/image" Target="../media/image59.png"/><Relationship Id="rId12" Type="http://schemas.openxmlformats.org/officeDocument/2006/relationships/image" Target="../media/image651.png"/><Relationship Id="rId17" Type="http://schemas.openxmlformats.org/officeDocument/2006/relationships/image" Target="../media/image700.png"/><Relationship Id="rId25" Type="http://schemas.openxmlformats.org/officeDocument/2006/relationships/image" Target="../media/image78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90.png"/><Relationship Id="rId20" Type="http://schemas.openxmlformats.org/officeDocument/2006/relationships/image" Target="../media/image730.pn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640.png"/><Relationship Id="rId24" Type="http://schemas.openxmlformats.org/officeDocument/2006/relationships/image" Target="../media/image770.png"/><Relationship Id="rId5" Type="http://schemas.openxmlformats.org/officeDocument/2006/relationships/image" Target="../media/image54.png"/><Relationship Id="rId15" Type="http://schemas.openxmlformats.org/officeDocument/2006/relationships/image" Target="../media/image681.png"/><Relationship Id="rId23" Type="http://schemas.openxmlformats.org/officeDocument/2006/relationships/image" Target="../media/image760.png"/><Relationship Id="rId28" Type="http://schemas.openxmlformats.org/officeDocument/2006/relationships/image" Target="../media/image81.png"/><Relationship Id="rId10" Type="http://schemas.openxmlformats.org/officeDocument/2006/relationships/image" Target="../media/image630.png"/><Relationship Id="rId19" Type="http://schemas.openxmlformats.org/officeDocument/2006/relationships/image" Target="../media/image720.png"/><Relationship Id="rId4" Type="http://schemas.openxmlformats.org/officeDocument/2006/relationships/image" Target="../media/image53.png"/><Relationship Id="rId9" Type="http://schemas.openxmlformats.org/officeDocument/2006/relationships/image" Target="../media/image620.png"/><Relationship Id="rId14" Type="http://schemas.openxmlformats.org/officeDocument/2006/relationships/image" Target="../media/image670.png"/><Relationship Id="rId22" Type="http://schemas.openxmlformats.org/officeDocument/2006/relationships/image" Target="../media/image750.png"/><Relationship Id="rId27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7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4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1016446"/>
            <a:ext cx="10314523" cy="2239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Range Avoidance Problem for Circuits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FDE0F6-824B-45F6-AF14-3FE8DFCB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62061"/>
            <a:ext cx="9144000" cy="863289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November 2, 2022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75FB3A-FF17-4057-A097-772471E1717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0 / 11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BCA07A-2B41-452A-9CCC-35DDD604CA42}"/>
              </a:ext>
            </a:extLst>
          </p:cNvPr>
          <p:cNvSpPr txBox="1"/>
          <p:nvPr/>
        </p:nvSpPr>
        <p:spPr>
          <a:xfrm>
            <a:off x="1699591" y="3587644"/>
            <a:ext cx="199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D7EF816-2F40-40BB-A496-6D80AC2F5239}"/>
              </a:ext>
            </a:extLst>
          </p:cNvPr>
          <p:cNvSpPr txBox="1"/>
          <p:nvPr/>
        </p:nvSpPr>
        <p:spPr>
          <a:xfrm>
            <a:off x="4491658" y="3587643"/>
            <a:ext cx="3009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Rahul Santhanam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2EA728E-E788-4EAA-9E2A-9F3898D110EE}"/>
              </a:ext>
            </a:extLst>
          </p:cNvPr>
          <p:cNvSpPr txBox="1"/>
          <p:nvPr/>
        </p:nvSpPr>
        <p:spPr>
          <a:xfrm>
            <a:off x="8295860" y="3614338"/>
            <a:ext cx="2623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Zhikun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Wang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Xi’an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Jiaotong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B41A35A-D230-C814-E9AF-4CA0541AE5F2}"/>
              </a:ext>
            </a:extLst>
          </p:cNvPr>
          <p:cNvGrpSpPr/>
          <p:nvPr/>
        </p:nvGrpSpPr>
        <p:grpSpPr>
          <a:xfrm>
            <a:off x="1523999" y="5049577"/>
            <a:ext cx="2362202" cy="1351275"/>
            <a:chOff x="1007163" y="4407886"/>
            <a:chExt cx="3687419" cy="210935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64C2786-FB6B-D9F4-6FCA-85F0B73D66C4}"/>
                </a:ext>
              </a:extLst>
            </p:cNvPr>
            <p:cNvSpPr/>
            <p:nvPr/>
          </p:nvSpPr>
          <p:spPr>
            <a:xfrm>
              <a:off x="1514058" y="6237962"/>
              <a:ext cx="2673627" cy="2792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13" name="梯形 12">
              <a:extLst>
                <a:ext uri="{FF2B5EF4-FFF2-40B4-BE49-F238E27FC236}">
                  <a16:creationId xmlns:a16="http://schemas.microsoft.com/office/drawing/2014/main" id="{CFBDB538-4126-80FB-6840-626D312FC9AE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D65EFE0-F210-CE5E-335F-AC37EAEA4F4D}"/>
                </a:ext>
              </a:extLst>
            </p:cNvPr>
            <p:cNvSpPr/>
            <p:nvPr/>
          </p:nvSpPr>
          <p:spPr>
            <a:xfrm>
              <a:off x="1007163" y="4407886"/>
              <a:ext cx="3687419" cy="2722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9165968-F3B5-23F7-1BF5-0CB54CFDC121}"/>
                    </a:ext>
                  </a:extLst>
                </p:cNvPr>
                <p:cNvSpPr txBox="1"/>
                <p:nvPr/>
              </p:nvSpPr>
              <p:spPr>
                <a:xfrm>
                  <a:off x="2398867" y="5074334"/>
                  <a:ext cx="904009" cy="8167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40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9165968-F3B5-23F7-1BF5-0CB54CFDC1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7" y="5074334"/>
                  <a:ext cx="904009" cy="81675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2" descr="图像">
            <a:extLst>
              <a:ext uri="{FF2B5EF4-FFF2-40B4-BE49-F238E27FC236}">
                <a16:creationId xmlns:a16="http://schemas.microsoft.com/office/drawing/2014/main" id="{C3A2FA71-83F4-0F92-F1F3-F47876D9B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010" y="4789518"/>
            <a:ext cx="1866900" cy="186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Characterisation of Circuit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11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E7EC397-2FC8-F2E3-F7A2-A33A6FC02AF1}"/>
                  </a:ext>
                </a:extLst>
              </p:cNvPr>
              <p:cNvSpPr txBox="1"/>
              <p:nvPr/>
            </p:nvSpPr>
            <p:spPr>
              <a:xfrm>
                <a:off x="7821009" y="2460099"/>
                <a:ext cx="2411897" cy="4061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poly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E7EC397-2FC8-F2E3-F7A2-A33A6FC02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009" y="2460099"/>
                <a:ext cx="2411897" cy="406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B2A0924-110F-B342-875A-06238D8C23E0}"/>
                  </a:ext>
                </a:extLst>
              </p:cNvPr>
              <p:cNvSpPr txBox="1"/>
              <p:nvPr/>
            </p:nvSpPr>
            <p:spPr>
              <a:xfrm>
                <a:off x="991969" y="2192023"/>
                <a:ext cx="2919749" cy="93859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CAPP algorithm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B2A0924-110F-B342-875A-06238D8C2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69" y="2192023"/>
                <a:ext cx="2919749" cy="938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4EE6D1-A728-75AF-2ECB-B6A21851D79F}"/>
                  </a:ext>
                </a:extLst>
              </p:cNvPr>
              <p:cNvSpPr txBox="1"/>
              <p:nvPr/>
            </p:nvSpPr>
            <p:spPr>
              <a:xfrm>
                <a:off x="4200720" y="5181728"/>
                <a:ext cx="2921748" cy="9535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Subexponential-time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CAPP algorithm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4EE6D1-A728-75AF-2ECB-B6A21851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720" y="5181728"/>
                <a:ext cx="2921748" cy="9535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A78AA410-58BA-7209-4071-E9080C2E0848}"/>
              </a:ext>
            </a:extLst>
          </p:cNvPr>
          <p:cNvGrpSpPr/>
          <p:nvPr/>
        </p:nvGrpSpPr>
        <p:grpSpPr>
          <a:xfrm>
            <a:off x="3911718" y="2293836"/>
            <a:ext cx="3909291" cy="369332"/>
            <a:chOff x="3911718" y="2512495"/>
            <a:chExt cx="3909291" cy="369332"/>
          </a:xfrm>
        </p:grpSpPr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58372F63-9907-074A-28CF-8A73C49C43B9}"/>
                </a:ext>
              </a:extLst>
            </p:cNvPr>
            <p:cNvCxnSpPr>
              <a:cxnSpLocks/>
              <a:stCxn id="16" idx="3"/>
              <a:endCxn id="15" idx="1"/>
            </p:cNvCxnSpPr>
            <p:nvPr/>
          </p:nvCxnSpPr>
          <p:spPr>
            <a:xfrm>
              <a:off x="3911718" y="2879977"/>
              <a:ext cx="3909291" cy="18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C668E14-A1D6-84F8-32E5-6C39A1FAFE20}"/>
                </a:ext>
              </a:extLst>
            </p:cNvPr>
            <p:cNvSpPr txBox="1"/>
            <p:nvPr/>
          </p:nvSpPr>
          <p:spPr>
            <a:xfrm>
              <a:off x="5317637" y="2512495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Our result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2A12D68B-469F-75B8-EEB6-126555FEBA9E}"/>
              </a:ext>
            </a:extLst>
          </p:cNvPr>
          <p:cNvCxnSpPr>
            <a:cxnSpLocks/>
            <a:endCxn id="16" idx="2"/>
          </p:cNvCxnSpPr>
          <p:nvPr/>
        </p:nvCxnSpPr>
        <p:spPr>
          <a:xfrm flipH="1" flipV="1">
            <a:off x="2451844" y="3130613"/>
            <a:ext cx="2921749" cy="2051115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4367576F-D854-D500-1F01-CC4E7AC854FD}"/>
              </a:ext>
            </a:extLst>
          </p:cNvPr>
          <p:cNvGrpSpPr/>
          <p:nvPr/>
        </p:nvGrpSpPr>
        <p:grpSpPr>
          <a:xfrm>
            <a:off x="610561" y="3993479"/>
            <a:ext cx="4471110" cy="1124690"/>
            <a:chOff x="604724" y="3999678"/>
            <a:chExt cx="4471110" cy="1124690"/>
          </a:xfrm>
        </p:grpSpPr>
        <p:sp>
          <p:nvSpPr>
            <p:cNvPr id="84" name="箭头: 右 83">
              <a:extLst>
                <a:ext uri="{FF2B5EF4-FFF2-40B4-BE49-F238E27FC236}">
                  <a16:creationId xmlns:a16="http://schemas.microsoft.com/office/drawing/2014/main" id="{34A349F3-E9CC-C783-A726-20DAA2717315}"/>
                </a:ext>
              </a:extLst>
            </p:cNvPr>
            <p:cNvSpPr/>
            <p:nvPr/>
          </p:nvSpPr>
          <p:spPr>
            <a:xfrm rot="2113885">
              <a:off x="1882141" y="3999678"/>
              <a:ext cx="3193693" cy="402706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00F6E2CC-F8DD-1E2A-350B-ABDEDA5799A6}"/>
                    </a:ext>
                  </a:extLst>
                </p:cNvPr>
                <p:cNvSpPr txBox="1"/>
                <p:nvPr/>
              </p:nvSpPr>
              <p:spPr>
                <a:xfrm>
                  <a:off x="604724" y="4478037"/>
                  <a:ext cx="347231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Unconditional speedup for “CAPP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p>
                          <m:r>
                            <a:rPr lang="en-US" altLang="zh-CN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</m:oMath>
                  </a14:m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-preprocessing!”</a:t>
                  </a:r>
                  <a:endPara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00F6E2CC-F8DD-1E2A-350B-ABDEDA579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24" y="4478037"/>
                  <a:ext cx="3472314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1404" t="-5660" r="-877" b="-150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8404EAD-E10E-55E0-02A2-031AC4E01B13}"/>
              </a:ext>
            </a:extLst>
          </p:cNvPr>
          <p:cNvGrpSpPr/>
          <p:nvPr/>
        </p:nvGrpSpPr>
        <p:grpSpPr>
          <a:xfrm>
            <a:off x="6515401" y="2866236"/>
            <a:ext cx="3917476" cy="2315492"/>
            <a:chOff x="6515401" y="2866236"/>
            <a:chExt cx="3917476" cy="2315492"/>
          </a:xfrm>
        </p:grpSpPr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3859D2B3-4DB0-9EE9-6F74-B3E2BB7FE7BC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6515401" y="2866236"/>
              <a:ext cx="2511557" cy="231549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E26ED9D-3456-117A-CE9A-2D53C10C8B12}"/>
                </a:ext>
              </a:extLst>
            </p:cNvPr>
            <p:cNvSpPr txBox="1"/>
            <p:nvPr/>
          </p:nvSpPr>
          <p:spPr>
            <a:xfrm>
              <a:off x="7677401" y="3938025"/>
              <a:ext cx="27554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Standard hardness-randomness connections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69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Other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reduction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the randomised encoding tricks of Applebaum-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Ishai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Kushilevitz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Characterising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and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particular,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is connected to proof complexity generators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See the paper! </a:t>
                </a:r>
              </a:p>
              <a:p>
                <a:pPr lvl="1"/>
                <a:r>
                  <a:rPr lang="en-US" altLang="zh-CN" sz="2000" dirty="0">
                    <a:solidFill>
                      <a:srgbClr val="F359D2"/>
                    </a:solidFill>
                    <a:latin typeface="Consolas" panose="020B0609020204030204" pitchFamily="49" charset="0"/>
                    <a:cs typeface="Arial" panose="020B0604020202020204" pitchFamily="34" charset="0"/>
                  </a:rPr>
                  <a:t>https://eccc.weizmann.ac.il/report/2022/048</a:t>
                </a:r>
                <a:endParaRPr lang="en-US" altLang="zh-CN" sz="3200" dirty="0">
                  <a:solidFill>
                    <a:srgbClr val="F359D2"/>
                  </a:solidFill>
                  <a:latin typeface="Consolas" panose="020B0609020204030204" pitchFamily="49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 r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11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C65BD2-0D71-E2A8-A33A-258F99928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728" y="4667871"/>
            <a:ext cx="1501371" cy="14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Ongoing Work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(Chen-Huang-Li-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With parameters matching the current lower bounds [CLW’20]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Techniques: Non-trivial algorithms for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-Satisfying-Pairs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for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11 / 11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ACE1EEF-5C3B-352B-7350-773ABE1E18E9}"/>
                  </a:ext>
                </a:extLst>
              </p:cNvPr>
              <p:cNvSpPr txBox="1"/>
              <p:nvPr/>
            </p:nvSpPr>
            <p:spPr>
              <a:xfrm>
                <a:off x="838199" y="3840110"/>
                <a:ext cx="6991550" cy="174894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Satisfying-Pairs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number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ACE1EEF-5C3B-352B-7350-773ABE1E1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840110"/>
                <a:ext cx="6991550" cy="17489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C798966-56E9-995B-83F1-7A1C31F1D478}"/>
                  </a:ext>
                </a:extLst>
              </p:cNvPr>
              <p:cNvSpPr txBox="1"/>
              <p:nvPr/>
            </p:nvSpPr>
            <p:spPr>
              <a:xfrm>
                <a:off x="477729" y="5902462"/>
                <a:ext cx="3787322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We solved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-Satisfying-Pairs using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Midbit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polynomials (GKT’92).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C798966-56E9-995B-83F1-7A1C31F1D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29" y="5902462"/>
                <a:ext cx="378732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A2C5D7A8-1D77-48D9-2CA5-A8638381A1C3}"/>
              </a:ext>
            </a:extLst>
          </p:cNvPr>
          <p:cNvSpPr/>
          <p:nvPr/>
        </p:nvSpPr>
        <p:spPr>
          <a:xfrm>
            <a:off x="4525613" y="5840908"/>
            <a:ext cx="34753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4400" b="1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8C838AC-2F4D-FF8E-B1B9-C6B4221903E4}"/>
              </a:ext>
            </a:extLst>
          </p:cNvPr>
          <p:cNvSpPr txBox="1"/>
          <p:nvPr/>
        </p:nvSpPr>
        <p:spPr>
          <a:xfrm>
            <a:off x="7858028" y="6413604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7E2FAE0-A658-7E7A-85B8-40E36751AF94}"/>
              </a:ext>
            </a:extLst>
          </p:cNvPr>
          <p:cNvGrpSpPr/>
          <p:nvPr/>
        </p:nvGrpSpPr>
        <p:grpSpPr>
          <a:xfrm>
            <a:off x="8121504" y="3312563"/>
            <a:ext cx="3335169" cy="2962050"/>
            <a:chOff x="607169" y="2705688"/>
            <a:chExt cx="3647455" cy="3239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E0CBAF0E-0BB0-63A3-5E33-501AB09032F1}"/>
                    </a:ext>
                  </a:extLst>
                </p:cNvPr>
                <p:cNvSpPr txBox="1"/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224D933-BAB4-DE6E-648C-4C7197C2D181}"/>
                </a:ext>
              </a:extLst>
            </p:cNvPr>
            <p:cNvGrpSpPr/>
            <p:nvPr/>
          </p:nvGrpSpPr>
          <p:grpSpPr>
            <a:xfrm>
              <a:off x="607169" y="3061787"/>
              <a:ext cx="591421" cy="575339"/>
              <a:chOff x="347706" y="2699345"/>
              <a:chExt cx="1567071" cy="1524461"/>
            </a:xfrm>
          </p:grpSpPr>
          <p:sp>
            <p:nvSpPr>
              <p:cNvPr id="40" name="等腰三角形 39">
                <a:extLst>
                  <a:ext uri="{FF2B5EF4-FFF2-40B4-BE49-F238E27FC236}">
                    <a16:creationId xmlns:a16="http://schemas.microsoft.com/office/drawing/2014/main" id="{EB38C5B0-523D-BEA4-0982-F62E44AB783A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文本框 40">
                    <a:extLst>
                      <a:ext uri="{FF2B5EF4-FFF2-40B4-BE49-F238E27FC236}">
                        <a16:creationId xmlns:a16="http://schemas.microsoft.com/office/drawing/2014/main" id="{A49418F7-18CB-1983-7BEC-FC55A807A0F8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162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9261746-7B2A-0D51-79A4-54370B6E9ECE}"/>
                </a:ext>
              </a:extLst>
            </p:cNvPr>
            <p:cNvGrpSpPr/>
            <p:nvPr/>
          </p:nvGrpSpPr>
          <p:grpSpPr>
            <a:xfrm>
              <a:off x="607169" y="3851282"/>
              <a:ext cx="591421" cy="575339"/>
              <a:chOff x="347706" y="2699345"/>
              <a:chExt cx="1567071" cy="1524461"/>
            </a:xfrm>
          </p:grpSpPr>
          <p:sp>
            <p:nvSpPr>
              <p:cNvPr id="38" name="等腰三角形 37">
                <a:extLst>
                  <a:ext uri="{FF2B5EF4-FFF2-40B4-BE49-F238E27FC236}">
                    <a16:creationId xmlns:a16="http://schemas.microsoft.com/office/drawing/2014/main" id="{8F89F555-14E6-9A0D-F1EC-3DF02B58EFED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0E52DB6C-8888-590B-F268-F86ECA297490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4AD132E0-D562-700C-221C-73360938981B}"/>
                </a:ext>
              </a:extLst>
            </p:cNvPr>
            <p:cNvGrpSpPr/>
            <p:nvPr/>
          </p:nvGrpSpPr>
          <p:grpSpPr>
            <a:xfrm>
              <a:off x="607169" y="4609535"/>
              <a:ext cx="591421" cy="575339"/>
              <a:chOff x="347706" y="2699345"/>
              <a:chExt cx="1567071" cy="1524461"/>
            </a:xfrm>
          </p:grpSpPr>
          <p:sp>
            <p:nvSpPr>
              <p:cNvPr id="36" name="等腰三角形 35">
                <a:extLst>
                  <a:ext uri="{FF2B5EF4-FFF2-40B4-BE49-F238E27FC236}">
                    <a16:creationId xmlns:a16="http://schemas.microsoft.com/office/drawing/2014/main" id="{423147CF-4211-FB94-1846-E8DD45B9EC93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15ECB3EA-8C2D-63AD-A304-D51B5AC6FC04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05CA843-A2AC-BF08-EBC1-4AA64CABAEC4}"/>
                </a:ext>
              </a:extLst>
            </p:cNvPr>
            <p:cNvGrpSpPr/>
            <p:nvPr/>
          </p:nvGrpSpPr>
          <p:grpSpPr>
            <a:xfrm>
              <a:off x="607169" y="5367788"/>
              <a:ext cx="591421" cy="575339"/>
              <a:chOff x="347706" y="2699345"/>
              <a:chExt cx="1567071" cy="1524461"/>
            </a:xfrm>
          </p:grpSpPr>
          <p:sp>
            <p:nvSpPr>
              <p:cNvPr id="34" name="等腰三角形 33">
                <a:extLst>
                  <a:ext uri="{FF2B5EF4-FFF2-40B4-BE49-F238E27FC236}">
                    <a16:creationId xmlns:a16="http://schemas.microsoft.com/office/drawing/2014/main" id="{F0D6089E-0BF2-E02F-B9A7-02492BB4CD43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id="{31764798-E504-DCBD-EC7B-76568DD6B229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E24F9C63-4052-6D22-DCC5-AD8E5144518A}"/>
                    </a:ext>
                  </a:extLst>
                </p:cNvPr>
                <p:cNvSpPr txBox="1"/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7C402C19-CD98-DF3A-FB21-60363F9F538D}"/>
                    </a:ext>
                  </a:extLst>
                </p:cNvPr>
                <p:cNvSpPr txBox="1"/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08054465-0BF3-C18E-C701-2B6717EB57E7}"/>
                    </a:ext>
                  </a:extLst>
                </p:cNvPr>
                <p:cNvSpPr txBox="1"/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9AAED10D-5295-09B8-A648-1838FEF8186C}"/>
                    </a:ext>
                  </a:extLst>
                </p:cNvPr>
                <p:cNvSpPr/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49CF8D45-EB30-2EB6-B7EB-747D8ABE2B35}"/>
                    </a:ext>
                  </a:extLst>
                </p:cNvPr>
                <p:cNvSpPr/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33E01736-6F95-15C1-49F8-71740E746534}"/>
                    </a:ext>
                  </a:extLst>
                </p:cNvPr>
                <p:cNvSpPr/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B6FE927B-93A1-83E1-BBF8-D948FE7327EB}"/>
                    </a:ext>
                  </a:extLst>
                </p:cNvPr>
                <p:cNvSpPr/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96250CFB-FF9D-2980-D55F-0C4AFA9E0C37}"/>
                    </a:ext>
                  </a:extLst>
                </p:cNvPr>
                <p:cNvSpPr/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6AC7C289-6AF5-C862-113D-BC2DE9123F49}"/>
                    </a:ext>
                  </a:extLst>
                </p:cNvPr>
                <p:cNvSpPr/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A9212563-D5ED-2DB3-5F56-016C7CF150AE}"/>
                    </a:ext>
                  </a:extLst>
                </p:cNvPr>
                <p:cNvSpPr/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326D5EB0-AF8B-83AE-F7ED-A1524F490CC5}"/>
                    </a:ext>
                  </a:extLst>
                </p:cNvPr>
                <p:cNvSpPr/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3D17E068-6B93-CBA5-E784-A5C34881036D}"/>
                    </a:ext>
                  </a:extLst>
                </p:cNvPr>
                <p:cNvSpPr/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71D95B9E-2245-7080-18E9-35EAEDE4EE08}"/>
                    </a:ext>
                  </a:extLst>
                </p:cNvPr>
                <p:cNvSpPr/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55DCCC83-F1AB-2650-BCDD-E4FD2887B2C4}"/>
                    </a:ext>
                  </a:extLst>
                </p:cNvPr>
                <p:cNvSpPr/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C41508DA-5205-BED7-D197-6BC4EDE2F64B}"/>
                    </a:ext>
                  </a:extLst>
                </p:cNvPr>
                <p:cNvSpPr/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34BBE31D-ED49-FEB3-A730-987F51B84EFD}"/>
                    </a:ext>
                  </a:extLst>
                </p:cNvPr>
                <p:cNvSpPr/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56162847-23DF-4DA5-2184-9AC4589FF119}"/>
                    </a:ext>
                  </a:extLst>
                </p:cNvPr>
                <p:cNvSpPr/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0738CD6A-CB62-34E8-E781-F5AB09127A7B}"/>
                    </a:ext>
                  </a:extLst>
                </p:cNvPr>
                <p:cNvSpPr/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F91B8769-B3EF-6E88-C210-9A1CCEFBF647}"/>
                    </a:ext>
                  </a:extLst>
                </p:cNvPr>
                <p:cNvSpPr/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7970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Motivation: The Empty Pigeonhole Principle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throw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pigeons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holes,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an empty pigeonhole.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Weak version: if you throw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pigeons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holes, and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an empty pigeonhole.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 r="-30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11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46CAE3-ED2C-E455-2251-B844DC6BF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431" y="3635874"/>
            <a:ext cx="1224170" cy="115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9CBCB6F-9B85-123A-F96D-57620CE20287}"/>
              </a:ext>
            </a:extLst>
          </p:cNvPr>
          <p:cNvSpPr txBox="1"/>
          <p:nvPr/>
        </p:nvSpPr>
        <p:spPr>
          <a:xfrm>
            <a:off x="7394601" y="4560312"/>
            <a:ext cx="280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(These are REAL pigeons in Oxford)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C3053B9-B514-EB05-D226-2A4A2EF0C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526" y="3635872"/>
            <a:ext cx="1262446" cy="115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F24863-DDFD-5028-0D41-7080240C7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897" y="3635871"/>
            <a:ext cx="1072967" cy="115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CD90073D-0543-DA26-6A17-78501CE0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" y="5271862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BA1C17FC-9699-0460-F98D-83D331ED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2" y="5271862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87D5AEA1-6AD8-CF2E-E1CB-12BCA787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4" y="5271861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5BEFBF06-A1F2-0754-0105-0DF640852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6" y="5271861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4013F839-D1C0-1720-33B6-12CDAA2C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88" y="5271861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87E91437-2533-F30F-3B8F-72FCC09A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70" y="5271860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08FD9D15-24B8-6A01-F697-406B2A076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752" y="5257819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D14ABD3-4642-2AFC-447E-D5E5A09D2380}"/>
              </a:ext>
            </a:extLst>
          </p:cNvPr>
          <p:cNvCxnSpPr>
            <a:stCxn id="5" idx="2"/>
            <a:endCxn id="16" idx="0"/>
          </p:cNvCxnSpPr>
          <p:nvPr/>
        </p:nvCxnSpPr>
        <p:spPr>
          <a:xfrm>
            <a:off x="3045516" y="4789419"/>
            <a:ext cx="4793445" cy="4824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62545B6-2B5F-BCA8-08D3-F1F539CA8C68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 flipH="1">
            <a:off x="4393397" y="4789417"/>
            <a:ext cx="541352" cy="482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195A249-F2BB-F204-7285-745AFE6DF62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6748381" y="4789416"/>
            <a:ext cx="4536144" cy="4684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947A69E4-5923-D649-9435-AC3E0DCD440D}"/>
              </a:ext>
            </a:extLst>
          </p:cNvPr>
          <p:cNvSpPr txBox="1"/>
          <p:nvPr/>
        </p:nvSpPr>
        <p:spPr>
          <a:xfrm>
            <a:off x="540155" y="6411364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087E2E9-E5A3-D764-705E-503B544280D2}"/>
              </a:ext>
            </a:extLst>
          </p:cNvPr>
          <p:cNvSpPr txBox="1"/>
          <p:nvPr/>
        </p:nvSpPr>
        <p:spPr>
          <a:xfrm>
            <a:off x="2295713" y="6425683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515D05F-4620-24B7-C972-0E35A09E59B9}"/>
              </a:ext>
            </a:extLst>
          </p:cNvPr>
          <p:cNvSpPr txBox="1"/>
          <p:nvPr/>
        </p:nvSpPr>
        <p:spPr>
          <a:xfrm>
            <a:off x="5712552" y="6414997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1760319-0195-B8E6-7CA5-03B43290B883}"/>
              </a:ext>
            </a:extLst>
          </p:cNvPr>
          <p:cNvSpPr txBox="1"/>
          <p:nvPr/>
        </p:nvSpPr>
        <p:spPr>
          <a:xfrm>
            <a:off x="9156253" y="6411364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Range Avoidance Problem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(multi-output)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any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I.e.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randomised algorithm: Output a random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deterministic algorithms?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1911" b="-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11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9FD063C-611E-1519-2DF9-4219F4D58FB6}"/>
              </a:ext>
            </a:extLst>
          </p:cNvPr>
          <p:cNvSpPr txBox="1"/>
          <p:nvPr/>
        </p:nvSpPr>
        <p:spPr>
          <a:xfrm>
            <a:off x="5765818" y="4547614"/>
            <a:ext cx="466412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problem that captures the complexity of weak empty pigeonhole principle!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/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“non-output”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B5822A8-6EC7-9C0D-1C2B-0B4D5E557627}"/>
                  </a:ext>
                </a:extLst>
              </p:cNvPr>
              <p:cNvSpPr txBox="1"/>
              <p:nvPr/>
            </p:nvSpPr>
            <p:spPr>
              <a:xfrm>
                <a:off x="6096000" y="3449094"/>
                <a:ext cx="4052756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index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pigeon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index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hole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an empty hole!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B5822A8-6EC7-9C0D-1C2B-0B4D5E557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49094"/>
                <a:ext cx="405275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25012AA6-8E08-A88D-5261-DD562431F4AD}"/>
              </a:ext>
            </a:extLst>
          </p:cNvPr>
          <p:cNvGrpSpPr/>
          <p:nvPr/>
        </p:nvGrpSpPr>
        <p:grpSpPr>
          <a:xfrm>
            <a:off x="1007163" y="3404035"/>
            <a:ext cx="3687419" cy="2109353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梯形 15">
              <a:extLst>
                <a:ext uri="{FF2B5EF4-FFF2-40B4-BE49-F238E27FC236}">
                  <a16:creationId xmlns:a16="http://schemas.microsoft.com/office/drawing/2014/main" id="{B4B307C8-AE73-FF85-6ED7-DD9D5557D0ED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/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4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785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Example: Circuit Lower Bounds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Embarrassing open Q: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output a truth table of length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without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-size circuits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Equivalent to proving lower bounds against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11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E26CC7-5AB2-4B65-BA3B-C4F034B7F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46" y="5779564"/>
            <a:ext cx="841684" cy="888444"/>
          </a:xfrm>
          <a:prstGeom prst="rect">
            <a:avLst/>
          </a:prstGeom>
        </p:spPr>
      </p:pic>
      <p:sp>
        <p:nvSpPr>
          <p:cNvPr id="7" name="梯形 6">
            <a:extLst>
              <a:ext uri="{FF2B5EF4-FFF2-40B4-BE49-F238E27FC236}">
                <a16:creationId xmlns:a16="http://schemas.microsoft.com/office/drawing/2014/main" id="{DFDA8E2A-4E6B-DB45-CB53-80FA390EE196}"/>
              </a:ext>
            </a:extLst>
          </p:cNvPr>
          <p:cNvSpPr/>
          <p:nvPr/>
        </p:nvSpPr>
        <p:spPr>
          <a:xfrm rot="10800000">
            <a:off x="902883" y="4355391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8553132-EF99-43C6-97D8-B1D6BA7ACC2E}"/>
                  </a:ext>
                </a:extLst>
              </p:cNvPr>
              <p:cNvSpPr txBox="1"/>
              <p:nvPr/>
            </p:nvSpPr>
            <p:spPr>
              <a:xfrm>
                <a:off x="2214847" y="4713655"/>
                <a:ext cx="10634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𝑇𝑇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8553132-EF99-43C6-97D8-B1D6BA7AC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47" y="4713655"/>
                <a:ext cx="106348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8C22AC-A2A8-2981-80A9-64B5C4014F02}"/>
                  </a:ext>
                </a:extLst>
              </p:cNvPr>
              <p:cNvSpPr txBox="1"/>
              <p:nvPr/>
            </p:nvSpPr>
            <p:spPr>
              <a:xfrm>
                <a:off x="5267739" y="6241017"/>
                <a:ext cx="391601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𝑇𝑇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stands for “truth table generator”.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8C22AC-A2A8-2981-80A9-64B5C401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739" y="6241017"/>
                <a:ext cx="39160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A6EDE32-3DC2-5F89-4693-EF7D3E124810}"/>
                  </a:ext>
                </a:extLst>
              </p:cNvPr>
              <p:cNvSpPr txBox="1"/>
              <p:nvPr/>
            </p:nvSpPr>
            <p:spPr>
              <a:xfrm>
                <a:off x="298174" y="5801000"/>
                <a:ext cx="2021587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Description of a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A6EDE32-3DC2-5F89-4693-EF7D3E124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4" y="5801000"/>
                <a:ext cx="2021587" cy="656655"/>
              </a:xfrm>
              <a:prstGeom prst="rect">
                <a:avLst/>
              </a:prstGeom>
              <a:blipFill>
                <a:blip r:embed="rId7"/>
                <a:stretch>
                  <a:fillRect l="-2711" t="-5607" b="-14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F5312AA-DF49-A060-6B61-327FDF4BB554}"/>
                  </a:ext>
                </a:extLst>
              </p:cNvPr>
              <p:cNvSpPr txBox="1"/>
              <p:nvPr/>
            </p:nvSpPr>
            <p:spPr>
              <a:xfrm>
                <a:off x="902880" y="3963075"/>
                <a:ext cx="3687419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01100010011………………001010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F5312AA-DF49-A060-6B61-327FDF4BB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80" y="3963075"/>
                <a:ext cx="368741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668294-6811-70EE-2241-B7CF615DE5CB}"/>
                  </a:ext>
                </a:extLst>
              </p:cNvPr>
              <p:cNvSpPr txBox="1"/>
              <p:nvPr/>
            </p:nvSpPr>
            <p:spPr>
              <a:xfrm>
                <a:off x="193260" y="3646233"/>
                <a:ext cx="1760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Truth table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668294-6811-70EE-2241-B7CF615DE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60" y="3646233"/>
                <a:ext cx="1760231" cy="369332"/>
              </a:xfrm>
              <a:prstGeom prst="rect">
                <a:avLst/>
              </a:prstGeom>
              <a:blipFill>
                <a:blip r:embed="rId9"/>
                <a:stretch>
                  <a:fillRect l="-312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42478B-08C1-E526-C6EA-19A393E18708}"/>
                  </a:ext>
                </a:extLst>
              </p:cNvPr>
              <p:cNvSpPr txBox="1"/>
              <p:nvPr/>
            </p:nvSpPr>
            <p:spPr>
              <a:xfrm>
                <a:off x="4157654" y="5556836"/>
                <a:ext cx="1858681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42478B-08C1-E526-C6EA-19A393E18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54" y="5556836"/>
                <a:ext cx="1858681" cy="379656"/>
              </a:xfrm>
              <a:prstGeom prst="rect">
                <a:avLst/>
              </a:prstGeom>
              <a:blipFill>
                <a:blip r:embed="rId10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DFC64B4-60F4-C6C7-AF90-207F1D137FFE}"/>
                  </a:ext>
                </a:extLst>
              </p:cNvPr>
              <p:cNvSpPr txBox="1"/>
              <p:nvPr/>
            </p:nvSpPr>
            <p:spPr>
              <a:xfrm>
                <a:off x="4672305" y="4220470"/>
                <a:ext cx="903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DFC64B4-60F4-C6C7-AF90-207F1D137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05" y="4220470"/>
                <a:ext cx="903547" cy="369332"/>
              </a:xfrm>
              <a:prstGeom prst="rect">
                <a:avLst/>
              </a:prstGeom>
              <a:blipFill>
                <a:blip r:embed="rId11"/>
                <a:stretch>
                  <a:fillRect t="-8197" r="-67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CA3BD232-6EBF-BF87-E806-27FC28DCB743}"/>
              </a:ext>
            </a:extLst>
          </p:cNvPr>
          <p:cNvSpPr txBox="1"/>
          <p:nvPr/>
        </p:nvSpPr>
        <p:spPr>
          <a:xfrm>
            <a:off x="6559826" y="3963075"/>
            <a:ext cx="407504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probabilistic proof that hard truth table exists…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B5A4C51-ED42-D913-A423-4E37F8001401}"/>
                  </a:ext>
                </a:extLst>
              </p:cNvPr>
              <p:cNvSpPr txBox="1"/>
              <p:nvPr/>
            </p:nvSpPr>
            <p:spPr>
              <a:xfrm>
                <a:off x="6556361" y="4948567"/>
                <a:ext cx="4075044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… is a reduction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B5A4C51-ED42-D913-A423-4E37F8001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361" y="4948567"/>
                <a:ext cx="4075044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49C0AC7-176A-1376-85AB-E51C161A7741}"/>
                  </a:ext>
                </a:extLst>
              </p:cNvPr>
              <p:cNvSpPr txBox="1"/>
              <p:nvPr/>
            </p:nvSpPr>
            <p:spPr>
              <a:xfrm>
                <a:off x="1067372" y="2260718"/>
                <a:ext cx="9951181" cy="100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output a truth table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-size circuits</a:t>
                </a: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49C0AC7-176A-1376-85AB-E51C161A7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372" y="2260718"/>
                <a:ext cx="9951181" cy="1009635"/>
              </a:xfrm>
              <a:prstGeom prst="rect">
                <a:avLst/>
              </a:prstGeom>
              <a:blipFill>
                <a:blip r:embed="rId13"/>
                <a:stretch>
                  <a:fillRect l="-1225" t="-3030" b="-1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椭圆 19">
            <a:extLst>
              <a:ext uri="{FF2B5EF4-FFF2-40B4-BE49-F238E27FC236}">
                <a16:creationId xmlns:a16="http://schemas.microsoft.com/office/drawing/2014/main" id="{A202F008-5A5B-3C8F-0F78-16418CC11895}"/>
              </a:ext>
            </a:extLst>
          </p:cNvPr>
          <p:cNvSpPr/>
          <p:nvPr/>
        </p:nvSpPr>
        <p:spPr>
          <a:xfrm>
            <a:off x="954903" y="2527106"/>
            <a:ext cx="75548" cy="755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0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8" grpId="0" animBg="1"/>
      <p:bldP spid="10" grpId="0"/>
      <p:bldP spid="9" grpId="0" animBg="1"/>
      <p:bldP spid="14" grpId="0"/>
      <p:bldP spid="15" grpId="0"/>
      <p:bldP spid="16" grpId="0"/>
      <p:bldP spid="11" grpId="0" animBg="1"/>
      <p:bldP spid="12" grpId="0" animBg="1"/>
      <p:bldP spid="18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78496"/>
                <a:ext cx="10515599" cy="473185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Weak empty PHP (“the probabilistic method”) proves that a random object satisfies some property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we don’t know how to explicitly find any object satisfying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[Korten’21]: Range avoidance captures explicit constructions!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Constructing an object satisfying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reduces to range avoidance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Also: a structural complexity theory for explicit constructions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78496"/>
                <a:ext cx="10515599" cy="4731852"/>
              </a:xfrm>
              <a:blipFill>
                <a:blip r:embed="rId3"/>
                <a:stretch>
                  <a:fillRect l="-986" t="-2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11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85B12CA-D577-5FF2-6ABE-64346FD1B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915" y="4011894"/>
            <a:ext cx="6105525" cy="80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85407A6-227A-3CC2-ED5B-2D70A983AFC2}"/>
              </a:ext>
            </a:extLst>
          </p:cNvPr>
          <p:cNvSpPr txBox="1"/>
          <p:nvPr/>
        </p:nvSpPr>
        <p:spPr>
          <a:xfrm>
            <a:off x="288235" y="6492875"/>
            <a:ext cx="6224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 from [Arora-Barak], picture by Vladyslav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Danilin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Quanta Magazine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6843C6-21EB-0EB0-1592-1748C62BBCA8}"/>
              </a:ext>
            </a:extLst>
          </p:cNvPr>
          <p:cNvSpPr txBox="1"/>
          <p:nvPr/>
        </p:nvSpPr>
        <p:spPr>
          <a:xfrm>
            <a:off x="5063099" y="3122285"/>
            <a:ext cx="654280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Rigid matrices, hard truth tables, Ramsey graphs, extractors, pseudorandom generators, hard data structure problems…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rt for &quot;Why Mathematicians Can’t Find the Hay in a Haystack&quot;">
            <a:extLst>
              <a:ext uri="{FF2B5EF4-FFF2-40B4-BE49-F238E27FC236}">
                <a16:creationId xmlns:a16="http://schemas.microsoft.com/office/drawing/2014/main" id="{CABD603E-8C6B-2AAE-B8A2-3F436C4B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02" y="3857244"/>
            <a:ext cx="2210915" cy="1431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Circuit </a:t>
            </a:r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Lower Bounds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“Algorithmic Method”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[Williams’11]: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𝐍𝐄𝐗𝐏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Two steps in the proof: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CAPP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admits a non-trivial algorithm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Such algorithms imply circuit lower bounds!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connection between algorithm and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lower bounds is very general, applicable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 other classes besides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11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Picture 4" descr="http://people.csail.mit.edu/rrw/me.jpg">
            <a:extLst>
              <a:ext uri="{FF2B5EF4-FFF2-40B4-BE49-F238E27FC236}">
                <a16:creationId xmlns:a16="http://schemas.microsoft.com/office/drawing/2014/main" id="{BA5D5058-670A-BF28-3C3A-C71A21F1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541" y="1690688"/>
            <a:ext cx="1636904" cy="10926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AAEEE8-82E1-09EA-7CFD-BE202F5D2EF9}"/>
                  </a:ext>
                </a:extLst>
              </p:cNvPr>
              <p:cNvSpPr txBox="1"/>
              <p:nvPr/>
            </p:nvSpPr>
            <p:spPr>
              <a:xfrm>
                <a:off x="5663046" y="1728172"/>
                <a:ext cx="3711284" cy="929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a frontier circuit class that we don’t know how to prove lower bounds otherwise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AAEEE8-82E1-09EA-7CFD-BE202F5D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046" y="1728172"/>
                <a:ext cx="3711284" cy="929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3F0F75E-31E0-BDE9-9388-178F3E5938B4}"/>
                  </a:ext>
                </a:extLst>
              </p:cNvPr>
              <p:cNvSpPr txBox="1"/>
              <p:nvPr/>
            </p:nvSpPr>
            <p:spPr>
              <a:xfrm>
                <a:off x="7799885" y="3216282"/>
                <a:ext cx="3973644" cy="3879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Nontrivial: Running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3F0F75E-31E0-BDE9-9388-178F3E593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885" y="3216282"/>
                <a:ext cx="3973644" cy="387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79CD26-D099-DEB8-7644-86E71C9256A2}"/>
                  </a:ext>
                </a:extLst>
              </p:cNvPr>
              <p:cNvSpPr txBox="1"/>
              <p:nvPr/>
            </p:nvSpPr>
            <p:spPr>
              <a:xfrm>
                <a:off x="7852380" y="4200279"/>
                <a:ext cx="4124272" cy="17239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𝕮</m:t>
                    </m:r>
                  </m:oMath>
                </a14:m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-CAPP (Circuit Acceptance Probability Problem):</a:t>
                </a:r>
              </a:p>
              <a:p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estimate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79CD26-D099-DEB8-7644-86E71C925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380" y="4200279"/>
                <a:ext cx="4124272" cy="172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4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Results: Algorithmic Method for Range Avoidance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structures 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range avoidance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11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梯形 4">
            <a:extLst>
              <a:ext uri="{FF2B5EF4-FFF2-40B4-BE49-F238E27FC236}">
                <a16:creationId xmlns:a16="http://schemas.microsoft.com/office/drawing/2014/main" id="{25C67B60-244F-843B-4E98-886D55B2BD19}"/>
              </a:ext>
            </a:extLst>
          </p:cNvPr>
          <p:cNvSpPr/>
          <p:nvPr/>
        </p:nvSpPr>
        <p:spPr>
          <a:xfrm rot="10800000">
            <a:off x="902883" y="3401236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5DAB50-2E63-DD20-1AF2-AB64EDC666A4}"/>
              </a:ext>
            </a:extLst>
          </p:cNvPr>
          <p:cNvSpPr txBox="1"/>
          <p:nvPr/>
        </p:nvSpPr>
        <p:spPr>
          <a:xfrm>
            <a:off x="902880" y="3008920"/>
            <a:ext cx="3687419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779384-1FB5-CE91-77A2-C34E4ADB5407}"/>
              </a:ext>
            </a:extLst>
          </p:cNvPr>
          <p:cNvSpPr txBox="1"/>
          <p:nvPr/>
        </p:nvSpPr>
        <p:spPr>
          <a:xfrm>
            <a:off x="1413089" y="4809468"/>
            <a:ext cx="2681833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B50BAC7-E70F-53A2-681E-86E5703EA654}"/>
                  </a:ext>
                </a:extLst>
              </p:cNvPr>
              <p:cNvSpPr txBox="1"/>
              <p:nvPr/>
            </p:nvSpPr>
            <p:spPr>
              <a:xfrm>
                <a:off x="4975163" y="2924456"/>
                <a:ext cx="6798365" cy="24761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a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compute a data structure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DS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Query: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estimate the Hamming weight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deterministic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ℓ/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e>
                    </m:func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oracle access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DS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B50BAC7-E70F-53A2-681E-86E5703EA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163" y="2924456"/>
                <a:ext cx="6798365" cy="2476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B8BF897-2FA2-0433-46C6-6BDD8369C6BE}"/>
                  </a:ext>
                </a:extLst>
              </p:cNvPr>
              <p:cNvSpPr txBox="1"/>
              <p:nvPr/>
            </p:nvSpPr>
            <p:spPr>
              <a:xfrm>
                <a:off x="2376318" y="3687418"/>
                <a:ext cx="7553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B8BF897-2FA2-0433-46C6-6BDD8369C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318" y="3687418"/>
                <a:ext cx="75537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FC788A-DAE6-E0BF-2245-EF09EB50EB72}"/>
                  </a:ext>
                </a:extLst>
              </p:cNvPr>
              <p:cNvSpPr txBox="1"/>
              <p:nvPr/>
            </p:nvSpPr>
            <p:spPr>
              <a:xfrm>
                <a:off x="902880" y="5697943"/>
                <a:ext cx="4708703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Remark: CAPP = Hamming Weight Est.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𝑇𝑇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(the truth table generator)!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FC788A-DAE6-E0BF-2245-EF09EB50E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80" y="5697943"/>
                <a:ext cx="470870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5FF16C0-BCD9-CCB0-D150-AF7353A71B7D}"/>
              </a:ext>
            </a:extLst>
          </p:cNvPr>
          <p:cNvSpPr txBox="1"/>
          <p:nvPr/>
        </p:nvSpPr>
        <p:spPr>
          <a:xfrm>
            <a:off x="6146681" y="5798166"/>
            <a:ext cx="4032411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result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generalises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Williams’s Algorithmic Method!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8" grpId="0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Comparison with the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Algorithmic Method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11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2C3CEC-3334-2672-3526-395B4ED3794B}"/>
              </a:ext>
            </a:extLst>
          </p:cNvPr>
          <p:cNvSpPr txBox="1"/>
          <p:nvPr/>
        </p:nvSpPr>
        <p:spPr>
          <a:xfrm>
            <a:off x="4760838" y="233874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Algorithmic Method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5B9DF5C-927F-6246-24CE-5D5D6111DF72}"/>
              </a:ext>
            </a:extLst>
          </p:cNvPr>
          <p:cNvSpPr txBox="1"/>
          <p:nvPr/>
        </p:nvSpPr>
        <p:spPr>
          <a:xfrm>
            <a:off x="8332298" y="233874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27AE718-3699-0664-7D04-535AE2D2A937}"/>
              </a:ext>
            </a:extLst>
          </p:cNvPr>
          <p:cNvSpPr txBox="1"/>
          <p:nvPr/>
        </p:nvSpPr>
        <p:spPr>
          <a:xfrm>
            <a:off x="1189377" y="334596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Non-trivial algorithms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65BEBB4-C2AA-C313-B893-CDE4D6BBFB08}"/>
                  </a:ext>
                </a:extLst>
              </p:cNvPr>
              <p:cNvSpPr txBox="1"/>
              <p:nvPr/>
            </p:nvSpPr>
            <p:spPr>
              <a:xfrm>
                <a:off x="4760838" y="3198167"/>
                <a:ext cx="2604053" cy="6649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(running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65BEBB4-C2AA-C313-B893-CDE4D6BBF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8" y="3198167"/>
                <a:ext cx="2604053" cy="664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C6A11E-2A4F-3E4E-515C-EEA7B6E5CC5C}"/>
                  </a:ext>
                </a:extLst>
              </p:cNvPr>
              <p:cNvSpPr txBox="1"/>
              <p:nvPr/>
            </p:nvSpPr>
            <p:spPr>
              <a:xfrm>
                <a:off x="8332299" y="3059668"/>
                <a:ext cx="2604053" cy="9419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(running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C6A11E-2A4F-3E4E-515C-EEA7B6E5C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99" y="3059668"/>
                <a:ext cx="2604053" cy="941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BB19D729-1987-6EFC-AA6B-ADFCD94EAB8F}"/>
              </a:ext>
            </a:extLst>
          </p:cNvPr>
          <p:cNvSpPr txBox="1"/>
          <p:nvPr/>
        </p:nvSpPr>
        <p:spPr>
          <a:xfrm>
            <a:off x="1189377" y="449168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… for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CB7D0E0-1390-AF9B-2178-5007E9B7DC21}"/>
                  </a:ext>
                </a:extLst>
              </p:cNvPr>
              <p:cNvSpPr txBox="1"/>
              <p:nvPr/>
            </p:nvSpPr>
            <p:spPr>
              <a:xfrm>
                <a:off x="4760838" y="4491684"/>
                <a:ext cx="260405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CAPP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CB7D0E0-1390-AF9B-2178-5007E9B7D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8" y="4491684"/>
                <a:ext cx="26040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5FCC7DC-2680-CAB1-4FD6-0CBA9504D9B1}"/>
                  </a:ext>
                </a:extLst>
              </p:cNvPr>
              <p:cNvSpPr txBox="1"/>
              <p:nvPr/>
            </p:nvSpPr>
            <p:spPr>
              <a:xfrm>
                <a:off x="8332297" y="4353185"/>
                <a:ext cx="260405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5FCC7DC-2680-CAB1-4FD6-0CBA9504D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97" y="4353185"/>
                <a:ext cx="260405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8AF6450E-68C5-3904-F2B5-12004DAEFF9A}"/>
              </a:ext>
            </a:extLst>
          </p:cNvPr>
          <p:cNvSpPr txBox="1"/>
          <p:nvPr/>
        </p:nvSpPr>
        <p:spPr>
          <a:xfrm>
            <a:off x="1189377" y="5482258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… implies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B5607F-3BFB-34F4-58B9-4180CC6C59DD}"/>
                  </a:ext>
                </a:extLst>
              </p:cNvPr>
              <p:cNvSpPr txBox="1"/>
              <p:nvPr/>
            </p:nvSpPr>
            <p:spPr>
              <a:xfrm>
                <a:off x="1432885" y="5992119"/>
                <a:ext cx="21170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altLang="zh-CN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“typical”)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B5607F-3BFB-34F4-58B9-4180CC6C5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885" y="5992119"/>
                <a:ext cx="2117036" cy="307777"/>
              </a:xfrm>
              <a:prstGeom prst="rect">
                <a:avLst/>
              </a:prstGeom>
              <a:blipFill>
                <a:blip r:embed="rId7"/>
                <a:stretch>
                  <a:fillRect l="-865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7C7FDE5-8B14-4995-F650-0EF8638A789A}"/>
                  </a:ext>
                </a:extLst>
              </p:cNvPr>
              <p:cNvSpPr txBox="1"/>
              <p:nvPr/>
            </p:nvSpPr>
            <p:spPr>
              <a:xfrm>
                <a:off x="4760838" y="5345788"/>
                <a:ext cx="260405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Circuit lower bounds against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7C7FDE5-8B14-4995-F650-0EF8638A7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8" y="5345788"/>
                <a:ext cx="260405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7A4483A-593D-B0FC-7706-B51B0D2B5AC2}"/>
                  </a:ext>
                </a:extLst>
              </p:cNvPr>
              <p:cNvSpPr txBox="1"/>
              <p:nvPr/>
            </p:nvSpPr>
            <p:spPr>
              <a:xfrm>
                <a:off x="8332297" y="5345788"/>
                <a:ext cx="260405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7A4483A-593D-B0FC-7706-B51B0D2B5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97" y="5345788"/>
                <a:ext cx="260405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1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Characterisation of Circuit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Immediate corollary of the previous result: non-trivial CAPP algorithms,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preprocessing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imply lower bounds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11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7B82A0-D8A4-4B76-71D0-9D41CC901756}"/>
                  </a:ext>
                </a:extLst>
              </p:cNvPr>
              <p:cNvSpPr txBox="1"/>
              <p:nvPr/>
            </p:nvSpPr>
            <p:spPr>
              <a:xfrm>
                <a:off x="215345" y="2665981"/>
                <a:ext cx="6057272" cy="2746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CAPP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8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run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with an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oracle, produce a data structure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𝐷𝑆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Query: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a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oracle access 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𝐷𝑆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estimate the accept probability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non-trivial time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7B82A0-D8A4-4B76-71D0-9D41CC901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45" y="2665981"/>
                <a:ext cx="6057272" cy="2746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3A87D48-9F4B-4292-1E9F-CA433252D65B}"/>
                  </a:ext>
                </a:extLst>
              </p:cNvPr>
              <p:cNvSpPr txBox="1"/>
              <p:nvPr/>
            </p:nvSpPr>
            <p:spPr>
              <a:xfrm>
                <a:off x="6562110" y="2809803"/>
                <a:ext cx="5414542" cy="24592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-computable PRGs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0.9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0.9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Query: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output </a:t>
                </a:r>
                <a:endParaRPr lang="en-US" altLang="zh-CN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3A87D48-9F4B-4292-1E9F-CA433252D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110" y="2809803"/>
                <a:ext cx="5414542" cy="2459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00DCE91-E75B-4548-626F-C366082AB2EF}"/>
                  </a:ext>
                </a:extLst>
              </p:cNvPr>
              <p:cNvSpPr txBox="1"/>
              <p:nvPr/>
            </p:nvSpPr>
            <p:spPr>
              <a:xfrm>
                <a:off x="1204055" y="5579881"/>
                <a:ext cx="8975037" cy="10949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second result: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Actually, CAPP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</a:t>
                </a:r>
                <a:r>
                  <a:rPr lang="en-US" altLang="zh-CN" sz="32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characterises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lower bounds!</a:t>
                </a:r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00DCE91-E75B-4548-626F-C366082AB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55" y="5579881"/>
                <a:ext cx="8975037" cy="10949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40674</TotalTime>
  <Words>1055</Words>
  <Application>Microsoft Office PowerPoint</Application>
  <PresentationFormat>宽屏</PresentationFormat>
  <Paragraphs>182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Arial</vt:lpstr>
      <vt:lpstr>Cambria Math</vt:lpstr>
      <vt:lpstr>Consolas</vt:lpstr>
      <vt:lpstr>Office 主题​​</vt:lpstr>
      <vt:lpstr>On the Range Avoidance Problem for Circuits</vt:lpstr>
      <vt:lpstr>Motivation: The Empty Pigeonhole Principle</vt:lpstr>
      <vt:lpstr>Range Avoidance Problem</vt:lpstr>
      <vt:lpstr>Example: Circuit Lower Bounds</vt:lpstr>
      <vt:lpstr>Explicit Constructions</vt:lpstr>
      <vt:lpstr>Circuit Lower Bounds via “Algorithmic Method”</vt:lpstr>
      <vt:lpstr>Our Results: Algorithmic Method for Range Avoidance</vt:lpstr>
      <vt:lpstr>Comparison with the Algorithmic Method</vt:lpstr>
      <vt:lpstr>Characterisation of Circuit Lower Bounds for E^NP</vt:lpstr>
      <vt:lpstr>Characterisation of Circuit Lower Bounds for E^NP</vt:lpstr>
      <vt:lpstr>Other Results</vt:lpstr>
      <vt:lpstr>Ongoing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 Avoidance</dc:title>
  <dc:creator>Hanlin Ren</dc:creator>
  <cp:lastModifiedBy>Hanlin Ren</cp:lastModifiedBy>
  <cp:revision>2231</cp:revision>
  <dcterms:created xsi:type="dcterms:W3CDTF">2019-12-25T22:18:45Z</dcterms:created>
  <dcterms:modified xsi:type="dcterms:W3CDTF">2022-11-02T22:45:32Z</dcterms:modified>
</cp:coreProperties>
</file>