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6" r:id="rId3"/>
    <p:sldId id="487" r:id="rId4"/>
    <p:sldId id="488" r:id="rId5"/>
    <p:sldId id="509" r:id="rId6"/>
    <p:sldId id="490" r:id="rId7"/>
    <p:sldId id="491" r:id="rId8"/>
    <p:sldId id="493" r:id="rId9"/>
    <p:sldId id="494" r:id="rId10"/>
    <p:sldId id="511" r:id="rId11"/>
    <p:sldId id="492" r:id="rId12"/>
    <p:sldId id="506" r:id="rId13"/>
    <p:sldId id="507" r:id="rId14"/>
    <p:sldId id="500" r:id="rId15"/>
    <p:sldId id="499" r:id="rId16"/>
    <p:sldId id="501" r:id="rId17"/>
    <p:sldId id="502" r:id="rId18"/>
    <p:sldId id="503" r:id="rId19"/>
    <p:sldId id="504" r:id="rId20"/>
    <p:sldId id="50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7EFF7CC-8686-4DD4-8AEB-DD7C7747548C}">
          <p14:sldIdLst>
            <p14:sldId id="256"/>
          </p14:sldIdLst>
        </p14:section>
        <p14:section name="relativization and arithmetization" id="{00806C34-7E64-4EF9-B7D6-10FE14EA675C}">
          <p14:sldIdLst>
            <p14:sldId id="326"/>
            <p14:sldId id="487"/>
            <p14:sldId id="488"/>
            <p14:sldId id="509"/>
            <p14:sldId id="490"/>
            <p14:sldId id="491"/>
            <p14:sldId id="493"/>
            <p14:sldId id="494"/>
            <p14:sldId id="511"/>
          </p14:sldIdLst>
        </p14:section>
        <p14:section name="bounded relativization" id="{1106455C-35CC-49BE-B7EF-EB718B5FD234}">
          <p14:sldIdLst>
            <p14:sldId id="492"/>
            <p14:sldId id="506"/>
            <p14:sldId id="507"/>
            <p14:sldId id="500"/>
            <p14:sldId id="499"/>
          </p14:sldIdLst>
        </p14:section>
        <p14:section name="a positive result" id="{F63DA959-FFDD-4A02-8468-5DBD6786BA40}">
          <p14:sldIdLst>
            <p14:sldId id="501"/>
            <p14:sldId id="502"/>
            <p14:sldId id="503"/>
            <p14:sldId id="504"/>
          </p14:sldIdLst>
        </p14:section>
        <p14:section name="summary" id="{C49FACED-5B37-48B2-95C8-3D2622809579}">
          <p14:sldIdLst>
            <p14:sldId id="5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4E8"/>
    <a:srgbClr val="EB95EB"/>
    <a:srgbClr val="C7A1E3"/>
    <a:srgbClr val="C965B6"/>
    <a:srgbClr val="CA64CC"/>
    <a:srgbClr val="BD6CD6"/>
    <a:srgbClr val="FFFFFF"/>
    <a:srgbClr val="F359D2"/>
    <a:srgbClr val="7F6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5245" autoAdjust="0"/>
  </p:normalViewPr>
  <p:slideViewPr>
    <p:cSldViewPr snapToGrid="0">
      <p:cViewPr>
        <p:scale>
          <a:sx n="70" d="100"/>
          <a:sy n="70" d="100"/>
        </p:scale>
        <p:origin x="389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76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684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553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56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04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147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10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640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78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63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111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39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26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97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29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3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197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47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9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9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28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7.png"/><Relationship Id="rId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488006"/>
            <a:ext cx="10314523" cy="1573485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094E8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5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F65CBA-7D19-0178-F86F-AE3398D99C5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0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702A064-9904-BFE5-664E-D61DDAD0E77D}"/>
              </a:ext>
            </a:extLst>
          </p:cNvPr>
          <p:cNvSpPr txBox="1"/>
          <p:nvPr/>
        </p:nvSpPr>
        <p:spPr>
          <a:xfrm>
            <a:off x="938738" y="4237709"/>
            <a:ext cx="3685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Shuichi Hirahara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National Institute of Informatics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E736097-F3ED-44A1-2BE2-83F670633C69}"/>
              </a:ext>
            </a:extLst>
          </p:cNvPr>
          <p:cNvSpPr txBox="1"/>
          <p:nvPr/>
        </p:nvSpPr>
        <p:spPr>
          <a:xfrm>
            <a:off x="4838898" y="4237709"/>
            <a:ext cx="2454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Zhenjian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Lu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Oxford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B8DF918-99BD-87C7-E36C-D38B3C5B955C}"/>
              </a:ext>
            </a:extLst>
          </p:cNvPr>
          <p:cNvSpPr txBox="1"/>
          <p:nvPr/>
        </p:nvSpPr>
        <p:spPr>
          <a:xfrm>
            <a:off x="8110822" y="4237709"/>
            <a:ext cx="2454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Oxford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4ABF4E-CB58-A34A-C360-BDE61639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19" y="2460766"/>
            <a:ext cx="1714500" cy="1714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Zhenjian Lu joins the department as a Research Fellow - News">
            <a:extLst>
              <a:ext uri="{FF2B5EF4-FFF2-40B4-BE49-F238E27FC236}">
                <a16:creationId xmlns:a16="http://schemas.microsoft.com/office/drawing/2014/main" id="{553A47E7-7077-E1DA-6D73-55BFC09E5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98" y="2460766"/>
            <a:ext cx="1241701" cy="1715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AF5027F-9488-D205-2883-FC4ED6D6C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778" y="2460766"/>
            <a:ext cx="1688789" cy="1715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omputational Complexity Conference">
            <a:extLst>
              <a:ext uri="{FF2B5EF4-FFF2-40B4-BE49-F238E27FC236}">
                <a16:creationId xmlns:a16="http://schemas.microsoft.com/office/drawing/2014/main" id="{E3CAAC01-507C-DC77-0A54-B54169491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31" y="5374076"/>
            <a:ext cx="59055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niversity of Warwick homepage">
            <a:extLst>
              <a:ext uri="{FF2B5EF4-FFF2-40B4-BE49-F238E27FC236}">
                <a16:creationId xmlns:a16="http://schemas.microsoft.com/office/drawing/2014/main" id="{2F9FE9BB-16E2-D5D0-9818-7AB8D690E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C398F0C-BFE7-EF47-95B1-C4F11958C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03" y="5068813"/>
            <a:ext cx="2336745" cy="15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Debates Around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Algebrization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9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4F079BD-C974-7344-3CE6-3D3D7D1146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73836" y="4313396"/>
            <a:ext cx="1426867" cy="18736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对话气泡: 矩形 12">
                <a:extLst>
                  <a:ext uri="{FF2B5EF4-FFF2-40B4-BE49-F238E27FC236}">
                    <a16:creationId xmlns:a16="http://schemas.microsoft.com/office/drawing/2014/main" id="{5EF9DD71-370A-E6F9-9209-EA66C41A900B}"/>
                  </a:ext>
                </a:extLst>
              </p:cNvPr>
              <p:cNvSpPr/>
              <p:nvPr/>
            </p:nvSpPr>
            <p:spPr>
              <a:xfrm>
                <a:off x="2363985" y="2060087"/>
                <a:ext cx="6039785" cy="1823047"/>
              </a:xfrm>
              <a:prstGeom prst="wedgeRectCallout">
                <a:avLst>
                  <a:gd name="adj1" fmla="val -64169"/>
                  <a:gd name="adj2" fmla="val -12764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Algebrization</a:t>
                </a:r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 great!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Captures “relativization + interactive proofs” reasonably well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Explains the difficulty of resolving major open problems such as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vs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对话气泡: 矩形 12">
                <a:extLst>
                  <a:ext uri="{FF2B5EF4-FFF2-40B4-BE49-F238E27FC236}">
                    <a16:creationId xmlns:a16="http://schemas.microsoft.com/office/drawing/2014/main" id="{5EF9DD71-370A-E6F9-9209-EA66C41A9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985" y="2060087"/>
                <a:ext cx="6039785" cy="1823047"/>
              </a:xfrm>
              <a:prstGeom prst="wedgeRectCallout">
                <a:avLst>
                  <a:gd name="adj1" fmla="val -64169"/>
                  <a:gd name="adj2" fmla="val -12764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F38E35DF-8BD5-9011-08F4-0C43355668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9824" y="2060087"/>
            <a:ext cx="1426866" cy="18839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对话气泡: 矩形 15">
                <a:extLst>
                  <a:ext uri="{FF2B5EF4-FFF2-40B4-BE49-F238E27FC236}">
                    <a16:creationId xmlns:a16="http://schemas.microsoft.com/office/drawing/2014/main" id="{C05A45BE-ED5D-D6C2-65E2-E34868F3F158}"/>
                  </a:ext>
                </a:extLst>
              </p:cNvPr>
              <p:cNvSpPr/>
              <p:nvPr/>
            </p:nvSpPr>
            <p:spPr>
              <a:xfrm>
                <a:off x="5227901" y="4398560"/>
                <a:ext cx="4919155" cy="2004216"/>
              </a:xfrm>
              <a:prstGeom prst="wedgeRectCallout">
                <a:avLst>
                  <a:gd name="adj1" fmla="val 67291"/>
                  <a:gd name="adj2" fmla="val -35528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Algebrization</a:t>
                </a:r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 subtle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  <a:endPara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Conceptually difficult to reason about, for slightly complicated statements…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Many different versions of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algebrization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each with its own pros and cons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𝐌𝐈𝐏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algebrize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6" name="对话气泡: 矩形 15">
                <a:extLst>
                  <a:ext uri="{FF2B5EF4-FFF2-40B4-BE49-F238E27FC236}">
                    <a16:creationId xmlns:a16="http://schemas.microsoft.com/office/drawing/2014/main" id="{C05A45BE-ED5D-D6C2-65E2-E34868F3F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01" y="4398560"/>
                <a:ext cx="4919155" cy="2004216"/>
              </a:xfrm>
              <a:prstGeom prst="wedgeRectCallout">
                <a:avLst>
                  <a:gd name="adj1" fmla="val 67291"/>
                  <a:gd name="adj2" fmla="val -35528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77FB170-063B-FA5A-27B0-C0621D2C4D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690" y="5749925"/>
            <a:ext cx="2990850" cy="74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6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This work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10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39409C8-7716-98AD-199D-7863B85335F2}"/>
              </a:ext>
            </a:extLst>
          </p:cNvPr>
          <p:cNvGrpSpPr/>
          <p:nvPr/>
        </p:nvGrpSpPr>
        <p:grpSpPr>
          <a:xfrm>
            <a:off x="2009669" y="1938331"/>
            <a:ext cx="4170067" cy="1135463"/>
            <a:chOff x="2009669" y="1938331"/>
            <a:chExt cx="4170067" cy="1135463"/>
          </a:xfrm>
        </p:grpSpPr>
        <p:sp>
          <p:nvSpPr>
            <p:cNvPr id="10" name="对话气泡: 椭圆形 9">
              <a:extLst>
                <a:ext uri="{FF2B5EF4-FFF2-40B4-BE49-F238E27FC236}">
                  <a16:creationId xmlns:a16="http://schemas.microsoft.com/office/drawing/2014/main" id="{CB631EAC-FFCA-4D02-EB0C-656D80861B96}"/>
                </a:ext>
              </a:extLst>
            </p:cNvPr>
            <p:cNvSpPr/>
            <p:nvPr/>
          </p:nvSpPr>
          <p:spPr>
            <a:xfrm>
              <a:off x="2009669" y="1938331"/>
              <a:ext cx="4170067" cy="1135463"/>
            </a:xfrm>
            <a:prstGeom prst="wedgeEllipseCallout">
              <a:avLst>
                <a:gd name="adj1" fmla="val -59632"/>
                <a:gd name="adj2" fmla="val -19801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310F6BC-24C4-DF02-469F-955E5EA642C5}"/>
                </a:ext>
              </a:extLst>
            </p:cNvPr>
            <p:cNvSpPr txBox="1"/>
            <p:nvPr/>
          </p:nvSpPr>
          <p:spPr>
            <a:xfrm>
              <a:off x="2371410" y="2108152"/>
              <a:ext cx="3724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One step back: are oracle results truly useless?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14" descr="卡通人物&#10;&#10;中度可信度描述已自动生成">
            <a:extLst>
              <a:ext uri="{FF2B5EF4-FFF2-40B4-BE49-F238E27FC236}">
                <a16:creationId xmlns:a16="http://schemas.microsoft.com/office/drawing/2014/main" id="{93633232-7B7B-3078-9EBC-BD497DE3A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04" y="2005738"/>
            <a:ext cx="2136112" cy="213611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B196D320-92BE-B6D2-7752-5A76F3C16021}"/>
              </a:ext>
            </a:extLst>
          </p:cNvPr>
          <p:cNvGrpSpPr/>
          <p:nvPr/>
        </p:nvGrpSpPr>
        <p:grpSpPr>
          <a:xfrm>
            <a:off x="6541478" y="2417825"/>
            <a:ext cx="3888714" cy="1631661"/>
            <a:chOff x="6541478" y="2417825"/>
            <a:chExt cx="3888714" cy="1631661"/>
          </a:xfrm>
        </p:grpSpPr>
        <p:sp>
          <p:nvSpPr>
            <p:cNvPr id="17" name="对话气泡: 椭圆形 16">
              <a:extLst>
                <a:ext uri="{FF2B5EF4-FFF2-40B4-BE49-F238E27FC236}">
                  <a16:creationId xmlns:a16="http://schemas.microsoft.com/office/drawing/2014/main" id="{618896BF-C052-9C81-52F6-5C19D8C5AF84}"/>
                </a:ext>
              </a:extLst>
            </p:cNvPr>
            <p:cNvSpPr/>
            <p:nvPr/>
          </p:nvSpPr>
          <p:spPr>
            <a:xfrm>
              <a:off x="6541478" y="2417825"/>
              <a:ext cx="3888714" cy="1631661"/>
            </a:xfrm>
            <a:prstGeom prst="wedgeEllipseCallout">
              <a:avLst>
                <a:gd name="adj1" fmla="val 52428"/>
                <a:gd name="adj2" fmla="val -4258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DFA1AA7-FB84-3F59-3151-930E21805082}"/>
                </a:ext>
              </a:extLst>
            </p:cNvPr>
            <p:cNvSpPr txBox="1"/>
            <p:nvPr/>
          </p:nvSpPr>
          <p:spPr>
            <a:xfrm>
              <a:off x="6906568" y="2627354"/>
              <a:ext cx="34851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Not really, if you also consider the </a:t>
              </a: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complexity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of the oracle itself!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951D036-F391-C887-D875-CC0D953FF088}"/>
                  </a:ext>
                </a:extLst>
              </p:cNvPr>
              <p:cNvSpPr txBox="1"/>
              <p:nvPr/>
            </p:nvSpPr>
            <p:spPr>
              <a:xfrm>
                <a:off x="747764" y="4344860"/>
                <a:ext cx="8496719" cy="4628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Observation: For every oracle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>
                            <a:latin typeface="Cambria Math" panose="02040503050406030204" pitchFamily="18" charset="0"/>
                          </a:rPr>
                          <m:t>𝐏𝐒𝐏𝐀𝐂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951D036-F391-C887-D875-CC0D953FF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64" y="4344860"/>
                <a:ext cx="8496719" cy="462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F12BF85-62DC-B7A3-7BE5-8DF0AE1817DE}"/>
                  </a:ext>
                </a:extLst>
              </p:cNvPr>
              <p:cNvSpPr txBox="1"/>
              <p:nvPr/>
            </p:nvSpPr>
            <p:spPr>
              <a:xfrm>
                <a:off x="643096" y="5188331"/>
                <a:ext cx="9692473" cy="10792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</a:t>
                </a:r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relativizing,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</a:rPr>
                          <m:t>𝐏𝐒𝐏𝐀𝐂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the other hand, since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</a:rPr>
                          <m:t>𝐏𝐒𝐏𝐀𝐂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F12BF85-62DC-B7A3-7BE5-8DF0AE181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6" y="5188331"/>
                <a:ext cx="9692473" cy="1079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AF9172F8-7906-75B8-BF7F-8AE666AF84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9824" y="2060087"/>
            <a:ext cx="1426866" cy="18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a complexity class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 statement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-relativizing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it is true relative to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𝐌𝐈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 (i.e., computable-)relativizing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 r="-1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4FA8C2C-3C37-E0AE-C8FF-A1813DE448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4767" y="4791378"/>
            <a:ext cx="1426866" cy="188391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E1325F9-0118-A6CB-6C82-1B9495A89B99}"/>
              </a:ext>
            </a:extLst>
          </p:cNvPr>
          <p:cNvGrpSpPr/>
          <p:nvPr/>
        </p:nvGrpSpPr>
        <p:grpSpPr>
          <a:xfrm>
            <a:off x="1293481" y="3497183"/>
            <a:ext cx="2902670" cy="1514096"/>
            <a:chOff x="551075" y="3260703"/>
            <a:chExt cx="3025727" cy="1514096"/>
          </a:xfrm>
        </p:grpSpPr>
        <p:sp>
          <p:nvSpPr>
            <p:cNvPr id="5" name="对话气泡: 椭圆形 4">
              <a:extLst>
                <a:ext uri="{FF2B5EF4-FFF2-40B4-BE49-F238E27FC236}">
                  <a16:creationId xmlns:a16="http://schemas.microsoft.com/office/drawing/2014/main" id="{B63D805B-6AF5-5A94-70A0-D4595AF855D2}"/>
                </a:ext>
              </a:extLst>
            </p:cNvPr>
            <p:cNvSpPr/>
            <p:nvPr/>
          </p:nvSpPr>
          <p:spPr>
            <a:xfrm>
              <a:off x="551075" y="3260703"/>
              <a:ext cx="3025727" cy="1514096"/>
            </a:xfrm>
            <a:prstGeom prst="wedgeEllipseCallout">
              <a:avLst>
                <a:gd name="adj1" fmla="val -51486"/>
                <a:gd name="adj2" fmla="val 44522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912AC09-CDBC-7598-6C4D-E91388410838}"/>
                </a:ext>
              </a:extLst>
            </p:cNvPr>
            <p:cNvSpPr txBox="1"/>
            <p:nvPr/>
          </p:nvSpPr>
          <p:spPr>
            <a:xfrm>
              <a:off x="781126" y="3432831"/>
              <a:ext cx="27057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This captures a bunch of results proven by “relativizing techniques + interactive proofs”!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卷形: 垂直 18">
                <a:extLst>
                  <a:ext uri="{FF2B5EF4-FFF2-40B4-BE49-F238E27FC236}">
                    <a16:creationId xmlns:a16="http://schemas.microsoft.com/office/drawing/2014/main" id="{6D8EFDCB-51CE-C2E5-098B-3D85FD0F91CE}"/>
                  </a:ext>
                </a:extLst>
              </p:cNvPr>
              <p:cNvSpPr/>
              <p:nvPr/>
            </p:nvSpPr>
            <p:spPr>
              <a:xfrm>
                <a:off x="7615310" y="3827157"/>
                <a:ext cx="4271890" cy="1885956"/>
              </a:xfrm>
              <a:prstGeom prst="verticalScroll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in IW01: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Suppose XXX.    We show YYY. Hence ZZZ.     Since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follows    that VVV and UUU holds. Hence the theorem is true.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卷形: 垂直 18">
                <a:extLst>
                  <a:ext uri="{FF2B5EF4-FFF2-40B4-BE49-F238E27FC236}">
                    <a16:creationId xmlns:a16="http://schemas.microsoft.com/office/drawing/2014/main" id="{6D8EFDCB-51CE-C2E5-098B-3D85FD0F9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310" y="3827157"/>
                <a:ext cx="4271890" cy="1885956"/>
              </a:xfrm>
              <a:prstGeom prst="verticalScroll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组合 29">
            <a:extLst>
              <a:ext uri="{FF2B5EF4-FFF2-40B4-BE49-F238E27FC236}">
                <a16:creationId xmlns:a16="http://schemas.microsoft.com/office/drawing/2014/main" id="{D3F0D0B8-8BA0-3617-A625-3736D6AB1B7B}"/>
              </a:ext>
            </a:extLst>
          </p:cNvPr>
          <p:cNvGrpSpPr/>
          <p:nvPr/>
        </p:nvGrpSpPr>
        <p:grpSpPr>
          <a:xfrm>
            <a:off x="4476277" y="4021178"/>
            <a:ext cx="3032279" cy="1925056"/>
            <a:chOff x="4323873" y="4021178"/>
            <a:chExt cx="3032279" cy="19250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116A279B-E32F-75FE-E23E-FE001C0F3A93}"/>
                    </a:ext>
                  </a:extLst>
                </p:cNvPr>
                <p:cNvSpPr txBox="1"/>
                <p:nvPr/>
              </p:nvSpPr>
              <p:spPr>
                <a:xfrm>
                  <a:off x="4981812" y="4021178"/>
                  <a:ext cx="1597018" cy="6463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𝐄𝐗𝐏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𝐁𝐏𝐏</m:t>
                        </m:r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(uniform 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lb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116A279B-E32F-75FE-E23E-FE001C0F3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812" y="4021178"/>
                  <a:ext cx="1597018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108A3B9-9074-1AFC-26D4-0BD612AF9BC5}"/>
                    </a:ext>
                  </a:extLst>
                </p:cNvPr>
                <p:cNvSpPr txBox="1"/>
                <p:nvPr/>
              </p:nvSpPr>
              <p:spPr>
                <a:xfrm>
                  <a:off x="4323873" y="5299903"/>
                  <a:ext cx="2910735" cy="6463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𝐁𝐏𝐏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io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heur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𝐒𝐔𝐁𝐄𝐗𝐏</m:t>
                        </m:r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(avg-case 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derand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108A3B9-9074-1AFC-26D4-0BD612AF9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3873" y="5299903"/>
                  <a:ext cx="2910735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DAA5C14-2EA9-6FF9-DCD9-0F0B196367ED}"/>
                </a:ext>
              </a:extLst>
            </p:cNvPr>
            <p:cNvGrpSpPr/>
            <p:nvPr/>
          </p:nvGrpSpPr>
          <p:grpSpPr>
            <a:xfrm rot="5400000">
              <a:off x="5639811" y="3547371"/>
              <a:ext cx="521950" cy="2910733"/>
              <a:chOff x="1803906" y="4079279"/>
              <a:chExt cx="521950" cy="2910733"/>
            </a:xfrm>
          </p:grpSpPr>
          <p:sp>
            <p:nvSpPr>
              <p:cNvPr id="28" name="箭头: 右 27">
                <a:extLst>
                  <a:ext uri="{FF2B5EF4-FFF2-40B4-BE49-F238E27FC236}">
                    <a16:creationId xmlns:a16="http://schemas.microsoft.com/office/drawing/2014/main" id="{1132ACE1-DB62-60DD-B991-E7B128564E93}"/>
                  </a:ext>
                </a:extLst>
              </p:cNvPr>
              <p:cNvSpPr/>
              <p:nvPr/>
            </p:nvSpPr>
            <p:spPr>
              <a:xfrm>
                <a:off x="1803906" y="5534646"/>
                <a:ext cx="521950" cy="243085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08C39A4-5C8C-96AB-0866-83118F9B496E}"/>
                  </a:ext>
                </a:extLst>
              </p:cNvPr>
              <p:cNvSpPr txBox="1"/>
              <p:nvPr/>
            </p:nvSpPr>
            <p:spPr>
              <a:xfrm rot="16200000">
                <a:off x="590483" y="5349980"/>
                <a:ext cx="2910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Impagliazzo-Wigderson’01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447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a complexity class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 statement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-relativizing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it is true relative to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𝐌𝐈𝐏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 (i.e., computable-)relativizing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 r="-1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4FA8C2C-3C37-E0AE-C8FF-A1813DE448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4767" y="4791378"/>
            <a:ext cx="1426866" cy="18839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卷形: 垂直 7">
                <a:extLst>
                  <a:ext uri="{FF2B5EF4-FFF2-40B4-BE49-F238E27FC236}">
                    <a16:creationId xmlns:a16="http://schemas.microsoft.com/office/drawing/2014/main" id="{9740E972-CFBB-CC75-067A-12C198BD836A}"/>
                  </a:ext>
                </a:extLst>
              </p:cNvPr>
              <p:cNvSpPr/>
              <p:nvPr/>
            </p:nvSpPr>
            <p:spPr>
              <a:xfrm>
                <a:off x="7615310" y="3827157"/>
                <a:ext cx="4271890" cy="1885956"/>
              </a:xfrm>
              <a:prstGeom prst="verticalScroll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in IW01: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XXX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We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YYY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ZZZ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𝐈</m:t>
                        </m:r>
                        <m: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𝐏𝐒𝐏𝐀𝐂</m:t>
                        </m:r>
                        <m: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follows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VVV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UUU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holds. Hence the theorem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卷形: 垂直 7">
                <a:extLst>
                  <a:ext uri="{FF2B5EF4-FFF2-40B4-BE49-F238E27FC236}">
                    <a16:creationId xmlns:a16="http://schemas.microsoft.com/office/drawing/2014/main" id="{9740E972-CFBB-CC75-067A-12C198BD8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310" y="3827157"/>
                <a:ext cx="4271890" cy="1885956"/>
              </a:xfrm>
              <a:prstGeom prst="verticalScroll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63A1E3C1-E4F1-766A-25F9-0496F18AF2F7}"/>
              </a:ext>
            </a:extLst>
          </p:cNvPr>
          <p:cNvGrpSpPr/>
          <p:nvPr/>
        </p:nvGrpSpPr>
        <p:grpSpPr>
          <a:xfrm>
            <a:off x="1913682" y="5076697"/>
            <a:ext cx="2515907" cy="1606140"/>
            <a:chOff x="1498103" y="4502644"/>
            <a:chExt cx="2515907" cy="1606140"/>
          </a:xfrm>
        </p:grpSpPr>
        <p:sp>
          <p:nvSpPr>
            <p:cNvPr id="16" name="思想气泡: 云 15">
              <a:extLst>
                <a:ext uri="{FF2B5EF4-FFF2-40B4-BE49-F238E27FC236}">
                  <a16:creationId xmlns:a16="http://schemas.microsoft.com/office/drawing/2014/main" id="{5F23F38C-1CD2-C6C9-367D-D28ACBFD5EF1}"/>
                </a:ext>
              </a:extLst>
            </p:cNvPr>
            <p:cNvSpPr/>
            <p:nvPr/>
          </p:nvSpPr>
          <p:spPr>
            <a:xfrm>
              <a:off x="1498103" y="4502644"/>
              <a:ext cx="2430301" cy="1606140"/>
            </a:xfrm>
            <a:prstGeom prst="cloudCallout">
              <a:avLst>
                <a:gd name="adj1" fmla="val -72740"/>
                <a:gd name="adj2" fmla="val -42045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53142BB7-59FA-DB25-47FE-16A8F1AD7009}"/>
                    </a:ext>
                  </a:extLst>
                </p:cNvPr>
                <p:cNvSpPr txBox="1"/>
                <p:nvPr/>
              </p:nvSpPr>
              <p:spPr>
                <a:xfrm>
                  <a:off x="1700278" y="4700204"/>
                  <a:ext cx="2313732" cy="1206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(by simply replacing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𝐈𝐏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𝐈𝐏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𝐏𝐒𝐏𝐀𝐂𝐄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everywhere)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53142BB7-59FA-DB25-47FE-16A8F1AD7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0278" y="4700204"/>
                  <a:ext cx="2313732" cy="1206869"/>
                </a:xfrm>
                <a:prstGeom prst="rect">
                  <a:avLst/>
                </a:prstGeom>
                <a:blipFill>
                  <a:blip r:embed="rId6"/>
                  <a:stretch>
                    <a:fillRect l="-2105" t="-2525" r="-263" b="-70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A83E3CA-BC6A-0B88-6749-C33911D68575}"/>
              </a:ext>
            </a:extLst>
          </p:cNvPr>
          <p:cNvGrpSpPr/>
          <p:nvPr/>
        </p:nvGrpSpPr>
        <p:grpSpPr>
          <a:xfrm>
            <a:off x="4350496" y="4017555"/>
            <a:ext cx="3205831" cy="1973168"/>
            <a:chOff x="4176325" y="4017555"/>
            <a:chExt cx="3205831" cy="197316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D1654AFC-6684-63A1-787B-81FB16F13530}"/>
                    </a:ext>
                  </a:extLst>
                </p:cNvPr>
                <p:cNvSpPr txBox="1"/>
                <p:nvPr/>
              </p:nvSpPr>
              <p:spPr>
                <a:xfrm>
                  <a:off x="4873796" y="4017555"/>
                  <a:ext cx="1810887" cy="6473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1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𝐄𝐗</m:t>
                            </m:r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altLang="zh-CN" sz="2000" b="1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𝐁𝐏</m:t>
                            </m:r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p>
                        </m:sSup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(uniform 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lb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D1654AFC-6684-63A1-787B-81FB16F13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3796" y="4017555"/>
                  <a:ext cx="1810887" cy="64735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C574118-6060-79C0-4159-BBAC6E2C02D3}"/>
                    </a:ext>
                  </a:extLst>
                </p:cNvPr>
                <p:cNvSpPr txBox="1"/>
                <p:nvPr/>
              </p:nvSpPr>
              <p:spPr>
                <a:xfrm>
                  <a:off x="4176325" y="5343366"/>
                  <a:ext cx="3205831" cy="6473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1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𝐁𝐏</m:t>
                            </m:r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p>
                        </m:s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io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heur</m:t>
                        </m:r>
                        <m:sSup>
                          <m:sSupPr>
                            <m:ctrlPr>
                              <a:rPr lang="en-US" altLang="zh-CN" sz="2000" b="1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𝐒𝐔𝐁𝐄𝐗</m:t>
                            </m:r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p>
                        </m:sSup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(avg-case </a:t>
                  </a:r>
                  <a:r>
                    <a:rPr lang="en-US" altLang="zh-CN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derand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C574118-6060-79C0-4159-BBAC6E2C0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6325" y="5343366"/>
                  <a:ext cx="3205831" cy="64735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3565402-1FB7-954F-7EE3-92F7E5F2D7D8}"/>
                </a:ext>
              </a:extLst>
            </p:cNvPr>
            <p:cNvGrpSpPr/>
            <p:nvPr/>
          </p:nvGrpSpPr>
          <p:grpSpPr>
            <a:xfrm rot="5400000">
              <a:off x="5518503" y="3494972"/>
              <a:ext cx="521950" cy="3015531"/>
              <a:chOff x="1803906" y="4148187"/>
              <a:chExt cx="521950" cy="3015531"/>
            </a:xfrm>
          </p:grpSpPr>
          <p:sp>
            <p:nvSpPr>
              <p:cNvPr id="29" name="箭头: 右 28">
                <a:extLst>
                  <a:ext uri="{FF2B5EF4-FFF2-40B4-BE49-F238E27FC236}">
                    <a16:creationId xmlns:a16="http://schemas.microsoft.com/office/drawing/2014/main" id="{231D2F85-B328-E6B8-0F50-EAC19C040742}"/>
                  </a:ext>
                </a:extLst>
              </p:cNvPr>
              <p:cNvSpPr/>
              <p:nvPr/>
            </p:nvSpPr>
            <p:spPr>
              <a:xfrm>
                <a:off x="1803906" y="5534646"/>
                <a:ext cx="521950" cy="243085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文本框 29">
                    <a:extLst>
                      <a:ext uri="{FF2B5EF4-FFF2-40B4-BE49-F238E27FC236}">
                        <a16:creationId xmlns:a16="http://schemas.microsoft.com/office/drawing/2014/main" id="{B22EAFAE-3749-1448-816D-6B5EEA122D9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36785" y="5471287"/>
                    <a:ext cx="30155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IW01 is </a:t>
                    </a:r>
                    <a14:m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𝐏𝐒𝐏𝐀𝐂𝐄</m:t>
                        </m:r>
                      </m:oMath>
                    </a14:m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-relativizing</a:t>
                    </a:r>
                    <a:endPara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30" name="文本框 29">
                    <a:extLst>
                      <a:ext uri="{FF2B5EF4-FFF2-40B4-BE49-F238E27FC236}">
                        <a16:creationId xmlns:a16="http://schemas.microsoft.com/office/drawing/2014/main" id="{B22EAFAE-3749-1448-816D-6B5EEA122D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36785" y="5471287"/>
                    <a:ext cx="301553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16" t="-8197" r="-1616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9172A33-9316-D76A-D08B-6F3D14F9EFA2}"/>
              </a:ext>
            </a:extLst>
          </p:cNvPr>
          <p:cNvGrpSpPr/>
          <p:nvPr/>
        </p:nvGrpSpPr>
        <p:grpSpPr>
          <a:xfrm>
            <a:off x="1293481" y="3497183"/>
            <a:ext cx="2902670" cy="1514096"/>
            <a:chOff x="551075" y="3260703"/>
            <a:chExt cx="3025727" cy="1514096"/>
          </a:xfrm>
        </p:grpSpPr>
        <p:sp>
          <p:nvSpPr>
            <p:cNvPr id="32" name="对话气泡: 椭圆形 31">
              <a:extLst>
                <a:ext uri="{FF2B5EF4-FFF2-40B4-BE49-F238E27FC236}">
                  <a16:creationId xmlns:a16="http://schemas.microsoft.com/office/drawing/2014/main" id="{58CA2650-26B0-B6B6-2BED-8432D4B3FB6B}"/>
                </a:ext>
              </a:extLst>
            </p:cNvPr>
            <p:cNvSpPr/>
            <p:nvPr/>
          </p:nvSpPr>
          <p:spPr>
            <a:xfrm>
              <a:off x="551075" y="3260703"/>
              <a:ext cx="3025727" cy="1514096"/>
            </a:xfrm>
            <a:prstGeom prst="wedgeEllipseCallout">
              <a:avLst>
                <a:gd name="adj1" fmla="val -51486"/>
                <a:gd name="adj2" fmla="val 44522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4DD32E0-9406-5319-31A9-D48CE9211FD9}"/>
                </a:ext>
              </a:extLst>
            </p:cNvPr>
            <p:cNvSpPr txBox="1"/>
            <p:nvPr/>
          </p:nvSpPr>
          <p:spPr>
            <a:xfrm>
              <a:off x="781126" y="3432831"/>
              <a:ext cx="27057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This captures a bunch of results proven by “relativizing techniques + interactive proofs”!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34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4648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there is an oracle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under which a statement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𝒮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false.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 techniques cannot prove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𝒮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0" lvl="5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𝐄𝐗𝐏𝐇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If one uses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 techniques to prove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𝒮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one also separates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𝐄𝐗𝐏𝐇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no easier than separating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“our current techniques” are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 and cannot separate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𝐄𝐗𝐏𝐇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Then “our current techniques” cannot prove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𝒮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46483"/>
              </a:xfrm>
              <a:blipFill>
                <a:blip r:embed="rId3"/>
                <a:stretch>
                  <a:fillRect l="-1043" t="-2094" r="-2145" b="-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EAB8298-EA9B-6DDD-3942-D9055EDC90FA}"/>
                  </a:ext>
                </a:extLst>
              </p:cNvPr>
              <p:cNvSpPr txBox="1"/>
              <p:nvPr/>
            </p:nvSpPr>
            <p:spPr>
              <a:xfrm>
                <a:off x="1169682" y="3267329"/>
                <a:ext cx="4391128" cy="6819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many cases (in fact all three cases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), we only get oracles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𝐄𝐗𝐏𝐇</m:t>
                    </m:r>
                    <m:d>
                      <m:dPr>
                        <m:ctrlPr>
                          <a:rPr lang="en-US" altLang="zh-CN" b="1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𝐄𝐗</m:t>
                        </m:r>
                        <m:sSup>
                          <m:sSupPr>
                            <m:ctrlP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𝐏𝐇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EAB8298-EA9B-6DDD-3942-D9055EDC9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682" y="3267329"/>
                <a:ext cx="4391128" cy="6819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A307F78-DEF9-EC4C-2F8B-1170861FB1AC}"/>
                  </a:ext>
                </a:extLst>
              </p:cNvPr>
              <p:cNvSpPr txBox="1"/>
              <p:nvPr/>
            </p:nvSpPr>
            <p:spPr>
              <a:xfrm>
                <a:off x="5842278" y="3419742"/>
                <a:ext cx="2080009" cy="4939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Buhrman-Torenvliet: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2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𝐄𝐗𝐏</m:t>
                        </m:r>
                      </m:e>
                      <m:sup>
                        <m:sSup>
                          <m:s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12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𝐍𝐏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sup>
                        </m:sSup>
                      </m:sup>
                    </m:sSup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2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𝐁𝐏𝐏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A307F78-DEF9-EC4C-2F8B-1170861FB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278" y="3419742"/>
                <a:ext cx="2080009" cy="4939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5EDD58E-9E1F-DB95-4F50-482FF4412C94}"/>
                  </a:ext>
                </a:extLst>
              </p:cNvPr>
              <p:cNvSpPr txBox="1"/>
              <p:nvPr/>
            </p:nvSpPr>
            <p:spPr>
              <a:xfrm>
                <a:off x="8151839" y="3405064"/>
                <a:ext cx="2232294" cy="4939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Wilson:</a:t>
                </a:r>
                <a:b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2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sSup>
                          <m:s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12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𝐍𝐏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sup>
                        </m:sSup>
                      </m:sup>
                    </m:sSup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sz="1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5EDD58E-9E1F-DB95-4F50-482FF4412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839" y="3405064"/>
                <a:ext cx="2232294" cy="4939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DD3B9A5-1DFE-2E2A-D83E-11D643406C38}"/>
                  </a:ext>
                </a:extLst>
              </p:cNvPr>
              <p:cNvSpPr txBox="1"/>
              <p:nvPr/>
            </p:nvSpPr>
            <p:spPr>
              <a:xfrm>
                <a:off x="7035691" y="4019266"/>
                <a:ext cx="2232295" cy="4623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Buhrman-</a:t>
                </a:r>
                <a:r>
                  <a:rPr lang="en-US" altLang="zh-CN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Fortnow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-Santhanam:</a:t>
                </a:r>
                <a:b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2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𝐍𝐄𝐗𝐏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altLang="zh-CN" sz="1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io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2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DD3B9A5-1DFE-2E2A-D83E-11D643406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691" y="4019266"/>
                <a:ext cx="2232295" cy="4623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D166D264-5EE2-E11C-0831-2F2C365C673A}"/>
              </a:ext>
            </a:extLst>
          </p:cNvPr>
          <p:cNvSpPr txBox="1"/>
          <p:nvPr/>
        </p:nvSpPr>
        <p:spPr>
          <a:xfrm>
            <a:off x="8678091" y="2368146"/>
            <a:ext cx="2264229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is classical, Baker-Gill-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Solovay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style relativization!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Relativization barrier for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worst-case uniform derandomization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13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improve IW01 to worst-case derandomization: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?</m:t>
                        </m:r>
                      </m:e>
                    </m:groupCh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io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𝐒𝐔𝐁𝐄𝐗𝐏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8016F3-B526-5691-9D6E-A41C86FC3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703A242-C0D5-2DB0-7A8C-6300F86EC3B7}"/>
                  </a:ext>
                </a:extLst>
              </p:cNvPr>
              <p:cNvSpPr txBox="1"/>
              <p:nvPr/>
            </p:nvSpPr>
            <p:spPr>
              <a:xfrm>
                <a:off x="2282536" y="2928509"/>
                <a:ext cx="7626927" cy="16952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</a:t>
                </a:r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an oracle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𝐄𝐗𝐏𝐇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io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𝐃𝐓𝐈𝐌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no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worst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-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case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derand</m:t>
                          </m:r>
                        </m:e>
                      </m:d>
                      <m:r>
                        <m:rPr>
                          <m:nor/>
                        </m:rPr>
                        <a:rPr lang="en-US" altLang="zh-CN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but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𝐔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𝐁𝐏𝐓𝐈𝐌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strong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uniform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lower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bounds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703A242-C0D5-2DB0-7A8C-6300F86EC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536" y="2928509"/>
                <a:ext cx="7626927" cy="16952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901F97C9-444B-18F5-B4C7-0EC2264244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515453" y="4809694"/>
            <a:ext cx="1426867" cy="1873688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5A0A1BB9-E9E4-D0BE-0730-3D33FAE977A1}"/>
              </a:ext>
            </a:extLst>
          </p:cNvPr>
          <p:cNvGrpSpPr/>
          <p:nvPr/>
        </p:nvGrpSpPr>
        <p:grpSpPr>
          <a:xfrm>
            <a:off x="3958599" y="5202695"/>
            <a:ext cx="5507182" cy="1413480"/>
            <a:chOff x="3958599" y="5202695"/>
            <a:chExt cx="5507182" cy="1413480"/>
          </a:xfrm>
        </p:grpSpPr>
        <p:sp>
          <p:nvSpPr>
            <p:cNvPr id="17" name="思想气泡: 云 16">
              <a:extLst>
                <a:ext uri="{FF2B5EF4-FFF2-40B4-BE49-F238E27FC236}">
                  <a16:creationId xmlns:a16="http://schemas.microsoft.com/office/drawing/2014/main" id="{74953379-BAA1-37F1-8468-BBF8A00ECC20}"/>
                </a:ext>
              </a:extLst>
            </p:cNvPr>
            <p:cNvSpPr/>
            <p:nvPr/>
          </p:nvSpPr>
          <p:spPr>
            <a:xfrm>
              <a:off x="3958599" y="5202695"/>
              <a:ext cx="5507182" cy="1413480"/>
            </a:xfrm>
            <a:prstGeom prst="cloudCallout">
              <a:avLst>
                <a:gd name="adj1" fmla="val 54477"/>
                <a:gd name="adj2" fmla="val -6225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26E7AB51-5970-AAFB-0B0D-EA6A63264678}"/>
                    </a:ext>
                  </a:extLst>
                </p:cNvPr>
                <p:cNvSpPr txBox="1"/>
                <p:nvPr/>
              </p:nvSpPr>
              <p:spPr>
                <a:xfrm>
                  <a:off x="4436910" y="5392763"/>
                  <a:ext cx="475146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one uses 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-relativizing techniques to “improve IW01”, then one also separates 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from 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𝐄𝐗𝐏𝐇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!!!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26E7AB51-5970-AAFB-0B0D-EA6A63264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6910" y="5392763"/>
                  <a:ext cx="4751463" cy="1015663"/>
                </a:xfrm>
                <a:prstGeom prst="rect">
                  <a:avLst/>
                </a:prstGeom>
                <a:blipFill>
                  <a:blip r:embed="rId6"/>
                  <a:stretch>
                    <a:fillRect l="-1412" t="-3012" r="-128" b="-108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17F0B79C-7167-26B0-3B33-7EE6D4C367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7058" y="4547270"/>
            <a:ext cx="2136112" cy="2136112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98A2487A-DCCD-A7E0-5E46-CBDB4C1A25F6}"/>
              </a:ext>
            </a:extLst>
          </p:cNvPr>
          <p:cNvGrpSpPr/>
          <p:nvPr/>
        </p:nvGrpSpPr>
        <p:grpSpPr>
          <a:xfrm>
            <a:off x="1462593" y="4879596"/>
            <a:ext cx="2599594" cy="950238"/>
            <a:chOff x="1462593" y="4879596"/>
            <a:chExt cx="2599594" cy="950238"/>
          </a:xfrm>
        </p:grpSpPr>
        <p:sp>
          <p:nvSpPr>
            <p:cNvPr id="21" name="对话气泡: 椭圆形 20">
              <a:extLst>
                <a:ext uri="{FF2B5EF4-FFF2-40B4-BE49-F238E27FC236}">
                  <a16:creationId xmlns:a16="http://schemas.microsoft.com/office/drawing/2014/main" id="{B06C1A3D-EA2F-DA2D-A015-C0DB09F984C5}"/>
                </a:ext>
              </a:extLst>
            </p:cNvPr>
            <p:cNvSpPr/>
            <p:nvPr/>
          </p:nvSpPr>
          <p:spPr>
            <a:xfrm>
              <a:off x="1462593" y="4879596"/>
              <a:ext cx="2599594" cy="950238"/>
            </a:xfrm>
            <a:prstGeom prst="wedgeEllipseCallout">
              <a:avLst>
                <a:gd name="adj1" fmla="val -60405"/>
                <a:gd name="adj2" fmla="val -38102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50BD2D4-3069-24D8-22DE-3874D6C3C8CF}"/>
                </a:ext>
              </a:extLst>
            </p:cNvPr>
            <p:cNvSpPr txBox="1"/>
            <p:nvPr/>
          </p:nvSpPr>
          <p:spPr>
            <a:xfrm>
              <a:off x="1638326" y="4959197"/>
              <a:ext cx="23741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New techniques are needed.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EDC805D-797B-D5FF-FCEC-0503DF93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8559" y="2895598"/>
            <a:ext cx="3745319" cy="3745319"/>
          </a:xfrm>
          <a:prstGeom prst="rect">
            <a:avLst/>
          </a:prstGeom>
        </p:spPr>
      </p:pic>
      <p:pic>
        <p:nvPicPr>
          <p:cNvPr id="2052" name="Picture 4" descr="3d morph man figure with megaphone">
            <a:extLst>
              <a:ext uri="{FF2B5EF4-FFF2-40B4-BE49-F238E27FC236}">
                <a16:creationId xmlns:a16="http://schemas.microsoft.com/office/drawing/2014/main" id="{F2E8DDD8-9DD1-E0B0-DCF4-33B29CCC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32" y="2606948"/>
            <a:ext cx="3597577" cy="43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对话气泡: 椭圆形 11">
            <a:extLst>
              <a:ext uri="{FF2B5EF4-FFF2-40B4-BE49-F238E27FC236}">
                <a16:creationId xmlns:a16="http://schemas.microsoft.com/office/drawing/2014/main" id="{CC2E7F9D-341E-5DE1-ED65-B16EE732070E}"/>
              </a:ext>
            </a:extLst>
          </p:cNvPr>
          <p:cNvSpPr/>
          <p:nvPr/>
        </p:nvSpPr>
        <p:spPr>
          <a:xfrm>
            <a:off x="1716198" y="1089875"/>
            <a:ext cx="5370501" cy="1517073"/>
          </a:xfrm>
          <a:prstGeom prst="wedgeEllipseCallout">
            <a:avLst>
              <a:gd name="adj1" fmla="val -27756"/>
              <a:gd name="adj2" fmla="val 8170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I’m enough of barrier results.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A183F28-48F6-3C69-49AD-56F42D35176E}"/>
              </a:ext>
            </a:extLst>
          </p:cNvPr>
          <p:cNvGrpSpPr/>
          <p:nvPr/>
        </p:nvGrpSpPr>
        <p:grpSpPr>
          <a:xfrm>
            <a:off x="3905037" y="2787816"/>
            <a:ext cx="5697729" cy="3286411"/>
            <a:chOff x="3905037" y="2787816"/>
            <a:chExt cx="5697729" cy="3286411"/>
          </a:xfrm>
        </p:grpSpPr>
        <p:sp>
          <p:nvSpPr>
            <p:cNvPr id="13" name="对话气泡: 椭圆形 12">
              <a:extLst>
                <a:ext uri="{FF2B5EF4-FFF2-40B4-BE49-F238E27FC236}">
                  <a16:creationId xmlns:a16="http://schemas.microsoft.com/office/drawing/2014/main" id="{8FA2CFDB-A649-094F-17E8-5E30B976AE31}"/>
                </a:ext>
              </a:extLst>
            </p:cNvPr>
            <p:cNvSpPr/>
            <p:nvPr/>
          </p:nvSpPr>
          <p:spPr>
            <a:xfrm>
              <a:off x="3905037" y="2787816"/>
              <a:ext cx="5598192" cy="3286411"/>
            </a:xfrm>
            <a:prstGeom prst="wedgeEllipseCallout">
              <a:avLst>
                <a:gd name="adj1" fmla="val 50552"/>
                <a:gd name="adj2" fmla="val -3775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85BD3A7-223F-E3BE-645F-45D3BA8A5C97}"/>
                </a:ext>
              </a:extLst>
            </p:cNvPr>
            <p:cNvSpPr txBox="1"/>
            <p:nvPr/>
          </p:nvSpPr>
          <p:spPr>
            <a:xfrm>
              <a:off x="4570632" y="3276859"/>
              <a:ext cx="503213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Okay, let’s prove some </a:t>
              </a:r>
              <a:r>
                <a:rPr lang="en-US" altLang="zh-C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 lower bounds</a:t>
              </a:r>
              <a:r>
                <a:rPr lang="en-US" altLang="zh-C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by bounded relativization!</a:t>
              </a:r>
              <a:endPara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44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Near-Maximum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Circuit Lower Bound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14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Picture 4" descr="3d morph man figure with megaphone">
            <a:extLst>
              <a:ext uri="{FF2B5EF4-FFF2-40B4-BE49-F238E27FC236}">
                <a16:creationId xmlns:a16="http://schemas.microsoft.com/office/drawing/2014/main" id="{C24F6183-CC39-6057-633F-FF9F87597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1245" y="1973545"/>
            <a:ext cx="1530414" cy="18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对话气泡: 矩形 5">
                <a:extLst>
                  <a:ext uri="{FF2B5EF4-FFF2-40B4-BE49-F238E27FC236}">
                    <a16:creationId xmlns:a16="http://schemas.microsoft.com/office/drawing/2014/main" id="{64BED0BC-5E17-3E23-6AAB-2DCE60FF304E}"/>
                  </a:ext>
                </a:extLst>
              </p:cNvPr>
              <p:cNvSpPr/>
              <p:nvPr/>
            </p:nvSpPr>
            <p:spPr>
              <a:xfrm>
                <a:off x="3139592" y="1933233"/>
                <a:ext cx="8529893" cy="1838848"/>
              </a:xfrm>
              <a:prstGeom prst="wedgeRectCallout">
                <a:avLst>
                  <a:gd name="adj1" fmla="val -63198"/>
                  <a:gd name="adj2" fmla="val -37679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𝐁𝐏</m:t>
                        </m:r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𝐌𝐂𝐒𝐏</m:t>
                        </m:r>
                      </m:sup>
                    </m:sSup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  <m:sub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𝟎𝟏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sub>
                    </m:sSub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is, there is a language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computable in probabilistic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0.01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bits of advice, but has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near-maximum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complexity.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对话气泡: 矩形 5">
                <a:extLst>
                  <a:ext uri="{FF2B5EF4-FFF2-40B4-BE49-F238E27FC236}">
                    <a16:creationId xmlns:a16="http://schemas.microsoft.com/office/drawing/2014/main" id="{64BED0BC-5E17-3E23-6AAB-2DCE60FF3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592" y="1933233"/>
                <a:ext cx="8529893" cy="1838848"/>
              </a:xfrm>
              <a:prstGeom prst="wedgeRectCallout">
                <a:avLst>
                  <a:gd name="adj1" fmla="val -63198"/>
                  <a:gd name="adj2" fmla="val -37679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CA4542-8B8F-EAEB-BF2E-434F2B44716B}"/>
                  </a:ext>
                </a:extLst>
              </p:cNvPr>
              <p:cNvSpPr txBox="1"/>
              <p:nvPr/>
            </p:nvSpPr>
            <p:spPr>
              <a:xfrm>
                <a:off x="6955134" y="4185974"/>
                <a:ext cx="4823210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𝐌𝐂𝐒𝐏</m:t>
                    </m:r>
                  </m:oMath>
                </a14:m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minimum circuit size problem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length-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of a Boolean function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circuit complexity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CA4542-8B8F-EAEB-BF2E-434F2B447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34" y="4185974"/>
                <a:ext cx="4823210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73FD46-D8B9-0B8B-E162-86AA62E5FDB3}"/>
                  </a:ext>
                </a:extLst>
              </p:cNvPr>
              <p:cNvSpPr txBox="1"/>
              <p:nvPr/>
            </p:nvSpPr>
            <p:spPr>
              <a:xfrm>
                <a:off x="520338" y="3870288"/>
                <a:ext cx="6054634" cy="29179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previously known: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𝐙𝐏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(IKV18)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only a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super-poly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lower bound, not a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near-maximum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one!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Trivial, but needs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bits of advice… (We only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0.01</m:t>
                        </m:r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(Kannan82, MVW99)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Sounds “one level higher”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𝐁𝐏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(?)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73FD46-D8B9-0B8B-E162-86AA62E5F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8" y="3870288"/>
                <a:ext cx="6054634" cy="29179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0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LOS PRG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15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8A4320-8C56-C5C4-7BD4-6A49101A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Lu-Oliveira-Santhanam (STOC’21) (henceforth LOS):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3577F3-5D98-E5CA-8E76-2754A5EF3D9B}"/>
                  </a:ext>
                </a:extLst>
              </p:cNvPr>
              <p:cNvSpPr txBox="1"/>
              <p:nvPr/>
            </p:nvSpPr>
            <p:spPr>
              <a:xfrm>
                <a:off x="1222717" y="2380979"/>
                <a:ext cx="9746566" cy="16203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is, unconditionally, a PRG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0.001</m:t>
                              </m:r>
                            </m:sup>
                          </m:sSup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computable in </a:t>
                </a:r>
                <a:r>
                  <a:rPr lang="en-US" altLang="zh-CN" sz="2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bit of advice, that fools every uniform probabilistic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machine.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3577F3-5D98-E5CA-8E76-2754A5EF3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17" y="2380979"/>
                <a:ext cx="9746566" cy="16203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6B1331-A6B6-FF48-D23B-287A15F49778}"/>
                  </a:ext>
                </a:extLst>
              </p:cNvPr>
              <p:cNvSpPr txBox="1"/>
              <p:nvPr/>
            </p:nvSpPr>
            <p:spPr>
              <a:xfrm>
                <a:off x="6276869" y="4552864"/>
                <a:ext cx="5513196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 algorithms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Randomized algorithms that output a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 with high probability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Although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needs randomness to compute,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fixed, well-defined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6B1331-A6B6-FF48-D23B-287A15F49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69" y="4552864"/>
                <a:ext cx="5513196" cy="1692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12DAB55-7357-3B9B-C88C-8CB3F77336EE}"/>
                  </a:ext>
                </a:extLst>
              </p:cNvPr>
              <p:cNvSpPr txBox="1"/>
              <p:nvPr/>
            </p:nvSpPr>
            <p:spPr>
              <a:xfrm>
                <a:off x="401935" y="4621537"/>
                <a:ext cx="5513195" cy="15554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Pseudorandom generators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machine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are infinitely many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𝑠𝑒𝑒𝑑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𝑠𝑒𝑒𝑑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&lt;0.1</m:t>
                      </m:r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12DAB55-7357-3B9B-C88C-8CB3F773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5" y="4621537"/>
                <a:ext cx="5513195" cy="15554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0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gradFill>
                <a:gsLst>
                  <a:gs pos="0">
                    <a:srgbClr val="C7A1E3">
                      <a:lumMod val="90000"/>
                      <a:lumOff val="10000"/>
                    </a:srgbClr>
                  </a:gs>
                  <a:gs pos="50000">
                    <a:srgbClr val="EB95EB">
                      <a:lumMod val="95000"/>
                      <a:lumOff val="5000"/>
                    </a:srgbClr>
                  </a:gs>
                  <a:gs pos="100000">
                    <a:srgbClr val="EB95EB">
                      <a:lumMod val="95000"/>
                      <a:lumOff val="5000"/>
                    </a:srgbClr>
                  </a:gs>
                </a:gsLst>
              </a:grad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LOS is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8A4320-8C56-C5C4-7BD4-6A49101A09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8A4320-8C56-C5C4-7BD4-6A49101A0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9F55888-74A1-9BF6-83C7-CCFADB45BD36}"/>
                  </a:ext>
                </a:extLst>
              </p:cNvPr>
              <p:cNvSpPr txBox="1"/>
              <p:nvPr/>
            </p:nvSpPr>
            <p:spPr>
              <a:xfrm>
                <a:off x="401936" y="4757278"/>
                <a:ext cx="5513195" cy="11860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the machine that gets a truth table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input, and outputs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𝑠𝑒𝑒𝑑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𝑠𝑒𝑒𝑑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&lt;0.1</m:t>
                      </m:r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9F55888-74A1-9BF6-83C7-CCFADB45B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6" y="4757278"/>
                <a:ext cx="5513195" cy="1186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40F5331-3617-956A-CFEE-CC920D782CE1}"/>
                  </a:ext>
                </a:extLst>
              </p:cNvPr>
              <p:cNvSpPr txBox="1"/>
              <p:nvPr/>
            </p:nvSpPr>
            <p:spPr>
              <a:xfrm>
                <a:off x="6276870" y="4622498"/>
                <a:ext cx="5513195" cy="14556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hard function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Advice: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0.001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complexity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bit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40F5331-3617-956A-CFEE-CC920D782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70" y="4622498"/>
                <a:ext cx="5513195" cy="1455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6BEA04E-B2B0-3028-1147-12080BE3C2F0}"/>
                  </a:ext>
                </a:extLst>
              </p:cNvPr>
              <p:cNvSpPr txBox="1"/>
              <p:nvPr/>
            </p:nvSpPr>
            <p:spPr>
              <a:xfrm>
                <a:off x="1222717" y="2380979"/>
                <a:ext cx="9746566" cy="16203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is, unconditionally, a PRG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0.001</m:t>
                              </m:r>
                            </m:sup>
                          </m:sSup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computable in </a:t>
                </a:r>
                <a:r>
                  <a:rPr lang="en-US" altLang="zh-CN" sz="2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bit of advice, that fools every uniform probabilistic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machine.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6BEA04E-B2B0-3028-1147-12080BE3C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17" y="2380979"/>
                <a:ext cx="9746566" cy="16203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3577F3-5D98-E5CA-8E76-2754A5EF3D9B}"/>
                  </a:ext>
                </a:extLst>
              </p:cNvPr>
              <p:cNvSpPr txBox="1"/>
              <p:nvPr/>
            </p:nvSpPr>
            <p:spPr>
              <a:xfrm>
                <a:off x="1222717" y="2380979"/>
                <a:ext cx="9746566" cy="19896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is, unconditionally, a PRG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0.001</m:t>
                              </m:r>
                            </m:sup>
                          </m:sSup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computable in </a:t>
                </a:r>
                <a:r>
                  <a:rPr lang="en-US" altLang="zh-CN" sz="2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bit of advice, that fools every uniform probabilistic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machine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3577F3-5D98-E5CA-8E76-2754A5EF3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17" y="2380979"/>
                <a:ext cx="9746566" cy="19896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2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486A7-0128-480E-AA1A-E58223EF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God said, “Let there be time.”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In the beginning…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1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2C489B9-D9A7-CF11-ACE7-8B96ED18FAC8}"/>
              </a:ext>
            </a:extLst>
          </p:cNvPr>
          <p:cNvGrpSpPr/>
          <p:nvPr/>
        </p:nvGrpSpPr>
        <p:grpSpPr>
          <a:xfrm>
            <a:off x="7062517" y="1858381"/>
            <a:ext cx="3877898" cy="1668268"/>
            <a:chOff x="7062517" y="1858381"/>
            <a:chExt cx="3877898" cy="16682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0" name="Picture 2" descr="Juris Hartmanis | Cornell Engineering">
              <a:extLst>
                <a:ext uri="{FF2B5EF4-FFF2-40B4-BE49-F238E27FC236}">
                  <a16:creationId xmlns:a16="http://schemas.microsoft.com/office/drawing/2014/main" id="{F3B369B4-7A95-6926-3039-FDC1A27C3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517" y="1858381"/>
              <a:ext cx="1653540" cy="1653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9E75D3E0-3201-43E9-E38B-CA477702B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057" y="1858381"/>
              <a:ext cx="2224358" cy="1668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422A022-8F14-CD95-3E3F-34281D3CE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86" y="3773124"/>
            <a:ext cx="9688831" cy="1930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5B34CEE-DA6C-1B1A-14E4-6CEE6C282AC8}"/>
                  </a:ext>
                </a:extLst>
              </p:cNvPr>
              <p:cNvSpPr txBox="1"/>
              <p:nvPr/>
            </p:nvSpPr>
            <p:spPr>
              <a:xfrm>
                <a:off x="7447169" y="4513828"/>
                <a:ext cx="3734407" cy="13249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Time Hierarchy </a:t>
                </a:r>
                <a:r>
                  <a:rPr lang="en-US" altLang="zh-CN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Thm</a:t>
                </a:r>
                <a:endPara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5B34CEE-DA6C-1B1A-14E4-6CEE6C282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69" y="4513828"/>
                <a:ext cx="3734407" cy="1324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D224CF35-8EE9-27E0-2E06-F91F92D8B0D4}"/>
              </a:ext>
            </a:extLst>
          </p:cNvPr>
          <p:cNvSpPr txBox="1"/>
          <p:nvPr/>
        </p:nvSpPr>
        <p:spPr>
          <a:xfrm>
            <a:off x="838200" y="2646444"/>
            <a:ext cx="566928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Hartmanis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R. E. Stearns. On the computational complexity of algorithms.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17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AE0616E-73C6-D712-4A5C-3F87A1A9AF9E}"/>
              </a:ext>
            </a:extLst>
          </p:cNvPr>
          <p:cNvSpPr txBox="1"/>
          <p:nvPr/>
        </p:nvSpPr>
        <p:spPr>
          <a:xfrm>
            <a:off x="6249576" y="4150483"/>
            <a:ext cx="521308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Takeaway message: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Oracle results are still meaningful, if you consider the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of the oracles!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777C9B9-82BE-FE75-5665-23A761D90409}"/>
                  </a:ext>
                </a:extLst>
              </p:cNvPr>
              <p:cNvSpPr txBox="1"/>
              <p:nvPr/>
            </p:nvSpPr>
            <p:spPr>
              <a:xfrm>
                <a:off x="478469" y="2050086"/>
                <a:ext cx="5331488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true relative to every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hence is “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-relativizing”.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777C9B9-82BE-FE75-5665-23A761D9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9" y="2050086"/>
                <a:ext cx="533148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4B6BF13-E541-B934-9E70-FA896AD8A75A}"/>
                  </a:ext>
                </a:extLst>
              </p:cNvPr>
              <p:cNvSpPr txBox="1"/>
              <p:nvPr/>
            </p:nvSpPr>
            <p:spPr>
              <a:xfrm>
                <a:off x="6381041" y="2022277"/>
                <a:ext cx="5532455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the other hand, if some statement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𝒮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false relative to some oracle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proving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𝒮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 techniques would require proving breakthroughs (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4B6BF13-E541-B934-9E70-FA896AD8A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041" y="2022277"/>
                <a:ext cx="5532455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43F2884-F8BC-DB42-6DFC-0B9CEF03490C}"/>
                  </a:ext>
                </a:extLst>
              </p:cNvPr>
              <p:cNvSpPr txBox="1"/>
              <p:nvPr/>
            </p:nvSpPr>
            <p:spPr>
              <a:xfrm>
                <a:off x="478468" y="2757972"/>
                <a:ext cx="5331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Many interesting theorems are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43F2884-F8BC-DB42-6DFC-0B9CEF034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8" y="2757972"/>
                <a:ext cx="5331488" cy="369332"/>
              </a:xfrm>
              <a:prstGeom prst="rect">
                <a:avLst/>
              </a:prstGeom>
              <a:blipFill>
                <a:blip r:embed="rId5"/>
                <a:stretch>
                  <a:fillRect l="-914" t="-8197" r="-102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21312F-2989-CBFC-406B-B95BECCFBE8B}"/>
                  </a:ext>
                </a:extLst>
              </p:cNvPr>
              <p:cNvSpPr txBox="1"/>
              <p:nvPr/>
            </p:nvSpPr>
            <p:spPr>
              <a:xfrm>
                <a:off x="8082224" y="3398361"/>
                <a:ext cx="4109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Many interesting oracles are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𝐄𝐗𝐏𝐇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21312F-2989-CBFC-406B-B95BECCFB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224" y="3398361"/>
                <a:ext cx="4109776" cy="369332"/>
              </a:xfrm>
              <a:prstGeom prst="rect">
                <a:avLst/>
              </a:prstGeom>
              <a:blipFill>
                <a:blip r:embed="rId6"/>
                <a:stretch>
                  <a:fillRect l="-133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EF4F427-167E-19B8-3DA3-36C214413852}"/>
                  </a:ext>
                </a:extLst>
              </p:cNvPr>
              <p:cNvSpPr txBox="1"/>
              <p:nvPr/>
            </p:nvSpPr>
            <p:spPr>
              <a:xfrm>
                <a:off x="478468" y="3316895"/>
                <a:ext cx="5331488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Negative results: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Barrier oracles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𝐄𝐗𝐏𝐇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Improving IW01 to worst-case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derand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 in the paper…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EF4F427-167E-19B8-3DA3-36C214413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8" y="3316895"/>
                <a:ext cx="5331488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2922FFF-D091-7A54-04D8-1C495D82A5B8}"/>
                  </a:ext>
                </a:extLst>
              </p:cNvPr>
              <p:cNvSpPr txBox="1"/>
              <p:nvPr/>
            </p:nvSpPr>
            <p:spPr>
              <a:xfrm>
                <a:off x="478468" y="4564849"/>
                <a:ext cx="4789942" cy="10324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Positive results: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near-max 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𝐁𝐏𝐄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0.01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 the LOS PRG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2922FFF-D091-7A54-04D8-1C495D82A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8" y="4564849"/>
                <a:ext cx="4789942" cy="10324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682F28B9-AD9E-0877-782F-85AFC9FEF29D}"/>
              </a:ext>
            </a:extLst>
          </p:cNvPr>
          <p:cNvSpPr/>
          <p:nvPr/>
        </p:nvSpPr>
        <p:spPr>
          <a:xfrm>
            <a:off x="3890073" y="5782078"/>
            <a:ext cx="383976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rgbClr val="EB95EB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094E8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rgbClr val="EB95EB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094E8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5BF33A3-1AB9-A11D-A0E7-A34215B292D9}"/>
              </a:ext>
            </a:extLst>
          </p:cNvPr>
          <p:cNvSpPr txBox="1"/>
          <p:nvPr/>
        </p:nvSpPr>
        <p:spPr>
          <a:xfrm>
            <a:off x="7676618" y="6197967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God said, “Let there be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.”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In the beginning…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2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347CBF-5C50-BF7D-B82B-656CF3DEF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" y="4900999"/>
            <a:ext cx="7416800" cy="6090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10A0F8-8B34-6647-A239-076DD2264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526721"/>
            <a:ext cx="6202680" cy="18368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32CAF6B-5D14-DCAA-DC97-8DE41FFFBCAF}"/>
              </a:ext>
            </a:extLst>
          </p:cNvPr>
          <p:cNvSpPr txBox="1"/>
          <p:nvPr/>
        </p:nvSpPr>
        <p:spPr>
          <a:xfrm>
            <a:off x="6654800" y="2299806"/>
            <a:ext cx="230632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Poly-time languages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1875A5-C164-A0B5-1FD1-1DC5CBE7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11" y="2953154"/>
            <a:ext cx="2128180" cy="1596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536604F-83CD-4873-286E-DACB764B1818}"/>
              </a:ext>
            </a:extLst>
          </p:cNvPr>
          <p:cNvSpPr txBox="1"/>
          <p:nvPr/>
        </p:nvSpPr>
        <p:spPr>
          <a:xfrm>
            <a:off x="607060" y="4380012"/>
            <a:ext cx="620268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Stephen A. Cook. The Complexity of Theorem-Proving Procedures.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F369C52-903A-85D9-A01C-5E909452420F}"/>
              </a:ext>
            </a:extLst>
          </p:cNvPr>
          <p:cNvCxnSpPr>
            <a:cxnSpLocks/>
            <a:stCxn id="15" idx="6"/>
            <a:endCxn id="8" idx="2"/>
          </p:cNvCxnSpPr>
          <p:nvPr/>
        </p:nvCxnSpPr>
        <p:spPr>
          <a:xfrm flipV="1">
            <a:off x="5903519" y="2669138"/>
            <a:ext cx="1904441" cy="4941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3D43BDEF-BBF9-F140-0CCB-55746206B70B}"/>
              </a:ext>
            </a:extLst>
          </p:cNvPr>
          <p:cNvSpPr/>
          <p:nvPr/>
        </p:nvSpPr>
        <p:spPr>
          <a:xfrm>
            <a:off x="5406015" y="2914487"/>
            <a:ext cx="497504" cy="497504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89E4A82-590C-CC07-11E8-59850074FA42}"/>
              </a:ext>
            </a:extLst>
          </p:cNvPr>
          <p:cNvSpPr txBox="1"/>
          <p:nvPr/>
        </p:nvSpPr>
        <p:spPr>
          <a:xfrm>
            <a:off x="936942" y="5644970"/>
            <a:ext cx="57531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Richard M. Karp. Reducibility among Combinatorial Problems.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Photo for Richard M. Karp">
            <a:extLst>
              <a:ext uri="{FF2B5EF4-FFF2-40B4-BE49-F238E27FC236}">
                <a16:creationId xmlns:a16="http://schemas.microsoft.com/office/drawing/2014/main" id="{64AAC1B6-9698-BD12-B52F-C74FE2AD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55" y="2712429"/>
            <a:ext cx="1428750" cy="2000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63901D8-AED0-2055-1ADB-6B9CDBEA033E}"/>
              </a:ext>
            </a:extLst>
          </p:cNvPr>
          <p:cNvSpPr/>
          <p:nvPr/>
        </p:nvSpPr>
        <p:spPr>
          <a:xfrm>
            <a:off x="1597688" y="2732525"/>
            <a:ext cx="2130250" cy="45081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A668C85-2161-5955-1FF8-95802C90C4E6}"/>
                  </a:ext>
                </a:extLst>
              </p:cNvPr>
              <p:cNvSpPr txBox="1"/>
              <p:nvPr/>
            </p:nvSpPr>
            <p:spPr>
              <a:xfrm>
                <a:off x="264160" y="2274587"/>
                <a:ext cx="816398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SAT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A668C85-2161-5955-1FF8-95802C90C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" y="2274587"/>
                <a:ext cx="8163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9C0374E-43D7-AA44-C5F5-16E4B00484A5}"/>
              </a:ext>
            </a:extLst>
          </p:cNvPr>
          <p:cNvCxnSpPr>
            <a:stCxn id="18" idx="3"/>
            <a:endCxn id="13" idx="1"/>
          </p:cNvCxnSpPr>
          <p:nvPr/>
        </p:nvCxnSpPr>
        <p:spPr>
          <a:xfrm>
            <a:off x="1080558" y="2459253"/>
            <a:ext cx="517130" cy="49867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C08ECE2-2FCF-369F-2351-11DBFA5E46CF}"/>
                  </a:ext>
                </a:extLst>
              </p:cNvPr>
              <p:cNvSpPr txBox="1"/>
              <p:nvPr/>
            </p:nvSpPr>
            <p:spPr>
              <a:xfrm>
                <a:off x="7972108" y="5383322"/>
                <a:ext cx="3381692" cy="646331"/>
              </a:xfrm>
              <a:prstGeom prst="rect">
                <a:avLst/>
              </a:prstGeom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altLang="zh-CN" sz="36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C08ECE2-2FCF-369F-2351-11DBFA5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108" y="5383322"/>
                <a:ext cx="338169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1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7" grpId="0" animBg="1"/>
      <p:bldP spid="13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relativization barrier (Baker-Gill-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Solovay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Complexity classes with oracles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poly-time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nondeterministic poly-time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gradFill>
                <a:gsLst>
                  <a:gs pos="0">
                    <a:srgbClr val="C7A1E3">
                      <a:lumMod val="90000"/>
                      <a:lumOff val="10000"/>
                    </a:srgbClr>
                  </a:gs>
                  <a:gs pos="50000">
                    <a:srgbClr val="EB95EB">
                      <a:lumMod val="95000"/>
                      <a:lumOff val="5000"/>
                    </a:srgbClr>
                  </a:gs>
                  <a:gs pos="100000">
                    <a:srgbClr val="EB95EB">
                      <a:lumMod val="95000"/>
                      <a:lumOff val="5000"/>
                    </a:srgbClr>
                  </a:gs>
                </a:gsLst>
              </a:grad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How </a:t>
                </a:r>
                <a:r>
                  <a:rPr lang="en-US" altLang="zh-CN" sz="4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 solve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4"/>
                <a:stretch>
                  <a:fillRect/>
                </a:stretch>
              </a:blip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3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075BA2C-2C18-520B-31FF-821DB91DAE20}"/>
                  </a:ext>
                </a:extLst>
              </p:cNvPr>
              <p:cNvSpPr/>
              <p:nvPr/>
            </p:nvSpPr>
            <p:spPr>
              <a:xfrm>
                <a:off x="538479" y="3889375"/>
                <a:ext cx="5374640" cy="20992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Previous* separations are “relativizing”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Simulation / diagonalization techniques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hierarchy theorem,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𝐄𝐗𝐏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075BA2C-2C18-520B-31FF-821DB91DA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79" y="3889375"/>
                <a:ext cx="5374640" cy="20992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674D602-2B7D-9C30-F06E-B0BCDFC66CEA}"/>
                  </a:ext>
                </a:extLst>
              </p:cNvPr>
              <p:cNvSpPr/>
              <p:nvPr/>
            </p:nvSpPr>
            <p:spPr>
              <a:xfrm>
                <a:off x="6278882" y="3613832"/>
                <a:ext cx="5374640" cy="269437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Relativizing techniques cannot resolve </a:t>
                </a:r>
                <a14:m>
                  <m:oMath xmlns:m="http://schemas.openxmlformats.org/officeDocument/2006/math">
                    <m:r>
                      <a:rPr lang="en-US" altLang="zh-CN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r>
                      <a:rPr lang="en-US" altLang="zh-CN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en-US" altLang="zh-C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∃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Conclusion: any proof of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(or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had better not separate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(or collapse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674D602-2B7D-9C30-F06E-B0BCDFC66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82" y="3613832"/>
                <a:ext cx="5374640" cy="2694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6C14BEF-C3DD-2DB0-3052-AE4806303DB6}"/>
              </a:ext>
            </a:extLst>
          </p:cNvPr>
          <p:cNvSpPr txBox="1"/>
          <p:nvPr/>
        </p:nvSpPr>
        <p:spPr>
          <a:xfrm>
            <a:off x="2428240" y="6123543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*Before Baker-Gill-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Solovay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(1975)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gradFill>
                <a:gsLst>
                  <a:gs pos="0">
                    <a:srgbClr val="C7A1E3">
                      <a:lumMod val="90000"/>
                      <a:lumOff val="10000"/>
                    </a:srgbClr>
                  </a:gs>
                  <a:gs pos="50000">
                    <a:srgbClr val="EB95EB">
                      <a:lumMod val="95000"/>
                      <a:lumOff val="5000"/>
                    </a:srgbClr>
                  </a:gs>
                  <a:gs pos="100000">
                    <a:srgbClr val="EB95EB">
                      <a:lumMod val="95000"/>
                      <a:lumOff val="5000"/>
                    </a:srgbClr>
                  </a:gs>
                </a:gsLst>
              </a:grad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Not only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4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2428C8D-6F6C-A3D4-4034-1E6ED18AD256}"/>
                  </a:ext>
                </a:extLst>
              </p:cNvPr>
              <p:cNvSpPr txBox="1"/>
              <p:nvPr/>
            </p:nvSpPr>
            <p:spPr>
              <a:xfrm>
                <a:off x="4957664" y="4103912"/>
                <a:ext cx="2082798" cy="4074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𝐒𝐈𝐙𝐄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2428C8D-6F6C-A3D4-4034-1E6ED18AD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664" y="4103912"/>
                <a:ext cx="2082798" cy="407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09D011-4AB3-1018-D237-7A7F11049E40}"/>
                  </a:ext>
                </a:extLst>
              </p:cNvPr>
              <p:cNvSpPr txBox="1"/>
              <p:nvPr/>
            </p:nvSpPr>
            <p:spPr>
              <a:xfrm>
                <a:off x="4238844" y="4813477"/>
                <a:ext cx="3520438" cy="7616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Wilson:</a:t>
                </a:r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sup>
                        </m:sSup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09D011-4AB3-1018-D237-7A7F1104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844" y="4813477"/>
                <a:ext cx="3520438" cy="761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79A0EA-1D68-4783-A626-69904F150FBB}"/>
                  </a:ext>
                </a:extLst>
              </p:cNvPr>
              <p:cNvSpPr txBox="1"/>
              <p:nvPr/>
            </p:nvSpPr>
            <p:spPr>
              <a:xfrm>
                <a:off x="8613083" y="3953711"/>
                <a:ext cx="2654215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Almost-everywhere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𝐍𝐓𝐈𝐌𝐄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hierarchy?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79A0EA-1D68-4783-A626-69904F150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083" y="3953711"/>
                <a:ext cx="265421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B72797-82D4-B56D-EFAE-F0FD81EB24BB}"/>
                  </a:ext>
                </a:extLst>
              </p:cNvPr>
              <p:cNvSpPr txBox="1"/>
              <p:nvPr/>
            </p:nvSpPr>
            <p:spPr>
              <a:xfrm>
                <a:off x="8051717" y="4843895"/>
                <a:ext cx="3776949" cy="70891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Buhrman-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Fortnow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-Santhanam:</a:t>
                </a:r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𝐍𝐄𝐗𝐏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io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B72797-82D4-B56D-EFAE-F0FD81EB2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717" y="4843895"/>
                <a:ext cx="3776949" cy="7089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24CAFE5-3C2C-4E18-55AE-C6531C2E8E88}"/>
              </a:ext>
            </a:extLst>
          </p:cNvPr>
          <p:cNvSpPr txBox="1"/>
          <p:nvPr/>
        </p:nvSpPr>
        <p:spPr>
          <a:xfrm>
            <a:off x="1186542" y="2070597"/>
            <a:ext cx="9818915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Relativization also pinpoints the exact place that we’re stuck!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63CA615-C76B-6542-43E6-614BF507B0F1}"/>
                  </a:ext>
                </a:extLst>
              </p:cNvPr>
              <p:cNvSpPr txBox="1"/>
              <p:nvPr/>
            </p:nvSpPr>
            <p:spPr>
              <a:xfrm>
                <a:off x="914400" y="4104842"/>
                <a:ext cx="2418080" cy="4056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𝐄𝐗𝐏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63CA615-C76B-6542-43E6-614BF507B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04842"/>
                <a:ext cx="2418080" cy="405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8ED305-22FC-6F3D-CF45-916FDF2B0B3E}"/>
                  </a:ext>
                </a:extLst>
              </p:cNvPr>
              <p:cNvSpPr txBox="1"/>
              <p:nvPr/>
            </p:nvSpPr>
            <p:spPr>
              <a:xfrm>
                <a:off x="298969" y="4808709"/>
                <a:ext cx="3647440" cy="7616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Buhrman-Torenvliet: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𝐄𝐗𝐏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sup>
                        </m:sSup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𝐁𝐏𝐏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8ED305-22FC-6F3D-CF45-916FDF2B0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69" y="4808709"/>
                <a:ext cx="3647440" cy="761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D7B8AE-1BB1-DEFD-F33D-2695CE3B15F4}"/>
                  </a:ext>
                </a:extLst>
              </p:cNvPr>
              <p:cNvSpPr txBox="1"/>
              <p:nvPr/>
            </p:nvSpPr>
            <p:spPr>
              <a:xfrm>
                <a:off x="914400" y="2985920"/>
                <a:ext cx="2418080" cy="7134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𝐙𝐏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𝐄𝐗𝐏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(easy)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D7B8AE-1BB1-DEFD-F33D-2695CE3B1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85920"/>
                <a:ext cx="2418080" cy="713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41EE665-7061-4D7C-0FE8-3081475C07C4}"/>
                  </a:ext>
                </a:extLst>
              </p:cNvPr>
              <p:cNvSpPr txBox="1"/>
              <p:nvPr/>
            </p:nvSpPr>
            <p:spPr>
              <a:xfrm>
                <a:off x="4790023" y="2985920"/>
                <a:ext cx="2418080" cy="7134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𝐙𝐏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(known)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41EE665-7061-4D7C-0FE8-3081475C0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023" y="2985920"/>
                <a:ext cx="2418080" cy="713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0B75F96-5F71-F046-774B-975A88B8CA64}"/>
                  </a:ext>
                </a:extLst>
              </p:cNvPr>
              <p:cNvSpPr txBox="1"/>
              <p:nvPr/>
            </p:nvSpPr>
            <p:spPr>
              <a:xfrm>
                <a:off x="8613082" y="2985920"/>
                <a:ext cx="2654215" cy="74751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(known)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0B75F96-5F71-F046-774B-975A88B8C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082" y="2985920"/>
                <a:ext cx="2654215" cy="7475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9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11" grpId="0" animBg="1"/>
      <p:bldP spid="8" grpId="0" animBg="1"/>
      <p:bldP spid="4" grpId="0" animBg="1"/>
      <p:bldP spid="5" grpId="0" animBg="1"/>
      <p:bldP spid="10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Debates Around Oracles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4F079BD-C974-7344-3CE6-3D3D7D1146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73836" y="4313396"/>
            <a:ext cx="1426867" cy="1873688"/>
          </a:xfrm>
          <a:prstGeom prst="rect">
            <a:avLst/>
          </a:prstGeom>
        </p:spPr>
      </p:pic>
      <p:sp>
        <p:nvSpPr>
          <p:cNvPr id="13" name="对话气泡: 矩形 12">
            <a:extLst>
              <a:ext uri="{FF2B5EF4-FFF2-40B4-BE49-F238E27FC236}">
                <a16:creationId xmlns:a16="http://schemas.microsoft.com/office/drawing/2014/main" id="{5EF9DD71-370A-E6F9-9209-EA66C41A900B}"/>
              </a:ext>
            </a:extLst>
          </p:cNvPr>
          <p:cNvSpPr/>
          <p:nvPr/>
        </p:nvSpPr>
        <p:spPr>
          <a:xfrm>
            <a:off x="2363986" y="2087537"/>
            <a:ext cx="5092728" cy="2113280"/>
          </a:xfrm>
          <a:prstGeom prst="wedgeRectCallout">
            <a:avLst>
              <a:gd name="adj1" fmla="val -64169"/>
              <a:gd name="adj2" fmla="val -1276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Oracles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are great!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They tell you limits of a broad family of techniques, saving your time from trying something that’s doomed to fail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They pinpoint the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place that we’ll be stuck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38E35DF-8BD5-9011-08F4-0C43355668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9824" y="2060087"/>
            <a:ext cx="1426866" cy="1883910"/>
          </a:xfrm>
          <a:prstGeom prst="rect">
            <a:avLst/>
          </a:prstGeom>
        </p:spPr>
      </p:pic>
      <p:sp>
        <p:nvSpPr>
          <p:cNvPr id="16" name="对话气泡: 矩形 15">
            <a:extLst>
              <a:ext uri="{FF2B5EF4-FFF2-40B4-BE49-F238E27FC236}">
                <a16:creationId xmlns:a16="http://schemas.microsoft.com/office/drawing/2014/main" id="{C05A45BE-ED5D-D6C2-65E2-E34868F3F158}"/>
              </a:ext>
            </a:extLst>
          </p:cNvPr>
          <p:cNvSpPr/>
          <p:nvPr/>
        </p:nvSpPr>
        <p:spPr>
          <a:xfrm>
            <a:off x="4245430" y="4488659"/>
            <a:ext cx="4736010" cy="2004216"/>
          </a:xfrm>
          <a:prstGeom prst="wedgeRectCallout">
            <a:avLst>
              <a:gd name="adj1" fmla="val 75106"/>
              <a:gd name="adj2" fmla="val -322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Oracles</a:t>
            </a:r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are not good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Anything that’s </a:t>
            </a:r>
            <a:r>
              <a:rPr lang="en-US" altLang="zh-CN" sz="2000" u="sng" dirty="0">
                <a:latin typeface="Arial" panose="020B0604020202020204" pitchFamily="34" charset="0"/>
                <a:cs typeface="Arial" panose="020B0604020202020204" pitchFamily="34" charset="0"/>
              </a:rPr>
              <a:t>not obviously false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(?) is true under some oracles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Do they provide any insight about non-relativizing classes at all???</a:t>
            </a:r>
          </a:p>
        </p:txBody>
      </p:sp>
    </p:spTree>
    <p:extLst>
      <p:ext uri="{BB962C8B-B14F-4D97-AF65-F5344CB8AC3E}">
        <p14:creationId xmlns:p14="http://schemas.microsoft.com/office/powerpoint/2010/main" val="41066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gradFill>
                <a:gsLst>
                  <a:gs pos="0">
                    <a:srgbClr val="C7A1E3">
                      <a:lumMod val="90000"/>
                      <a:lumOff val="10000"/>
                    </a:srgbClr>
                  </a:gs>
                  <a:gs pos="50000">
                    <a:srgbClr val="EB95EB">
                      <a:lumMod val="95000"/>
                      <a:lumOff val="5000"/>
                    </a:srgbClr>
                  </a:gs>
                  <a:gs pos="100000">
                    <a:srgbClr val="EB95EB">
                      <a:lumMod val="95000"/>
                      <a:lumOff val="5000"/>
                    </a:srgbClr>
                  </a:gs>
                </a:gsLst>
              </a:grad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𝐈𝐏</m:t>
                      </m:r>
                      <m:r>
                        <a:rPr lang="en-US" altLang="zh-CN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4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</m:oMath>
                  </m:oMathPara>
                </a14:m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4"/>
                <a:stretch>
                  <a:fillRect/>
                </a:stretch>
              </a:blipFill>
              <a:ln>
                <a:solidFill>
                  <a:srgbClr val="E094E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6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E830A95-7E3E-69E4-4385-C07EF51B6D13}"/>
              </a:ext>
            </a:extLst>
          </p:cNvPr>
          <p:cNvGrpSpPr/>
          <p:nvPr/>
        </p:nvGrpSpPr>
        <p:grpSpPr>
          <a:xfrm>
            <a:off x="1446167" y="3724002"/>
            <a:ext cx="3888712" cy="560682"/>
            <a:chOff x="5436160" y="2992475"/>
            <a:chExt cx="3888712" cy="560682"/>
          </a:xfrm>
        </p:grpSpPr>
        <p:sp>
          <p:nvSpPr>
            <p:cNvPr id="5" name="对话气泡: 椭圆形 4">
              <a:extLst>
                <a:ext uri="{FF2B5EF4-FFF2-40B4-BE49-F238E27FC236}">
                  <a16:creationId xmlns:a16="http://schemas.microsoft.com/office/drawing/2014/main" id="{74273074-7A62-9A7F-C62D-BECB88EF83FC}"/>
                </a:ext>
              </a:extLst>
            </p:cNvPr>
            <p:cNvSpPr/>
            <p:nvPr/>
          </p:nvSpPr>
          <p:spPr>
            <a:xfrm>
              <a:off x="5436160" y="2992475"/>
              <a:ext cx="3888712" cy="560682"/>
            </a:xfrm>
            <a:prstGeom prst="wedgeEllipseCallout">
              <a:avLst>
                <a:gd name="adj1" fmla="val -45963"/>
                <a:gd name="adj2" fmla="val 80888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97220F6-B987-326D-A020-88500F95FD0D}"/>
                </a:ext>
              </a:extLst>
            </p:cNvPr>
            <p:cNvSpPr txBox="1"/>
            <p:nvPr/>
          </p:nvSpPr>
          <p:spPr>
            <a:xfrm>
              <a:off x="5711882" y="3059668"/>
              <a:ext cx="3422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The proof is non-relativizing!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F321046-F143-54B9-B3F7-52D1C0B24158}"/>
              </a:ext>
            </a:extLst>
          </p:cNvPr>
          <p:cNvGrpSpPr/>
          <p:nvPr/>
        </p:nvGrpSpPr>
        <p:grpSpPr>
          <a:xfrm>
            <a:off x="2935793" y="4770552"/>
            <a:ext cx="5295482" cy="1547446"/>
            <a:chOff x="4092309" y="3988409"/>
            <a:chExt cx="5295482" cy="1547446"/>
          </a:xfrm>
        </p:grpSpPr>
        <p:sp>
          <p:nvSpPr>
            <p:cNvPr id="10" name="对话气泡: 椭圆形 9">
              <a:extLst>
                <a:ext uri="{FF2B5EF4-FFF2-40B4-BE49-F238E27FC236}">
                  <a16:creationId xmlns:a16="http://schemas.microsoft.com/office/drawing/2014/main" id="{072F7E25-4BBB-303E-AB64-D6952D208A85}"/>
                </a:ext>
              </a:extLst>
            </p:cNvPr>
            <p:cNvSpPr/>
            <p:nvPr/>
          </p:nvSpPr>
          <p:spPr>
            <a:xfrm>
              <a:off x="4092309" y="3988409"/>
              <a:ext cx="5194997" cy="1547446"/>
            </a:xfrm>
            <a:prstGeom prst="wedgeEllipseCallout">
              <a:avLst>
                <a:gd name="adj1" fmla="val -64547"/>
                <a:gd name="adj2" fmla="val -25811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B38D284-404D-AEE8-FA60-6F4C9A8FAAC0}"/>
                </a:ext>
              </a:extLst>
            </p:cNvPr>
            <p:cNvSpPr txBox="1"/>
            <p:nvPr/>
          </p:nvSpPr>
          <p:spPr>
            <a:xfrm>
              <a:off x="4323422" y="4281507"/>
              <a:ext cx="50643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It uses the following non-relativizing fact: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altLang="zh-CN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Arithmetization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”: every computation extends to a low-degree polynomial.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F4A9593-2878-40F4-7587-75848A2FB150}"/>
                  </a:ext>
                </a:extLst>
              </p:cNvPr>
              <p:cNvSpPr txBox="1"/>
              <p:nvPr/>
            </p:nvSpPr>
            <p:spPr>
              <a:xfrm>
                <a:off x="1075092" y="2175162"/>
                <a:ext cx="3520438" cy="70891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Fortnow-Sipser:</a:t>
                </a:r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𝐜𝐨𝐍𝐏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𝐈𝐏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F4A9593-2878-40F4-7587-75848A2FB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92" y="2175162"/>
                <a:ext cx="3520438" cy="7089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F4348A5-FDC4-0B54-4763-B41816515310}"/>
                  </a:ext>
                </a:extLst>
              </p:cNvPr>
              <p:cNvSpPr txBox="1"/>
              <p:nvPr/>
            </p:nvSpPr>
            <p:spPr>
              <a:xfrm>
                <a:off x="5040047" y="2052565"/>
                <a:ext cx="5630046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Lund-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Fortnow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-Karloff-Nisan, Shamir: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𝐈𝐏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!!!</a:t>
                </a:r>
                <a:endParaRPr lang="zh-CN" alt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F4348A5-FDC4-0B54-4763-B41816515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47" y="2052565"/>
                <a:ext cx="5630046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4AB1EDE5-9427-DA40-5563-30261F56A581}"/>
              </a:ext>
            </a:extLst>
          </p:cNvPr>
          <p:cNvSpPr txBox="1"/>
          <p:nvPr/>
        </p:nvSpPr>
        <p:spPr>
          <a:xfrm>
            <a:off x="6407499" y="3503859"/>
            <a:ext cx="4649833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first “truly compelling” examples of theorems that doesn’t relativize</a:t>
            </a:r>
          </a:p>
          <a:p>
            <a:pPr algn="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—— Eric Allender’90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39567B4-A2B4-AFA7-17B6-B8D36134566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394" y="4529088"/>
            <a:ext cx="1426868" cy="187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Non-relativizing techniques are everywhere…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7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E830A95-7E3E-69E4-4385-C07EF51B6D13}"/>
              </a:ext>
            </a:extLst>
          </p:cNvPr>
          <p:cNvGrpSpPr/>
          <p:nvPr/>
        </p:nvGrpSpPr>
        <p:grpSpPr>
          <a:xfrm>
            <a:off x="6690534" y="2081172"/>
            <a:ext cx="5124660" cy="1241070"/>
            <a:chOff x="4079631" y="2874967"/>
            <a:chExt cx="5124660" cy="1241070"/>
          </a:xfrm>
        </p:grpSpPr>
        <p:sp>
          <p:nvSpPr>
            <p:cNvPr id="5" name="对话气泡: 椭圆形 4">
              <a:extLst>
                <a:ext uri="{FF2B5EF4-FFF2-40B4-BE49-F238E27FC236}">
                  <a16:creationId xmlns:a16="http://schemas.microsoft.com/office/drawing/2014/main" id="{74273074-7A62-9A7F-C62D-BECB88EF83FC}"/>
                </a:ext>
              </a:extLst>
            </p:cNvPr>
            <p:cNvSpPr/>
            <p:nvPr/>
          </p:nvSpPr>
          <p:spPr>
            <a:xfrm>
              <a:off x="4079631" y="2874967"/>
              <a:ext cx="5124660" cy="1241070"/>
            </a:xfrm>
            <a:prstGeom prst="wedgeEllipseCallout">
              <a:avLst>
                <a:gd name="adj1" fmla="val 14922"/>
                <a:gd name="adj2" fmla="val 10254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97220F6-B987-326D-A020-88500F95FD0D}"/>
                </a:ext>
              </a:extLst>
            </p:cNvPr>
            <p:cNvSpPr txBox="1"/>
            <p:nvPr/>
          </p:nvSpPr>
          <p:spPr>
            <a:xfrm>
              <a:off x="4401179" y="3059668"/>
              <a:ext cx="47327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Anyway, oracle results are </a:t>
              </a: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relevant</a:t>
              </a:r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nowadays.</a:t>
              </a:r>
              <a:endPara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789D77D-CBAF-5A5A-1DB2-4F5BDCE90457}"/>
              </a:ext>
            </a:extLst>
          </p:cNvPr>
          <p:cNvGrpSpPr/>
          <p:nvPr/>
        </p:nvGrpSpPr>
        <p:grpSpPr>
          <a:xfrm>
            <a:off x="363415" y="3751996"/>
            <a:ext cx="7120459" cy="2684374"/>
            <a:chOff x="363415" y="3751996"/>
            <a:chExt cx="7120459" cy="26843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F91CC7C3-3B74-2154-F33F-3063B34EB44E}"/>
                    </a:ext>
                  </a:extLst>
                </p:cNvPr>
                <p:cNvSpPr txBox="1"/>
                <p:nvPr/>
              </p:nvSpPr>
              <p:spPr>
                <a:xfrm>
                  <a:off x="3937280" y="3751996"/>
                  <a:ext cx="1657977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𝐈𝐏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𝐏𝐒𝐏𝐀𝐂𝐄</m:t>
                        </m:r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F91CC7C3-3B74-2154-F33F-3063B34EB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7280" y="3751996"/>
                  <a:ext cx="165797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8D78169-2E44-D161-E389-FDB55268ECC2}"/>
                </a:ext>
              </a:extLst>
            </p:cNvPr>
            <p:cNvGrpSpPr/>
            <p:nvPr/>
          </p:nvGrpSpPr>
          <p:grpSpPr>
            <a:xfrm>
              <a:off x="1651277" y="4121328"/>
              <a:ext cx="3114992" cy="1245831"/>
              <a:chOff x="1651277" y="4121328"/>
              <a:chExt cx="3114992" cy="1245831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9BC7CFE-6F09-3DDA-8676-DC281DDD9309}"/>
                  </a:ext>
                </a:extLst>
              </p:cNvPr>
              <p:cNvSpPr txBox="1"/>
              <p:nvPr/>
            </p:nvSpPr>
            <p:spPr>
              <a:xfrm>
                <a:off x="1651277" y="4720828"/>
                <a:ext cx="1934309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Uniform derandomization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5F0BB57A-1BF9-D279-293B-984284C6AB93}"/>
                  </a:ext>
                </a:extLst>
              </p:cNvPr>
              <p:cNvCxnSpPr>
                <a:stCxn id="16" idx="2"/>
                <a:endCxn id="17" idx="0"/>
              </p:cNvCxnSpPr>
              <p:nvPr/>
            </p:nvCxnSpPr>
            <p:spPr>
              <a:xfrm flipH="1">
                <a:off x="2618432" y="4121328"/>
                <a:ext cx="2147837" cy="5995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C02E729-2F8C-DFB5-7BA4-63E0DECBD1A8}"/>
                </a:ext>
              </a:extLst>
            </p:cNvPr>
            <p:cNvGrpSpPr/>
            <p:nvPr/>
          </p:nvGrpSpPr>
          <p:grpSpPr>
            <a:xfrm>
              <a:off x="4766269" y="4121328"/>
              <a:ext cx="2187342" cy="1243934"/>
              <a:chOff x="4766269" y="4121328"/>
              <a:chExt cx="2187342" cy="124393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DCA6CF4F-EF50-C714-904D-34CF8E0D6A7B}"/>
                      </a:ext>
                    </a:extLst>
                  </p:cNvPr>
                  <p:cNvSpPr txBox="1"/>
                  <p:nvPr/>
                </p:nvSpPr>
                <p:spPr>
                  <a:xfrm>
                    <a:off x="4905783" y="4718931"/>
                    <a:ext cx="2047828" cy="646331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Karp-Lipton theorems for </a:t>
                    </a:r>
                    <a14:m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𝐌𝐀</m:t>
                        </m:r>
                      </m:oMath>
                    </a14:m>
                    <a:endParaRPr lang="zh-CN" alt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DCA6CF4F-EF50-C714-904D-34CF8E0D6A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5783" y="4718931"/>
                    <a:ext cx="2047828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44B6564D-57D6-D073-BE3E-E8750C443DCD}"/>
                  </a:ext>
                </a:extLst>
              </p:cNvPr>
              <p:cNvCxnSpPr>
                <a:stCxn id="16" idx="2"/>
                <a:endCxn id="20" idx="0"/>
              </p:cNvCxnSpPr>
              <p:nvPr/>
            </p:nvCxnSpPr>
            <p:spPr>
              <a:xfrm>
                <a:off x="4766269" y="4121328"/>
                <a:ext cx="1163428" cy="59760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60C2FFB0-5FE3-E669-8BF0-E909D6556639}"/>
                </a:ext>
              </a:extLst>
            </p:cNvPr>
            <p:cNvGrpSpPr/>
            <p:nvPr/>
          </p:nvGrpSpPr>
          <p:grpSpPr>
            <a:xfrm>
              <a:off x="363415" y="5367159"/>
              <a:ext cx="4634327" cy="1069211"/>
              <a:chOff x="363415" y="5367159"/>
              <a:chExt cx="4634327" cy="1069211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8904476-6B6C-1D36-E8E2-C2C6D9076F90}"/>
                  </a:ext>
                </a:extLst>
              </p:cNvPr>
              <p:cNvSpPr txBox="1"/>
              <p:nvPr/>
            </p:nvSpPr>
            <p:spPr>
              <a:xfrm>
                <a:off x="363415" y="5790039"/>
                <a:ext cx="2255018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7F95D0AF-9882-E374-182B-5F3A4701EFAD}"/>
                      </a:ext>
                    </a:extLst>
                  </p:cNvPr>
                  <p:cNvSpPr txBox="1"/>
                  <p:nvPr/>
                </p:nvSpPr>
                <p:spPr>
                  <a:xfrm>
                    <a:off x="2742724" y="5789142"/>
                    <a:ext cx="2255018" cy="647228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Circuit lower bounds for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𝐁𝐏𝐏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MCSP</m:t>
                            </m:r>
                          </m:sup>
                        </m:sSup>
                      </m:oMath>
                    </a14:m>
                    <a:endPara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7F95D0AF-9882-E374-182B-5F3A4701EF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2724" y="5789142"/>
                    <a:ext cx="2255018" cy="64722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65122CA5-DBEA-A415-254C-2AFE73B97DF1}"/>
                  </a:ext>
                </a:extLst>
              </p:cNvPr>
              <p:cNvCxnSpPr>
                <a:stCxn id="17" idx="2"/>
                <a:endCxn id="19" idx="0"/>
              </p:cNvCxnSpPr>
              <p:nvPr/>
            </p:nvCxnSpPr>
            <p:spPr>
              <a:xfrm flipH="1">
                <a:off x="1490924" y="5367159"/>
                <a:ext cx="1127508" cy="4228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A71F7B80-D6B1-BD98-7AEE-1780B1996430}"/>
                  </a:ext>
                </a:extLst>
              </p:cNvPr>
              <p:cNvCxnSpPr>
                <a:stCxn id="17" idx="2"/>
                <a:endCxn id="21" idx="0"/>
              </p:cNvCxnSpPr>
              <p:nvPr/>
            </p:nvCxnSpPr>
            <p:spPr>
              <a:xfrm>
                <a:off x="2618432" y="5367159"/>
                <a:ext cx="1251801" cy="42198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7D0C319-01AF-4DB3-34C7-03FBAA0DFC40}"/>
                </a:ext>
              </a:extLst>
            </p:cNvPr>
            <p:cNvGrpSpPr/>
            <p:nvPr/>
          </p:nvGrpSpPr>
          <p:grpSpPr>
            <a:xfrm>
              <a:off x="5755556" y="5365262"/>
              <a:ext cx="1728318" cy="1070659"/>
              <a:chOff x="5755556" y="5365262"/>
              <a:chExt cx="1728318" cy="107065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1FC89174-E145-FBD5-C962-6DAC30AA447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5556" y="5789590"/>
                    <a:ext cx="1728318" cy="646331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Circuit lower bounds for </a:t>
                    </a:r>
                    <a14:m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𝐌𝐀</m:t>
                        </m:r>
                      </m:oMath>
                    </a14:m>
                    <a:endParaRPr lang="zh-CN" alt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1FC89174-E145-FBD5-C962-6DAC30AA44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5556" y="5789590"/>
                    <a:ext cx="1728318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DD7E5874-0D82-D3F3-74FD-A02B91BC9626}"/>
                  </a:ext>
                </a:extLst>
              </p:cNvPr>
              <p:cNvCxnSpPr>
                <a:stCxn id="20" idx="2"/>
                <a:endCxn id="18" idx="0"/>
              </p:cNvCxnSpPr>
              <p:nvPr/>
            </p:nvCxnSpPr>
            <p:spPr>
              <a:xfrm>
                <a:off x="5929697" y="5365262"/>
                <a:ext cx="690018" cy="42432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F84FF33-4B21-DFF2-E2D9-A960100F7D0A}"/>
              </a:ext>
            </a:extLst>
          </p:cNvPr>
          <p:cNvGrpSpPr/>
          <p:nvPr/>
        </p:nvGrpSpPr>
        <p:grpSpPr>
          <a:xfrm>
            <a:off x="706105" y="2097013"/>
            <a:ext cx="4963352" cy="2006282"/>
            <a:chOff x="706105" y="2097013"/>
            <a:chExt cx="4963352" cy="20062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B8B10F56-05E4-4BC0-7953-B73DFBC80413}"/>
                    </a:ext>
                  </a:extLst>
                </p:cNvPr>
                <p:cNvSpPr txBox="1"/>
                <p:nvPr/>
              </p:nvSpPr>
              <p:spPr>
                <a:xfrm>
                  <a:off x="1571130" y="3733963"/>
                  <a:ext cx="1527349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𝐌𝐈𝐏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𝐍𝐄𝐗𝐏</m:t>
                        </m:r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B8B10F56-05E4-4BC0-7953-B73DFBC80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1130" y="3733963"/>
                  <a:ext cx="152734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6B78E75-1786-C8AC-C24E-8C351B388688}"/>
                </a:ext>
              </a:extLst>
            </p:cNvPr>
            <p:cNvGrpSpPr/>
            <p:nvPr/>
          </p:nvGrpSpPr>
          <p:grpSpPr>
            <a:xfrm>
              <a:off x="2334805" y="3035314"/>
              <a:ext cx="1897433" cy="698649"/>
              <a:chOff x="2334805" y="3035314"/>
              <a:chExt cx="1897433" cy="698649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7AC936E-938B-B2FB-B4C8-BFF85C662C7A}"/>
                  </a:ext>
                </a:extLst>
              </p:cNvPr>
              <p:cNvSpPr txBox="1"/>
              <p:nvPr/>
            </p:nvSpPr>
            <p:spPr>
              <a:xfrm>
                <a:off x="2574261" y="3035314"/>
                <a:ext cx="165797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PCP theorem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94013562-E72E-268B-4AD5-1D4C3F9C7BFB}"/>
                  </a:ext>
                </a:extLst>
              </p:cNvPr>
              <p:cNvCxnSpPr>
                <a:stCxn id="12" idx="0"/>
                <a:endCxn id="13" idx="2"/>
              </p:cNvCxnSpPr>
              <p:nvPr/>
            </p:nvCxnSpPr>
            <p:spPr>
              <a:xfrm flipV="1">
                <a:off x="2334805" y="3404646"/>
                <a:ext cx="1068445" cy="32931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1FBB8189-89C0-9F46-969F-69B03B26D126}"/>
                </a:ext>
              </a:extLst>
            </p:cNvPr>
            <p:cNvGrpSpPr/>
            <p:nvPr/>
          </p:nvGrpSpPr>
          <p:grpSpPr>
            <a:xfrm>
              <a:off x="3403250" y="2097013"/>
              <a:ext cx="2266207" cy="938301"/>
              <a:chOff x="3403250" y="2097013"/>
              <a:chExt cx="2266207" cy="93830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B5FA28FF-954B-F48B-09EC-88103C228921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108" y="2097013"/>
                    <a:ext cx="1527349" cy="646331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oMath>
                    </a14:m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-hardness of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MCSP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p>
                      </m:oMath>
                    </a14:m>
                    <a:endPara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B5FA28FF-954B-F48B-09EC-88103C2289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108" y="2097013"/>
                    <a:ext cx="1527349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6CF78FEC-2698-7C43-FE67-490E8A82846A}"/>
                  </a:ext>
                </a:extLst>
              </p:cNvPr>
              <p:cNvCxnSpPr>
                <a:cxnSpLocks/>
                <a:stCxn id="13" idx="0"/>
                <a:endCxn id="14" idx="2"/>
              </p:cNvCxnSpPr>
              <p:nvPr/>
            </p:nvCxnSpPr>
            <p:spPr>
              <a:xfrm flipV="1">
                <a:off x="3403250" y="2743344"/>
                <a:ext cx="1502533" cy="29197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26B72DAE-4EDC-3E93-6BE7-EEE9E5E380B3}"/>
                </a:ext>
              </a:extLst>
            </p:cNvPr>
            <p:cNvGrpSpPr/>
            <p:nvPr/>
          </p:nvGrpSpPr>
          <p:grpSpPr>
            <a:xfrm>
              <a:off x="706105" y="2100140"/>
              <a:ext cx="2697145" cy="935174"/>
              <a:chOff x="706105" y="2100140"/>
              <a:chExt cx="2697145" cy="93517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486D144-3B62-2F65-05C1-1B568A704F21}"/>
                  </a:ext>
                </a:extLst>
              </p:cNvPr>
              <p:cNvSpPr txBox="1"/>
              <p:nvPr/>
            </p:nvSpPr>
            <p:spPr>
              <a:xfrm>
                <a:off x="706105" y="2100140"/>
                <a:ext cx="2697145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Algorithmic method for proving lower bounds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id="{7C19F0F8-2154-52DF-8D2C-824A86B475F9}"/>
                  </a:ext>
                </a:extLst>
              </p:cNvPr>
              <p:cNvCxnSpPr>
                <a:cxnSpLocks/>
                <a:stCxn id="13" idx="0"/>
                <a:endCxn id="15" idx="2"/>
              </p:cNvCxnSpPr>
              <p:nvPr/>
            </p:nvCxnSpPr>
            <p:spPr>
              <a:xfrm flipH="1" flipV="1">
                <a:off x="2054678" y="2746471"/>
                <a:ext cx="1348572" cy="28884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54B6EEB-1225-EE19-2449-23FB1BB8C3B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52864" y="4253620"/>
            <a:ext cx="1426867" cy="187368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79DCFEE-2B36-8152-29DD-EBA49747B05D}"/>
              </a:ext>
            </a:extLst>
          </p:cNvPr>
          <p:cNvSpPr txBox="1"/>
          <p:nvPr/>
        </p:nvSpPr>
        <p:spPr>
          <a:xfrm>
            <a:off x="10851108" y="2691045"/>
            <a:ext cx="85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C7A1E3">
                  <a:lumMod val="90000"/>
                  <a:lumOff val="10000"/>
                </a:srgbClr>
              </a:gs>
              <a:gs pos="50000">
                <a:srgbClr val="EB95EB">
                  <a:lumMod val="95000"/>
                  <a:lumOff val="5000"/>
                </a:srgbClr>
              </a:gs>
              <a:gs pos="100000">
                <a:srgbClr val="EB95EB">
                  <a:lumMod val="95000"/>
                  <a:lumOff val="5000"/>
                </a:srgbClr>
              </a:gs>
            </a:gsLst>
          </a:gradFill>
          <a:ln>
            <a:solidFill>
              <a:srgbClr val="E094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Algebrization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8 / 17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D83899-F61D-2156-255D-B9FC134608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algebrization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barrier (Aaronson-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Wigderson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their algebraic extensions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𝐏𝐒𝐏𝐀𝐂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𝐈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But,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acc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D83899-F61D-2156-255D-B9FC134608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7D4B2EF2-0A0E-4283-5AC2-3A7373A4F050}"/>
              </a:ext>
            </a:extLst>
          </p:cNvPr>
          <p:cNvGrpSpPr/>
          <p:nvPr/>
        </p:nvGrpSpPr>
        <p:grpSpPr>
          <a:xfrm>
            <a:off x="1536601" y="4155159"/>
            <a:ext cx="4311539" cy="560682"/>
            <a:chOff x="5436159" y="2992475"/>
            <a:chExt cx="4311539" cy="560682"/>
          </a:xfrm>
        </p:grpSpPr>
        <p:sp>
          <p:nvSpPr>
            <p:cNvPr id="7" name="对话气泡: 椭圆形 6">
              <a:extLst>
                <a:ext uri="{FF2B5EF4-FFF2-40B4-BE49-F238E27FC236}">
                  <a16:creationId xmlns:a16="http://schemas.microsoft.com/office/drawing/2014/main" id="{75E7EEC3-8B62-E8CE-52E8-22573AB5996E}"/>
                </a:ext>
              </a:extLst>
            </p:cNvPr>
            <p:cNvSpPr/>
            <p:nvPr/>
          </p:nvSpPr>
          <p:spPr>
            <a:xfrm>
              <a:off x="5436159" y="2992475"/>
              <a:ext cx="4311539" cy="560682"/>
            </a:xfrm>
            <a:prstGeom prst="wedgeEllipseCallout">
              <a:avLst>
                <a:gd name="adj1" fmla="val -45963"/>
                <a:gd name="adj2" fmla="val 80888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E5A4A9A-E824-378E-B906-78750D40B121}"/>
                    </a:ext>
                  </a:extLst>
                </p:cNvPr>
                <p:cNvSpPr txBox="1"/>
                <p:nvPr/>
              </p:nvSpPr>
              <p:spPr>
                <a:xfrm>
                  <a:off x="5711882" y="3059668"/>
                  <a:ext cx="38147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𝐈𝐏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is non-relativizing!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E5A4A9A-E824-378E-B906-78750D40B1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1882" y="3059668"/>
                  <a:ext cx="3814796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7692" r="-1757" b="-2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566068C-0DB9-3E96-D200-96A772D34A46}"/>
              </a:ext>
            </a:extLst>
          </p:cNvPr>
          <p:cNvGrpSpPr/>
          <p:nvPr/>
        </p:nvGrpSpPr>
        <p:grpSpPr>
          <a:xfrm>
            <a:off x="2935793" y="4770552"/>
            <a:ext cx="5295482" cy="1547446"/>
            <a:chOff x="4092309" y="3988409"/>
            <a:chExt cx="5295482" cy="1547446"/>
          </a:xfrm>
        </p:grpSpPr>
        <p:sp>
          <p:nvSpPr>
            <p:cNvPr id="22" name="对话气泡: 椭圆形 21">
              <a:extLst>
                <a:ext uri="{FF2B5EF4-FFF2-40B4-BE49-F238E27FC236}">
                  <a16:creationId xmlns:a16="http://schemas.microsoft.com/office/drawing/2014/main" id="{5AEE745D-1BB8-DBD1-6CB9-24209D40E5C9}"/>
                </a:ext>
              </a:extLst>
            </p:cNvPr>
            <p:cNvSpPr/>
            <p:nvPr/>
          </p:nvSpPr>
          <p:spPr>
            <a:xfrm>
              <a:off x="4092309" y="3988409"/>
              <a:ext cx="5194997" cy="1547446"/>
            </a:xfrm>
            <a:prstGeom prst="wedgeEllipseCallout">
              <a:avLst>
                <a:gd name="adj1" fmla="val -64547"/>
                <a:gd name="adj2" fmla="val -25811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5502FE2-C3FE-4C15-FB76-BCDF5AC62824}"/>
                </a:ext>
              </a:extLst>
            </p:cNvPr>
            <p:cNvSpPr txBox="1"/>
            <p:nvPr/>
          </p:nvSpPr>
          <p:spPr>
            <a:xfrm>
              <a:off x="4323422" y="4281507"/>
              <a:ext cx="50643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It uses the following non-relativizing fact: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altLang="zh-CN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Arithmetization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”: every computation extends to a low-degree polynomial.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F77C343F-4B49-DCE6-A4C4-ACC4C66397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394" y="4529088"/>
            <a:ext cx="1426868" cy="1873688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54BD130-E813-BC97-0069-0FE4A38FD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529" y="4570036"/>
            <a:ext cx="2002889" cy="20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B1179AA1-6B2D-8CC6-ED75-6896BD039018}"/>
              </a:ext>
            </a:extLst>
          </p:cNvPr>
          <p:cNvGrpSpPr/>
          <p:nvPr/>
        </p:nvGrpSpPr>
        <p:grpSpPr>
          <a:xfrm>
            <a:off x="7701349" y="2727321"/>
            <a:ext cx="3652451" cy="1403358"/>
            <a:chOff x="8531051" y="2940865"/>
            <a:chExt cx="3652451" cy="1403358"/>
          </a:xfrm>
        </p:grpSpPr>
        <p:sp>
          <p:nvSpPr>
            <p:cNvPr id="29" name="思想气泡: 云 28">
              <a:extLst>
                <a:ext uri="{FF2B5EF4-FFF2-40B4-BE49-F238E27FC236}">
                  <a16:creationId xmlns:a16="http://schemas.microsoft.com/office/drawing/2014/main" id="{2D4F9CC3-FF95-0551-9A33-7E0A1429842E}"/>
                </a:ext>
              </a:extLst>
            </p:cNvPr>
            <p:cNvSpPr/>
            <p:nvPr/>
          </p:nvSpPr>
          <p:spPr>
            <a:xfrm>
              <a:off x="8531051" y="2940865"/>
              <a:ext cx="3652451" cy="1403358"/>
            </a:xfrm>
            <a:prstGeom prst="cloudCallout">
              <a:avLst>
                <a:gd name="adj1" fmla="val 15455"/>
                <a:gd name="adj2" fmla="val 10180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E4BDC1BC-1065-F537-7AEB-C8D202EDF68F}"/>
                    </a:ext>
                  </a:extLst>
                </p:cNvPr>
                <p:cNvSpPr txBox="1"/>
                <p:nvPr/>
              </p:nvSpPr>
              <p:spPr>
                <a:xfrm>
                  <a:off x="8995442" y="3133186"/>
                  <a:ext cx="291798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One needs </a:t>
                  </a:r>
                  <a:r>
                    <a:rPr lang="en-US" altLang="zh-CN" sz="2000" b="1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non-</a:t>
                  </a:r>
                  <a:r>
                    <a:rPr lang="en-US" altLang="zh-CN" sz="2000" b="1" dirty="0" err="1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algebrizing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techniques</a:t>
                  </a:r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to</a:t>
                  </a:r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resolve</a:t>
                  </a:r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𝐏</m:t>
                      </m:r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vs 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…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E4BDC1BC-1065-F537-7AEB-C8D202EDF6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442" y="3133186"/>
                  <a:ext cx="2917980" cy="1015663"/>
                </a:xfrm>
                <a:prstGeom prst="rect">
                  <a:avLst/>
                </a:prstGeom>
                <a:blipFill>
                  <a:blip r:embed="rId7"/>
                  <a:stretch>
                    <a:fillRect l="-2301" t="-2994" b="-1018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91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55627</TotalTime>
  <Words>1756</Words>
  <Application>Microsoft Office PowerPoint</Application>
  <PresentationFormat>宽屏</PresentationFormat>
  <Paragraphs>232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Consolas</vt:lpstr>
      <vt:lpstr>Office 主题​​</vt:lpstr>
      <vt:lpstr>Bounded Relativization</vt:lpstr>
      <vt:lpstr>In the beginning…</vt:lpstr>
      <vt:lpstr>In the beginning…</vt:lpstr>
      <vt:lpstr>How not to solve P vs NP</vt:lpstr>
      <vt:lpstr>Not only P vs NP…</vt:lpstr>
      <vt:lpstr>Debates Around Oracles</vt:lpstr>
      <vt:lpstr>IP=PSPACE</vt:lpstr>
      <vt:lpstr>Non-relativizing techniques are everywhere…</vt:lpstr>
      <vt:lpstr>Algebrization</vt:lpstr>
      <vt:lpstr>Debates Around Algebrization</vt:lpstr>
      <vt:lpstr>This work</vt:lpstr>
      <vt:lpstr>Bounded Relativization</vt:lpstr>
      <vt:lpstr>Bounded Relativization</vt:lpstr>
      <vt:lpstr>Bounded Relativization</vt:lpstr>
      <vt:lpstr>Relativization barrier for worst-case uniform derandomization</vt:lpstr>
      <vt:lpstr>PowerPoint 演示文稿</vt:lpstr>
      <vt:lpstr>A Near-Maximum Circuit Lower Bound</vt:lpstr>
      <vt:lpstr>The LOS PRG</vt:lpstr>
      <vt:lpstr>LOS is PSPACE-Relativizing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Poly-time pseudodeterministic construction of primes</dc:title>
  <dc:creator>Hanlin Ren</dc:creator>
  <cp:lastModifiedBy>Hanlin Ren</cp:lastModifiedBy>
  <cp:revision>2809</cp:revision>
  <dcterms:created xsi:type="dcterms:W3CDTF">2019-12-25T22:18:45Z</dcterms:created>
  <dcterms:modified xsi:type="dcterms:W3CDTF">2023-07-20T11:01:08Z</dcterms:modified>
</cp:coreProperties>
</file>