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30" r:id="rId3"/>
    <p:sldId id="322" r:id="rId4"/>
    <p:sldId id="391" r:id="rId5"/>
    <p:sldId id="343" r:id="rId6"/>
    <p:sldId id="401" r:id="rId7"/>
    <p:sldId id="347" r:id="rId8"/>
    <p:sldId id="267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59D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1" autoAdjust="0"/>
    <p:restoredTop sz="93617" autoAdjust="0"/>
  </p:normalViewPr>
  <p:slideViewPr>
    <p:cSldViewPr snapToGrid="0">
      <p:cViewPr varScale="1">
        <p:scale>
          <a:sx n="81" d="100"/>
          <a:sy n="81" d="100"/>
        </p:scale>
        <p:origin x="71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EB0CA-A161-4E7E-9255-C0D5A9127F68}" type="datetimeFigureOut">
              <a:rPr lang="zh-CN" altLang="en-US" smtClean="0"/>
              <a:t>2021/7/21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DA434-F86C-47D1-8EF1-050784D727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87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226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535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294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dirty="0" err="1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K^poly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is an independently interesting notion!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486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718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765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146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97F6C6-FC23-4138-A227-9EE502F71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BF4874C-AE94-4C23-B6A8-11C2F8C50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109FB4-2603-44D0-BE8E-F7CE3AB5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2021/7/21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EBD448-D15D-49B2-B0D7-9D1ADE1B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541811-836C-4C46-BD36-1C658EB2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00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0CF783-7BDF-43E9-8C79-2AF10995D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56679C-BDCB-4E33-9768-9F7662F66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815D80-6DC6-4348-8240-76A9C10F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2021/7/21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442C5B-6DFF-4A7E-94E0-AFD9B949B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CEC7CC-DE9C-4132-8E1C-D414460D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97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933176D-963C-4E32-B7A8-7B29343DD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A27919-40CE-4856-83A2-B16ADD294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18FDFA-537D-4EB5-9240-B7C1291B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2021/7/21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79B4FD-AE29-4269-BB8D-5D52A7A4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22041D-F8B5-489B-99D6-C9541553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9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1B182D-A715-4B57-8707-6EDC01E8F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B2C632-54DE-4CD5-A868-8D779311E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D3F326-4ABE-4E3B-B1FB-E25EC468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2021/7/21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0E674C-0AF8-4C43-A42D-AEB0ACCE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6515C9-6490-45FA-BF2D-824CAEE0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33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A50657-24EB-45D1-AAA1-C2929486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33C4B7-C688-40F4-A7FA-3CCD9BB87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34951-0E24-454B-AF5D-AB6CD36B9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2021/7/21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412C29-DA40-48E4-851D-A6DBCD4FD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2682CD-16D6-4BB7-BC4A-34496CF8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78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7426F8-19CF-43EE-A7BA-DF72D7C3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B9058A-D27D-4DF0-BBD6-B0F63AE6E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6E2A5E-4BBD-47CC-8B53-9729B07B5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110D84-AAE9-4052-82E5-84BFEF13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2021/7/21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B0B143-28E5-4CBD-9815-5C72163C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5A4B51-97D1-4E8C-A611-482F3085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60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B2BDF8-474C-48A1-A122-4BDD7C5D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95C8B3-0350-4BAC-A8A3-1F3FCAD77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F2244E-414D-4325-8B5A-893541919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6E8D5A0-3587-4CCA-88C4-5AEB75895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BE0BAE6-022F-4091-B85B-81811BA0C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A835BD-53F5-4D96-87E9-01BB3A41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2021/7/21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724B869-1841-4E6D-B43B-CDBFC10C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E98316-E2BC-4859-9E8D-5277755A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90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C3B95E-0886-4CD4-BAC3-2F4AAB9C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538C1A7-D9F1-4A01-9DF9-8CEE50B1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2021/7/21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6B5A38-3452-4522-8155-F54CB788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8FA476-DCEF-4972-9C1F-05764E94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64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2EFD32D-84A2-46BA-80BE-A5F97EC70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2021/7/21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F08C92B-4B9A-4F7F-80E7-9F8F4974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91A30F-FEC6-4FAF-A164-A8FED3B4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3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727976-E0C5-48F3-8C0A-71460A9C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4F96F4-32B1-446F-BCC5-916BE24A1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6090E0-21A4-4800-B098-5A150B834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A409A2-3970-4823-B326-19A0B3B6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2021/7/21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1E1B21-030A-4FBE-8EA4-35F791427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54F7F9-E4E5-488E-B3BD-CBDBE54A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06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D7991A-C1EC-48CD-AD2B-9011A1332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0B8D6B-8CAB-4F3B-89CD-296352BD2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15FFBA-6606-473C-9F3A-8F72B6AB4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7BBA17-BBC7-49B3-BFCA-609E16319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2021/7/21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8BE6B0-8D5B-40C7-8C1E-D8B1F39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35FFCD-DFC3-461C-B6B2-4C863009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50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BD38534-A186-4769-B1DA-8B3CC4B4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E44459-F040-41DE-B599-09F0A6D73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EB07CD-CBAA-476A-A780-65BF11541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ABB98-C62E-4DF0-A29F-1F11724E06C4}" type="datetimeFigureOut">
              <a:rPr lang="zh-CN" altLang="en-US" smtClean="0"/>
              <a:t>2021/7/21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65515A-C563-4C60-8AF8-8F2EA36CB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208739-9C6E-4399-A73F-8D5E4C6D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57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3.png"/><Relationship Id="rId5" Type="http://schemas.openxmlformats.org/officeDocument/2006/relationships/image" Target="../media/image210.png"/><Relationship Id="rId10" Type="http://schemas.openxmlformats.org/officeDocument/2006/relationships/image" Target="../media/image2.jpe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.gif"/><Relationship Id="rId12" Type="http://schemas.openxmlformats.org/officeDocument/2006/relationships/image" Target="../media/image11.png"/><Relationship Id="rId17" Type="http://schemas.openxmlformats.org/officeDocument/2006/relationships/image" Target="../media/image1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11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24.pn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s://pixabay.com/illustrations/thumbs-up-smiley-face-emoji-happy-4007573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8.png"/><Relationship Id="rId3" Type="http://schemas.openxmlformats.org/officeDocument/2006/relationships/image" Target="../media/image21.png"/><Relationship Id="rId12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8.png"/><Relationship Id="rId15" Type="http://schemas.openxmlformats.org/officeDocument/2006/relationships/image" Target="../media/image26.png"/><Relationship Id="rId10" Type="http://schemas.openxmlformats.org/officeDocument/2006/relationships/image" Target="../media/image570.png"/><Relationship Id="rId4" Type="http://schemas.openxmlformats.org/officeDocument/2006/relationships/image" Target="../media/image22.png"/><Relationship Id="rId9" Type="http://schemas.openxmlformats.org/officeDocument/2006/relationships/image" Target="../media/image560.png"/><Relationship Id="rId14" Type="http://schemas.openxmlformats.org/officeDocument/2006/relationships/image" Target="../media/image7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5828D20-0ED6-47AE-B972-945EC06E70C9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938738" y="1016446"/>
                <a:ext cx="10314523" cy="2239041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US" altLang="zh-CN" sz="54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Hardness of </a:t>
                </a:r>
                <a14:m>
                  <m:oMath xmlns:m="http://schemas.openxmlformats.org/officeDocument/2006/math">
                    <m:r>
                      <a:rPr lang="en-US" altLang="zh-CN" sz="5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𝐊𝐓</m:t>
                    </m:r>
                  </m:oMath>
                </a14:m>
                <a:r>
                  <a:rPr lang="en-US" altLang="zh-CN" sz="54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Characterizes </a:t>
                </a:r>
                <a:r>
                  <a:rPr lang="en-US" altLang="zh-CN" sz="5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Parallel Cryptography</a:t>
                </a:r>
                <a:endParaRPr lang="zh-CN" altLang="en-US" sz="5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5828D20-0ED6-47AE-B972-945EC06E70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938738" y="1016446"/>
                <a:ext cx="10314523" cy="2239041"/>
              </a:xfr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副标题 2">
                <a:extLst>
                  <a:ext uri="{FF2B5EF4-FFF2-40B4-BE49-F238E27FC236}">
                    <a16:creationId xmlns:a16="http://schemas.microsoft.com/office/drawing/2014/main" id="{8FFDE0F6-824B-45F6-AF14-3FE8DFCBF0AB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523999" y="3503229"/>
                <a:ext cx="9144000" cy="1922121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Hanlin Ren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Tsinghua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Oxford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Joint work with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Rahul Santhanam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(Oxford)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CCC 2021</a:t>
                </a:r>
              </a:p>
            </p:txBody>
          </p:sp>
        </mc:Choice>
        <mc:Fallback xmlns="">
          <p:sp>
            <p:nvSpPr>
              <p:cNvPr id="3" name="副标题 2">
                <a:extLst>
                  <a:ext uri="{FF2B5EF4-FFF2-40B4-BE49-F238E27FC236}">
                    <a16:creationId xmlns:a16="http://schemas.microsoft.com/office/drawing/2014/main" id="{8FFDE0F6-824B-45F6-AF14-3FE8DFCBF0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523999" y="3503229"/>
                <a:ext cx="9144000" cy="1922121"/>
              </a:xfrm>
              <a:blipFill>
                <a:blip r:embed="rId4"/>
                <a:stretch>
                  <a:fillRect t="-41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组合 53">
            <a:extLst>
              <a:ext uri="{FF2B5EF4-FFF2-40B4-BE49-F238E27FC236}">
                <a16:creationId xmlns:a16="http://schemas.microsoft.com/office/drawing/2014/main" id="{0FB25F2D-BC99-491F-9389-45486368674D}"/>
              </a:ext>
            </a:extLst>
          </p:cNvPr>
          <p:cNvGrpSpPr/>
          <p:nvPr/>
        </p:nvGrpSpPr>
        <p:grpSpPr>
          <a:xfrm>
            <a:off x="457202" y="4089363"/>
            <a:ext cx="2628900" cy="2046499"/>
            <a:chOff x="1095375" y="4392568"/>
            <a:chExt cx="2628900" cy="20464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椭圆 6">
                  <a:extLst>
                    <a:ext uri="{FF2B5EF4-FFF2-40B4-BE49-F238E27FC236}">
                      <a16:creationId xmlns:a16="http://schemas.microsoft.com/office/drawing/2014/main" id="{9CED3856-481E-47DC-98A8-171E3DEDC27E}"/>
                    </a:ext>
                  </a:extLst>
                </p:cNvPr>
                <p:cNvSpPr/>
                <p:nvPr/>
              </p:nvSpPr>
              <p:spPr>
                <a:xfrm>
                  <a:off x="1095375" y="5676900"/>
                  <a:ext cx="428624" cy="428624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椭圆 6">
                  <a:extLst>
                    <a:ext uri="{FF2B5EF4-FFF2-40B4-BE49-F238E27FC236}">
                      <a16:creationId xmlns:a16="http://schemas.microsoft.com/office/drawing/2014/main" id="{9CED3856-481E-47DC-98A8-171E3DEDC2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375" y="5676900"/>
                  <a:ext cx="428624" cy="428624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F8B4D25-48B5-44C7-AEE3-0919DF6B30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39" y="4392568"/>
              <a:ext cx="1638311" cy="1122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椭圆 121">
                  <a:extLst>
                    <a:ext uri="{FF2B5EF4-FFF2-40B4-BE49-F238E27FC236}">
                      <a16:creationId xmlns:a16="http://schemas.microsoft.com/office/drawing/2014/main" id="{96A7C161-4391-4B16-A2BE-79BB2A0224E2}"/>
                    </a:ext>
                  </a:extLst>
                </p:cNvPr>
                <p:cNvSpPr/>
                <p:nvPr/>
              </p:nvSpPr>
              <p:spPr>
                <a:xfrm>
                  <a:off x="2905126" y="5436908"/>
                  <a:ext cx="819149" cy="81914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椭圆 121">
                  <a:extLst>
                    <a:ext uri="{FF2B5EF4-FFF2-40B4-BE49-F238E27FC236}">
                      <a16:creationId xmlns:a16="http://schemas.microsoft.com/office/drawing/2014/main" id="{96A7C161-4391-4B16-A2BE-79BB2A0224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5126" y="5436908"/>
                  <a:ext cx="819149" cy="819149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718CE8D0-702B-4583-A888-8C4B641EDD15}"/>
                </a:ext>
              </a:extLst>
            </p:cNvPr>
            <p:cNvSpPr/>
            <p:nvPr/>
          </p:nvSpPr>
          <p:spPr>
            <a:xfrm>
              <a:off x="1476375" y="5526367"/>
              <a:ext cx="1524000" cy="236258"/>
            </a:xfrm>
            <a:custGeom>
              <a:avLst/>
              <a:gdLst>
                <a:gd name="connsiteX0" fmla="*/ 0 w 1457325"/>
                <a:gd name="connsiteY0" fmla="*/ 420924 h 420924"/>
                <a:gd name="connsiteX1" fmla="*/ 733425 w 1457325"/>
                <a:gd name="connsiteY1" fmla="*/ 1824 h 420924"/>
                <a:gd name="connsiteX2" fmla="*/ 1457325 w 1457325"/>
                <a:gd name="connsiteY2" fmla="*/ 297099 h 42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7325" h="420924">
                  <a:moveTo>
                    <a:pt x="0" y="420924"/>
                  </a:moveTo>
                  <a:cubicBezTo>
                    <a:pt x="245269" y="221692"/>
                    <a:pt x="490538" y="22461"/>
                    <a:pt x="733425" y="1824"/>
                  </a:cubicBezTo>
                  <a:cubicBezTo>
                    <a:pt x="976312" y="-18813"/>
                    <a:pt x="1216818" y="139143"/>
                    <a:pt x="1457325" y="297099"/>
                  </a:cubicBez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2F55ADCF-2E1F-426E-B53A-DDC1F633C807}"/>
                </a:ext>
              </a:extLst>
            </p:cNvPr>
            <p:cNvSpPr/>
            <p:nvPr/>
          </p:nvSpPr>
          <p:spPr>
            <a:xfrm>
              <a:off x="1447800" y="6076950"/>
              <a:ext cx="1543050" cy="179107"/>
            </a:xfrm>
            <a:custGeom>
              <a:avLst/>
              <a:gdLst>
                <a:gd name="connsiteX0" fmla="*/ 1543050 w 1543050"/>
                <a:gd name="connsiteY0" fmla="*/ 28575 h 409661"/>
                <a:gd name="connsiteX1" fmla="*/ 790575 w 1543050"/>
                <a:gd name="connsiteY1" fmla="*/ 409575 h 409661"/>
                <a:gd name="connsiteX2" fmla="*/ 0 w 1543050"/>
                <a:gd name="connsiteY2" fmla="*/ 0 h 40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3050" h="409661">
                  <a:moveTo>
                    <a:pt x="1543050" y="28575"/>
                  </a:moveTo>
                  <a:cubicBezTo>
                    <a:pt x="1295400" y="221456"/>
                    <a:pt x="1047750" y="414338"/>
                    <a:pt x="790575" y="409575"/>
                  </a:cubicBezTo>
                  <a:cubicBezTo>
                    <a:pt x="533400" y="404813"/>
                    <a:pt x="266700" y="202406"/>
                    <a:pt x="0" y="0"/>
                  </a:cubicBez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乘号 127">
              <a:extLst>
                <a:ext uri="{FF2B5EF4-FFF2-40B4-BE49-F238E27FC236}">
                  <a16:creationId xmlns:a16="http://schemas.microsoft.com/office/drawing/2014/main" id="{DF052CA1-C732-4E9C-8B88-04F61FBCE1A0}"/>
                </a:ext>
              </a:extLst>
            </p:cNvPr>
            <p:cNvSpPr/>
            <p:nvPr/>
          </p:nvSpPr>
          <p:spPr>
            <a:xfrm>
              <a:off x="1983651" y="5977245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6" name="组合 185">
            <a:extLst>
              <a:ext uri="{FF2B5EF4-FFF2-40B4-BE49-F238E27FC236}">
                <a16:creationId xmlns:a16="http://schemas.microsoft.com/office/drawing/2014/main" id="{17A34E01-7EDA-4C3B-9D28-195B1A52C5CB}"/>
              </a:ext>
            </a:extLst>
          </p:cNvPr>
          <p:cNvGrpSpPr/>
          <p:nvPr/>
        </p:nvGrpSpPr>
        <p:grpSpPr>
          <a:xfrm>
            <a:off x="9105898" y="5133703"/>
            <a:ext cx="2628900" cy="1002159"/>
            <a:chOff x="1095375" y="5436908"/>
            <a:chExt cx="2628900" cy="10021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椭圆 187">
                  <a:extLst>
                    <a:ext uri="{FF2B5EF4-FFF2-40B4-BE49-F238E27FC236}">
                      <a16:creationId xmlns:a16="http://schemas.microsoft.com/office/drawing/2014/main" id="{60DCFB40-331C-4C35-AA19-82410AA9B734}"/>
                    </a:ext>
                  </a:extLst>
                </p:cNvPr>
                <p:cNvSpPr/>
                <p:nvPr/>
              </p:nvSpPr>
              <p:spPr>
                <a:xfrm>
                  <a:off x="1095375" y="5676900"/>
                  <a:ext cx="428624" cy="428624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8" name="椭圆 187">
                  <a:extLst>
                    <a:ext uri="{FF2B5EF4-FFF2-40B4-BE49-F238E27FC236}">
                      <a16:creationId xmlns:a16="http://schemas.microsoft.com/office/drawing/2014/main" id="{60DCFB40-331C-4C35-AA19-82410AA9B7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375" y="5676900"/>
                  <a:ext cx="428624" cy="428624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椭圆 191">
                  <a:extLst>
                    <a:ext uri="{FF2B5EF4-FFF2-40B4-BE49-F238E27FC236}">
                      <a16:creationId xmlns:a16="http://schemas.microsoft.com/office/drawing/2014/main" id="{DCC187F6-7510-4029-933E-DB425ADADEAB}"/>
                    </a:ext>
                  </a:extLst>
                </p:cNvPr>
                <p:cNvSpPr/>
                <p:nvPr/>
              </p:nvSpPr>
              <p:spPr>
                <a:xfrm>
                  <a:off x="2905126" y="5436908"/>
                  <a:ext cx="819149" cy="81914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2" name="椭圆 191">
                  <a:extLst>
                    <a:ext uri="{FF2B5EF4-FFF2-40B4-BE49-F238E27FC236}">
                      <a16:creationId xmlns:a16="http://schemas.microsoft.com/office/drawing/2014/main" id="{DCC187F6-7510-4029-933E-DB425ADADE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5126" y="5436908"/>
                  <a:ext cx="819149" cy="819149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4" name="任意多边形: 形状 193">
              <a:extLst>
                <a:ext uri="{FF2B5EF4-FFF2-40B4-BE49-F238E27FC236}">
                  <a16:creationId xmlns:a16="http://schemas.microsoft.com/office/drawing/2014/main" id="{EC8BFCAB-FC36-4609-8CB6-8FAA3A1E52DF}"/>
                </a:ext>
              </a:extLst>
            </p:cNvPr>
            <p:cNvSpPr/>
            <p:nvPr/>
          </p:nvSpPr>
          <p:spPr>
            <a:xfrm>
              <a:off x="1476375" y="5526367"/>
              <a:ext cx="1524000" cy="236258"/>
            </a:xfrm>
            <a:custGeom>
              <a:avLst/>
              <a:gdLst>
                <a:gd name="connsiteX0" fmla="*/ 0 w 1457325"/>
                <a:gd name="connsiteY0" fmla="*/ 420924 h 420924"/>
                <a:gd name="connsiteX1" fmla="*/ 733425 w 1457325"/>
                <a:gd name="connsiteY1" fmla="*/ 1824 h 420924"/>
                <a:gd name="connsiteX2" fmla="*/ 1457325 w 1457325"/>
                <a:gd name="connsiteY2" fmla="*/ 297099 h 42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7325" h="420924">
                  <a:moveTo>
                    <a:pt x="0" y="420924"/>
                  </a:moveTo>
                  <a:cubicBezTo>
                    <a:pt x="245269" y="221692"/>
                    <a:pt x="490538" y="22461"/>
                    <a:pt x="733425" y="1824"/>
                  </a:cubicBezTo>
                  <a:cubicBezTo>
                    <a:pt x="976312" y="-18813"/>
                    <a:pt x="1216818" y="139143"/>
                    <a:pt x="1457325" y="297099"/>
                  </a:cubicBez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6" name="任意多边形: 形状 195">
              <a:extLst>
                <a:ext uri="{FF2B5EF4-FFF2-40B4-BE49-F238E27FC236}">
                  <a16:creationId xmlns:a16="http://schemas.microsoft.com/office/drawing/2014/main" id="{1FF0113A-7E05-4216-8C25-81AD9564EAAA}"/>
                </a:ext>
              </a:extLst>
            </p:cNvPr>
            <p:cNvSpPr/>
            <p:nvPr/>
          </p:nvSpPr>
          <p:spPr>
            <a:xfrm>
              <a:off x="1447800" y="6076950"/>
              <a:ext cx="1543050" cy="179107"/>
            </a:xfrm>
            <a:custGeom>
              <a:avLst/>
              <a:gdLst>
                <a:gd name="connsiteX0" fmla="*/ 1543050 w 1543050"/>
                <a:gd name="connsiteY0" fmla="*/ 28575 h 409661"/>
                <a:gd name="connsiteX1" fmla="*/ 790575 w 1543050"/>
                <a:gd name="connsiteY1" fmla="*/ 409575 h 409661"/>
                <a:gd name="connsiteX2" fmla="*/ 0 w 1543050"/>
                <a:gd name="connsiteY2" fmla="*/ 0 h 40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3050" h="409661">
                  <a:moveTo>
                    <a:pt x="1543050" y="28575"/>
                  </a:moveTo>
                  <a:cubicBezTo>
                    <a:pt x="1295400" y="221456"/>
                    <a:pt x="1047750" y="414338"/>
                    <a:pt x="790575" y="409575"/>
                  </a:cubicBezTo>
                  <a:cubicBezTo>
                    <a:pt x="533400" y="404813"/>
                    <a:pt x="266700" y="202406"/>
                    <a:pt x="0" y="0"/>
                  </a:cubicBez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8" name="乘号 197">
              <a:extLst>
                <a:ext uri="{FF2B5EF4-FFF2-40B4-BE49-F238E27FC236}">
                  <a16:creationId xmlns:a16="http://schemas.microsoft.com/office/drawing/2014/main" id="{2BF0BADA-4803-4649-A342-D20F46A74506}"/>
                </a:ext>
              </a:extLst>
            </p:cNvPr>
            <p:cNvSpPr/>
            <p:nvPr/>
          </p:nvSpPr>
          <p:spPr>
            <a:xfrm>
              <a:off x="1983651" y="5977245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4084200F-E6EE-4454-8578-9AD6B58D2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48" y="4015472"/>
            <a:ext cx="933451" cy="124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computationalcomplexity.org/Archive/2021/fullsite/images/CCC-1line.png">
            <a:extLst>
              <a:ext uri="{FF2B5EF4-FFF2-40B4-BE49-F238E27FC236}">
                <a16:creationId xmlns:a16="http://schemas.microsoft.com/office/drawing/2014/main" id="{E10E05C8-D799-42BE-AF07-B6C997F0C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193" y="5003062"/>
            <a:ext cx="5237179" cy="91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84AB76A-38FA-4343-85A5-23189EF95F10}"/>
              </a:ext>
            </a:extLst>
          </p:cNvPr>
          <p:cNvSpPr txBox="1"/>
          <p:nvPr/>
        </p:nvSpPr>
        <p:spPr>
          <a:xfrm>
            <a:off x="141402" y="6410227"/>
            <a:ext cx="87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 / 7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71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Kolmogorov Complexity Variants:</a:t>
                </a:r>
                <a:b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4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𝐊</m:t>
                        </m:r>
                      </m:e>
                      <m:sup>
                        <m:r>
                          <a:rPr lang="en-US" altLang="zh-CN" sz="4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𝐩𝐨𝐥𝐲</m:t>
                        </m:r>
                      </m:sup>
                    </m:sSup>
                  </m:oMath>
                </a14:m>
                <a:r>
                  <a:rPr lang="zh-CN" alt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4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𝐊𝐓</m:t>
                    </m:r>
                  </m:oMath>
                </a14:m>
                <a:endParaRPr lang="zh-CN" alt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length of the shortest program computing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steps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00000…0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for reasonable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computing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in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a “Kolmogorov-version” of circuit complexity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≔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𝑑</m:t>
                                </m:r>
                              </m:e>
                            </m:d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:∀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𝑑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in</m:t>
                            </m:r>
                            <m:r>
                              <a:rPr lang="en-US" altLang="zh-CN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  <m:r>
                              <a:rPr lang="en-US" altLang="zh-CN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steps</m:t>
                            </m:r>
                          </m:e>
                        </m:d>
                      </m:e>
                    </m:func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A1BB1D0B-6C45-42F4-9E24-F8B630B1881C}"/>
              </a:ext>
            </a:extLst>
          </p:cNvPr>
          <p:cNvSpPr txBox="1"/>
          <p:nvPr/>
        </p:nvSpPr>
        <p:spPr>
          <a:xfrm>
            <a:off x="8074199" y="2280648"/>
            <a:ext cx="174042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Consolas" panose="020B0609020204030204" pitchFamily="49" charset="0"/>
              </a:rPr>
              <a:t>print("0"*n)</a:t>
            </a:r>
            <a:endParaRPr lang="zh-CN" altLang="en-US" dirty="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FBEE561-BD64-408D-9143-F969AC40B15E}"/>
                  </a:ext>
                </a:extLst>
              </p:cNvPr>
              <p:cNvSpPr txBox="1"/>
              <p:nvPr/>
            </p:nvSpPr>
            <p:spPr>
              <a:xfrm>
                <a:off x="7113148" y="2714042"/>
                <a:ext cx="1990725" cy="38164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Henceforth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FBEE561-BD64-408D-9143-F969AC40B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3148" y="2714042"/>
                <a:ext cx="1990725" cy="3816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组合 6">
            <a:extLst>
              <a:ext uri="{FF2B5EF4-FFF2-40B4-BE49-F238E27FC236}">
                <a16:creationId xmlns:a16="http://schemas.microsoft.com/office/drawing/2014/main" id="{51A4CB7E-9342-42AE-972C-EA9571E24D24}"/>
              </a:ext>
            </a:extLst>
          </p:cNvPr>
          <p:cNvGrpSpPr/>
          <p:nvPr/>
        </p:nvGrpSpPr>
        <p:grpSpPr>
          <a:xfrm>
            <a:off x="4892567" y="3573307"/>
            <a:ext cx="6929741" cy="906380"/>
            <a:chOff x="4980562" y="2812423"/>
            <a:chExt cx="6929741" cy="90638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C086516-F628-4D2D-A406-2552AA4E3B2C}"/>
                </a:ext>
              </a:extLst>
            </p:cNvPr>
            <p:cNvSpPr/>
            <p:nvPr/>
          </p:nvSpPr>
          <p:spPr>
            <a:xfrm>
              <a:off x="4980562" y="2812423"/>
              <a:ext cx="369333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标注: 弯曲线形(带强调线) 9">
                  <a:extLst>
                    <a:ext uri="{FF2B5EF4-FFF2-40B4-BE49-F238E27FC236}">
                      <a16:creationId xmlns:a16="http://schemas.microsoft.com/office/drawing/2014/main" id="{46B920F4-4B31-4E22-AAA7-FF74796678C5}"/>
                    </a:ext>
                  </a:extLst>
                </p:cNvPr>
                <p:cNvSpPr/>
                <p:nvPr/>
              </p:nvSpPr>
              <p:spPr>
                <a:xfrm>
                  <a:off x="6297443" y="3329697"/>
                  <a:ext cx="5612860" cy="389106"/>
                </a:xfrm>
                <a:prstGeom prst="accentCallout2">
                  <a:avLst>
                    <a:gd name="adj1" fmla="val 24872"/>
                    <a:gd name="adj2" fmla="val -1231"/>
                    <a:gd name="adj3" fmla="val 24873"/>
                    <a:gd name="adj4" fmla="val -4831"/>
                    <a:gd name="adj5" fmla="val -41725"/>
                    <a:gd name="adj6" fmla="val -18339"/>
                  </a:avLst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Universal Turing machine, with </a:t>
                  </a:r>
                  <a:r>
                    <a:rPr lang="en-US" altLang="zh-CN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random access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标注: 弯曲线形(带强调线) 8">
                  <a:extLst>
                    <a:ext uri="{FF2B5EF4-FFF2-40B4-BE49-F238E27FC236}">
                      <a16:creationId xmlns:a16="http://schemas.microsoft.com/office/drawing/2014/main" id="{C14D3C47-50DD-413F-BDC7-0D3D099BF6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7443" y="3329697"/>
                  <a:ext cx="5612860" cy="389106"/>
                </a:xfrm>
                <a:prstGeom prst="accentCallout2">
                  <a:avLst>
                    <a:gd name="adj1" fmla="val 24872"/>
                    <a:gd name="adj2" fmla="val -1231"/>
                    <a:gd name="adj3" fmla="val 24873"/>
                    <a:gd name="adj4" fmla="val -4831"/>
                    <a:gd name="adj5" fmla="val -41725"/>
                    <a:gd name="adj6" fmla="val -18339"/>
                  </a:avLst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653CDED-9AC0-432E-8EDD-B9D386FDD12B}"/>
              </a:ext>
            </a:extLst>
          </p:cNvPr>
          <p:cNvGrpSpPr/>
          <p:nvPr/>
        </p:nvGrpSpPr>
        <p:grpSpPr>
          <a:xfrm>
            <a:off x="1507614" y="4277975"/>
            <a:ext cx="1696720" cy="2110845"/>
            <a:chOff x="7171682" y="4042305"/>
            <a:chExt cx="1696720" cy="2110845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BD6AC256-7876-4333-AC85-C668F2728E0B}"/>
                </a:ext>
              </a:extLst>
            </p:cNvPr>
            <p:cNvGrpSpPr/>
            <p:nvPr/>
          </p:nvGrpSpPr>
          <p:grpSpPr>
            <a:xfrm>
              <a:off x="7200888" y="4042305"/>
              <a:ext cx="1638311" cy="1812394"/>
              <a:chOff x="7200888" y="4042305"/>
              <a:chExt cx="1638311" cy="1812394"/>
            </a:xfrm>
          </p:grpSpPr>
          <p:pic>
            <p:nvPicPr>
              <p:cNvPr id="14" name="Picture 2">
                <a:extLst>
                  <a:ext uri="{FF2B5EF4-FFF2-40B4-BE49-F238E27FC236}">
                    <a16:creationId xmlns:a16="http://schemas.microsoft.com/office/drawing/2014/main" id="{23BC91EF-2FCE-4A97-A3FC-38BC167B94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0888" y="4732457"/>
                <a:ext cx="1638311" cy="11222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5" name="直接箭头连接符 14">
                <a:extLst>
                  <a:ext uri="{FF2B5EF4-FFF2-40B4-BE49-F238E27FC236}">
                    <a16:creationId xmlns:a16="http://schemas.microsoft.com/office/drawing/2014/main" id="{347CC263-2C22-4640-8157-ACED62DFE8F1}"/>
                  </a:ext>
                </a:extLst>
              </p:cNvPr>
              <p:cNvCxnSpPr>
                <a:stCxn id="14" idx="0"/>
              </p:cNvCxnSpPr>
              <p:nvPr/>
            </p:nvCxnSpPr>
            <p:spPr>
              <a:xfrm flipH="1" flipV="1">
                <a:off x="8020043" y="4410075"/>
                <a:ext cx="1" cy="32238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文本框 15">
                    <a:extLst>
                      <a:ext uri="{FF2B5EF4-FFF2-40B4-BE49-F238E27FC236}">
                        <a16:creationId xmlns:a16="http://schemas.microsoft.com/office/drawing/2014/main" id="{E483F942-EA61-4E09-B4E3-6E16ACC3279A}"/>
                      </a:ext>
                    </a:extLst>
                  </p:cNvPr>
                  <p:cNvSpPr txBox="1"/>
                  <p:nvPr/>
                </p:nvSpPr>
                <p:spPr>
                  <a:xfrm>
                    <a:off x="7843834" y="4042305"/>
                    <a:ext cx="352417" cy="369332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4" name="文本框 13">
                    <a:extLst>
                      <a:ext uri="{FF2B5EF4-FFF2-40B4-BE49-F238E27FC236}">
                        <a16:creationId xmlns:a16="http://schemas.microsoft.com/office/drawing/2014/main" id="{14676C30-50D0-4E24-B557-9FA04813C27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43834" y="4042305"/>
                    <a:ext cx="352417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C8E87272-BEDD-4A17-9C98-A5523B5A461F}"/>
                    </a:ext>
                  </a:extLst>
                </p:cNvPr>
                <p:cNvSpPr/>
                <p:nvPr/>
              </p:nvSpPr>
              <p:spPr>
                <a:xfrm>
                  <a:off x="7171682" y="5920317"/>
                  <a:ext cx="1696720" cy="23283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B1FC1077-70E9-431E-89AD-EFFF65F2EEF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1682" y="5920317"/>
                  <a:ext cx="1696720" cy="23283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50F9D8AD-1A7E-4B4C-9F2E-C50D92095005}"/>
                  </a:ext>
                </a:extLst>
              </p:cNvPr>
              <p:cNvSpPr txBox="1"/>
              <p:nvPr/>
            </p:nvSpPr>
            <p:spPr>
              <a:xfrm>
                <a:off x="3184917" y="5151971"/>
                <a:ext cx="91642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60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zh-CN" altLang="en-US" sz="6000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50F9D8AD-1A7E-4B4C-9F2E-C50D92095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917" y="5151971"/>
                <a:ext cx="916426" cy="10156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>
            <a:extLst>
              <a:ext uri="{FF2B5EF4-FFF2-40B4-BE49-F238E27FC236}">
                <a16:creationId xmlns:a16="http://schemas.microsoft.com/office/drawing/2014/main" id="{8435E0FC-24CD-4405-851B-DCF59401E607}"/>
              </a:ext>
            </a:extLst>
          </p:cNvPr>
          <p:cNvGrpSpPr/>
          <p:nvPr/>
        </p:nvGrpSpPr>
        <p:grpSpPr>
          <a:xfrm>
            <a:off x="4044220" y="4277975"/>
            <a:ext cx="1696720" cy="2112862"/>
            <a:chOff x="4044220" y="4277975"/>
            <a:chExt cx="1696720" cy="2112862"/>
          </a:xfrm>
        </p:grpSpPr>
        <p:sp>
          <p:nvSpPr>
            <p:cNvPr id="20" name="等腰三角形 19">
              <a:extLst>
                <a:ext uri="{FF2B5EF4-FFF2-40B4-BE49-F238E27FC236}">
                  <a16:creationId xmlns:a16="http://schemas.microsoft.com/office/drawing/2014/main" id="{7DE812A6-4554-4561-AE6F-F7F6A3E0844A}"/>
                </a:ext>
              </a:extLst>
            </p:cNvPr>
            <p:cNvSpPr/>
            <p:nvPr/>
          </p:nvSpPr>
          <p:spPr>
            <a:xfrm>
              <a:off x="4073424" y="4976284"/>
              <a:ext cx="1638310" cy="1015662"/>
            </a:xfrm>
            <a:prstGeom prst="triangl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circuit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5CE4B45C-8100-4FFA-BAAF-EE338D3C98F5}"/>
                </a:ext>
              </a:extLst>
            </p:cNvPr>
            <p:cNvCxnSpPr/>
            <p:nvPr/>
          </p:nvCxnSpPr>
          <p:spPr>
            <a:xfrm flipH="1" flipV="1">
              <a:off x="4892567" y="4645745"/>
              <a:ext cx="1" cy="3223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7CB91572-9E8D-49DE-9F6A-3DE151CCDC50}"/>
                    </a:ext>
                  </a:extLst>
                </p:cNvPr>
                <p:cNvSpPr txBox="1"/>
                <p:nvPr/>
              </p:nvSpPr>
              <p:spPr>
                <a:xfrm>
                  <a:off x="4716358" y="4277975"/>
                  <a:ext cx="352417" cy="36933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7CB91572-9E8D-49DE-9F6A-3DE151CCDC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6358" y="4277975"/>
                  <a:ext cx="352417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25A8FCDE-CFB3-49DC-AD31-BF00EA43EB9C}"/>
                    </a:ext>
                  </a:extLst>
                </p:cNvPr>
                <p:cNvSpPr/>
                <p:nvPr/>
              </p:nvSpPr>
              <p:spPr>
                <a:xfrm>
                  <a:off x="4044220" y="6158004"/>
                  <a:ext cx="1696720" cy="23283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25A8FCDE-CFB3-49DC-AD31-BF00EA43EB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4220" y="6158004"/>
                  <a:ext cx="1696720" cy="23283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EFE0D154-C5EE-4CE6-96C8-42EF4705EFDC}"/>
                  </a:ext>
                </a:extLst>
              </p:cNvPr>
              <p:cNvSpPr txBox="1"/>
              <p:nvPr/>
            </p:nvSpPr>
            <p:spPr>
              <a:xfrm>
                <a:off x="6297443" y="5005602"/>
                <a:ext cx="5293936" cy="8309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Fact: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truth</m:t>
                        </m:r>
                        <m: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table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:r>
                  <a:rPr lang="en-US" altLang="zh-CN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polynomially</a:t>
                </a:r>
                <a:b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related to its circuit complexity</a:t>
                </a: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EFE0D154-C5EE-4CE6-96C8-42EF4705E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7443" y="5005602"/>
                <a:ext cx="5293936" cy="83099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本框 25">
            <a:extLst>
              <a:ext uri="{FF2B5EF4-FFF2-40B4-BE49-F238E27FC236}">
                <a16:creationId xmlns:a16="http://schemas.microsoft.com/office/drawing/2014/main" id="{D8CEEB66-BD76-4E67-90B9-08F8F2265763}"/>
              </a:ext>
            </a:extLst>
          </p:cNvPr>
          <p:cNvSpPr txBox="1"/>
          <p:nvPr/>
        </p:nvSpPr>
        <p:spPr>
          <a:xfrm>
            <a:off x="141402" y="6410227"/>
            <a:ext cx="87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 / 7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81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1" grpId="0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One-Way Functions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87182960-C69F-4777-9140-BE84B15039BD}"/>
                  </a:ext>
                </a:extLst>
              </p:cNvPr>
              <p:cNvSpPr/>
              <p:nvPr/>
            </p:nvSpPr>
            <p:spPr>
              <a:xfrm>
                <a:off x="5165103" y="5597806"/>
                <a:ext cx="428624" cy="42862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zh-CN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87182960-C69F-4777-9140-BE84B15039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103" y="5597806"/>
                <a:ext cx="428624" cy="42862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3BE5AB7C-2D4D-4DCD-8AB6-4B6A23FFB399}"/>
                  </a:ext>
                </a:extLst>
              </p:cNvPr>
              <p:cNvSpPr/>
              <p:nvPr/>
            </p:nvSpPr>
            <p:spPr>
              <a:xfrm>
                <a:off x="6974854" y="5357814"/>
                <a:ext cx="819149" cy="81914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CN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3BE5AB7C-2D4D-4DCD-8AB6-4B6A23FFB3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854" y="5357814"/>
                <a:ext cx="819149" cy="81914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897495D7-E295-4135-A391-A5639E7678B8}"/>
              </a:ext>
            </a:extLst>
          </p:cNvPr>
          <p:cNvSpPr/>
          <p:nvPr/>
        </p:nvSpPr>
        <p:spPr>
          <a:xfrm>
            <a:off x="5546103" y="5447273"/>
            <a:ext cx="1524000" cy="236258"/>
          </a:xfrm>
          <a:custGeom>
            <a:avLst/>
            <a:gdLst>
              <a:gd name="connsiteX0" fmla="*/ 0 w 1457325"/>
              <a:gd name="connsiteY0" fmla="*/ 420924 h 420924"/>
              <a:gd name="connsiteX1" fmla="*/ 733425 w 1457325"/>
              <a:gd name="connsiteY1" fmla="*/ 1824 h 420924"/>
              <a:gd name="connsiteX2" fmla="*/ 1457325 w 1457325"/>
              <a:gd name="connsiteY2" fmla="*/ 297099 h 42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7325" h="420924">
                <a:moveTo>
                  <a:pt x="0" y="420924"/>
                </a:moveTo>
                <a:cubicBezTo>
                  <a:pt x="245269" y="221692"/>
                  <a:pt x="490538" y="22461"/>
                  <a:pt x="733425" y="1824"/>
                </a:cubicBezTo>
                <a:cubicBezTo>
                  <a:pt x="976312" y="-18813"/>
                  <a:pt x="1216818" y="139143"/>
                  <a:pt x="1457325" y="297099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A8B75826-599A-43D2-9417-CAA12CA47D05}"/>
              </a:ext>
            </a:extLst>
          </p:cNvPr>
          <p:cNvSpPr/>
          <p:nvPr/>
        </p:nvSpPr>
        <p:spPr>
          <a:xfrm>
            <a:off x="5517528" y="5997856"/>
            <a:ext cx="1543050" cy="179107"/>
          </a:xfrm>
          <a:custGeom>
            <a:avLst/>
            <a:gdLst>
              <a:gd name="connsiteX0" fmla="*/ 1543050 w 1543050"/>
              <a:gd name="connsiteY0" fmla="*/ 28575 h 409661"/>
              <a:gd name="connsiteX1" fmla="*/ 790575 w 1543050"/>
              <a:gd name="connsiteY1" fmla="*/ 409575 h 409661"/>
              <a:gd name="connsiteX2" fmla="*/ 0 w 1543050"/>
              <a:gd name="connsiteY2" fmla="*/ 0 h 40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3050" h="409661">
                <a:moveTo>
                  <a:pt x="1543050" y="28575"/>
                </a:moveTo>
                <a:cubicBezTo>
                  <a:pt x="1295400" y="221456"/>
                  <a:pt x="1047750" y="414338"/>
                  <a:pt x="790575" y="409575"/>
                </a:cubicBezTo>
                <a:cubicBezTo>
                  <a:pt x="533400" y="404813"/>
                  <a:pt x="266700" y="202406"/>
                  <a:pt x="0" y="0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乘号 19">
            <a:extLst>
              <a:ext uri="{FF2B5EF4-FFF2-40B4-BE49-F238E27FC236}">
                <a16:creationId xmlns:a16="http://schemas.microsoft.com/office/drawing/2014/main" id="{20F88615-285B-4FE1-A011-A02F00CFC828}"/>
              </a:ext>
            </a:extLst>
          </p:cNvPr>
          <p:cNvSpPr/>
          <p:nvPr/>
        </p:nvSpPr>
        <p:spPr>
          <a:xfrm>
            <a:off x="6053379" y="5898151"/>
            <a:ext cx="461822" cy="461822"/>
          </a:xfrm>
          <a:prstGeom prst="mathMultiply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B467891-045F-4827-9BAD-6323A6E0D121}"/>
              </a:ext>
            </a:extLst>
          </p:cNvPr>
          <p:cNvSpPr txBox="1"/>
          <p:nvPr/>
        </p:nvSpPr>
        <p:spPr>
          <a:xfrm>
            <a:off x="5946153" y="5105445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easy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6355EB7-41DC-413C-A891-D3CCB9BAFEFD}"/>
              </a:ext>
            </a:extLst>
          </p:cNvPr>
          <p:cNvSpPr txBox="1"/>
          <p:nvPr/>
        </p:nvSpPr>
        <p:spPr>
          <a:xfrm>
            <a:off x="5960440" y="6256315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hard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内容占位符 2">
                <a:extLst>
                  <a:ext uri="{FF2B5EF4-FFF2-40B4-BE49-F238E27FC236}">
                    <a16:creationId xmlns:a16="http://schemas.microsoft.com/office/drawing/2014/main" id="{4C1F4510-FD8B-4AC2-A18C-E147E83606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Arguably the 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single most fundamental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concept in crypto</a:t>
                </a: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a OWF if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it is poly-time computable,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for every poly-time adversary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𝒜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𝒜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negl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Why are OWFs </a:t>
                </a:r>
                <a:r>
                  <a:rPr lang="en-US" altLang="zh-CN" b="1" u="sng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fundamental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742950" lvl="1" indent="-285750"/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necessary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for (almost all) crypto [IL’89]</a:t>
                </a:r>
              </a:p>
              <a:p>
                <a:pPr marL="742950" lvl="1" indent="-285750"/>
                <a:r>
                  <a:rPr lang="en-US" altLang="zh-CN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sufficient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for “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minicrypt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内容占位符 2">
                <a:extLst>
                  <a:ext uri="{FF2B5EF4-FFF2-40B4-BE49-F238E27FC236}">
                    <a16:creationId xmlns:a16="http://schemas.microsoft.com/office/drawing/2014/main" id="{4C1F4510-FD8B-4AC2-A18C-E147E83606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5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6A82D9E-EB48-4153-AAA1-4D3760875D7A}"/>
                  </a:ext>
                </a:extLst>
              </p:cNvPr>
              <p:cNvSpPr txBox="1"/>
              <p:nvPr/>
            </p:nvSpPr>
            <p:spPr>
              <a:xfrm>
                <a:off x="8481181" y="4087555"/>
                <a:ext cx="3145308" cy="272382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OWF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⟺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 Private-key encryption,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 Pseudorandom generators,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 Digital signatures,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 Authentication schemes,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 Pseudorandom functions,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 Commitment schemes,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 Coin-tossing,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 ZK proofs…</a:t>
                </a:r>
              </a:p>
              <a:p>
                <a:pPr algn="r"/>
                <a:r>
                  <a:rPr lang="en-US" altLang="zh-CN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(from </a:t>
                </a:r>
                <a:r>
                  <a:rPr lang="en-US" altLang="zh-CN" sz="9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Yanyi’s</a:t>
                </a:r>
                <a:r>
                  <a:rPr lang="en-US" altLang="zh-CN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 FOCS’20 slides)</a:t>
                </a:r>
                <a:endParaRPr lang="zh-CN" alt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6A82D9E-EB48-4153-AAA1-4D3760875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1181" y="4087555"/>
                <a:ext cx="3145308" cy="27238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34A3E327-779C-4BB8-87DB-02D8E5656FB8}"/>
              </a:ext>
            </a:extLst>
          </p:cNvPr>
          <p:cNvSpPr txBox="1"/>
          <p:nvPr/>
        </p:nvSpPr>
        <p:spPr>
          <a:xfrm>
            <a:off x="141402" y="6410227"/>
            <a:ext cx="87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3 / 7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00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animBg="1"/>
      <p:bldP spid="17" grpId="0" uiExpand="1" animBg="1"/>
      <p:bldP spid="18" grpId="0" uiExpand="1" animBg="1"/>
      <p:bldP spid="19" grpId="0" uiExpand="1" animBg="1"/>
      <p:bldP spid="20" grpId="0" uiExpand="1" animBg="1"/>
      <p:bldP spid="13" grpId="0" uiExpand="1"/>
      <p:bldP spid="22" grpId="0" uiExpand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The Liu-Pass Result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“On One-Way Functions and Kolmogorov Complexity”</a:t>
                </a:r>
              </a:p>
              <a:p>
                <a:r>
                  <a:rPr lang="en-US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bounded-error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hard on average 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and only if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OWFs exist.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Characterizing the 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central crypto primitive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(OWF)</a:t>
                </a:r>
                <a:b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by the complexity of a </a:t>
                </a:r>
                <a:r>
                  <a:rPr lang="en-US" altLang="zh-CN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natural problem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over the</a:t>
                </a:r>
                <a:b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uniform distribution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 descr="On One-way Functions and Kolmogorov Complexity | Department of Computer  Science">
            <a:extLst>
              <a:ext uri="{FF2B5EF4-FFF2-40B4-BE49-F238E27FC236}">
                <a16:creationId xmlns:a16="http://schemas.microsoft.com/office/drawing/2014/main" id="{F8077A3C-35F5-472D-AB6A-0440A9783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838" y="180210"/>
            <a:ext cx="1434010" cy="143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Rafael Pass">
            <a:extLst>
              <a:ext uri="{FF2B5EF4-FFF2-40B4-BE49-F238E27FC236}">
                <a16:creationId xmlns:a16="http://schemas.microsoft.com/office/drawing/2014/main" id="{8AEFED7E-33DA-4B01-99AC-7AE61446B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848" y="178582"/>
            <a:ext cx="1617752" cy="14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A0CBA3C-7107-43DD-A175-F3D6928851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388474" y="3816283"/>
            <a:ext cx="2490870" cy="173971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80983D5-5B41-40D9-BB76-D4DFC096C681}"/>
              </a:ext>
            </a:extLst>
          </p:cNvPr>
          <p:cNvSpPr txBox="1"/>
          <p:nvPr/>
        </p:nvSpPr>
        <p:spPr>
          <a:xfrm>
            <a:off x="141402" y="6410227"/>
            <a:ext cx="87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4 / 7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10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Our Result 1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7683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(Main)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(bounded-error) hard on average 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and only if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exist one-way functions in </a:t>
                </a:r>
                <a:r>
                  <a:rPr lang="en-US" altLang="zh-CN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(uniform)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Recap: Cryptography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[AIK’06]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OWFs computable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implies OWFs computable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Therefore,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-OWFs are widely believed to exist.</a:t>
                </a:r>
                <a:b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(E.g. they follow from hardness of factoring / LWE)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76833"/>
              </a:xfrm>
              <a:blipFill>
                <a:blip r:embed="rId3"/>
                <a:stretch>
                  <a:fillRect l="-1043" t="-3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F3B398C-AB77-42FA-8DBA-934D4D690FBD}"/>
                  </a:ext>
                </a:extLst>
              </p:cNvPr>
              <p:cNvSpPr txBox="1"/>
              <p:nvPr/>
            </p:nvSpPr>
            <p:spPr>
              <a:xfrm>
                <a:off x="7690643" y="3021303"/>
                <a:ext cx="3527106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It turns out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also </a:t>
                </a:r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characterizes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some natural crypto problem!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F3B398C-AB77-42FA-8DBA-934D4D690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0643" y="3021303"/>
                <a:ext cx="3527106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组合 62">
            <a:extLst>
              <a:ext uri="{FF2B5EF4-FFF2-40B4-BE49-F238E27FC236}">
                <a16:creationId xmlns:a16="http://schemas.microsoft.com/office/drawing/2014/main" id="{D95AF083-8C13-4948-97A9-C4347A389DCC}"/>
              </a:ext>
            </a:extLst>
          </p:cNvPr>
          <p:cNvGrpSpPr/>
          <p:nvPr/>
        </p:nvGrpSpPr>
        <p:grpSpPr>
          <a:xfrm>
            <a:off x="4073625" y="3042471"/>
            <a:ext cx="2628900" cy="1520202"/>
            <a:chOff x="5800725" y="4391086"/>
            <a:chExt cx="2628900" cy="15202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椭圆 63">
                  <a:extLst>
                    <a:ext uri="{FF2B5EF4-FFF2-40B4-BE49-F238E27FC236}">
                      <a16:creationId xmlns:a16="http://schemas.microsoft.com/office/drawing/2014/main" id="{A78A146B-0A7A-49F2-AB07-B5CF71B58FC8}"/>
                    </a:ext>
                  </a:extLst>
                </p:cNvPr>
                <p:cNvSpPr/>
                <p:nvPr/>
              </p:nvSpPr>
              <p:spPr>
                <a:xfrm>
                  <a:off x="5800725" y="4883447"/>
                  <a:ext cx="428624" cy="428624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椭圆 63">
                  <a:extLst>
                    <a:ext uri="{FF2B5EF4-FFF2-40B4-BE49-F238E27FC236}">
                      <a16:creationId xmlns:a16="http://schemas.microsoft.com/office/drawing/2014/main" id="{A78A146B-0A7A-49F2-AB07-B5CF71B58F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0725" y="4883447"/>
                  <a:ext cx="428624" cy="428624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椭圆 64">
                  <a:extLst>
                    <a:ext uri="{FF2B5EF4-FFF2-40B4-BE49-F238E27FC236}">
                      <a16:creationId xmlns:a16="http://schemas.microsoft.com/office/drawing/2014/main" id="{0CB8284C-D9B1-4C08-A5D9-CFE8FDD03BBF}"/>
                    </a:ext>
                  </a:extLst>
                </p:cNvPr>
                <p:cNvSpPr/>
                <p:nvPr/>
              </p:nvSpPr>
              <p:spPr>
                <a:xfrm>
                  <a:off x="7610476" y="4643455"/>
                  <a:ext cx="819149" cy="819149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椭圆 64">
                  <a:extLst>
                    <a:ext uri="{FF2B5EF4-FFF2-40B4-BE49-F238E27FC236}">
                      <a16:creationId xmlns:a16="http://schemas.microsoft.com/office/drawing/2014/main" id="{0CB8284C-D9B1-4C08-A5D9-CFE8FDD03B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0476" y="4643455"/>
                  <a:ext cx="819149" cy="819149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2ABAF60E-FD65-437A-B7EB-14E39875C296}"/>
                </a:ext>
              </a:extLst>
            </p:cNvPr>
            <p:cNvSpPr/>
            <p:nvPr/>
          </p:nvSpPr>
          <p:spPr>
            <a:xfrm>
              <a:off x="6181725" y="4732914"/>
              <a:ext cx="1524000" cy="236258"/>
            </a:xfrm>
            <a:custGeom>
              <a:avLst/>
              <a:gdLst>
                <a:gd name="connsiteX0" fmla="*/ 0 w 1457325"/>
                <a:gd name="connsiteY0" fmla="*/ 420924 h 420924"/>
                <a:gd name="connsiteX1" fmla="*/ 733425 w 1457325"/>
                <a:gd name="connsiteY1" fmla="*/ 1824 h 420924"/>
                <a:gd name="connsiteX2" fmla="*/ 1457325 w 1457325"/>
                <a:gd name="connsiteY2" fmla="*/ 297099 h 42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7325" h="420924">
                  <a:moveTo>
                    <a:pt x="0" y="420924"/>
                  </a:moveTo>
                  <a:cubicBezTo>
                    <a:pt x="245269" y="221692"/>
                    <a:pt x="490538" y="22461"/>
                    <a:pt x="733425" y="1824"/>
                  </a:cubicBezTo>
                  <a:cubicBezTo>
                    <a:pt x="976312" y="-18813"/>
                    <a:pt x="1216818" y="139143"/>
                    <a:pt x="1457325" y="297099"/>
                  </a:cubicBez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7A65FDE6-24EB-429E-A87F-EEA78C073B91}"/>
                </a:ext>
              </a:extLst>
            </p:cNvPr>
            <p:cNvSpPr/>
            <p:nvPr/>
          </p:nvSpPr>
          <p:spPr>
            <a:xfrm>
              <a:off x="6153150" y="5283497"/>
              <a:ext cx="1543050" cy="179107"/>
            </a:xfrm>
            <a:custGeom>
              <a:avLst/>
              <a:gdLst>
                <a:gd name="connsiteX0" fmla="*/ 1543050 w 1543050"/>
                <a:gd name="connsiteY0" fmla="*/ 28575 h 409661"/>
                <a:gd name="connsiteX1" fmla="*/ 790575 w 1543050"/>
                <a:gd name="connsiteY1" fmla="*/ 409575 h 409661"/>
                <a:gd name="connsiteX2" fmla="*/ 0 w 1543050"/>
                <a:gd name="connsiteY2" fmla="*/ 0 h 40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3050" h="409661">
                  <a:moveTo>
                    <a:pt x="1543050" y="28575"/>
                  </a:moveTo>
                  <a:cubicBezTo>
                    <a:pt x="1295400" y="221456"/>
                    <a:pt x="1047750" y="414338"/>
                    <a:pt x="790575" y="409575"/>
                  </a:cubicBezTo>
                  <a:cubicBezTo>
                    <a:pt x="533400" y="404813"/>
                    <a:pt x="266700" y="202406"/>
                    <a:pt x="0" y="0"/>
                  </a:cubicBezTo>
                </a:path>
              </a:pathLst>
            </a:custGeom>
            <a:noFill/>
            <a:ln w="76200"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乘号 67">
              <a:extLst>
                <a:ext uri="{FF2B5EF4-FFF2-40B4-BE49-F238E27FC236}">
                  <a16:creationId xmlns:a16="http://schemas.microsoft.com/office/drawing/2014/main" id="{611EF197-25D7-4944-9BDD-C8FF421EFE19}"/>
                </a:ext>
              </a:extLst>
            </p:cNvPr>
            <p:cNvSpPr/>
            <p:nvPr/>
          </p:nvSpPr>
          <p:spPr>
            <a:xfrm>
              <a:off x="6689001" y="5183792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631C75DA-C106-49B3-81FE-83794AA82661}"/>
                    </a:ext>
                  </a:extLst>
                </p:cNvPr>
                <p:cNvSpPr txBox="1"/>
                <p:nvPr/>
              </p:nvSpPr>
              <p:spPr>
                <a:xfrm>
                  <a:off x="5800725" y="4391086"/>
                  <a:ext cx="226694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SUPER easy 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𝐍𝐂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631C75DA-C106-49B3-81FE-83794AA826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0725" y="4391086"/>
                  <a:ext cx="2266949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2151" t="-8197" b="-245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CD63C205-83F4-438D-8A46-5B6B937C0975}"/>
                </a:ext>
              </a:extLst>
            </p:cNvPr>
            <p:cNvSpPr txBox="1"/>
            <p:nvPr/>
          </p:nvSpPr>
          <p:spPr>
            <a:xfrm>
              <a:off x="6596062" y="5541956"/>
              <a:ext cx="723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hard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" name="矩形 70">
            <a:extLst>
              <a:ext uri="{FF2B5EF4-FFF2-40B4-BE49-F238E27FC236}">
                <a16:creationId xmlns:a16="http://schemas.microsoft.com/office/drawing/2014/main" id="{3CA0AA68-58B9-41B6-B26E-DBCC238AFFDD}"/>
              </a:ext>
            </a:extLst>
          </p:cNvPr>
          <p:cNvSpPr/>
          <p:nvPr/>
        </p:nvSpPr>
        <p:spPr>
          <a:xfrm>
            <a:off x="3976255" y="2885675"/>
            <a:ext cx="2817561" cy="17844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F4F6A0D3-A1E9-4E35-AD51-E3BB62547A31}"/>
              </a:ext>
            </a:extLst>
          </p:cNvPr>
          <p:cNvGrpSpPr/>
          <p:nvPr/>
        </p:nvGrpSpPr>
        <p:grpSpPr>
          <a:xfrm>
            <a:off x="1234797" y="2783926"/>
            <a:ext cx="1437990" cy="1911490"/>
            <a:chOff x="10518226" y="4257895"/>
            <a:chExt cx="1437990" cy="1911490"/>
          </a:xfrm>
        </p:grpSpPr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E6C68614-37E9-49A5-994A-DE1F468323C9}"/>
                </a:ext>
              </a:extLst>
            </p:cNvPr>
            <p:cNvGrpSpPr/>
            <p:nvPr/>
          </p:nvGrpSpPr>
          <p:grpSpPr>
            <a:xfrm>
              <a:off x="10599319" y="4321221"/>
              <a:ext cx="1281056" cy="1769740"/>
              <a:chOff x="7200888" y="3889873"/>
              <a:chExt cx="1638311" cy="2263277"/>
            </a:xfrm>
          </p:grpSpPr>
          <p:pic>
            <p:nvPicPr>
              <p:cNvPr id="73" name="Picture 2">
                <a:extLst>
                  <a:ext uri="{FF2B5EF4-FFF2-40B4-BE49-F238E27FC236}">
                    <a16:creationId xmlns:a16="http://schemas.microsoft.com/office/drawing/2014/main" id="{AE541123-A15B-4A72-A546-7058B4FFC8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0888" y="4732457"/>
                <a:ext cx="1638311" cy="11222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矩形 73">
                    <a:extLst>
                      <a:ext uri="{FF2B5EF4-FFF2-40B4-BE49-F238E27FC236}">
                        <a16:creationId xmlns:a16="http://schemas.microsoft.com/office/drawing/2014/main" id="{AAEBFADF-76A5-4F12-A14C-76EFDEF40CA7}"/>
                      </a:ext>
                    </a:extLst>
                  </p:cNvPr>
                  <p:cNvSpPr/>
                  <p:nvPr/>
                </p:nvSpPr>
                <p:spPr>
                  <a:xfrm>
                    <a:off x="7200890" y="5891212"/>
                    <a:ext cx="1638309" cy="261938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oMath>
                      </m:oMathPara>
                    </a14:m>
                    <a:endParaRPr lang="zh-CN" alt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" name="矩形 105">
                    <a:extLst>
                      <a:ext uri="{FF2B5EF4-FFF2-40B4-BE49-F238E27FC236}">
                        <a16:creationId xmlns:a16="http://schemas.microsoft.com/office/drawing/2014/main" id="{DAC70F4B-7F50-49E6-AA7A-52FD18D75E4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00890" y="5891212"/>
                    <a:ext cx="1638309" cy="261938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t="-11111" b="-2222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5" name="直接箭头连接符 74">
                <a:extLst>
                  <a:ext uri="{FF2B5EF4-FFF2-40B4-BE49-F238E27FC236}">
                    <a16:creationId xmlns:a16="http://schemas.microsoft.com/office/drawing/2014/main" id="{9DEE445B-82C5-4751-B44A-68A058B0B04E}"/>
                  </a:ext>
                </a:extLst>
              </p:cNvPr>
              <p:cNvCxnSpPr>
                <a:cxnSpLocks/>
                <a:stCxn id="73" idx="0"/>
                <a:endCxn id="76" idx="2"/>
              </p:cNvCxnSpPr>
              <p:nvPr/>
            </p:nvCxnSpPr>
            <p:spPr>
              <a:xfrm flipH="1" flipV="1">
                <a:off x="8014492" y="4362203"/>
                <a:ext cx="5552" cy="37025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文本框 75">
                    <a:extLst>
                      <a:ext uri="{FF2B5EF4-FFF2-40B4-BE49-F238E27FC236}">
                        <a16:creationId xmlns:a16="http://schemas.microsoft.com/office/drawing/2014/main" id="{ECA8DB19-C170-4D2F-9886-C05299F45877}"/>
                      </a:ext>
                    </a:extLst>
                  </p:cNvPr>
                  <p:cNvSpPr txBox="1"/>
                  <p:nvPr/>
                </p:nvSpPr>
                <p:spPr>
                  <a:xfrm>
                    <a:off x="7864894" y="3889873"/>
                    <a:ext cx="299195" cy="472330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lIns="0" r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08" name="文本框 107">
                    <a:extLst>
                      <a:ext uri="{FF2B5EF4-FFF2-40B4-BE49-F238E27FC236}">
                        <a16:creationId xmlns:a16="http://schemas.microsoft.com/office/drawing/2014/main" id="{952C4A73-07D8-4269-A7E3-805B9DD410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64894" y="3889873"/>
                    <a:ext cx="299195" cy="47233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15000" r="-10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42256E88-0135-4424-8D0B-32C08A829C56}"/>
                </a:ext>
              </a:extLst>
            </p:cNvPr>
            <p:cNvSpPr/>
            <p:nvPr/>
          </p:nvSpPr>
          <p:spPr>
            <a:xfrm>
              <a:off x="10518226" y="4257895"/>
              <a:ext cx="1437990" cy="191149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911CAD8-D4CB-4722-AE6B-751531A64149}"/>
                  </a:ext>
                </a:extLst>
              </p:cNvPr>
              <p:cNvSpPr txBox="1"/>
              <p:nvPr/>
            </p:nvSpPr>
            <p:spPr>
              <a:xfrm>
                <a:off x="2742905" y="3278006"/>
                <a:ext cx="114188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5400" b="0" i="1" smtClean="0">
                          <a:latin typeface="Cambria Math" panose="02040503050406030204" pitchFamily="18" charset="0"/>
                        </a:rPr>
                        <m:t>⟺</m:t>
                      </m:r>
                    </m:oMath>
                  </m:oMathPara>
                </a14:m>
                <a:endParaRPr lang="zh-CN" altLang="en-US" sz="5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911CAD8-D4CB-4722-AE6B-751531A64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905" y="3278006"/>
                <a:ext cx="1141888" cy="92333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483589CE-5A2F-4706-BB2B-720B873C762C}"/>
              </a:ext>
            </a:extLst>
          </p:cNvPr>
          <p:cNvSpPr txBox="1"/>
          <p:nvPr/>
        </p:nvSpPr>
        <p:spPr>
          <a:xfrm>
            <a:off x="141402" y="6410227"/>
            <a:ext cx="87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5 / 7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33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  <p:bldP spid="71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Our Result 2: AIK as a Reduction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7683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AIK is a 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(non-black-box)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transformation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functions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functions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…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we could interpret it as a 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(black-box)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reduction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-meta-complexity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-meta-complexity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  <a:p>
                <a:pPr lvl="4"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altLang="zh-CN" b="1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(Informal). There is an average-case reduction from</a:t>
                </a:r>
                <a:r>
                  <a:rPr lang="en-US" altLang="zh-CN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  <m:r>
                      <m:rPr>
                        <m:sty m:val="p"/>
                      </m:rPr>
                      <a:rPr lang="en-US" altLang="zh-CN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T</m:t>
                    </m:r>
                  </m:oMath>
                </a14:m>
                <a:r>
                  <a:rPr lang="en-US" altLang="zh-CN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Corollary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bounded-error easy on average, then so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altLang="zh-CN" b="1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zero-error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easy on average, then so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76833"/>
              </a:xfrm>
              <a:blipFill>
                <a:blip r:embed="rId3"/>
                <a:stretch>
                  <a:fillRect l="-1043" t="-1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007C7EEA-3C7B-4EE5-AA08-D3A6336125A2}"/>
                  </a:ext>
                </a:extLst>
              </p:cNvPr>
              <p:cNvSpPr txBox="1"/>
              <p:nvPr/>
            </p:nvSpPr>
            <p:spPr>
              <a:xfrm>
                <a:off x="4099318" y="4691046"/>
                <a:ext cx="7078982" cy="38164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Previously, it’s unknown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has </a:t>
                </a:r>
                <a:r>
                  <a:rPr lang="en-US" altLang="zh-CN" dirty="0">
                    <a:solidFill>
                      <a:srgbClr val="F359D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ANY connection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at all!!!</a:t>
                </a: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007C7EEA-3C7B-4EE5-AA08-D3A633612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318" y="4691046"/>
                <a:ext cx="7078982" cy="3816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5AE557CB-7FA3-4E99-8D6F-E6CDB5ACCD87}"/>
              </a:ext>
            </a:extLst>
          </p:cNvPr>
          <p:cNvSpPr txBox="1"/>
          <p:nvPr/>
        </p:nvSpPr>
        <p:spPr>
          <a:xfrm>
            <a:off x="141402" y="6410227"/>
            <a:ext cx="87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6 / 7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Other Results…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“High-end” version of [Liu-Pass’20]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Characterizing the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most secure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weak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OWF 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  <a:p>
                <a:pPr lvl="4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Results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u="sng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(Minimum Circuit Size Problem)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Non-trivial relationship between OWFs and hardness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Not as tight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-results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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4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Results for </a:t>
                </a:r>
                <a:r>
                  <a:rPr lang="en-US" altLang="zh-CN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Levin’s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u="sng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r>
                  <a:rPr lang="en-US" altLang="zh-CN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complexity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Despite being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EXP</m:t>
                    </m:r>
                  </m:oMath>
                </a14:m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-complete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the worst case, the </a:t>
                </a:r>
                <a:r>
                  <a:rPr lang="en-US" altLang="zh-CN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bounded-error average-case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complexity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Kt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characterizes existence of OWFs!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D248B06C-B04C-4558-895D-B4462C874347}"/>
              </a:ext>
            </a:extLst>
          </p:cNvPr>
          <p:cNvSpPr txBox="1"/>
          <p:nvPr/>
        </p:nvSpPr>
        <p:spPr>
          <a:xfrm>
            <a:off x="141402" y="6410227"/>
            <a:ext cx="87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7 </a:t>
            </a:r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/ 7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41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37C7A95-4C9D-417F-B9BE-B6FE09E14370}"/>
              </a:ext>
            </a:extLst>
          </p:cNvPr>
          <p:cNvSpPr/>
          <p:nvPr/>
        </p:nvSpPr>
        <p:spPr>
          <a:xfrm>
            <a:off x="2906665" y="2644170"/>
            <a:ext cx="63786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9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 you!</a:t>
            </a:r>
            <a:endParaRPr lang="zh-CN" altLang="en-US" sz="9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076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26649</TotalTime>
  <Words>567</Words>
  <Application>Microsoft Office PowerPoint</Application>
  <PresentationFormat>宽屏</PresentationFormat>
  <Paragraphs>105</Paragraphs>
  <Slides>8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等线</vt:lpstr>
      <vt:lpstr>等线 Light</vt:lpstr>
      <vt:lpstr>宋体</vt:lpstr>
      <vt:lpstr>Arial</vt:lpstr>
      <vt:lpstr>Cambria Math</vt:lpstr>
      <vt:lpstr>Consolas</vt:lpstr>
      <vt:lpstr>Wingdings</vt:lpstr>
      <vt:lpstr>Office 主题​​</vt:lpstr>
      <vt:lpstr>Hardness of KT Characterizes Parallel Cryptography</vt:lpstr>
      <vt:lpstr>Kolmogorov Complexity Variants: K^poly and KT</vt:lpstr>
      <vt:lpstr>One-Way Functions</vt:lpstr>
      <vt:lpstr>The Liu-Pass Result</vt:lpstr>
      <vt:lpstr>Our Result 1</vt:lpstr>
      <vt:lpstr>Our Result 2: AIK as a Reduction</vt:lpstr>
      <vt:lpstr>Other Results…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Hardness of KT Characterizes Parallel Cryptography</dc:title>
  <dc:creator>Hanlin Ren</dc:creator>
  <cp:lastModifiedBy>r_64</cp:lastModifiedBy>
  <cp:revision>1777</cp:revision>
  <dcterms:created xsi:type="dcterms:W3CDTF">2019-12-25T22:18:45Z</dcterms:created>
  <dcterms:modified xsi:type="dcterms:W3CDTF">2021-07-21T17:18:54Z</dcterms:modified>
</cp:coreProperties>
</file>